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6" r:id="rId4"/>
    <p:sldId id="258" r:id="rId5"/>
    <p:sldId id="260" r:id="rId6"/>
    <p:sldId id="259" r:id="rId7"/>
    <p:sldId id="261" r:id="rId8"/>
    <p:sldId id="262" r:id="rId9"/>
    <p:sldId id="264" r:id="rId10"/>
    <p:sldId id="263"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79199" autoAdjust="0"/>
  </p:normalViewPr>
  <p:slideViewPr>
    <p:cSldViewPr snapToGrid="0">
      <p:cViewPr varScale="1">
        <p:scale>
          <a:sx n="90" d="100"/>
          <a:sy n="90" d="100"/>
        </p:scale>
        <p:origin x="1836" y="90"/>
      </p:cViewPr>
      <p:guideLst/>
    </p:cSldViewPr>
  </p:slideViewPr>
  <p:notesTextViewPr>
    <p:cViewPr>
      <p:scale>
        <a:sx n="200" d="100"/>
        <a:sy n="200" d="100"/>
      </p:scale>
      <p:origin x="0" y="0"/>
    </p:cViewPr>
  </p:notesTextViewPr>
  <p:sorterViewPr>
    <p:cViewPr>
      <p:scale>
        <a:sx n="200" d="100"/>
        <a:sy n="200" d="100"/>
      </p:scale>
      <p:origin x="0" y="-48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6/29/2023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believers</a:t>
            </a:r>
            <a:r>
              <a:rPr lang="en-US" baseline="0" dirty="0" smtClean="0"/>
              <a:t> are indwelt at the moment of conversion (1 Corinthians 6:19 and 1 Corinthians 12:13)</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424193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6/29/2023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6/29/2023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6/29/2023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6/29/2023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6/29/2023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fontScale="90000"/>
          </a:bodyPr>
          <a:lstStyle/>
          <a:p>
            <a:r>
              <a:rPr lang="en-US" sz="6600" b="1" dirty="0" smtClean="0"/>
              <a:t>Introduction to the Book of Acts</a:t>
            </a:r>
            <a:endParaRPr lang="en-US" sz="6600" b="1" dirty="0"/>
          </a:p>
        </p:txBody>
      </p:sp>
      <p:sp>
        <p:nvSpPr>
          <p:cNvPr id="3" name="Subtitle 2"/>
          <p:cNvSpPr>
            <a:spLocks noGrp="1"/>
          </p:cNvSpPr>
          <p:nvPr>
            <p:ph type="subTitle" idx="1"/>
          </p:nvPr>
        </p:nvSpPr>
        <p:spPr/>
        <p:txBody>
          <a:bodyPr>
            <a:normAutofit/>
          </a:bodyPr>
          <a:lstStyle/>
          <a:p>
            <a:r>
              <a:rPr lang="en-US" sz="4400" dirty="0" smtClean="0"/>
              <a:t>Acts – Chapter 1</a:t>
            </a:r>
            <a:endParaRPr lang="en-US" sz="44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Qualifications of an Apostle</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r>
              <a:rPr lang="en-US" dirty="0" smtClean="0"/>
              <a:t>v.21-22  True apostles were </a:t>
            </a:r>
            <a:r>
              <a:rPr lang="en-US" dirty="0" smtClean="0"/>
              <a:t>witnesses </a:t>
            </a:r>
            <a:r>
              <a:rPr lang="en-US" dirty="0" smtClean="0"/>
              <a:t>of </a:t>
            </a:r>
            <a:r>
              <a:rPr lang="en-US" b="1" dirty="0" smtClean="0"/>
              <a:t>the entire ministry of Jesus and of His resurrection</a:t>
            </a:r>
            <a:r>
              <a:rPr lang="en-US" dirty="0" smtClean="0"/>
              <a:t>.</a:t>
            </a:r>
          </a:p>
          <a:p>
            <a:r>
              <a:rPr lang="en-US" dirty="0" smtClean="0"/>
              <a:t>v.23  Only two men out of 120 qualified</a:t>
            </a:r>
          </a:p>
          <a:p>
            <a:r>
              <a:rPr lang="en-US" dirty="0" smtClean="0"/>
              <a:t>v.24-25  An important first step in any decision: pray!</a:t>
            </a:r>
          </a:p>
          <a:p>
            <a:r>
              <a:rPr lang="en-US" dirty="0" smtClean="0"/>
              <a:t>V.26  Casting lots (like rolling dice).  An acceptable method in the Old Testament to determine God’s will (Proverbs 16:33; 1 Samuel 10:20).  This is the last mention of casting lots for decision making (</a:t>
            </a:r>
            <a:r>
              <a:rPr lang="en-US" dirty="0" smtClean="0"/>
              <a:t>no longer </a:t>
            </a:r>
            <a:r>
              <a:rPr lang="en-US" dirty="0" smtClean="0"/>
              <a:t>needed with the coming of the Holy Spirit).</a:t>
            </a:r>
          </a:p>
          <a:p>
            <a:r>
              <a:rPr lang="en-US" dirty="0" smtClean="0"/>
              <a:t>Matthias was chosen and placed into service.</a:t>
            </a:r>
          </a:p>
          <a:p>
            <a:r>
              <a:rPr lang="en-US" dirty="0" smtClean="0"/>
              <a:t>Some people wonder if Paul is really the 12</a:t>
            </a:r>
            <a:r>
              <a:rPr lang="en-US" baseline="30000" dirty="0" smtClean="0"/>
              <a:t>th</a:t>
            </a:r>
            <a:r>
              <a:rPr lang="en-US" dirty="0" smtClean="0"/>
              <a:t> apostle – we won’t know until heaven (Revelation 21:14).</a:t>
            </a:r>
            <a:endParaRPr lang="en-US" dirty="0"/>
          </a:p>
        </p:txBody>
      </p:sp>
    </p:spTree>
    <p:extLst>
      <p:ext uri="{BB962C8B-B14F-4D97-AF65-F5344CB8AC3E}">
        <p14:creationId xmlns:p14="http://schemas.microsoft.com/office/powerpoint/2010/main" val="3159858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74562" y="1326381"/>
            <a:ext cx="8426370" cy="5363785"/>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The </a:t>
            </a:r>
            <a:r>
              <a:rPr lang="en-US" dirty="0" smtClean="0">
                <a:solidFill>
                  <a:schemeClr val="accent1">
                    <a:lumMod val="50000"/>
                  </a:schemeClr>
                </a:solidFill>
                <a:latin typeface="Cambria" panose="02040503050406030204" pitchFamily="18" charset="0"/>
                <a:ea typeface="Cambria" panose="02040503050406030204" pitchFamily="18" charset="0"/>
              </a:rPr>
              <a:t>apostles were changed by the resurrection </a:t>
            </a:r>
            <a:r>
              <a:rPr lang="en-US" dirty="0">
                <a:solidFill>
                  <a:schemeClr val="accent1">
                    <a:lumMod val="50000"/>
                  </a:schemeClr>
                </a:solidFill>
                <a:latin typeface="Cambria" panose="02040503050406030204" pitchFamily="18" charset="0"/>
                <a:ea typeface="Cambria" panose="02040503050406030204" pitchFamily="18" charset="0"/>
              </a:rPr>
              <a:t>of </a:t>
            </a:r>
            <a:r>
              <a:rPr lang="en-US" dirty="0" smtClean="0">
                <a:solidFill>
                  <a:schemeClr val="accent1">
                    <a:lumMod val="50000"/>
                  </a:schemeClr>
                </a:solidFill>
                <a:latin typeface="Cambria" panose="02040503050406030204" pitchFamily="18" charset="0"/>
                <a:ea typeface="Cambria" panose="02040503050406030204" pitchFamily="18" charset="0"/>
              </a:rPr>
              <a:t>Jesus, and it </a:t>
            </a:r>
            <a:r>
              <a:rPr lang="en-US" dirty="0">
                <a:solidFill>
                  <a:schemeClr val="accent1">
                    <a:lumMod val="50000"/>
                  </a:schemeClr>
                </a:solidFill>
                <a:latin typeface="Cambria" panose="02040503050406030204" pitchFamily="18" charset="0"/>
                <a:ea typeface="Cambria" panose="02040503050406030204" pitchFamily="18" charset="0"/>
              </a:rPr>
              <a:t>is </a:t>
            </a:r>
            <a:r>
              <a:rPr lang="en-US" dirty="0" smtClean="0">
                <a:solidFill>
                  <a:schemeClr val="accent1">
                    <a:lumMod val="50000"/>
                  </a:schemeClr>
                </a:solidFill>
                <a:latin typeface="Cambria" panose="02040503050406030204" pitchFamily="18" charset="0"/>
                <a:ea typeface="Cambria" panose="02040503050406030204" pitchFamily="18" charset="0"/>
              </a:rPr>
              <a:t>essential to </a:t>
            </a:r>
            <a:r>
              <a:rPr lang="en-US" dirty="0">
                <a:solidFill>
                  <a:schemeClr val="accent1">
                    <a:lumMod val="50000"/>
                  </a:schemeClr>
                </a:solidFill>
                <a:latin typeface="Cambria" panose="02040503050406030204" pitchFamily="18" charset="0"/>
                <a:ea typeface="Cambria" panose="02040503050406030204" pitchFamily="18" charset="0"/>
              </a:rPr>
              <a:t>the Christian </a:t>
            </a:r>
            <a:r>
              <a:rPr lang="en-US" dirty="0" smtClean="0">
                <a:solidFill>
                  <a:schemeClr val="accent1">
                    <a:lumMod val="50000"/>
                  </a:schemeClr>
                </a:solidFill>
                <a:latin typeface="Cambria" panose="02040503050406030204" pitchFamily="18" charset="0"/>
                <a:ea typeface="Cambria" panose="02040503050406030204" pitchFamily="18" charset="0"/>
              </a:rPr>
              <a:t>faith.</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All of the Old Testament (the </a:t>
            </a:r>
            <a:r>
              <a:rPr lang="en-US" dirty="0">
                <a:solidFill>
                  <a:schemeClr val="accent1">
                    <a:lumMod val="50000"/>
                  </a:schemeClr>
                </a:solidFill>
                <a:latin typeface="Cambria" panose="02040503050406030204" pitchFamily="18" charset="0"/>
                <a:ea typeface="Cambria" panose="02040503050406030204" pitchFamily="18" charset="0"/>
              </a:rPr>
              <a:t>Law, the Prophets, and the </a:t>
            </a:r>
            <a:r>
              <a:rPr lang="en-US" dirty="0" smtClean="0">
                <a:solidFill>
                  <a:schemeClr val="accent1">
                    <a:lumMod val="50000"/>
                  </a:schemeClr>
                </a:solidFill>
                <a:latin typeface="Cambria" panose="02040503050406030204" pitchFamily="18" charset="0"/>
                <a:ea typeface="Cambria" panose="02040503050406030204" pitchFamily="18" charset="0"/>
              </a:rPr>
              <a:t>Psalms</a:t>
            </a:r>
            <a:r>
              <a:rPr lang="en-US" smtClean="0">
                <a:solidFill>
                  <a:schemeClr val="accent1">
                    <a:lumMod val="50000"/>
                  </a:schemeClr>
                </a:solidFill>
                <a:latin typeface="Cambria" panose="02040503050406030204" pitchFamily="18" charset="0"/>
                <a:ea typeface="Cambria" panose="02040503050406030204" pitchFamily="18" charset="0"/>
              </a:rPr>
              <a:t>) </a:t>
            </a:r>
            <a:r>
              <a:rPr lang="en-US" smtClean="0">
                <a:solidFill>
                  <a:schemeClr val="accent1">
                    <a:lumMod val="50000"/>
                  </a:schemeClr>
                </a:solidFill>
                <a:latin typeface="Cambria" panose="02040503050406030204" pitchFamily="18" charset="0"/>
                <a:ea typeface="Cambria" panose="02040503050406030204" pitchFamily="18" charset="0"/>
              </a:rPr>
              <a:t>points </a:t>
            </a:r>
            <a:r>
              <a:rPr lang="en-US" dirty="0">
                <a:solidFill>
                  <a:schemeClr val="accent1">
                    <a:lumMod val="50000"/>
                  </a:schemeClr>
                </a:solidFill>
                <a:latin typeface="Cambria" panose="02040503050406030204" pitchFamily="18" charset="0"/>
                <a:ea typeface="Cambria" panose="02040503050406030204" pitchFamily="18" charset="0"/>
              </a:rPr>
              <a:t>to </a:t>
            </a:r>
            <a:r>
              <a:rPr lang="en-US" dirty="0" smtClean="0">
                <a:solidFill>
                  <a:schemeClr val="accent1">
                    <a:lumMod val="50000"/>
                  </a:schemeClr>
                </a:solidFill>
                <a:latin typeface="Cambria" panose="02040503050406030204" pitchFamily="18" charset="0"/>
                <a:ea typeface="Cambria" panose="02040503050406030204" pitchFamily="18" charset="0"/>
              </a:rPr>
              <a:t>Jesus!</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Their mission (and ours):  </a:t>
            </a:r>
            <a:r>
              <a:rPr lang="en-US" dirty="0">
                <a:solidFill>
                  <a:schemeClr val="accent1">
                    <a:lumMod val="50000"/>
                  </a:schemeClr>
                </a:solidFill>
                <a:latin typeface="Cambria" panose="02040503050406030204" pitchFamily="18" charset="0"/>
                <a:ea typeface="Cambria" panose="02040503050406030204" pitchFamily="18" charset="0"/>
              </a:rPr>
              <a:t>be witnesses to </a:t>
            </a:r>
            <a:r>
              <a:rPr lang="en-US" dirty="0" smtClean="0">
                <a:solidFill>
                  <a:schemeClr val="accent1">
                    <a:lumMod val="50000"/>
                  </a:schemeClr>
                </a:solidFill>
                <a:latin typeface="Cambria" panose="02040503050406030204" pitchFamily="18" charset="0"/>
                <a:ea typeface="Cambria" panose="02040503050406030204" pitchFamily="18" charset="0"/>
              </a:rPr>
              <a:t>all the </a:t>
            </a:r>
            <a:r>
              <a:rPr lang="en-US" dirty="0" smtClean="0">
                <a:solidFill>
                  <a:schemeClr val="accent1">
                    <a:lumMod val="50000"/>
                  </a:schemeClr>
                </a:solidFill>
                <a:latin typeface="Cambria" panose="02040503050406030204" pitchFamily="18" charset="0"/>
                <a:ea typeface="Cambria" panose="02040503050406030204" pitchFamily="18" charset="0"/>
              </a:rPr>
              <a:t>nations by </a:t>
            </a:r>
            <a:r>
              <a:rPr lang="en-US" dirty="0" smtClean="0">
                <a:solidFill>
                  <a:schemeClr val="accent1">
                    <a:lumMod val="50000"/>
                  </a:schemeClr>
                </a:solidFill>
                <a:latin typeface="Cambria" panose="02040503050406030204" pitchFamily="18" charset="0"/>
                <a:ea typeface="Cambria" panose="02040503050406030204" pitchFamily="18" charset="0"/>
              </a:rPr>
              <a:t>the power of the Holy </a:t>
            </a:r>
            <a:r>
              <a:rPr lang="en-US" dirty="0">
                <a:solidFill>
                  <a:schemeClr val="accent1">
                    <a:lumMod val="50000"/>
                  </a:schemeClr>
                </a:solidFill>
                <a:latin typeface="Cambria" panose="02040503050406030204" pitchFamily="18" charset="0"/>
                <a:ea typeface="Cambria" panose="02040503050406030204" pitchFamily="18" charset="0"/>
              </a:rPr>
              <a:t>Spirit </a:t>
            </a:r>
            <a:r>
              <a:rPr lang="en-US" dirty="0" smtClean="0">
                <a:solidFill>
                  <a:schemeClr val="accent1">
                    <a:lumMod val="50000"/>
                  </a:schemeClr>
                </a:solidFill>
                <a:latin typeface="Cambria" panose="02040503050406030204" pitchFamily="18" charset="0"/>
                <a:ea typeface="Cambria" panose="02040503050406030204" pitchFamily="18" charset="0"/>
              </a:rPr>
              <a:t>living in us.</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Live with an expectation that Jesus will soon return.</a:t>
            </a:r>
          </a:p>
          <a:p>
            <a:pPr>
              <a:lnSpc>
                <a:spcPct val="100000"/>
              </a:lnSpc>
              <a:spcAft>
                <a:spcPts val="1800"/>
              </a:spcAft>
            </a:pPr>
            <a:endParaRPr lang="en-US" dirty="0"/>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4302"/>
            <a:ext cx="7886700" cy="930929"/>
          </a:xfrm>
        </p:spPr>
        <p:txBody>
          <a:bodyPr/>
          <a:lstStyle/>
          <a:p>
            <a:r>
              <a:rPr lang="en-US" b="1" u="sng" dirty="0" smtClean="0"/>
              <a:t>Introduction to the Acts</a:t>
            </a:r>
            <a:endParaRPr lang="en-US" b="1" u="sng" dirty="0"/>
          </a:p>
        </p:txBody>
      </p:sp>
      <p:sp>
        <p:nvSpPr>
          <p:cNvPr id="3" name="Content Placeholder 2"/>
          <p:cNvSpPr>
            <a:spLocks noGrp="1"/>
          </p:cNvSpPr>
          <p:nvPr>
            <p:ph idx="1"/>
          </p:nvPr>
        </p:nvSpPr>
        <p:spPr>
          <a:xfrm>
            <a:off x="485030" y="1184753"/>
            <a:ext cx="8030320" cy="5343268"/>
          </a:xfrm>
        </p:spPr>
        <p:txBody>
          <a:bodyPr>
            <a:normAutofit lnSpcReduction="10000"/>
          </a:bodyPr>
          <a:lstStyle/>
          <a:p>
            <a:pPr>
              <a:lnSpc>
                <a:spcPct val="100000"/>
              </a:lnSpc>
              <a:spcBef>
                <a:spcPts val="0"/>
              </a:spcBef>
              <a:spcAft>
                <a:spcPts val="1200"/>
              </a:spcAft>
            </a:pPr>
            <a:r>
              <a:rPr lang="en-US" u="sng" dirty="0" smtClean="0"/>
              <a:t>Author</a:t>
            </a:r>
            <a:r>
              <a:rPr lang="en-US" dirty="0" smtClean="0"/>
              <a:t>: Luke, a doctor and companion of Paul. He is the only non-Jewish writer of the New Testament.</a:t>
            </a:r>
          </a:p>
          <a:p>
            <a:pPr>
              <a:lnSpc>
                <a:spcPct val="100000"/>
              </a:lnSpc>
              <a:spcBef>
                <a:spcPts val="0"/>
              </a:spcBef>
              <a:spcAft>
                <a:spcPts val="1200"/>
              </a:spcAft>
            </a:pPr>
            <a:r>
              <a:rPr lang="en-US" u="sng" dirty="0" smtClean="0"/>
              <a:t>When</a:t>
            </a:r>
            <a:r>
              <a:rPr lang="en-US" dirty="0" smtClean="0"/>
              <a:t>: After he wrote the gospel of Luke (AD63)</a:t>
            </a:r>
          </a:p>
          <a:p>
            <a:pPr>
              <a:lnSpc>
                <a:spcPct val="100000"/>
              </a:lnSpc>
              <a:spcBef>
                <a:spcPts val="0"/>
              </a:spcBef>
              <a:spcAft>
                <a:spcPts val="1200"/>
              </a:spcAft>
            </a:pPr>
            <a:r>
              <a:rPr lang="en-US" u="sng" dirty="0" smtClean="0"/>
              <a:t>What</a:t>
            </a:r>
            <a:r>
              <a:rPr lang="en-US" dirty="0" smtClean="0"/>
              <a:t>: Focuses on the Spirit empowered preaching of the apostles and growth of the early church</a:t>
            </a:r>
          </a:p>
          <a:p>
            <a:pPr>
              <a:lnSpc>
                <a:spcPct val="100000"/>
              </a:lnSpc>
              <a:spcBef>
                <a:spcPts val="0"/>
              </a:spcBef>
              <a:spcAft>
                <a:spcPts val="1200"/>
              </a:spcAft>
            </a:pPr>
            <a:r>
              <a:rPr lang="en-US" u="sng" dirty="0" smtClean="0"/>
              <a:t>Structure</a:t>
            </a:r>
            <a:r>
              <a:rPr lang="en-US" dirty="0" smtClean="0"/>
              <a:t>:</a:t>
            </a:r>
          </a:p>
          <a:p>
            <a:pPr lvl="1">
              <a:lnSpc>
                <a:spcPct val="100000"/>
              </a:lnSpc>
              <a:spcBef>
                <a:spcPts val="0"/>
              </a:spcBef>
              <a:spcAft>
                <a:spcPts val="1200"/>
              </a:spcAft>
              <a:buFont typeface="Wingdings" panose="05000000000000000000" pitchFamily="2" charset="2"/>
              <a:buChar char="ü"/>
            </a:pPr>
            <a:r>
              <a:rPr lang="en-US" dirty="0" smtClean="0"/>
              <a:t> Chapters 1-7: the Holy Spirit and the Jerusalem church</a:t>
            </a:r>
          </a:p>
          <a:p>
            <a:pPr lvl="1">
              <a:lnSpc>
                <a:spcPct val="100000"/>
              </a:lnSpc>
              <a:spcBef>
                <a:spcPts val="0"/>
              </a:spcBef>
              <a:spcAft>
                <a:spcPts val="1200"/>
              </a:spcAft>
              <a:buFont typeface="Wingdings" panose="05000000000000000000" pitchFamily="2" charset="2"/>
              <a:buChar char="ü"/>
            </a:pPr>
            <a:r>
              <a:rPr lang="en-US" dirty="0" smtClean="0"/>
              <a:t> Chapters 8-12: persecution and expansion of the church into Judea and Samaria.</a:t>
            </a:r>
          </a:p>
          <a:p>
            <a:pPr lvl="1">
              <a:lnSpc>
                <a:spcPct val="100000"/>
              </a:lnSpc>
              <a:spcBef>
                <a:spcPts val="0"/>
              </a:spcBef>
              <a:spcAft>
                <a:spcPts val="1200"/>
              </a:spcAft>
              <a:buFont typeface="Wingdings" panose="05000000000000000000" pitchFamily="2" charset="2"/>
              <a:buChar char="ü"/>
            </a:pPr>
            <a:r>
              <a:rPr lang="en-US" dirty="0" smtClean="0"/>
              <a:t> Chapters 13-28: missionary journeys of Paul and expansion of the church outside of Israel</a:t>
            </a:r>
            <a:endParaRPr lang="en-US" dirty="0"/>
          </a:p>
        </p:txBody>
      </p:sp>
    </p:spTree>
    <p:extLst>
      <p:ext uri="{BB962C8B-B14F-4D97-AF65-F5344CB8AC3E}">
        <p14:creationId xmlns:p14="http://schemas.microsoft.com/office/powerpoint/2010/main" val="336343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u="sng" dirty="0" smtClean="0"/>
              <a:t>Overlap of Luke’s Gospel and Acts</a:t>
            </a:r>
            <a:endParaRPr lang="en-US" b="1" u="sng" dirty="0"/>
          </a:p>
        </p:txBody>
      </p:sp>
      <p:sp>
        <p:nvSpPr>
          <p:cNvPr id="5" name="TextBox 4"/>
          <p:cNvSpPr txBox="1"/>
          <p:nvPr/>
        </p:nvSpPr>
        <p:spPr>
          <a:xfrm>
            <a:off x="350874" y="4518839"/>
            <a:ext cx="4476307" cy="369332"/>
          </a:xfrm>
          <a:prstGeom prst="rect">
            <a:avLst/>
          </a:prstGeom>
          <a:noFill/>
          <a:ln>
            <a:solidFill>
              <a:schemeClr val="tx1"/>
            </a:solidFill>
          </a:ln>
        </p:spPr>
        <p:txBody>
          <a:bodyPr wrap="square" rtlCol="0">
            <a:spAutoFit/>
          </a:bodyPr>
          <a:lstStyle/>
          <a:p>
            <a:r>
              <a:rPr lang="en-US" dirty="0" smtClean="0"/>
              <a:t>Chapter 1     The Gospel of Luke     Chapter 24</a:t>
            </a:r>
            <a:endParaRPr lang="en-US" dirty="0"/>
          </a:p>
        </p:txBody>
      </p:sp>
      <p:sp>
        <p:nvSpPr>
          <p:cNvPr id="6" name="TextBox 5"/>
          <p:cNvSpPr txBox="1"/>
          <p:nvPr/>
        </p:nvSpPr>
        <p:spPr>
          <a:xfrm>
            <a:off x="3625702" y="4888171"/>
            <a:ext cx="5337544" cy="369332"/>
          </a:xfrm>
          <a:prstGeom prst="rect">
            <a:avLst/>
          </a:prstGeom>
          <a:noFill/>
          <a:ln>
            <a:solidFill>
              <a:schemeClr val="tx1"/>
            </a:solidFill>
          </a:ln>
        </p:spPr>
        <p:txBody>
          <a:bodyPr wrap="square" rtlCol="0">
            <a:spAutoFit/>
          </a:bodyPr>
          <a:lstStyle/>
          <a:p>
            <a:r>
              <a:rPr lang="en-US" dirty="0" smtClean="0"/>
              <a:t>Chapter 1        The Acts of the Apostles          Chapter 28</a:t>
            </a:r>
            <a:endParaRPr lang="en-US" dirty="0"/>
          </a:p>
        </p:txBody>
      </p:sp>
      <p:sp>
        <p:nvSpPr>
          <p:cNvPr id="7" name="Rounded Rectangle 6"/>
          <p:cNvSpPr/>
          <p:nvPr/>
        </p:nvSpPr>
        <p:spPr>
          <a:xfrm>
            <a:off x="3519375" y="4433779"/>
            <a:ext cx="1360968" cy="893135"/>
          </a:xfrm>
          <a:prstGeom prst="roundRect">
            <a:avLst/>
          </a:prstGeom>
          <a:no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49915" y="2870791"/>
            <a:ext cx="7196913" cy="646331"/>
          </a:xfrm>
          <a:prstGeom prst="rect">
            <a:avLst/>
          </a:prstGeom>
          <a:noFill/>
        </p:spPr>
        <p:txBody>
          <a:bodyPr wrap="square" rtlCol="0">
            <a:spAutoFit/>
          </a:bodyPr>
          <a:lstStyle/>
          <a:p>
            <a:r>
              <a:rPr lang="en-US" dirty="0"/>
              <a:t>Acts </a:t>
            </a:r>
            <a:r>
              <a:rPr lang="en-US" dirty="0" smtClean="0"/>
              <a:t>1:1,2a  “In </a:t>
            </a:r>
            <a:r>
              <a:rPr lang="en-US" dirty="0"/>
              <a:t>the first book, O </a:t>
            </a:r>
            <a:r>
              <a:rPr lang="en-US" dirty="0" err="1"/>
              <a:t>Theophilus</a:t>
            </a:r>
            <a:r>
              <a:rPr lang="en-US" dirty="0"/>
              <a:t>, I have dealt with all that Jesus began to do and </a:t>
            </a:r>
            <a:r>
              <a:rPr lang="en-US" dirty="0" smtClean="0"/>
              <a:t>teach, until </a:t>
            </a:r>
            <a:r>
              <a:rPr lang="en-US" dirty="0"/>
              <a:t>the day when he was taken up</a:t>
            </a:r>
            <a:r>
              <a:rPr lang="en-US" dirty="0" smtClean="0"/>
              <a:t>,…”</a:t>
            </a:r>
            <a:endParaRPr lang="en-US" dirty="0"/>
          </a:p>
        </p:txBody>
      </p:sp>
      <p:sp>
        <p:nvSpPr>
          <p:cNvPr id="9" name="TextBox 8"/>
          <p:cNvSpPr txBox="1"/>
          <p:nvPr/>
        </p:nvSpPr>
        <p:spPr>
          <a:xfrm>
            <a:off x="649915" y="1766131"/>
            <a:ext cx="7771071" cy="646331"/>
          </a:xfrm>
          <a:prstGeom prst="rect">
            <a:avLst/>
          </a:prstGeom>
          <a:noFill/>
        </p:spPr>
        <p:txBody>
          <a:bodyPr wrap="square" rtlCol="0">
            <a:spAutoFit/>
          </a:bodyPr>
          <a:lstStyle/>
          <a:p>
            <a:r>
              <a:rPr lang="en-US" dirty="0" smtClean="0"/>
              <a:t>Luke </a:t>
            </a:r>
            <a:r>
              <a:rPr lang="en-US" dirty="0"/>
              <a:t>1:3  “it seemed good to me also, having followed all things closely for some time past, to write an orderly account for you, most excellent </a:t>
            </a:r>
            <a:r>
              <a:rPr lang="en-US" dirty="0" err="1"/>
              <a:t>Theophilus</a:t>
            </a:r>
            <a:r>
              <a:rPr lang="en-US" dirty="0"/>
              <a:t>,”</a:t>
            </a:r>
          </a:p>
        </p:txBody>
      </p:sp>
    </p:spTree>
    <p:extLst>
      <p:ext uri="{BB962C8B-B14F-4D97-AF65-F5344CB8AC3E}">
        <p14:creationId xmlns:p14="http://schemas.microsoft.com/office/powerpoint/2010/main" val="427716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500" fill="hold"/>
                                        <p:tgtEl>
                                          <p:spTgt spid="7"/>
                                        </p:tgtEl>
                                        <p:attrNameLst>
                                          <p:attrName>ppt_w</p:attrName>
                                        </p:attrNameLst>
                                      </p:cBhvr>
                                      <p:tavLst>
                                        <p:tav tm="0">
                                          <p:val>
                                            <p:fltVal val="0"/>
                                          </p:val>
                                        </p:tav>
                                        <p:tav tm="100000">
                                          <p:val>
                                            <p:strVal val="#ppt_w"/>
                                          </p:val>
                                        </p:tav>
                                      </p:tavLst>
                                    </p:anim>
                                    <p:anim calcmode="lin" valueType="num">
                                      <p:cBhvr>
                                        <p:cTn id="28" dur="500" fill="hold"/>
                                        <p:tgtEl>
                                          <p:spTgt spid="7"/>
                                        </p:tgtEl>
                                        <p:attrNameLst>
                                          <p:attrName>ppt_h</p:attrName>
                                        </p:attrNameLst>
                                      </p:cBhvr>
                                      <p:tavLst>
                                        <p:tav tm="0">
                                          <p:val>
                                            <p:fltVal val="0"/>
                                          </p:val>
                                        </p:tav>
                                        <p:tav tm="100000">
                                          <p:val>
                                            <p:strVal val="#ppt_h"/>
                                          </p:val>
                                        </p:tav>
                                      </p:tavLst>
                                    </p:anim>
                                    <p:animEffect transition="in" filter="fade">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94781"/>
            <a:ext cx="7886700" cy="787813"/>
          </a:xfrm>
        </p:spPr>
        <p:txBody>
          <a:bodyPr>
            <a:normAutofit/>
          </a:bodyPr>
          <a:lstStyle/>
          <a:p>
            <a:pPr algn="ctr"/>
            <a:r>
              <a:rPr lang="en-US" b="1" u="sng" dirty="0" smtClean="0"/>
              <a:t>Resurrection in Luke and Acts</a:t>
            </a:r>
            <a:endParaRPr lang="en-US" b="1" u="sng" dirty="0"/>
          </a:p>
        </p:txBody>
      </p:sp>
      <p:sp>
        <p:nvSpPr>
          <p:cNvPr id="8" name="Text Placeholder 7"/>
          <p:cNvSpPr>
            <a:spLocks noGrp="1"/>
          </p:cNvSpPr>
          <p:nvPr>
            <p:ph type="body" idx="1"/>
          </p:nvPr>
        </p:nvSpPr>
        <p:spPr>
          <a:xfrm>
            <a:off x="629842" y="882594"/>
            <a:ext cx="3868340" cy="572495"/>
          </a:xfrm>
        </p:spPr>
        <p:txBody>
          <a:bodyPr>
            <a:noAutofit/>
          </a:bodyPr>
          <a:lstStyle/>
          <a:p>
            <a:pPr algn="ctr"/>
            <a:r>
              <a:rPr lang="en-US" sz="3200" dirty="0" smtClean="0"/>
              <a:t>Luke 24</a:t>
            </a:r>
            <a:endParaRPr lang="en-US" sz="3200" dirty="0"/>
          </a:p>
        </p:txBody>
      </p:sp>
      <p:sp>
        <p:nvSpPr>
          <p:cNvPr id="9" name="Content Placeholder 8"/>
          <p:cNvSpPr>
            <a:spLocks noGrp="1"/>
          </p:cNvSpPr>
          <p:nvPr>
            <p:ph sz="half" idx="2"/>
          </p:nvPr>
        </p:nvSpPr>
        <p:spPr>
          <a:xfrm>
            <a:off x="254442" y="1574358"/>
            <a:ext cx="4243740" cy="4953663"/>
          </a:xfrm>
        </p:spPr>
        <p:txBody>
          <a:bodyPr>
            <a:noAutofit/>
          </a:bodyPr>
          <a:lstStyle/>
          <a:p>
            <a:pPr marL="0" indent="0">
              <a:buNone/>
            </a:pPr>
            <a:r>
              <a:rPr lang="en-US" sz="2000" dirty="0" smtClean="0"/>
              <a:t>v.36-43  As </a:t>
            </a:r>
            <a:r>
              <a:rPr lang="en-US" sz="2000" dirty="0"/>
              <a:t>they were talking about these things, Jesus himself stood among them, and said to them, “Peace to you!” </a:t>
            </a:r>
            <a:r>
              <a:rPr lang="en-US" sz="2000" dirty="0" smtClean="0"/>
              <a:t>But </a:t>
            </a:r>
            <a:r>
              <a:rPr lang="en-US" sz="2000" dirty="0"/>
              <a:t>they were startled and frightened and </a:t>
            </a:r>
            <a:r>
              <a:rPr lang="en-US" sz="2000" b="1" dirty="0"/>
              <a:t>thought they saw a spirit</a:t>
            </a:r>
            <a:r>
              <a:rPr lang="en-US" sz="2000" dirty="0"/>
              <a:t>. </a:t>
            </a:r>
            <a:r>
              <a:rPr lang="en-US" sz="2000" dirty="0" smtClean="0"/>
              <a:t>And </a:t>
            </a:r>
            <a:r>
              <a:rPr lang="en-US" sz="2000" dirty="0"/>
              <a:t>he said to them, “Why are you troubled, and </a:t>
            </a:r>
            <a:r>
              <a:rPr lang="en-US" sz="2000" b="1" dirty="0"/>
              <a:t>why do doubts arise in your hearts</a:t>
            </a:r>
            <a:r>
              <a:rPr lang="en-US" sz="2000" dirty="0"/>
              <a:t>? </a:t>
            </a:r>
            <a:r>
              <a:rPr lang="en-US" sz="2000" dirty="0" smtClean="0"/>
              <a:t>See </a:t>
            </a:r>
            <a:r>
              <a:rPr lang="en-US" sz="2000" dirty="0"/>
              <a:t>my hands and my feet, that it is I myself. Touch me, and see. For </a:t>
            </a:r>
            <a:r>
              <a:rPr lang="en-US" sz="2000" b="1" dirty="0"/>
              <a:t>a spirit does not have flesh and bones as you see that I have</a:t>
            </a:r>
            <a:r>
              <a:rPr lang="en-US" sz="2000" dirty="0"/>
              <a:t>.” </a:t>
            </a:r>
            <a:r>
              <a:rPr lang="en-US" sz="2000" dirty="0" smtClean="0"/>
              <a:t>And </a:t>
            </a:r>
            <a:r>
              <a:rPr lang="en-US" sz="2000" dirty="0"/>
              <a:t>when he had said this, he showed them his hands and his feet. </a:t>
            </a:r>
            <a:r>
              <a:rPr lang="en-US" sz="2000" dirty="0" smtClean="0"/>
              <a:t>And </a:t>
            </a:r>
            <a:r>
              <a:rPr lang="en-US" sz="2000" dirty="0"/>
              <a:t>while they still disbelieved for joy and were marveling, he said to them, “Have you anything here to eat?” </a:t>
            </a:r>
            <a:r>
              <a:rPr lang="en-US" sz="2000" dirty="0" smtClean="0"/>
              <a:t>They </a:t>
            </a:r>
            <a:r>
              <a:rPr lang="en-US" sz="2000" dirty="0"/>
              <a:t>gave him a piece of broiled </a:t>
            </a:r>
            <a:r>
              <a:rPr lang="en-US" sz="2000" dirty="0" smtClean="0"/>
              <a:t>fish, and </a:t>
            </a:r>
            <a:r>
              <a:rPr lang="en-US" sz="2000" dirty="0"/>
              <a:t>he took it and ate before them. </a:t>
            </a:r>
          </a:p>
        </p:txBody>
      </p:sp>
      <p:sp>
        <p:nvSpPr>
          <p:cNvPr id="10" name="Text Placeholder 9"/>
          <p:cNvSpPr>
            <a:spLocks noGrp="1"/>
          </p:cNvSpPr>
          <p:nvPr>
            <p:ph type="body" sz="quarter" idx="3"/>
          </p:nvPr>
        </p:nvSpPr>
        <p:spPr>
          <a:xfrm>
            <a:off x="4629150" y="882594"/>
            <a:ext cx="3887391" cy="572495"/>
          </a:xfrm>
        </p:spPr>
        <p:txBody>
          <a:bodyPr>
            <a:noAutofit/>
          </a:bodyPr>
          <a:lstStyle/>
          <a:p>
            <a:pPr algn="ctr"/>
            <a:r>
              <a:rPr lang="en-US" sz="3200" dirty="0" smtClean="0"/>
              <a:t>Acts 1</a:t>
            </a:r>
            <a:endParaRPr lang="en-US" sz="3200" dirty="0"/>
          </a:p>
        </p:txBody>
      </p:sp>
      <p:sp>
        <p:nvSpPr>
          <p:cNvPr id="11" name="Content Placeholder 10"/>
          <p:cNvSpPr>
            <a:spLocks noGrp="1"/>
          </p:cNvSpPr>
          <p:nvPr>
            <p:ph sz="quarter" idx="4"/>
          </p:nvPr>
        </p:nvSpPr>
        <p:spPr>
          <a:xfrm>
            <a:off x="4629150" y="1574359"/>
            <a:ext cx="4244506" cy="4953662"/>
          </a:xfrm>
        </p:spPr>
        <p:txBody>
          <a:bodyPr>
            <a:normAutofit/>
          </a:bodyPr>
          <a:lstStyle/>
          <a:p>
            <a:pPr marL="0" indent="0">
              <a:buNone/>
            </a:pPr>
            <a:r>
              <a:rPr lang="en-US" sz="2000" dirty="0" smtClean="0"/>
              <a:t>v.1-3  In </a:t>
            </a:r>
            <a:r>
              <a:rPr lang="en-US" sz="2000" dirty="0"/>
              <a:t>the first book, O </a:t>
            </a:r>
            <a:r>
              <a:rPr lang="en-US" sz="2000" dirty="0" err="1"/>
              <a:t>Theophilus</a:t>
            </a:r>
            <a:r>
              <a:rPr lang="en-US" sz="2000" dirty="0"/>
              <a:t>, I have dealt with all that Jesus began to do and teach</a:t>
            </a:r>
            <a:r>
              <a:rPr lang="en-US" sz="2000" dirty="0" smtClean="0"/>
              <a:t>, </a:t>
            </a:r>
            <a:r>
              <a:rPr lang="en-US" sz="2000" dirty="0"/>
              <a:t>until the day when he was taken up, after he had given commands through the Holy Spirit to the apostles whom he had chosen</a:t>
            </a:r>
            <a:r>
              <a:rPr lang="en-US" sz="2000" dirty="0" smtClean="0"/>
              <a:t>. </a:t>
            </a:r>
            <a:r>
              <a:rPr lang="en-US" sz="2000" b="1" dirty="0"/>
              <a:t>He presented himself alive</a:t>
            </a:r>
            <a:r>
              <a:rPr lang="en-US" sz="2000" dirty="0"/>
              <a:t> to them after his suffering by </a:t>
            </a:r>
            <a:r>
              <a:rPr lang="en-US" sz="2000" b="1" dirty="0"/>
              <a:t>many proofs</a:t>
            </a:r>
            <a:r>
              <a:rPr lang="en-US" sz="2000" dirty="0"/>
              <a:t>, appearing to them during </a:t>
            </a:r>
            <a:r>
              <a:rPr lang="en-US" sz="2000" b="1" dirty="0"/>
              <a:t>forty days </a:t>
            </a:r>
            <a:r>
              <a:rPr lang="en-US" sz="2000" dirty="0"/>
              <a:t>and speaking about the kingdom of God. </a:t>
            </a:r>
            <a:endParaRPr lang="en-US" sz="2000" dirty="0" smtClean="0"/>
          </a:p>
          <a:p>
            <a:pPr marL="0" indent="0">
              <a:buNone/>
            </a:pPr>
            <a:endParaRPr lang="en-US" sz="2000" dirty="0"/>
          </a:p>
          <a:p>
            <a:pPr marL="0" indent="0">
              <a:buNone/>
            </a:pPr>
            <a:r>
              <a:rPr lang="en-US" sz="2000" dirty="0" smtClean="0">
                <a:solidFill>
                  <a:schemeClr val="accent1">
                    <a:lumMod val="50000"/>
                  </a:schemeClr>
                </a:solidFill>
                <a:latin typeface="Cambria" panose="02040503050406030204" pitchFamily="18" charset="0"/>
                <a:ea typeface="Cambria" panose="02040503050406030204" pitchFamily="18" charset="0"/>
              </a:rPr>
              <a:t>The physical resurrection of Jesus is absolutely central to the Christian faith (1 Corinthians 15:14,17-19)</a:t>
            </a:r>
            <a:endParaRPr lang="en-US" sz="2000"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3269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Effect transition="in" filter="wipe(left)">
                                      <p:cBhvr>
                                        <p:cTn id="7"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344" y="94781"/>
            <a:ext cx="8619213" cy="787813"/>
          </a:xfrm>
        </p:spPr>
        <p:txBody>
          <a:bodyPr>
            <a:normAutofit fontScale="90000"/>
          </a:bodyPr>
          <a:lstStyle/>
          <a:p>
            <a:pPr algn="ctr"/>
            <a:r>
              <a:rPr lang="en-US" b="1" u="sng" dirty="0" smtClean="0"/>
              <a:t>Post-Resurrection Teaching the Apostles</a:t>
            </a:r>
            <a:endParaRPr lang="en-US" b="1" u="sng" dirty="0"/>
          </a:p>
        </p:txBody>
      </p:sp>
      <p:sp>
        <p:nvSpPr>
          <p:cNvPr id="8" name="Text Placeholder 7"/>
          <p:cNvSpPr>
            <a:spLocks noGrp="1"/>
          </p:cNvSpPr>
          <p:nvPr>
            <p:ph type="body" idx="1"/>
          </p:nvPr>
        </p:nvSpPr>
        <p:spPr>
          <a:xfrm>
            <a:off x="629842" y="882594"/>
            <a:ext cx="3868340" cy="572495"/>
          </a:xfrm>
        </p:spPr>
        <p:txBody>
          <a:bodyPr>
            <a:noAutofit/>
          </a:bodyPr>
          <a:lstStyle/>
          <a:p>
            <a:pPr algn="ctr"/>
            <a:r>
              <a:rPr lang="en-US" sz="3200" dirty="0" smtClean="0"/>
              <a:t>Luke 24</a:t>
            </a:r>
            <a:endParaRPr lang="en-US" sz="3200" dirty="0"/>
          </a:p>
        </p:txBody>
      </p:sp>
      <p:sp>
        <p:nvSpPr>
          <p:cNvPr id="9" name="Content Placeholder 8"/>
          <p:cNvSpPr>
            <a:spLocks noGrp="1"/>
          </p:cNvSpPr>
          <p:nvPr>
            <p:ph sz="half" idx="2"/>
          </p:nvPr>
        </p:nvSpPr>
        <p:spPr>
          <a:xfrm>
            <a:off x="254442" y="1574358"/>
            <a:ext cx="4243740" cy="4953663"/>
          </a:xfrm>
        </p:spPr>
        <p:txBody>
          <a:bodyPr>
            <a:noAutofit/>
          </a:bodyPr>
          <a:lstStyle/>
          <a:p>
            <a:pPr marL="0" indent="0">
              <a:buNone/>
            </a:pPr>
            <a:r>
              <a:rPr lang="en-US" sz="2000" dirty="0" smtClean="0"/>
              <a:t>v.44-46  Then he said to them, “These are my words that I spoke to you while I was still with you, that </a:t>
            </a:r>
            <a:r>
              <a:rPr lang="en-US" sz="2000" b="1" dirty="0" smtClean="0"/>
              <a:t>everything written about me</a:t>
            </a:r>
            <a:r>
              <a:rPr lang="en-US" sz="2000" dirty="0" smtClean="0"/>
              <a:t> in the </a:t>
            </a:r>
            <a:r>
              <a:rPr lang="en-US" sz="2000" b="1" dirty="0" smtClean="0"/>
              <a:t>Law of Moses </a:t>
            </a:r>
            <a:r>
              <a:rPr lang="en-US" sz="2000" dirty="0" smtClean="0"/>
              <a:t>and the </a:t>
            </a:r>
            <a:r>
              <a:rPr lang="en-US" sz="2000" b="1" dirty="0" smtClean="0"/>
              <a:t>Prophets</a:t>
            </a:r>
            <a:r>
              <a:rPr lang="en-US" sz="2000" dirty="0" smtClean="0"/>
              <a:t> and the </a:t>
            </a:r>
            <a:r>
              <a:rPr lang="en-US" sz="2000" b="1" dirty="0" smtClean="0"/>
              <a:t>Psalms</a:t>
            </a:r>
            <a:r>
              <a:rPr lang="en-US" sz="2000" dirty="0" smtClean="0"/>
              <a:t> must be fulfilled.” Then </a:t>
            </a:r>
            <a:r>
              <a:rPr lang="en-US" sz="2000" b="1" dirty="0" smtClean="0"/>
              <a:t>he opened their minds to understand the Scriptures</a:t>
            </a:r>
            <a:r>
              <a:rPr lang="en-US" sz="2000" dirty="0" smtClean="0"/>
              <a:t>, and said to them, “Thus it is written, that the Christ should suffer and on the third day rise from the dead,…</a:t>
            </a:r>
          </a:p>
          <a:p>
            <a:pPr marL="0" indent="0">
              <a:spcBef>
                <a:spcPts val="0"/>
              </a:spcBef>
              <a:buNone/>
            </a:pPr>
            <a:endParaRPr lang="en-US" sz="2000" dirty="0" smtClean="0"/>
          </a:p>
          <a:p>
            <a:pPr marL="0" indent="0">
              <a:spcBef>
                <a:spcPts val="0"/>
              </a:spcBef>
              <a:spcAft>
                <a:spcPts val="1200"/>
              </a:spcAft>
              <a:buNone/>
            </a:pPr>
            <a:r>
              <a:rPr lang="en-US" sz="2000" dirty="0">
                <a:solidFill>
                  <a:schemeClr val="accent1">
                    <a:lumMod val="50000"/>
                  </a:schemeClr>
                </a:solidFill>
                <a:latin typeface="Cambria" panose="02040503050406030204" pitchFamily="18" charset="0"/>
                <a:ea typeface="Cambria" panose="02040503050406030204" pitchFamily="18" charset="0"/>
              </a:rPr>
              <a:t>The Law, the Prophets, and the Psalms (Jewish description of the </a:t>
            </a:r>
            <a:r>
              <a:rPr lang="en-US" sz="2000" u="sng" dirty="0">
                <a:solidFill>
                  <a:schemeClr val="accent1">
                    <a:lumMod val="50000"/>
                  </a:schemeClr>
                </a:solidFill>
                <a:latin typeface="Cambria" panose="02040503050406030204" pitchFamily="18" charset="0"/>
                <a:ea typeface="Cambria" panose="02040503050406030204" pitchFamily="18" charset="0"/>
              </a:rPr>
              <a:t>entire</a:t>
            </a:r>
            <a:r>
              <a:rPr lang="en-US" sz="2000" dirty="0">
                <a:solidFill>
                  <a:schemeClr val="accent1">
                    <a:lumMod val="50000"/>
                  </a:schemeClr>
                </a:solidFill>
                <a:latin typeface="Cambria" panose="02040503050406030204" pitchFamily="18" charset="0"/>
                <a:ea typeface="Cambria" panose="02040503050406030204" pitchFamily="18" charset="0"/>
              </a:rPr>
              <a:t> OT</a:t>
            </a:r>
            <a:r>
              <a:rPr lang="en-US" sz="2000" dirty="0" smtClean="0">
                <a:solidFill>
                  <a:schemeClr val="accent1">
                    <a:lumMod val="50000"/>
                  </a:schemeClr>
                </a:solidFill>
                <a:latin typeface="Cambria" panose="02040503050406030204" pitchFamily="18" charset="0"/>
                <a:ea typeface="Cambria" panose="02040503050406030204" pitchFamily="18" charset="0"/>
              </a:rPr>
              <a:t>) </a:t>
            </a:r>
            <a:r>
              <a:rPr lang="en-US" sz="2000" dirty="0">
                <a:solidFill>
                  <a:schemeClr val="accent1">
                    <a:lumMod val="50000"/>
                  </a:schemeClr>
                </a:solidFill>
                <a:latin typeface="Cambria" panose="02040503050406030204" pitchFamily="18" charset="0"/>
                <a:ea typeface="Cambria" panose="02040503050406030204" pitchFamily="18" charset="0"/>
              </a:rPr>
              <a:t>all </a:t>
            </a:r>
            <a:r>
              <a:rPr lang="en-US" sz="2000" dirty="0" smtClean="0">
                <a:solidFill>
                  <a:schemeClr val="accent1">
                    <a:lumMod val="50000"/>
                  </a:schemeClr>
                </a:solidFill>
                <a:latin typeface="Cambria" panose="02040503050406030204" pitchFamily="18" charset="0"/>
                <a:ea typeface="Cambria" panose="02040503050406030204" pitchFamily="18" charset="0"/>
              </a:rPr>
              <a:t>point </a:t>
            </a:r>
            <a:r>
              <a:rPr lang="en-US" sz="2000" dirty="0">
                <a:solidFill>
                  <a:schemeClr val="accent1">
                    <a:lumMod val="50000"/>
                  </a:schemeClr>
                </a:solidFill>
                <a:latin typeface="Cambria" panose="02040503050406030204" pitchFamily="18" charset="0"/>
                <a:ea typeface="Cambria" panose="02040503050406030204" pitchFamily="18" charset="0"/>
              </a:rPr>
              <a:t>to Jesus!</a:t>
            </a:r>
          </a:p>
          <a:p>
            <a:pPr marL="0" indent="0">
              <a:buNone/>
            </a:pPr>
            <a:r>
              <a:rPr lang="en-US" sz="2000" dirty="0">
                <a:solidFill>
                  <a:schemeClr val="accent1">
                    <a:lumMod val="50000"/>
                  </a:schemeClr>
                </a:solidFill>
                <a:latin typeface="Cambria" panose="02040503050406030204" pitchFamily="18" charset="0"/>
                <a:ea typeface="Cambria" panose="02040503050406030204" pitchFamily="18" charset="0"/>
              </a:rPr>
              <a:t>He must open our minds to gain understanding (1 Corinthians 2:14)</a:t>
            </a:r>
          </a:p>
          <a:p>
            <a:pPr marL="0" indent="0">
              <a:buNone/>
            </a:pPr>
            <a:endParaRPr lang="en-US" sz="2000" dirty="0"/>
          </a:p>
        </p:txBody>
      </p:sp>
      <p:sp>
        <p:nvSpPr>
          <p:cNvPr id="10" name="Text Placeholder 9"/>
          <p:cNvSpPr>
            <a:spLocks noGrp="1"/>
          </p:cNvSpPr>
          <p:nvPr>
            <p:ph type="body" sz="quarter" idx="3"/>
          </p:nvPr>
        </p:nvSpPr>
        <p:spPr>
          <a:xfrm>
            <a:off x="4629150" y="882594"/>
            <a:ext cx="3887391" cy="572495"/>
          </a:xfrm>
        </p:spPr>
        <p:txBody>
          <a:bodyPr>
            <a:noAutofit/>
          </a:bodyPr>
          <a:lstStyle/>
          <a:p>
            <a:pPr algn="ctr"/>
            <a:r>
              <a:rPr lang="en-US" sz="3200" dirty="0" smtClean="0"/>
              <a:t>Acts 1</a:t>
            </a:r>
            <a:endParaRPr lang="en-US" sz="3200" dirty="0"/>
          </a:p>
        </p:txBody>
      </p:sp>
      <p:sp>
        <p:nvSpPr>
          <p:cNvPr id="11" name="Content Placeholder 10"/>
          <p:cNvSpPr>
            <a:spLocks noGrp="1"/>
          </p:cNvSpPr>
          <p:nvPr>
            <p:ph sz="quarter" idx="4"/>
          </p:nvPr>
        </p:nvSpPr>
        <p:spPr>
          <a:xfrm>
            <a:off x="4629150" y="1574359"/>
            <a:ext cx="4244506" cy="4953662"/>
          </a:xfrm>
        </p:spPr>
        <p:txBody>
          <a:bodyPr>
            <a:normAutofit/>
          </a:bodyPr>
          <a:lstStyle/>
          <a:p>
            <a:pPr marL="0" indent="0">
              <a:buNone/>
            </a:pPr>
            <a:r>
              <a:rPr lang="en-US" sz="2000" dirty="0" smtClean="0"/>
              <a:t>v.3b  …appearing </a:t>
            </a:r>
            <a:r>
              <a:rPr lang="en-US" sz="2000" dirty="0"/>
              <a:t>to them during forty days and speaking about the kingdom of God. </a:t>
            </a:r>
          </a:p>
          <a:p>
            <a:pPr marL="0" indent="0">
              <a:buNone/>
            </a:pPr>
            <a:r>
              <a:rPr lang="en-US" sz="2000" dirty="0" smtClean="0"/>
              <a:t>v.6-7  So </a:t>
            </a:r>
            <a:r>
              <a:rPr lang="en-US" sz="2000" dirty="0"/>
              <a:t>when they had come together, they asked him, “Lord, will you at this time restore the kingdom to Israel?” </a:t>
            </a:r>
            <a:r>
              <a:rPr lang="en-US" sz="2000" dirty="0" smtClean="0"/>
              <a:t>He </a:t>
            </a:r>
            <a:r>
              <a:rPr lang="en-US" sz="2000" dirty="0"/>
              <a:t>said to them, “It is not for you to know times or seasons that the Father </a:t>
            </a:r>
            <a:r>
              <a:rPr lang="en-US" sz="2000" dirty="0" smtClean="0"/>
              <a:t>has </a:t>
            </a:r>
            <a:r>
              <a:rPr lang="en-US" sz="2000" dirty="0"/>
              <a:t>fixed by his own </a:t>
            </a:r>
            <a:r>
              <a:rPr lang="en-US" sz="2000" dirty="0" smtClean="0"/>
              <a:t>authority.</a:t>
            </a:r>
          </a:p>
          <a:p>
            <a:pPr marL="0" indent="0">
              <a:buNone/>
            </a:pPr>
            <a:endParaRPr lang="en-US" sz="2000" dirty="0"/>
          </a:p>
          <a:p>
            <a:pPr marL="0" indent="0">
              <a:buNone/>
            </a:pPr>
            <a:r>
              <a:rPr lang="en-US" sz="2000" dirty="0" smtClean="0">
                <a:solidFill>
                  <a:schemeClr val="accent1">
                    <a:lumMod val="50000"/>
                  </a:schemeClr>
                </a:solidFill>
                <a:latin typeface="Cambria" panose="02040503050406030204" pitchFamily="18" charset="0"/>
                <a:ea typeface="Cambria" panose="02040503050406030204" pitchFamily="18" charset="0"/>
              </a:rPr>
              <a:t>No one on earth knows God’s end timing (Matthew 24:36-37)</a:t>
            </a:r>
            <a:endParaRPr lang="en-US" sz="2000" dirty="0"/>
          </a:p>
        </p:txBody>
      </p:sp>
    </p:spTree>
    <p:extLst>
      <p:ext uri="{BB962C8B-B14F-4D97-AF65-F5344CB8AC3E}">
        <p14:creationId xmlns:p14="http://schemas.microsoft.com/office/powerpoint/2010/main" val="561495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wipe(left)">
                                      <p:cBhvr>
                                        <p:cTn id="7" dur="500"/>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3" end="3"/>
                                            </p:txEl>
                                          </p:spTgt>
                                        </p:tgtEl>
                                        <p:attrNameLst>
                                          <p:attrName>style.visibility</p:attrName>
                                        </p:attrNameLst>
                                      </p:cBhvr>
                                      <p:to>
                                        <p:strVal val="visible"/>
                                      </p:to>
                                    </p:set>
                                    <p:animEffect transition="in" filter="wipe(left)">
                                      <p:cBhvr>
                                        <p:cTn id="12" dur="500"/>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animEffect transition="in" filter="wipe(left)">
                                      <p:cBhvr>
                                        <p:cTn id="17"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489" y="94781"/>
            <a:ext cx="8682824" cy="787813"/>
          </a:xfrm>
        </p:spPr>
        <p:txBody>
          <a:bodyPr>
            <a:normAutofit fontScale="90000"/>
          </a:bodyPr>
          <a:lstStyle/>
          <a:p>
            <a:pPr algn="ctr"/>
            <a:r>
              <a:rPr lang="en-US" b="1" u="sng" dirty="0" smtClean="0"/>
              <a:t>The Apostles’ Mission and Power Source</a:t>
            </a:r>
            <a:endParaRPr lang="en-US" b="1" u="sng" dirty="0"/>
          </a:p>
        </p:txBody>
      </p:sp>
      <p:sp>
        <p:nvSpPr>
          <p:cNvPr id="8" name="Text Placeholder 7"/>
          <p:cNvSpPr>
            <a:spLocks noGrp="1"/>
          </p:cNvSpPr>
          <p:nvPr>
            <p:ph type="body" idx="1"/>
          </p:nvPr>
        </p:nvSpPr>
        <p:spPr>
          <a:xfrm>
            <a:off x="629842" y="882594"/>
            <a:ext cx="3868340" cy="572495"/>
          </a:xfrm>
        </p:spPr>
        <p:txBody>
          <a:bodyPr>
            <a:noAutofit/>
          </a:bodyPr>
          <a:lstStyle/>
          <a:p>
            <a:pPr algn="ctr"/>
            <a:r>
              <a:rPr lang="en-US" sz="3200" dirty="0" smtClean="0"/>
              <a:t>Luke 24</a:t>
            </a:r>
            <a:endParaRPr lang="en-US" sz="3200" dirty="0"/>
          </a:p>
        </p:txBody>
      </p:sp>
      <p:sp>
        <p:nvSpPr>
          <p:cNvPr id="9" name="Content Placeholder 8"/>
          <p:cNvSpPr>
            <a:spLocks noGrp="1"/>
          </p:cNvSpPr>
          <p:nvPr>
            <p:ph sz="half" idx="2"/>
          </p:nvPr>
        </p:nvSpPr>
        <p:spPr>
          <a:xfrm>
            <a:off x="254442" y="1574358"/>
            <a:ext cx="4243740" cy="4953663"/>
          </a:xfrm>
        </p:spPr>
        <p:txBody>
          <a:bodyPr>
            <a:noAutofit/>
          </a:bodyPr>
          <a:lstStyle/>
          <a:p>
            <a:pPr marL="0" indent="0">
              <a:buNone/>
            </a:pPr>
            <a:r>
              <a:rPr lang="en-US" sz="2000" dirty="0" smtClean="0"/>
              <a:t>v.47-49  </a:t>
            </a:r>
            <a:r>
              <a:rPr lang="en-US" sz="2000" dirty="0"/>
              <a:t>… and that repentance </a:t>
            </a:r>
            <a:r>
              <a:rPr lang="en-US" sz="2000" dirty="0" smtClean="0"/>
              <a:t>and </a:t>
            </a:r>
            <a:r>
              <a:rPr lang="en-US" sz="2000" dirty="0"/>
              <a:t>forgiveness of sins should be proclaimed in his name </a:t>
            </a:r>
            <a:r>
              <a:rPr lang="en-US" sz="2000" b="1" dirty="0"/>
              <a:t>to all nations, beginning from Jerusalem</a:t>
            </a:r>
            <a:r>
              <a:rPr lang="en-US" sz="2000" dirty="0" smtClean="0"/>
              <a:t>. </a:t>
            </a:r>
            <a:r>
              <a:rPr lang="en-US" sz="2000" b="1" dirty="0"/>
              <a:t>You are witnesses</a:t>
            </a:r>
            <a:r>
              <a:rPr lang="en-US" sz="2000" dirty="0"/>
              <a:t> of these things</a:t>
            </a:r>
            <a:r>
              <a:rPr lang="en-US" sz="2000" dirty="0" smtClean="0"/>
              <a:t>. </a:t>
            </a:r>
            <a:r>
              <a:rPr lang="en-US" sz="2000" dirty="0"/>
              <a:t>And behold, </a:t>
            </a:r>
            <a:r>
              <a:rPr lang="en-US" sz="2000" b="1" dirty="0"/>
              <a:t>I am sending the promise of my Father </a:t>
            </a:r>
            <a:r>
              <a:rPr lang="en-US" sz="2000" dirty="0"/>
              <a:t>upon you. But </a:t>
            </a:r>
            <a:r>
              <a:rPr lang="en-US" sz="2000" b="1" dirty="0"/>
              <a:t>stay in the city </a:t>
            </a:r>
            <a:r>
              <a:rPr lang="en-US" sz="2000" dirty="0"/>
              <a:t>until you are clothed with power from on high</a:t>
            </a:r>
            <a:r>
              <a:rPr lang="en-US" sz="2000" dirty="0" smtClean="0"/>
              <a:t>.</a:t>
            </a:r>
          </a:p>
          <a:p>
            <a:pPr marL="0" indent="0">
              <a:spcBef>
                <a:spcPts val="0"/>
              </a:spcBef>
              <a:buNone/>
            </a:pPr>
            <a:endParaRPr lang="en-US" sz="2000" dirty="0"/>
          </a:p>
          <a:p>
            <a:pPr marL="0" indent="0">
              <a:spcBef>
                <a:spcPts val="0"/>
              </a:spcBef>
              <a:spcAft>
                <a:spcPts val="1200"/>
              </a:spcAft>
              <a:buNone/>
            </a:pPr>
            <a:r>
              <a:rPr lang="en-US" sz="2000" dirty="0" smtClean="0">
                <a:solidFill>
                  <a:schemeClr val="accent1">
                    <a:lumMod val="50000"/>
                  </a:schemeClr>
                </a:solidFill>
                <a:latin typeface="Cambria" panose="02040503050406030204" pitchFamily="18" charset="0"/>
                <a:ea typeface="Cambria" panose="02040503050406030204" pitchFamily="18" charset="0"/>
              </a:rPr>
              <a:t>The mission:  be witnesses to the whole world, starting in Jerusalem.</a:t>
            </a:r>
          </a:p>
          <a:p>
            <a:pPr marL="0" indent="0">
              <a:buNone/>
            </a:pPr>
            <a:r>
              <a:rPr lang="en-US" sz="2000" dirty="0" smtClean="0">
                <a:solidFill>
                  <a:schemeClr val="accent1">
                    <a:lumMod val="50000"/>
                  </a:schemeClr>
                </a:solidFill>
                <a:latin typeface="Cambria" panose="02040503050406030204" pitchFamily="18" charset="0"/>
                <a:ea typeface="Cambria" panose="02040503050406030204" pitchFamily="18" charset="0"/>
              </a:rPr>
              <a:t>The promise and power:  </a:t>
            </a:r>
            <a:r>
              <a:rPr lang="en-US" sz="2000" dirty="0">
                <a:solidFill>
                  <a:schemeClr val="accent1">
                    <a:lumMod val="50000"/>
                  </a:schemeClr>
                </a:solidFill>
                <a:latin typeface="Cambria" panose="02040503050406030204" pitchFamily="18" charset="0"/>
                <a:ea typeface="Cambria" panose="02040503050406030204" pitchFamily="18" charset="0"/>
              </a:rPr>
              <a:t>God will send His Holy Spirit to live in them and empower them (John 15:26-27)</a:t>
            </a:r>
          </a:p>
        </p:txBody>
      </p:sp>
      <p:sp>
        <p:nvSpPr>
          <p:cNvPr id="10" name="Text Placeholder 9"/>
          <p:cNvSpPr>
            <a:spLocks noGrp="1"/>
          </p:cNvSpPr>
          <p:nvPr>
            <p:ph type="body" sz="quarter" idx="3"/>
          </p:nvPr>
        </p:nvSpPr>
        <p:spPr>
          <a:xfrm>
            <a:off x="4629150" y="882594"/>
            <a:ext cx="3887391" cy="572495"/>
          </a:xfrm>
        </p:spPr>
        <p:txBody>
          <a:bodyPr>
            <a:noAutofit/>
          </a:bodyPr>
          <a:lstStyle/>
          <a:p>
            <a:pPr algn="ctr"/>
            <a:r>
              <a:rPr lang="en-US" sz="3200" dirty="0" smtClean="0"/>
              <a:t>Acts 1</a:t>
            </a:r>
            <a:endParaRPr lang="en-US" sz="3200" dirty="0"/>
          </a:p>
        </p:txBody>
      </p:sp>
      <p:sp>
        <p:nvSpPr>
          <p:cNvPr id="11" name="Content Placeholder 10"/>
          <p:cNvSpPr>
            <a:spLocks noGrp="1"/>
          </p:cNvSpPr>
          <p:nvPr>
            <p:ph sz="quarter" idx="4"/>
          </p:nvPr>
        </p:nvSpPr>
        <p:spPr>
          <a:xfrm>
            <a:off x="4629150" y="1574359"/>
            <a:ext cx="4244506" cy="4953662"/>
          </a:xfrm>
        </p:spPr>
        <p:txBody>
          <a:bodyPr>
            <a:normAutofit/>
          </a:bodyPr>
          <a:lstStyle/>
          <a:p>
            <a:pPr marL="0" indent="0">
              <a:buNone/>
            </a:pPr>
            <a:r>
              <a:rPr lang="en-US" sz="2000" dirty="0" smtClean="0"/>
              <a:t>v.8  </a:t>
            </a:r>
            <a:r>
              <a:rPr lang="en-US" sz="2000" dirty="0"/>
              <a:t>But you will receive power when the Holy Spirit has come upon you, and </a:t>
            </a:r>
            <a:r>
              <a:rPr lang="en-US" sz="2000" b="1" dirty="0"/>
              <a:t>you will be my witnesses </a:t>
            </a:r>
            <a:r>
              <a:rPr lang="en-US" sz="2000" dirty="0"/>
              <a:t>in </a:t>
            </a:r>
            <a:r>
              <a:rPr lang="en-US" sz="2000" b="1" dirty="0"/>
              <a:t>Jerusalem</a:t>
            </a:r>
            <a:r>
              <a:rPr lang="en-US" sz="2000" dirty="0"/>
              <a:t> and in all </a:t>
            </a:r>
            <a:r>
              <a:rPr lang="en-US" sz="2000" b="1" dirty="0"/>
              <a:t>Judea and Samaria</a:t>
            </a:r>
            <a:r>
              <a:rPr lang="en-US" sz="2000" dirty="0"/>
              <a:t>, and to the </a:t>
            </a:r>
            <a:r>
              <a:rPr lang="en-US" sz="2000" b="1" dirty="0"/>
              <a:t>end of the earth</a:t>
            </a:r>
            <a:r>
              <a:rPr lang="en-US" sz="2000" dirty="0" smtClean="0"/>
              <a:t>.</a:t>
            </a:r>
          </a:p>
          <a:p>
            <a:pPr marL="0" indent="0">
              <a:buNone/>
            </a:pPr>
            <a:r>
              <a:rPr lang="en-US" sz="2000" dirty="0"/>
              <a:t>v.4-5  And while </a:t>
            </a:r>
            <a:r>
              <a:rPr lang="en-US" sz="2000" dirty="0" smtClean="0"/>
              <a:t>staying </a:t>
            </a:r>
            <a:r>
              <a:rPr lang="en-US" sz="2000" dirty="0"/>
              <a:t>with them he ordered them </a:t>
            </a:r>
            <a:r>
              <a:rPr lang="en-US" sz="2000" b="1" dirty="0"/>
              <a:t>not to depart from Jerusalem</a:t>
            </a:r>
            <a:r>
              <a:rPr lang="en-US" sz="2000" dirty="0"/>
              <a:t>, but to </a:t>
            </a:r>
            <a:r>
              <a:rPr lang="en-US" sz="2000" b="1" dirty="0"/>
              <a:t>wait for the promise of the Father</a:t>
            </a:r>
            <a:r>
              <a:rPr lang="en-US" sz="2000" dirty="0"/>
              <a:t>, which, he said, “you heard from me; </a:t>
            </a:r>
            <a:r>
              <a:rPr lang="en-US" sz="2000" dirty="0" smtClean="0"/>
              <a:t>for </a:t>
            </a:r>
            <a:r>
              <a:rPr lang="en-US" sz="2000" dirty="0"/>
              <a:t>John baptized with water, but you will be baptized </a:t>
            </a:r>
            <a:r>
              <a:rPr lang="en-US" sz="2000" dirty="0" smtClean="0"/>
              <a:t>with </a:t>
            </a:r>
            <a:r>
              <a:rPr lang="en-US" sz="2000" dirty="0"/>
              <a:t>the Holy Spirit not many days from now</a:t>
            </a:r>
            <a:r>
              <a:rPr lang="en-US" sz="2000" dirty="0" smtClean="0"/>
              <a:t>.</a:t>
            </a:r>
          </a:p>
          <a:p>
            <a:pPr marL="0" indent="0">
              <a:spcBef>
                <a:spcPts val="0"/>
              </a:spcBef>
              <a:buNone/>
            </a:pPr>
            <a:endParaRPr lang="en-US" sz="2000" dirty="0"/>
          </a:p>
          <a:p>
            <a:pPr marL="0" indent="0">
              <a:buNone/>
            </a:pPr>
            <a:r>
              <a:rPr lang="en-US" sz="2000" dirty="0" smtClean="0">
                <a:solidFill>
                  <a:schemeClr val="accent1">
                    <a:lumMod val="50000"/>
                  </a:schemeClr>
                </a:solidFill>
                <a:latin typeface="Cambria" panose="02040503050406030204" pitchFamily="18" charset="0"/>
                <a:ea typeface="Cambria" panose="02040503050406030204" pitchFamily="18" charset="0"/>
              </a:rPr>
              <a:t>Baptism by John (water</a:t>
            </a:r>
            <a:r>
              <a:rPr lang="en-US" sz="2000" dirty="0" smtClean="0">
                <a:solidFill>
                  <a:schemeClr val="accent1">
                    <a:lumMod val="50000"/>
                  </a:schemeClr>
                </a:solidFill>
                <a:latin typeface="Cambria" panose="02040503050406030204" pitchFamily="18" charset="0"/>
                <a:ea typeface="Cambria" panose="02040503050406030204" pitchFamily="18" charset="0"/>
              </a:rPr>
              <a:t>) and </a:t>
            </a:r>
            <a:r>
              <a:rPr lang="en-US" sz="2000" dirty="0" smtClean="0">
                <a:solidFill>
                  <a:schemeClr val="accent1">
                    <a:lumMod val="50000"/>
                  </a:schemeClr>
                </a:solidFill>
                <a:latin typeface="Cambria" panose="02040503050406030204" pitchFamily="18" charset="0"/>
                <a:ea typeface="Cambria" panose="02040503050406030204" pitchFamily="18" charset="0"/>
              </a:rPr>
              <a:t>Jesus (the Holy Spirit)  Mark 1:7-8</a:t>
            </a:r>
            <a:endParaRPr lang="en-US" sz="2000" dirty="0"/>
          </a:p>
        </p:txBody>
      </p:sp>
    </p:spTree>
    <p:extLst>
      <p:ext uri="{BB962C8B-B14F-4D97-AF65-F5344CB8AC3E}">
        <p14:creationId xmlns:p14="http://schemas.microsoft.com/office/powerpoint/2010/main" val="3161953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wipe(left)">
                                      <p:cBhvr>
                                        <p:cTn id="7" dur="500"/>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3" end="3"/>
                                            </p:txEl>
                                          </p:spTgt>
                                        </p:tgtEl>
                                        <p:attrNameLst>
                                          <p:attrName>style.visibility</p:attrName>
                                        </p:attrNameLst>
                                      </p:cBhvr>
                                      <p:to>
                                        <p:strVal val="visible"/>
                                      </p:to>
                                    </p:set>
                                    <p:animEffect transition="in" filter="wipe(left)">
                                      <p:cBhvr>
                                        <p:cTn id="12" dur="500"/>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animEffect transition="in" filter="wipe(left)">
                                      <p:cBhvr>
                                        <p:cTn id="17"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489" y="94781"/>
            <a:ext cx="8682824" cy="787813"/>
          </a:xfrm>
        </p:spPr>
        <p:txBody>
          <a:bodyPr>
            <a:normAutofit/>
          </a:bodyPr>
          <a:lstStyle/>
          <a:p>
            <a:pPr algn="ctr"/>
            <a:r>
              <a:rPr lang="en-US" b="1" u="sng" dirty="0" smtClean="0"/>
              <a:t>The Ascension</a:t>
            </a:r>
            <a:endParaRPr lang="en-US" b="1" u="sng" dirty="0"/>
          </a:p>
        </p:txBody>
      </p:sp>
      <p:sp>
        <p:nvSpPr>
          <p:cNvPr id="8" name="Text Placeholder 7"/>
          <p:cNvSpPr>
            <a:spLocks noGrp="1"/>
          </p:cNvSpPr>
          <p:nvPr>
            <p:ph type="body" idx="1"/>
          </p:nvPr>
        </p:nvSpPr>
        <p:spPr>
          <a:xfrm>
            <a:off x="629842" y="882594"/>
            <a:ext cx="3868340" cy="572495"/>
          </a:xfrm>
        </p:spPr>
        <p:txBody>
          <a:bodyPr>
            <a:noAutofit/>
          </a:bodyPr>
          <a:lstStyle/>
          <a:p>
            <a:pPr algn="ctr"/>
            <a:r>
              <a:rPr lang="en-US" sz="3200" dirty="0" smtClean="0"/>
              <a:t>Luke 24</a:t>
            </a:r>
            <a:endParaRPr lang="en-US" sz="3200" dirty="0"/>
          </a:p>
        </p:txBody>
      </p:sp>
      <p:sp>
        <p:nvSpPr>
          <p:cNvPr id="9" name="Content Placeholder 8"/>
          <p:cNvSpPr>
            <a:spLocks noGrp="1"/>
          </p:cNvSpPr>
          <p:nvPr>
            <p:ph sz="half" idx="2"/>
          </p:nvPr>
        </p:nvSpPr>
        <p:spPr>
          <a:xfrm>
            <a:off x="254442" y="1574358"/>
            <a:ext cx="4243740" cy="4953663"/>
          </a:xfrm>
        </p:spPr>
        <p:txBody>
          <a:bodyPr>
            <a:noAutofit/>
          </a:bodyPr>
          <a:lstStyle/>
          <a:p>
            <a:pPr marL="0" indent="0">
              <a:buNone/>
            </a:pPr>
            <a:r>
              <a:rPr lang="en-US" sz="2000" dirty="0" smtClean="0"/>
              <a:t>v.50-53  </a:t>
            </a:r>
            <a:r>
              <a:rPr lang="en-US" sz="2000" dirty="0"/>
              <a:t>Then he led them out as far as Bethany, and lifting up his hands he blessed them. </a:t>
            </a:r>
            <a:r>
              <a:rPr lang="en-US" sz="2000" dirty="0" smtClean="0"/>
              <a:t>While </a:t>
            </a:r>
            <a:r>
              <a:rPr lang="en-US" sz="2000" b="1" dirty="0"/>
              <a:t>he</a:t>
            </a:r>
            <a:r>
              <a:rPr lang="en-US" sz="2000" dirty="0"/>
              <a:t> blessed them, he parted from them and </a:t>
            </a:r>
            <a:r>
              <a:rPr lang="en-US" sz="2000" b="1" dirty="0"/>
              <a:t>was carried up into heaven</a:t>
            </a:r>
            <a:r>
              <a:rPr lang="en-US" sz="2000" dirty="0"/>
              <a:t>. </a:t>
            </a:r>
            <a:r>
              <a:rPr lang="en-US" sz="2000" dirty="0" smtClean="0"/>
              <a:t>And </a:t>
            </a:r>
            <a:r>
              <a:rPr lang="en-US" sz="2000" b="1" dirty="0"/>
              <a:t>they worshiped him</a:t>
            </a:r>
            <a:r>
              <a:rPr lang="en-US" sz="2000" dirty="0"/>
              <a:t> and returned to Jerusalem with great joy, </a:t>
            </a:r>
            <a:r>
              <a:rPr lang="en-US" sz="2000" dirty="0" smtClean="0"/>
              <a:t>and </a:t>
            </a:r>
            <a:r>
              <a:rPr lang="en-US" sz="2000" dirty="0"/>
              <a:t>were continually in the temple blessing God</a:t>
            </a:r>
            <a:r>
              <a:rPr lang="en-US" sz="2000" dirty="0" smtClean="0"/>
              <a:t>.</a:t>
            </a:r>
          </a:p>
          <a:p>
            <a:pPr marL="0" indent="0">
              <a:spcBef>
                <a:spcPts val="0"/>
              </a:spcBef>
              <a:buNone/>
            </a:pPr>
            <a:endParaRPr lang="en-US" sz="2000" dirty="0"/>
          </a:p>
          <a:p>
            <a:pPr marL="0" indent="0">
              <a:spcBef>
                <a:spcPts val="0"/>
              </a:spcBef>
              <a:spcAft>
                <a:spcPts val="1200"/>
              </a:spcAft>
              <a:buNone/>
            </a:pPr>
            <a:r>
              <a:rPr lang="en-US" sz="2000" dirty="0" smtClean="0">
                <a:solidFill>
                  <a:schemeClr val="accent1">
                    <a:lumMod val="50000"/>
                  </a:schemeClr>
                </a:solidFill>
                <a:latin typeface="Cambria" panose="02040503050406030204" pitchFamily="18" charset="0"/>
                <a:ea typeface="Cambria" panose="02040503050406030204" pitchFamily="18" charset="0"/>
              </a:rPr>
              <a:t>Only God is to be worshiped (and that’s who Jesus is)</a:t>
            </a:r>
          </a:p>
          <a:p>
            <a:pPr marL="0" indent="0">
              <a:buNone/>
            </a:pPr>
            <a:r>
              <a:rPr lang="en-US" sz="2000" dirty="0" smtClean="0">
                <a:solidFill>
                  <a:schemeClr val="accent1">
                    <a:lumMod val="50000"/>
                  </a:schemeClr>
                </a:solidFill>
                <a:latin typeface="Cambria" panose="02040503050406030204" pitchFamily="18" charset="0"/>
                <a:ea typeface="Cambria" panose="02040503050406030204" pitchFamily="18" charset="0"/>
              </a:rPr>
              <a:t>The resurrection strengthened the apostles courage to publicly speak and worship in the temple</a:t>
            </a:r>
            <a:endParaRPr lang="en-US" sz="2000" dirty="0"/>
          </a:p>
        </p:txBody>
      </p:sp>
      <p:sp>
        <p:nvSpPr>
          <p:cNvPr id="10" name="Text Placeholder 9"/>
          <p:cNvSpPr>
            <a:spLocks noGrp="1"/>
          </p:cNvSpPr>
          <p:nvPr>
            <p:ph type="body" sz="quarter" idx="3"/>
          </p:nvPr>
        </p:nvSpPr>
        <p:spPr>
          <a:xfrm>
            <a:off x="4629150" y="882594"/>
            <a:ext cx="3887391" cy="572495"/>
          </a:xfrm>
        </p:spPr>
        <p:txBody>
          <a:bodyPr>
            <a:noAutofit/>
          </a:bodyPr>
          <a:lstStyle/>
          <a:p>
            <a:pPr algn="ctr"/>
            <a:r>
              <a:rPr lang="en-US" sz="3200" dirty="0" smtClean="0"/>
              <a:t>Acts 1</a:t>
            </a:r>
            <a:endParaRPr lang="en-US" sz="3200" dirty="0"/>
          </a:p>
        </p:txBody>
      </p:sp>
      <p:sp>
        <p:nvSpPr>
          <p:cNvPr id="11" name="Content Placeholder 10"/>
          <p:cNvSpPr>
            <a:spLocks noGrp="1"/>
          </p:cNvSpPr>
          <p:nvPr>
            <p:ph sz="quarter" idx="4"/>
          </p:nvPr>
        </p:nvSpPr>
        <p:spPr>
          <a:xfrm>
            <a:off x="4629150" y="1574359"/>
            <a:ext cx="4244506" cy="4953662"/>
          </a:xfrm>
        </p:spPr>
        <p:txBody>
          <a:bodyPr>
            <a:normAutofit/>
          </a:bodyPr>
          <a:lstStyle/>
          <a:p>
            <a:pPr marL="0" indent="0">
              <a:buNone/>
            </a:pPr>
            <a:r>
              <a:rPr lang="en-US" sz="2000" dirty="0" smtClean="0"/>
              <a:t>v.9-11  </a:t>
            </a:r>
            <a:r>
              <a:rPr lang="en-US" sz="2000" dirty="0"/>
              <a:t>And when he had said these things, as they were looking on, </a:t>
            </a:r>
            <a:r>
              <a:rPr lang="en-US" sz="2000" b="1" dirty="0"/>
              <a:t>he was lifted up</a:t>
            </a:r>
            <a:r>
              <a:rPr lang="en-US" sz="2000" dirty="0"/>
              <a:t>, and a cloud took him out of their sight</a:t>
            </a:r>
            <a:r>
              <a:rPr lang="en-US" sz="2000" dirty="0" smtClean="0"/>
              <a:t>. </a:t>
            </a:r>
            <a:r>
              <a:rPr lang="en-US" sz="2000" dirty="0"/>
              <a:t>And while they were gazing into heaven as he went, behold, two men stood by them in white robes, </a:t>
            </a:r>
            <a:r>
              <a:rPr lang="en-US" sz="2000" dirty="0" smtClean="0"/>
              <a:t>and </a:t>
            </a:r>
            <a:r>
              <a:rPr lang="en-US" sz="2000" dirty="0"/>
              <a:t>said, “Men of Galilee, why do you stand looking into heaven? This Jesus, who was taken up from you into heaven, </a:t>
            </a:r>
            <a:r>
              <a:rPr lang="en-US" sz="2000" b="1" dirty="0"/>
              <a:t>will come in the same way as you saw him go into </a:t>
            </a:r>
            <a:r>
              <a:rPr lang="en-US" sz="2000" b="1" dirty="0" smtClean="0"/>
              <a:t>heaven</a:t>
            </a:r>
            <a:r>
              <a:rPr lang="en-US" sz="2000" dirty="0" smtClean="0"/>
              <a:t>.”</a:t>
            </a:r>
          </a:p>
          <a:p>
            <a:pPr marL="0" indent="0">
              <a:buNone/>
            </a:pPr>
            <a:endParaRPr lang="en-US" sz="2000" dirty="0"/>
          </a:p>
          <a:p>
            <a:pPr marL="0" indent="0">
              <a:buNone/>
            </a:pPr>
            <a:r>
              <a:rPr lang="en-US" sz="2000" dirty="0" smtClean="0">
                <a:solidFill>
                  <a:schemeClr val="accent1">
                    <a:lumMod val="50000"/>
                  </a:schemeClr>
                </a:solidFill>
                <a:latin typeface="Cambria" panose="02040503050406030204" pitchFamily="18" charset="0"/>
                <a:ea typeface="Cambria" panose="02040503050406030204" pitchFamily="18" charset="0"/>
              </a:rPr>
              <a:t>The ascension helps us to picture how Jesus will return (1Thessalonians 4:16)</a:t>
            </a:r>
            <a:endParaRPr lang="en-US" sz="2000" dirty="0"/>
          </a:p>
        </p:txBody>
      </p:sp>
    </p:spTree>
    <p:extLst>
      <p:ext uri="{BB962C8B-B14F-4D97-AF65-F5344CB8AC3E}">
        <p14:creationId xmlns:p14="http://schemas.microsoft.com/office/powerpoint/2010/main" val="3402371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Effect transition="in" filter="wipe(left)">
                                      <p:cBhvr>
                                        <p:cTn id="7" dur="500"/>
                                        <p:tgtEl>
                                          <p:spTgt spid="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3" end="3"/>
                                            </p:txEl>
                                          </p:spTgt>
                                        </p:tgtEl>
                                        <p:attrNameLst>
                                          <p:attrName>style.visibility</p:attrName>
                                        </p:attrNameLst>
                                      </p:cBhvr>
                                      <p:to>
                                        <p:strVal val="visible"/>
                                      </p:to>
                                    </p:set>
                                    <p:animEffect transition="in" filter="wipe(left)">
                                      <p:cBhvr>
                                        <p:cTn id="12" dur="500"/>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wipe(left)">
                                      <p:cBhvr>
                                        <p:cTn id="17"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Apostles of Jesus</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r>
              <a:rPr lang="en-US" dirty="0" smtClean="0"/>
              <a:t>v.12  “a Sabbath day’s journey.”  A short distance under Jewish law, about 1km.</a:t>
            </a:r>
          </a:p>
          <a:p>
            <a:r>
              <a:rPr lang="en-US" dirty="0" smtClean="0"/>
              <a:t>“apostle” – one who is sent </a:t>
            </a:r>
            <a:r>
              <a:rPr lang="en-US" dirty="0" smtClean="0"/>
              <a:t>out (in this case, by Jesus)</a:t>
            </a:r>
            <a:endParaRPr lang="en-US" dirty="0" smtClean="0"/>
          </a:p>
          <a:p>
            <a:r>
              <a:rPr lang="en-US" dirty="0" smtClean="0"/>
              <a:t>Jesus’ apostles (v.13) were granted </a:t>
            </a:r>
            <a:r>
              <a:rPr lang="en-US" b="1" dirty="0" smtClean="0"/>
              <a:t>supernatural power </a:t>
            </a:r>
            <a:r>
              <a:rPr lang="en-US" dirty="0" smtClean="0"/>
              <a:t>to demonstrate their </a:t>
            </a:r>
            <a:r>
              <a:rPr lang="en-US" b="1" dirty="0" smtClean="0"/>
              <a:t>authority</a:t>
            </a:r>
            <a:r>
              <a:rPr lang="en-US" dirty="0" smtClean="0"/>
              <a:t> (2Corinthians 12:12), especially to </a:t>
            </a:r>
            <a:r>
              <a:rPr lang="en-US" b="1" dirty="0" smtClean="0"/>
              <a:t>write Scripture</a:t>
            </a:r>
          </a:p>
          <a:p>
            <a:r>
              <a:rPr lang="en-US" dirty="0" smtClean="0"/>
              <a:t>V.14  Jesus’ half-brothers only believed after the resurrection (John 7:5).</a:t>
            </a:r>
          </a:p>
          <a:p>
            <a:r>
              <a:rPr lang="en-US" dirty="0" smtClean="0"/>
              <a:t>The cultural status of women was elevated by Christianity (e.g. praying together with the men).</a:t>
            </a:r>
          </a:p>
          <a:p>
            <a:r>
              <a:rPr lang="en-US" dirty="0" smtClean="0"/>
              <a:t>They didn’t just sit around waiting in Jerusalem: they were devoted to worshiping and praying.</a:t>
            </a:r>
          </a:p>
        </p:txBody>
      </p:sp>
    </p:spTree>
    <p:extLst>
      <p:ext uri="{BB962C8B-B14F-4D97-AF65-F5344CB8AC3E}">
        <p14:creationId xmlns:p14="http://schemas.microsoft.com/office/powerpoint/2010/main" val="421981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Twelfth Apostle</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r>
              <a:rPr lang="en-US" dirty="0"/>
              <a:t>v</a:t>
            </a:r>
            <a:r>
              <a:rPr lang="en-US" dirty="0" smtClean="0"/>
              <a:t>.15  As </a:t>
            </a:r>
            <a:r>
              <a:rPr lang="en-US" dirty="0"/>
              <a:t>directed by Jesus (John 21:16), Peter took the leadership role in the church (v.15)</a:t>
            </a:r>
          </a:p>
          <a:p>
            <a:r>
              <a:rPr lang="en-US" dirty="0" smtClean="0"/>
              <a:t>v.16-17  Sadly, Judas </a:t>
            </a:r>
            <a:r>
              <a:rPr lang="en-US" u="sng" dirty="0" smtClean="0"/>
              <a:t>wasted</a:t>
            </a:r>
            <a:r>
              <a:rPr lang="en-US" dirty="0" smtClean="0"/>
              <a:t> the greatest opportunity in all of history.  Although given the same experiences and teaching as the others, </a:t>
            </a:r>
            <a:r>
              <a:rPr lang="en-US" b="1" dirty="0" smtClean="0"/>
              <a:t>his greed </a:t>
            </a:r>
            <a:r>
              <a:rPr lang="en-US" dirty="0" smtClean="0"/>
              <a:t>(John 12:5-6) and </a:t>
            </a:r>
            <a:r>
              <a:rPr lang="en-US" b="1" dirty="0" smtClean="0"/>
              <a:t>self-centeredness</a:t>
            </a:r>
            <a:r>
              <a:rPr lang="en-US" dirty="0" smtClean="0"/>
              <a:t> led him to betray Jesus for just 30 pieces</a:t>
            </a:r>
            <a:r>
              <a:rPr lang="en-US" dirty="0"/>
              <a:t> </a:t>
            </a:r>
            <a:r>
              <a:rPr lang="en-US" dirty="0" smtClean="0"/>
              <a:t>of silver.</a:t>
            </a:r>
          </a:p>
          <a:p>
            <a:r>
              <a:rPr lang="en-US" dirty="0"/>
              <a:t>In Matthew 19:28, Jesus said: </a:t>
            </a:r>
            <a:r>
              <a:rPr lang="en-US" dirty="0" smtClean="0"/>
              <a:t>“Truly</a:t>
            </a:r>
            <a:r>
              <a:rPr lang="en-US" dirty="0"/>
              <a:t>, I say to you, in the new world, when the Son of Man will sit on his glorious throne, you who have followed me will also sit on twelve thrones, judging the twelve tribes of Israel.”</a:t>
            </a:r>
          </a:p>
          <a:p>
            <a:r>
              <a:rPr lang="en-US" dirty="0"/>
              <a:t>Perhaps Peter wanted to prevent disputes about who might take this </a:t>
            </a:r>
            <a:r>
              <a:rPr lang="en-US" dirty="0" smtClean="0"/>
              <a:t>position.</a:t>
            </a:r>
          </a:p>
          <a:p>
            <a:endParaRPr lang="en-US" dirty="0" smtClean="0"/>
          </a:p>
          <a:p>
            <a:endParaRPr lang="en-US" dirty="0"/>
          </a:p>
        </p:txBody>
      </p:sp>
    </p:spTree>
    <p:extLst>
      <p:ext uri="{BB962C8B-B14F-4D97-AF65-F5344CB8AC3E}">
        <p14:creationId xmlns:p14="http://schemas.microsoft.com/office/powerpoint/2010/main" val="323641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682</TotalTime>
  <Words>1520</Words>
  <Application>Microsoft Office PowerPoint</Application>
  <PresentationFormat>On-screen Show (4:3)</PresentationFormat>
  <Paragraphs>80</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vt:lpstr>
      <vt:lpstr>Wingdings</vt:lpstr>
      <vt:lpstr>Office Theme</vt:lpstr>
      <vt:lpstr>Introduction to the Book of Acts</vt:lpstr>
      <vt:lpstr>Introduction to the Acts</vt:lpstr>
      <vt:lpstr>Overlap of Luke’s Gospel and Acts</vt:lpstr>
      <vt:lpstr>Resurrection in Luke and Acts</vt:lpstr>
      <vt:lpstr>Post-Resurrection Teaching the Apostles</vt:lpstr>
      <vt:lpstr>The Apostles’ Mission and Power Source</vt:lpstr>
      <vt:lpstr>The Ascension</vt:lpstr>
      <vt:lpstr>The Apostles of Jesus</vt:lpstr>
      <vt:lpstr>The Twelfth Apostle</vt:lpstr>
      <vt:lpstr>The Qualifications of an Apostle</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27</cp:revision>
  <dcterms:created xsi:type="dcterms:W3CDTF">2022-11-02T22:17:55Z</dcterms:created>
  <dcterms:modified xsi:type="dcterms:W3CDTF">2023-06-30T01:22:43Z</dcterms:modified>
</cp:coreProperties>
</file>