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2" r:id="rId3"/>
    <p:sldId id="266" r:id="rId4"/>
    <p:sldId id="267" r:id="rId5"/>
    <p:sldId id="272" r:id="rId6"/>
    <p:sldId id="268" r:id="rId7"/>
    <p:sldId id="269" r:id="rId8"/>
    <p:sldId id="270" r:id="rId9"/>
    <p:sldId id="271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79199" autoAdjust="0"/>
  </p:normalViewPr>
  <p:slideViewPr>
    <p:cSldViewPr snapToGrid="0">
      <p:cViewPr varScale="1">
        <p:scale>
          <a:sx n="90" d="100"/>
          <a:sy n="90" d="100"/>
        </p:scale>
        <p:origin x="1836" y="9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word translated “tongues” (Gk. </a:t>
            </a:r>
            <a:r>
              <a:rPr lang="en-US" dirty="0" err="1" smtClean="0"/>
              <a:t>glōssa</a:t>
            </a:r>
            <a:r>
              <a:rPr lang="en-US" dirty="0" smtClean="0"/>
              <a:t>, plural) can also be translated “languages,” and that is the sense that it has in this verse. In this case the other languages were understood by various people present in Jerusalem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55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</a:t>
            </a:r>
            <a:r>
              <a:rPr lang="en-US" b="1" dirty="0" smtClean="0"/>
              <a:t>a sermon to Jews </a:t>
            </a:r>
            <a:r>
              <a:rPr lang="en-US" dirty="0" smtClean="0"/>
              <a:t>it consists primarily of </a:t>
            </a:r>
            <a:r>
              <a:rPr lang="en-US" b="1" dirty="0" smtClean="0"/>
              <a:t>scriptural proofs</a:t>
            </a:r>
            <a:r>
              <a:rPr lang="en-US" dirty="0" smtClean="0"/>
              <a:t>: vv. 14– 21 interpret the miracle of tongues as a </a:t>
            </a:r>
            <a:r>
              <a:rPr lang="en-US" b="1" dirty="0" smtClean="0"/>
              <a:t>fulfillment of Joel </a:t>
            </a:r>
            <a:r>
              <a:rPr lang="en-US" dirty="0" smtClean="0"/>
              <a:t>2: 28– 32; Acts 2: 22– 36 presents </a:t>
            </a:r>
            <a:r>
              <a:rPr lang="en-US" b="1" dirty="0" smtClean="0"/>
              <a:t>Christ as Messiah </a:t>
            </a:r>
            <a:r>
              <a:rPr lang="en-US" dirty="0" smtClean="0"/>
              <a:t>in fulfillment of Ps. 16: 8– 11 and Ps. 110: 1; and Acts 2: 37– 41 concludes the sermon with </a:t>
            </a:r>
            <a:r>
              <a:rPr lang="en-US" b="1" dirty="0" smtClean="0"/>
              <a:t>a call to repentance and baptism.</a:t>
            </a:r>
          </a:p>
          <a:p>
            <a:endParaRPr lang="en-US" b="1" dirty="0" smtClean="0"/>
          </a:p>
          <a:p>
            <a:r>
              <a:rPr lang="en-US" b="0" dirty="0" smtClean="0"/>
              <a:t>The </a:t>
            </a:r>
            <a:r>
              <a:rPr lang="en-US" b="1" dirty="0" smtClean="0"/>
              <a:t>last days </a:t>
            </a:r>
            <a:r>
              <a:rPr lang="en-US" b="0" dirty="0" smtClean="0"/>
              <a:t>are not just in the distant future but were inaugurated at Pentecost (cf. 1 Cor. 10: 11; 2 Tim. 3: 1; Heb. 1: 2; James 5: 3; 2 Pet. 3: 3) and will continue until Christ’s return. They are the “last days” in that </a:t>
            </a:r>
            <a:r>
              <a:rPr lang="en-US" b="1" dirty="0" smtClean="0"/>
              <a:t>the coming of the Messiah</a:t>
            </a:r>
            <a:r>
              <a:rPr lang="en-US" b="0" dirty="0" smtClean="0"/>
              <a:t>, </a:t>
            </a:r>
            <a:r>
              <a:rPr lang="en-US" b="1" dirty="0" smtClean="0"/>
              <a:t>long predicted </a:t>
            </a:r>
            <a:r>
              <a:rPr lang="en-US" b="0" dirty="0" smtClean="0"/>
              <a:t>in the OT, has now occurred.</a:t>
            </a:r>
          </a:p>
          <a:p>
            <a:endParaRPr lang="en-US" dirty="0" smtClean="0"/>
          </a:p>
          <a:p>
            <a:r>
              <a:rPr lang="en-US" dirty="0" smtClean="0"/>
              <a:t>ESV Bibles. ESV Study Bible (</a:t>
            </a:r>
            <a:r>
              <a:rPr lang="en-US" dirty="0" err="1" smtClean="0"/>
              <a:t>Ebook</a:t>
            </a:r>
            <a:r>
              <a:rPr lang="en-US" dirty="0" smtClean="0"/>
              <a:t>) (p. 9070). Crossway. Kindle Edition.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38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692399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/>
              <a:t>The Birth of the Church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Acts – Chapter </a:t>
            </a:r>
            <a:r>
              <a:rPr lang="en-US" sz="44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01934" y="1155561"/>
            <a:ext cx="8498998" cy="553460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God’s perfect plan of salvation is unfolding – Scripture is being fulfilled!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Meditate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God’s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Word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daily, surrender to His authority, and allow His Spirit to fill and empower you!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 uses “Galileans” like us!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Expect some to receive the gospel and others to reject it – leave the results in God’s hands.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Q: “What should we do?”  A: “repent and call on the name of the Lord”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 a good church: Bible teaching, fellowship, baptism, breaking bread, prayers, and praising God.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Three Jewish Feasts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Exodus 23:14-17   </a:t>
            </a:r>
            <a:r>
              <a:rPr lang="en-US" sz="3200" dirty="0" smtClean="0"/>
              <a:t>Three important Jewish feasts: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u="sng" dirty="0" smtClean="0"/>
              <a:t>Unleavened Bread</a:t>
            </a:r>
            <a:r>
              <a:rPr lang="en-US" sz="2800" dirty="0" smtClean="0"/>
              <a:t>: seven days to remember the Exodus, ending with </a:t>
            </a:r>
            <a:r>
              <a:rPr lang="en-US" sz="2800" u="sng" dirty="0" smtClean="0"/>
              <a:t>Passover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u="sng" dirty="0" smtClean="0"/>
              <a:t>Harvest</a:t>
            </a:r>
            <a:r>
              <a:rPr lang="en-US" sz="2800" dirty="0" smtClean="0"/>
              <a:t>: give the “first fruits” of the harvest to God, 50 days after Passover (</a:t>
            </a:r>
            <a:r>
              <a:rPr lang="en-US" sz="2800" u="sng" dirty="0" smtClean="0"/>
              <a:t>Pentecost</a:t>
            </a:r>
            <a:r>
              <a:rPr lang="en-US" sz="2800" dirty="0" smtClean="0"/>
              <a:t>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u="sng" dirty="0" smtClean="0"/>
              <a:t>Ingathering</a:t>
            </a:r>
            <a:r>
              <a:rPr lang="en-US" sz="2800" dirty="0" smtClean="0"/>
              <a:t>: end of year, gathering all of the fruit of their labor and God’s provision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All Jewish men required to come to Jerusalem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Maintained social and religious unity</a:t>
            </a:r>
          </a:p>
        </p:txBody>
      </p:sp>
    </p:spTree>
    <p:extLst>
      <p:ext uri="{BB962C8B-B14F-4D97-AF65-F5344CB8AC3E}">
        <p14:creationId xmlns:p14="http://schemas.microsoft.com/office/powerpoint/2010/main" val="421981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Holy Spirit Comes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Acts 1:4,5,8</a:t>
            </a:r>
            <a:r>
              <a:rPr lang="en-US" sz="3200" dirty="0" smtClean="0"/>
              <a:t>  The apostles and 120 others were waiting in Jerusalem for the “Promise of the Father”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Acts 2:1-4  </a:t>
            </a:r>
            <a:r>
              <a:rPr lang="en-US" sz="3200" dirty="0" smtClean="0"/>
              <a:t>Greek word for Spirit is “</a:t>
            </a:r>
            <a:r>
              <a:rPr lang="en-US" sz="3200" dirty="0" err="1" smtClean="0"/>
              <a:t>pneuma</a:t>
            </a:r>
            <a:r>
              <a:rPr lang="en-US" sz="3200" dirty="0" smtClean="0"/>
              <a:t>,” literally “movement or air” or “breath”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“tongues of fire” reminds us of God’s presence (Exodus 3:2-6)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“rested on each one of them” shows that </a:t>
            </a:r>
            <a:r>
              <a:rPr lang="en-US" sz="3200" u="sng" dirty="0" smtClean="0"/>
              <a:t>all believers</a:t>
            </a:r>
            <a:r>
              <a:rPr lang="en-US" sz="3200" dirty="0" smtClean="0"/>
              <a:t> are </a:t>
            </a:r>
            <a:r>
              <a:rPr lang="en-US" sz="3200" u="sng" dirty="0" smtClean="0"/>
              <a:t>given</a:t>
            </a:r>
            <a:r>
              <a:rPr lang="en-US" sz="3200" dirty="0" smtClean="0"/>
              <a:t> God’s Holy Spirit (1 </a:t>
            </a:r>
            <a:r>
              <a:rPr lang="en-US" sz="3200" dirty="0" err="1" smtClean="0"/>
              <a:t>Cor</a:t>
            </a:r>
            <a:r>
              <a:rPr lang="en-US" sz="3200" dirty="0" smtClean="0"/>
              <a:t> 6:19)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</a:t>
            </a:r>
            <a:r>
              <a:rPr lang="en-US" sz="3200" u="sng" dirty="0" smtClean="0"/>
              <a:t>filled</a:t>
            </a:r>
            <a:r>
              <a:rPr lang="en-US" sz="3200" dirty="0" smtClean="0"/>
              <a:t> with the Holy Spirit” = </a:t>
            </a:r>
            <a:r>
              <a:rPr lang="en-US" sz="3200" u="sng" dirty="0" smtClean="0"/>
              <a:t>controlled</a:t>
            </a:r>
            <a:r>
              <a:rPr lang="en-US" sz="3200" dirty="0" smtClean="0"/>
              <a:t> by the Holy Spirit (Ephesians 5:18)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“speak in other tongues” = known languages</a:t>
            </a:r>
          </a:p>
        </p:txBody>
      </p:sp>
    </p:spTree>
    <p:extLst>
      <p:ext uri="{BB962C8B-B14F-4D97-AF65-F5344CB8AC3E}">
        <p14:creationId xmlns:p14="http://schemas.microsoft.com/office/powerpoint/2010/main" val="188733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Jews are Confused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Acts 2:5-13  </a:t>
            </a:r>
            <a:r>
              <a:rPr lang="en-US" sz="3200" dirty="0" smtClean="0"/>
              <a:t>“devout Jews” – ones who came from every nation to celebrate Pentecost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.6  “at this sound” – the noise of the wind, and then, the variety of languages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v.7  “Galileans” – people from the uneducated northern province (“country folks”)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v.8  “in his own native language” – God will help every hungry heart to know the gospel.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v.12-13  Given the same evidence, there are 2 groups: believers and skeptics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81246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378" y="1577519"/>
            <a:ext cx="9139566" cy="526985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428" y="127591"/>
            <a:ext cx="90547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Nations where Jewish Communities Existed</a:t>
            </a:r>
          </a:p>
          <a:p>
            <a:r>
              <a:rPr lang="en-US" sz="2000" dirty="0" smtClean="0"/>
              <a:t>“Parthians </a:t>
            </a:r>
            <a:r>
              <a:rPr lang="en-US" sz="2000" dirty="0"/>
              <a:t>and Medes and Elamites and residents of Mesopotamia, Judea and Cappadocia, Pontus and Asia,</a:t>
            </a:r>
            <a:r>
              <a:rPr lang="en-US" sz="2000" b="1" baseline="30000" dirty="0"/>
              <a:t> </a:t>
            </a:r>
            <a:r>
              <a:rPr lang="en-US" sz="2000" dirty="0" smtClean="0"/>
              <a:t>Phrygia </a:t>
            </a:r>
            <a:r>
              <a:rPr lang="en-US" sz="2000" dirty="0"/>
              <a:t>and Pamphylia, Egypt and the parts of Libya belonging to Cyrene, and visitors from Rome</a:t>
            </a:r>
            <a:r>
              <a:rPr lang="en-US" sz="2000" dirty="0" smtClean="0"/>
              <a:t>,…”  Acts 2:9,10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7668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Confusion is Clarified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Acts 2:14-21</a:t>
            </a:r>
            <a:r>
              <a:rPr lang="en-US" sz="3200" dirty="0" smtClean="0"/>
              <a:t>  The first result of the Holy Spirit’s arrival – a gospel sermon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.16  “through the prophet Joel” – Joel’s prophecy has two meanings: “near” and “far.” The near meaning is Acts 2; the far meaning will be seen in the “millennial kingdom.”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.17  “the last days” – the </a:t>
            </a:r>
            <a:r>
              <a:rPr lang="en-US" sz="3200" u="sng" dirty="0" smtClean="0"/>
              <a:t>final event</a:t>
            </a:r>
            <a:r>
              <a:rPr lang="en-US" sz="3200" dirty="0" smtClean="0"/>
              <a:t> on God’s calendar of saving the world.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.20  “the day of the Lord” – Christ’s return to judge the earth and those who live on it.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.21  “everyone who calls upon the name of the Lord shall be saved.”</a:t>
            </a:r>
          </a:p>
        </p:txBody>
      </p:sp>
    </p:spTree>
    <p:extLst>
      <p:ext uri="{BB962C8B-B14F-4D97-AF65-F5344CB8AC3E}">
        <p14:creationId xmlns:p14="http://schemas.microsoft.com/office/powerpoint/2010/main" val="138801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The Jews are Confronted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Acts 2:22-36</a:t>
            </a:r>
            <a:r>
              <a:rPr lang="en-US" sz="3200" dirty="0" smtClean="0"/>
              <a:t>  They knew the claims of Jesus and saw His supernatural works (John 3:2)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.23  “definite plan and foreknowledge of God” reminds us that everything is under the control of our Sovereign God (Ephesians 1:3-4).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.23  “you crucified” – they were </a:t>
            </a:r>
            <a:r>
              <a:rPr lang="en-US" sz="3200" u="sng" dirty="0" smtClean="0"/>
              <a:t>still guilty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.32-33  “raised up…exalted” – the heart of the gospel: Jesus is the risen Lord of all!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.36  “whom you crucified” – instead of following their Messiah, they tried to silence Him!</a:t>
            </a:r>
          </a:p>
        </p:txBody>
      </p:sp>
    </p:spTree>
    <p:extLst>
      <p:ext uri="{BB962C8B-B14F-4D97-AF65-F5344CB8AC3E}">
        <p14:creationId xmlns:p14="http://schemas.microsoft.com/office/powerpoint/2010/main" val="297102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The Jews are </a:t>
            </a:r>
            <a:r>
              <a:rPr lang="en-US" b="1" u="sng" dirty="0" smtClean="0"/>
              <a:t>Convicted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Acts 2:37-41</a:t>
            </a:r>
            <a:r>
              <a:rPr lang="en-US" sz="3200" dirty="0" smtClean="0"/>
              <a:t>  They were “cut to the heart,” the important mission of the Spirit (John 16:8)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.37  “what shall we do?” is the important question every person should ask!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.38  “repent” – turn from your own way and turn to Him, receiving His forgiveness and grace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.38  “baptized in the name of Jesus Christ” – first, be put into Jesus (Romans 8:1) and then be put into the water (Matthew 28:19).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.39  “everyone whom the Lord calls to Himself” reminds us that God first calls us to be saved.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.41  “there were added that day about 3000 souls.”  The “first fruits” of God’s harvest!</a:t>
            </a:r>
          </a:p>
        </p:txBody>
      </p:sp>
    </p:spTree>
    <p:extLst>
      <p:ext uri="{BB962C8B-B14F-4D97-AF65-F5344CB8AC3E}">
        <p14:creationId xmlns:p14="http://schemas.microsoft.com/office/powerpoint/2010/main" val="366089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The </a:t>
            </a:r>
            <a:r>
              <a:rPr lang="en-US" b="1" u="sng" dirty="0" smtClean="0"/>
              <a:t>Church Begins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Acts 2:42-47</a:t>
            </a:r>
            <a:r>
              <a:rPr lang="en-US" sz="3200" dirty="0" smtClean="0"/>
              <a:t>  The priority of a good church – devotion to the teaching from God’s Word.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.42  “fellowship…breaking bread…prayers” – important parts of every church.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.43  “wonders and signs…apostles” – these important “signs” showed truth and authority.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.45  “their possessions…as any had need” – generous sharing of their personal property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.46  “in their homes” – small “house churches”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v</a:t>
            </a:r>
            <a:r>
              <a:rPr lang="en-US" sz="3200" dirty="0" smtClean="0"/>
              <a:t>.47  “the Lord added” reminds us that salvation comes from God – we trust Him for the results</a:t>
            </a:r>
          </a:p>
        </p:txBody>
      </p:sp>
    </p:spTree>
    <p:extLst>
      <p:ext uri="{BB962C8B-B14F-4D97-AF65-F5344CB8AC3E}">
        <p14:creationId xmlns:p14="http://schemas.microsoft.com/office/powerpoint/2010/main" val="232332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998</TotalTime>
  <Words>1094</Words>
  <Application>Microsoft Office PowerPoint</Application>
  <PresentationFormat>On-screen Show (4:3)</PresentationFormat>
  <Paragraphs>65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Office Theme</vt:lpstr>
      <vt:lpstr>The Birth of the Church</vt:lpstr>
      <vt:lpstr>Three Jewish Feasts</vt:lpstr>
      <vt:lpstr>The Holy Spirit Comes</vt:lpstr>
      <vt:lpstr>The Jews are Confused</vt:lpstr>
      <vt:lpstr>PowerPoint Presentation</vt:lpstr>
      <vt:lpstr>The Confusion is Clarified</vt:lpstr>
      <vt:lpstr>The Jews are Confronted</vt:lpstr>
      <vt:lpstr>The Jews are Convicted</vt:lpstr>
      <vt:lpstr>The Church Begins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48</cp:revision>
  <dcterms:created xsi:type="dcterms:W3CDTF">2022-11-02T22:17:55Z</dcterms:created>
  <dcterms:modified xsi:type="dcterms:W3CDTF">2023-07-07T01:15:56Z</dcterms:modified>
</cp:coreProperties>
</file>