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66" r:id="rId4"/>
    <p:sldId id="267" r:id="rId5"/>
    <p:sldId id="268" r:id="rId6"/>
    <p:sldId id="270" r:id="rId7"/>
    <p:sldId id="269"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6307" autoAdjust="0"/>
  </p:normalViewPr>
  <p:slideViewPr>
    <p:cSldViewPr snapToGrid="0">
      <p:cViewPr varScale="1">
        <p:scale>
          <a:sx n="87" d="100"/>
          <a:sy n="87" d="100"/>
        </p:scale>
        <p:origin x="1926" y="84"/>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7/13/2023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Isaiah 35:5,6 </a:t>
            </a:r>
            <a:r>
              <a:rPr lang="en-US" baseline="0" dirty="0" smtClean="0"/>
              <a:t> points to messianic times with a similar prophecy: “Then the eyes of the blind shall be opened, and the ears of the deaf unstopped; then shall the lame man leap like a deer, and the tongue of the mute sing for joy. For waters break forth in the wilderness, and streams in the desert;”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903476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Healings</a:t>
            </a:r>
            <a:r>
              <a:rPr lang="en-US" baseline="0" dirty="0" smtClean="0"/>
              <a:t> in Acts:  3:1-11;  5:15-16;  8:7;  19:11-12;  28:8</a:t>
            </a:r>
          </a:p>
          <a:p>
            <a:endParaRPr lang="en-US" baseline="0" dirty="0" smtClean="0"/>
          </a:p>
          <a:p>
            <a:r>
              <a:rPr lang="en-US" baseline="0" dirty="0" smtClean="0"/>
              <a:t>Not sure if Aeneas was a believer (Acts 9:33-34), but 9:36 suggests he was not.</a:t>
            </a:r>
          </a:p>
          <a:p>
            <a:endParaRPr lang="en-US" baseline="0" dirty="0" smtClean="0"/>
          </a:p>
          <a:p>
            <a:r>
              <a:rPr lang="en-US" baseline="0" dirty="0" smtClean="0"/>
              <a:t>The gift of healing was rarely used on sick believers in the NT.  Paul left </a:t>
            </a:r>
            <a:r>
              <a:rPr lang="en-US" baseline="0" dirty="0" err="1" smtClean="0"/>
              <a:t>Trophimus</a:t>
            </a:r>
            <a:r>
              <a:rPr lang="en-US" baseline="0" dirty="0" smtClean="0"/>
              <a:t> sick at Miletus (2 Tim 4:20), told Timothy to take some wine for his illness (1 Tim 5:23)</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412825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questions make people think</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Pilate decided to release Him (Luke 23:4,16,22)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Under the social pressure of important people, they requested the release of Barabbas, </a:t>
            </a:r>
            <a:r>
              <a:rPr lang="en-US" sz="1200" b="1" dirty="0" smtClean="0"/>
              <a:t>a man who took life</a:t>
            </a:r>
            <a:r>
              <a:rPr lang="en-US" sz="1200" dirty="0" smtClean="0"/>
              <a:t>, and demanded</a:t>
            </a:r>
            <a:r>
              <a:rPr lang="en-US" sz="1200" baseline="0" dirty="0" smtClean="0"/>
              <a:t> the death of Jesus, </a:t>
            </a:r>
            <a:r>
              <a:rPr lang="en-US" sz="1200" b="1" baseline="0" dirty="0" smtClean="0"/>
              <a:t>the One who gave life</a:t>
            </a:r>
            <a:endParaRPr lang="en-US" sz="1200" b="1" dirty="0" smtClean="0"/>
          </a:p>
          <a:p>
            <a:endParaRPr lang="en-US" b="1"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750778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Their ignorance was inexcusable,</a:t>
            </a:r>
            <a:r>
              <a:rPr lang="en-US" baseline="0" dirty="0" smtClean="0"/>
              <a:t> since the evidence that Jesus was Messiah was very clear.  But they did not </a:t>
            </a:r>
            <a:r>
              <a:rPr lang="en-US" b="1" baseline="0" dirty="0" smtClean="0"/>
              <a:t>sin “with a high hand</a:t>
            </a:r>
            <a:r>
              <a:rPr lang="en-US" b="1" baseline="0" dirty="0" smtClean="0"/>
              <a:t>”</a:t>
            </a:r>
            <a:r>
              <a:rPr lang="en-US" b="0" baseline="0" dirty="0" smtClean="0"/>
              <a:t>, an image of proud rebellion against Yahweh</a:t>
            </a:r>
            <a:endParaRPr lang="en-US" b="0" baseline="0" dirty="0" smtClean="0"/>
          </a:p>
          <a:p>
            <a:endParaRPr lang="en-US" baseline="0" dirty="0" smtClean="0"/>
          </a:p>
          <a:p>
            <a:r>
              <a:rPr lang="en-US" baseline="0" dirty="0" smtClean="0"/>
              <a:t>Repentance has always been the message.  Paul continues to remind about this in Acts 20:21 and 2 Corinthians 7:9-10</a:t>
            </a:r>
          </a:p>
          <a:p>
            <a:endParaRPr lang="en-US" baseline="0" dirty="0" smtClean="0"/>
          </a:p>
          <a:p>
            <a:r>
              <a:rPr lang="en-US" baseline="0" dirty="0" smtClean="0"/>
              <a:t>“Times of refreshing” (Kairos, not </a:t>
            </a:r>
            <a:r>
              <a:rPr lang="en-US" baseline="0" dirty="0" err="1" smtClean="0"/>
              <a:t>chronos</a:t>
            </a:r>
            <a:r>
              <a:rPr lang="en-US" baseline="0" dirty="0" smtClean="0"/>
              <a:t>) points to a predetermined event.  Jesus used the same word in Acts 1:7 to answer the disciples’ question about the restoration of the kingdom.  The Jews have been terribly mistreated throughout history (and still are).  The “restoring of all things” refers to Jesus’ return and establishment of the millennial kingdom (following the repentance of the Jews).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298104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82670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7/13/2023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7/13/2023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7/13/2023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1692399"/>
          </a:xfrm>
        </p:spPr>
        <p:txBody>
          <a:bodyPr>
            <a:normAutofit/>
          </a:bodyPr>
          <a:lstStyle/>
          <a:p>
            <a:r>
              <a:rPr lang="en-US" sz="6600" b="1" dirty="0" smtClean="0"/>
              <a:t>The Growing Church</a:t>
            </a:r>
            <a:endParaRPr lang="en-US" sz="6600" b="1" dirty="0"/>
          </a:p>
        </p:txBody>
      </p:sp>
      <p:sp>
        <p:nvSpPr>
          <p:cNvPr id="3" name="Subtitle 2"/>
          <p:cNvSpPr>
            <a:spLocks noGrp="1"/>
          </p:cNvSpPr>
          <p:nvPr>
            <p:ph type="subTitle" idx="1"/>
          </p:nvPr>
        </p:nvSpPr>
        <p:spPr/>
        <p:txBody>
          <a:bodyPr>
            <a:normAutofit/>
          </a:bodyPr>
          <a:lstStyle/>
          <a:p>
            <a:r>
              <a:rPr lang="en-US" sz="4400" dirty="0" smtClean="0"/>
              <a:t>Acts – Chapter </a:t>
            </a:r>
            <a:r>
              <a:rPr lang="en-US" sz="4400" dirty="0"/>
              <a:t>3</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Setting</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200"/>
              </a:spcAft>
            </a:pPr>
            <a:r>
              <a:rPr lang="en-US" sz="3200" b="1" dirty="0" smtClean="0"/>
              <a:t>Acts 3:1-5</a:t>
            </a:r>
            <a:r>
              <a:rPr lang="en-US" sz="3200" dirty="0" smtClean="0"/>
              <a:t>  Afternoon prayer time at the temple</a:t>
            </a:r>
          </a:p>
          <a:p>
            <a:pPr>
              <a:spcBef>
                <a:spcPts val="0"/>
              </a:spcBef>
              <a:spcAft>
                <a:spcPts val="1200"/>
              </a:spcAft>
            </a:pPr>
            <a:r>
              <a:rPr lang="en-US" sz="3200" dirty="0" smtClean="0"/>
              <a:t>9</a:t>
            </a:r>
            <a:r>
              <a:rPr lang="en-US" sz="3200" baseline="30000" dirty="0" smtClean="0"/>
              <a:t>th</a:t>
            </a:r>
            <a:r>
              <a:rPr lang="en-US" sz="3200" dirty="0" smtClean="0"/>
              <a:t> hour = 3:00PM</a:t>
            </a:r>
          </a:p>
          <a:p>
            <a:pPr>
              <a:spcBef>
                <a:spcPts val="0"/>
              </a:spcBef>
              <a:spcAft>
                <a:spcPts val="1200"/>
              </a:spcAft>
            </a:pPr>
            <a:r>
              <a:rPr lang="en-US" sz="3200" dirty="0" smtClean="0"/>
              <a:t>Peter and John continue working together, key leaders of the church (John 20:2)</a:t>
            </a:r>
          </a:p>
          <a:p>
            <a:pPr>
              <a:spcBef>
                <a:spcPts val="0"/>
              </a:spcBef>
              <a:spcAft>
                <a:spcPts val="1200"/>
              </a:spcAft>
            </a:pPr>
            <a:r>
              <a:rPr lang="en-US" sz="3200" dirty="0" smtClean="0"/>
              <a:t>Large crowds came to the temple to pray and beggars would come to receive donations.</a:t>
            </a:r>
          </a:p>
          <a:p>
            <a:pPr>
              <a:spcBef>
                <a:spcPts val="0"/>
              </a:spcBef>
              <a:spcAft>
                <a:spcPts val="1200"/>
              </a:spcAft>
            </a:pPr>
            <a:r>
              <a:rPr lang="en-US" sz="3200" dirty="0" smtClean="0"/>
              <a:t>One beggar, lame from birth – a hopeless case.</a:t>
            </a:r>
          </a:p>
          <a:p>
            <a:pPr>
              <a:spcBef>
                <a:spcPts val="0"/>
              </a:spcBef>
              <a:spcAft>
                <a:spcPts val="1200"/>
              </a:spcAft>
            </a:pPr>
            <a:r>
              <a:rPr lang="en-US" sz="3200" dirty="0" smtClean="0"/>
              <a:t>Peter didn’t have any money to give, so the beggar probably wondered what he did have.</a:t>
            </a:r>
          </a:p>
        </p:txBody>
      </p:sp>
    </p:spTree>
    <p:extLst>
      <p:ext uri="{BB962C8B-B14F-4D97-AF65-F5344CB8AC3E}">
        <p14:creationId xmlns:p14="http://schemas.microsoft.com/office/powerpoint/2010/main" val="421981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Sign of Healing</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200"/>
              </a:spcAft>
            </a:pPr>
            <a:r>
              <a:rPr lang="en-US" sz="3200" b="1" dirty="0" smtClean="0"/>
              <a:t>Acts 3:6-10</a:t>
            </a:r>
            <a:r>
              <a:rPr lang="en-US" sz="3200" dirty="0" smtClean="0"/>
              <a:t>  </a:t>
            </a:r>
          </a:p>
          <a:p>
            <a:pPr>
              <a:spcBef>
                <a:spcPts val="0"/>
              </a:spcBef>
              <a:spcAft>
                <a:spcPts val="1200"/>
              </a:spcAft>
            </a:pPr>
            <a:r>
              <a:rPr lang="en-US" sz="3200" dirty="0" smtClean="0"/>
              <a:t>“In the name of Jesus Christ” = by </a:t>
            </a:r>
            <a:r>
              <a:rPr lang="en-US" sz="3200" dirty="0" smtClean="0"/>
              <a:t>Jesu</a:t>
            </a:r>
            <a:r>
              <a:rPr lang="en-US" sz="3200" dirty="0" smtClean="0"/>
              <a:t>s’ </a:t>
            </a:r>
            <a:r>
              <a:rPr lang="en-US" sz="3200" dirty="0" smtClean="0"/>
              <a:t>power, authority, and character</a:t>
            </a:r>
          </a:p>
          <a:p>
            <a:pPr>
              <a:spcBef>
                <a:spcPts val="0"/>
              </a:spcBef>
              <a:spcAft>
                <a:spcPts val="1200"/>
              </a:spcAft>
            </a:pPr>
            <a:r>
              <a:rPr lang="en-US" sz="3200" dirty="0" smtClean="0"/>
              <a:t>“immediately … made strong” – </a:t>
            </a:r>
            <a:r>
              <a:rPr lang="en-US" sz="3200" dirty="0" smtClean="0"/>
              <a:t>genuin</a:t>
            </a:r>
            <a:r>
              <a:rPr lang="en-US" sz="3200" dirty="0" smtClean="0"/>
              <a:t>e </a:t>
            </a:r>
            <a:r>
              <a:rPr lang="en-US" sz="3200" dirty="0" smtClean="0"/>
              <a:t>Biblical healing was obvious and immediate (Matt 8:13)</a:t>
            </a:r>
          </a:p>
          <a:p>
            <a:pPr>
              <a:spcBef>
                <a:spcPts val="0"/>
              </a:spcBef>
              <a:spcAft>
                <a:spcPts val="1200"/>
              </a:spcAft>
            </a:pPr>
            <a:r>
              <a:rPr lang="en-US" sz="3200" dirty="0" smtClean="0"/>
              <a:t>“walking and leaping” – true and complete healing of the entire body system</a:t>
            </a:r>
          </a:p>
          <a:p>
            <a:pPr>
              <a:spcBef>
                <a:spcPts val="0"/>
              </a:spcBef>
              <a:spcAft>
                <a:spcPts val="1200"/>
              </a:spcAft>
            </a:pPr>
            <a:r>
              <a:rPr lang="en-US" sz="3200" dirty="0" smtClean="0"/>
              <a:t>“praising God” – one result of a miracle: God is praised</a:t>
            </a:r>
          </a:p>
          <a:p>
            <a:pPr>
              <a:spcBef>
                <a:spcPts val="0"/>
              </a:spcBef>
              <a:spcAft>
                <a:spcPts val="1200"/>
              </a:spcAft>
            </a:pPr>
            <a:r>
              <a:rPr lang="en-US" sz="3200" dirty="0" smtClean="0"/>
              <a:t>“filled with wonder” – people saw the miracle and were attracted to the true message of Peter</a:t>
            </a:r>
          </a:p>
        </p:txBody>
      </p:sp>
    </p:spTree>
    <p:extLst>
      <p:ext uri="{BB962C8B-B14F-4D97-AF65-F5344CB8AC3E}">
        <p14:creationId xmlns:p14="http://schemas.microsoft.com/office/powerpoint/2010/main" val="51294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Purpose of the Sign</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200"/>
              </a:spcAft>
            </a:pPr>
            <a:r>
              <a:rPr lang="en-US" sz="3200" b="1" dirty="0" smtClean="0"/>
              <a:t>Acts 3:6-10</a:t>
            </a:r>
            <a:r>
              <a:rPr lang="en-US" sz="3200" dirty="0" smtClean="0"/>
              <a:t>  </a:t>
            </a:r>
          </a:p>
          <a:p>
            <a:pPr>
              <a:spcBef>
                <a:spcPts val="0"/>
              </a:spcBef>
              <a:spcAft>
                <a:spcPts val="1200"/>
              </a:spcAft>
            </a:pPr>
            <a:r>
              <a:rPr lang="en-US" sz="3200" dirty="0" smtClean="0"/>
              <a:t>God used </a:t>
            </a:r>
            <a:r>
              <a:rPr lang="en-US" sz="3200" b="1" dirty="0" smtClean="0"/>
              <a:t>this sign </a:t>
            </a:r>
            <a:r>
              <a:rPr lang="en-US" sz="3200" dirty="0" smtClean="0"/>
              <a:t>(like the languages in Acts 2) to prepare the crowd for Peter’s </a:t>
            </a:r>
            <a:r>
              <a:rPr lang="en-US" sz="3200" b="1" dirty="0" smtClean="0"/>
              <a:t>sermon</a:t>
            </a:r>
          </a:p>
          <a:p>
            <a:pPr>
              <a:spcBef>
                <a:spcPts val="0"/>
              </a:spcBef>
              <a:spcAft>
                <a:spcPts val="1200"/>
              </a:spcAft>
            </a:pPr>
            <a:r>
              <a:rPr lang="en-US" sz="3200" dirty="0" smtClean="0"/>
              <a:t>The </a:t>
            </a:r>
            <a:r>
              <a:rPr lang="en-US" sz="3200" b="1" dirty="0" smtClean="0"/>
              <a:t>apostles’ signs </a:t>
            </a:r>
            <a:r>
              <a:rPr lang="en-US" sz="3200" dirty="0" smtClean="0"/>
              <a:t>showed they were Christ’s </a:t>
            </a:r>
            <a:r>
              <a:rPr lang="en-US" sz="3200" b="1" dirty="0" smtClean="0"/>
              <a:t>true representatives </a:t>
            </a:r>
            <a:r>
              <a:rPr lang="en-US" sz="3200" dirty="0" smtClean="0"/>
              <a:t>(2 </a:t>
            </a:r>
            <a:r>
              <a:rPr lang="en-US" sz="3200" dirty="0" err="1" smtClean="0"/>
              <a:t>Cor</a:t>
            </a:r>
            <a:r>
              <a:rPr lang="en-US" sz="3200" dirty="0" smtClean="0"/>
              <a:t> 11:13-15, 12:12)</a:t>
            </a:r>
          </a:p>
          <a:p>
            <a:pPr>
              <a:spcBef>
                <a:spcPts val="0"/>
              </a:spcBef>
              <a:spcAft>
                <a:spcPts val="1200"/>
              </a:spcAft>
            </a:pPr>
            <a:r>
              <a:rPr lang="en-US" sz="3200" dirty="0" smtClean="0"/>
              <a:t>Almost all healings in Acts are of </a:t>
            </a:r>
            <a:r>
              <a:rPr lang="en-US" sz="3200" b="1" dirty="0" smtClean="0"/>
              <a:t>unbelievers</a:t>
            </a:r>
            <a:r>
              <a:rPr lang="en-US" sz="3200" dirty="0" smtClean="0"/>
              <a:t>, preparing the way for preaching the gospel</a:t>
            </a:r>
          </a:p>
          <a:p>
            <a:pPr>
              <a:spcBef>
                <a:spcPts val="0"/>
              </a:spcBef>
              <a:spcAft>
                <a:spcPts val="1200"/>
              </a:spcAft>
            </a:pPr>
            <a:r>
              <a:rPr lang="en-US" sz="3200" dirty="0" smtClean="0"/>
              <a:t>The miracle resulted from the faith of the healer (Peter), not just the lame man</a:t>
            </a:r>
          </a:p>
        </p:txBody>
      </p:sp>
    </p:spTree>
    <p:extLst>
      <p:ext uri="{BB962C8B-B14F-4D97-AF65-F5344CB8AC3E}">
        <p14:creationId xmlns:p14="http://schemas.microsoft.com/office/powerpoint/2010/main" val="287092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Sermon – See Your Sin!</a:t>
            </a:r>
            <a:endParaRPr lang="en-US" b="1" u="sng" dirty="0"/>
          </a:p>
        </p:txBody>
      </p:sp>
      <p:sp>
        <p:nvSpPr>
          <p:cNvPr id="7" name="Content Placeholder 6"/>
          <p:cNvSpPr>
            <a:spLocks noGrp="1"/>
          </p:cNvSpPr>
          <p:nvPr>
            <p:ph idx="1"/>
          </p:nvPr>
        </p:nvSpPr>
        <p:spPr>
          <a:xfrm>
            <a:off x="331596" y="975189"/>
            <a:ext cx="8569336" cy="5714978"/>
          </a:xfrm>
        </p:spPr>
        <p:txBody>
          <a:bodyPr>
            <a:normAutofit fontScale="92500"/>
          </a:bodyPr>
          <a:lstStyle/>
          <a:p>
            <a:pPr>
              <a:spcBef>
                <a:spcPts val="0"/>
              </a:spcBef>
              <a:spcAft>
                <a:spcPts val="1200"/>
              </a:spcAft>
            </a:pPr>
            <a:r>
              <a:rPr lang="en-US" sz="3200" b="1" dirty="0" smtClean="0"/>
              <a:t>Acts 3:11-16</a:t>
            </a:r>
            <a:r>
              <a:rPr lang="en-US" sz="3200" dirty="0" smtClean="0"/>
              <a:t>  </a:t>
            </a:r>
          </a:p>
          <a:p>
            <a:pPr>
              <a:spcBef>
                <a:spcPts val="0"/>
              </a:spcBef>
              <a:spcAft>
                <a:spcPts val="1200"/>
              </a:spcAft>
            </a:pPr>
            <a:r>
              <a:rPr lang="en-US" sz="3200" dirty="0" smtClean="0"/>
              <a:t>Peter begins with two questions (a good start)</a:t>
            </a:r>
          </a:p>
          <a:p>
            <a:pPr>
              <a:spcBef>
                <a:spcPts val="0"/>
              </a:spcBef>
              <a:spcAft>
                <a:spcPts val="1200"/>
              </a:spcAft>
            </a:pPr>
            <a:r>
              <a:rPr lang="en-US" sz="3200" dirty="0" smtClean="0"/>
              <a:t>He makes it clear that God deserves the credit</a:t>
            </a:r>
          </a:p>
          <a:p>
            <a:pPr>
              <a:spcBef>
                <a:spcPts val="0"/>
              </a:spcBef>
              <a:spcAft>
                <a:spcPts val="1200"/>
              </a:spcAft>
            </a:pPr>
            <a:r>
              <a:rPr lang="en-US" sz="3200" dirty="0" smtClean="0"/>
              <a:t>His audience is Jewish, so he uses language they would understand (v.13 and Isaiah 52:13)</a:t>
            </a:r>
          </a:p>
          <a:p>
            <a:pPr>
              <a:spcBef>
                <a:spcPts val="0"/>
              </a:spcBef>
              <a:spcAft>
                <a:spcPts val="1200"/>
              </a:spcAft>
            </a:pPr>
            <a:r>
              <a:rPr lang="en-US" sz="3200" dirty="0" smtClean="0"/>
              <a:t>Peter exposes their sinful shame and guilt:</a:t>
            </a:r>
          </a:p>
          <a:p>
            <a:pPr marL="365760" lvl="1" indent="-182880">
              <a:spcBef>
                <a:spcPts val="0"/>
              </a:spcBef>
              <a:spcAft>
                <a:spcPts val="1200"/>
              </a:spcAft>
              <a:buFont typeface="Wingdings" panose="05000000000000000000" pitchFamily="2" charset="2"/>
              <a:buChar char="Ø"/>
            </a:pPr>
            <a:r>
              <a:rPr lang="en-US" sz="2800" dirty="0" smtClean="0"/>
              <a:t>Pilate decided to release Jesus, they demanded His death</a:t>
            </a:r>
          </a:p>
          <a:p>
            <a:pPr marL="365760" lvl="1" indent="-182880">
              <a:spcBef>
                <a:spcPts val="0"/>
              </a:spcBef>
              <a:spcAft>
                <a:spcPts val="1200"/>
              </a:spcAft>
              <a:buFont typeface="Wingdings" panose="05000000000000000000" pitchFamily="2" charset="2"/>
              <a:buChar char="Ø"/>
            </a:pPr>
            <a:r>
              <a:rPr lang="en-US" sz="2800" dirty="0" smtClean="0"/>
              <a:t>Instead of the Holy Righteous One, they chose a murderer</a:t>
            </a:r>
          </a:p>
          <a:p>
            <a:pPr marL="365760" lvl="1" indent="-182880">
              <a:spcBef>
                <a:spcPts val="0"/>
              </a:spcBef>
              <a:spcAft>
                <a:spcPts val="1200"/>
              </a:spcAft>
              <a:buFont typeface="Wingdings" panose="05000000000000000000" pitchFamily="2" charset="2"/>
              <a:buChar char="Ø"/>
            </a:pPr>
            <a:r>
              <a:rPr lang="en-US" sz="2800" dirty="0" smtClean="0"/>
              <a:t>They killed the Author of life</a:t>
            </a:r>
          </a:p>
          <a:p>
            <a:pPr>
              <a:spcBef>
                <a:spcPts val="0"/>
              </a:spcBef>
              <a:spcAft>
                <a:spcPts val="1200"/>
              </a:spcAft>
            </a:pPr>
            <a:r>
              <a:rPr lang="en-US" sz="3200" dirty="0" smtClean="0"/>
              <a:t>People must </a:t>
            </a:r>
            <a:r>
              <a:rPr lang="en-US" sz="3200" b="1" dirty="0" smtClean="0"/>
              <a:t>see their sin </a:t>
            </a:r>
            <a:r>
              <a:rPr lang="en-US" sz="3200" dirty="0" smtClean="0"/>
              <a:t>before seeking salvation</a:t>
            </a:r>
          </a:p>
          <a:p>
            <a:pPr>
              <a:spcBef>
                <a:spcPts val="0"/>
              </a:spcBef>
              <a:spcAft>
                <a:spcPts val="1200"/>
              </a:spcAft>
            </a:pPr>
            <a:endParaRPr lang="en-US" sz="3200" dirty="0" smtClean="0"/>
          </a:p>
        </p:txBody>
      </p:sp>
    </p:spTree>
    <p:extLst>
      <p:ext uri="{BB962C8B-B14F-4D97-AF65-F5344CB8AC3E}">
        <p14:creationId xmlns:p14="http://schemas.microsoft.com/office/powerpoint/2010/main" val="1016233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Sermon – Seek Your Savior!</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lnSpc>
                <a:spcPct val="100000"/>
              </a:lnSpc>
              <a:spcBef>
                <a:spcPts val="0"/>
              </a:spcBef>
              <a:spcAft>
                <a:spcPts val="1200"/>
              </a:spcAft>
            </a:pPr>
            <a:r>
              <a:rPr lang="en-US" sz="3200" b="1" dirty="0" smtClean="0"/>
              <a:t>Acts 3:17-21</a:t>
            </a:r>
            <a:r>
              <a:rPr lang="en-US" sz="3200" dirty="0" smtClean="0"/>
              <a:t>  An offer of hope</a:t>
            </a:r>
          </a:p>
          <a:p>
            <a:pPr>
              <a:lnSpc>
                <a:spcPct val="100000"/>
              </a:lnSpc>
              <a:spcBef>
                <a:spcPts val="0"/>
              </a:spcBef>
              <a:spcAft>
                <a:spcPts val="1200"/>
              </a:spcAft>
            </a:pPr>
            <a:r>
              <a:rPr lang="en-US" sz="3200" dirty="0" smtClean="0"/>
              <a:t>Peter calls them “brothers”</a:t>
            </a:r>
          </a:p>
          <a:p>
            <a:pPr>
              <a:lnSpc>
                <a:spcPct val="100000"/>
              </a:lnSpc>
              <a:spcBef>
                <a:spcPts val="0"/>
              </a:spcBef>
              <a:spcAft>
                <a:spcPts val="1200"/>
              </a:spcAft>
            </a:pPr>
            <a:r>
              <a:rPr lang="en-US" sz="3200" dirty="0" smtClean="0"/>
              <a:t>They “acted in ignorance”, opening the way for forgiveness (Numbers 15:27-28; Luke 23:34)</a:t>
            </a:r>
          </a:p>
          <a:p>
            <a:pPr>
              <a:lnSpc>
                <a:spcPct val="100000"/>
              </a:lnSpc>
              <a:spcBef>
                <a:spcPts val="0"/>
              </a:spcBef>
              <a:spcAft>
                <a:spcPts val="1200"/>
              </a:spcAft>
            </a:pPr>
            <a:r>
              <a:rPr lang="en-US" sz="3200" dirty="0" smtClean="0"/>
              <a:t>God’s plan for Jesus was fulfilled (Luke 24:25-27)</a:t>
            </a:r>
          </a:p>
          <a:p>
            <a:pPr>
              <a:lnSpc>
                <a:spcPct val="100000"/>
              </a:lnSpc>
              <a:spcBef>
                <a:spcPts val="0"/>
              </a:spcBef>
              <a:spcAft>
                <a:spcPts val="1200"/>
              </a:spcAft>
            </a:pPr>
            <a:r>
              <a:rPr lang="en-US" sz="3200" dirty="0" smtClean="0"/>
              <a:t>God’s requirement: </a:t>
            </a:r>
            <a:r>
              <a:rPr lang="en-US" sz="3200" b="1" dirty="0" smtClean="0"/>
              <a:t>repentance</a:t>
            </a:r>
            <a:r>
              <a:rPr lang="en-US" sz="3200" dirty="0" smtClean="0"/>
              <a:t> (v.19) has not changed (Ezekiel 14:6; Matthew 3:1-2, 4:17)</a:t>
            </a:r>
          </a:p>
          <a:p>
            <a:pPr>
              <a:lnSpc>
                <a:spcPct val="100000"/>
              </a:lnSpc>
              <a:spcBef>
                <a:spcPts val="0"/>
              </a:spcBef>
              <a:spcAft>
                <a:spcPts val="1200"/>
              </a:spcAft>
            </a:pPr>
            <a:r>
              <a:rPr lang="en-US" sz="3200" b="1" dirty="0" smtClean="0"/>
              <a:t>Because of the cross</a:t>
            </a:r>
            <a:r>
              <a:rPr lang="en-US" sz="3200" dirty="0" smtClean="0"/>
              <a:t>, </a:t>
            </a:r>
            <a:r>
              <a:rPr lang="en-US" sz="3200" b="1" dirty="0" smtClean="0"/>
              <a:t>all sin </a:t>
            </a:r>
            <a:r>
              <a:rPr lang="en-US" sz="3200" dirty="0" smtClean="0"/>
              <a:t>can be completely removed (even rejecting and crucifying Jesus</a:t>
            </a:r>
            <a:r>
              <a:rPr lang="en-US" sz="3200" dirty="0" smtClean="0"/>
              <a:t>)</a:t>
            </a:r>
            <a:endParaRPr lang="en-US" sz="3200" dirty="0" smtClean="0"/>
          </a:p>
        </p:txBody>
      </p:sp>
    </p:spTree>
    <p:extLst>
      <p:ext uri="{BB962C8B-B14F-4D97-AF65-F5344CB8AC3E}">
        <p14:creationId xmlns:p14="http://schemas.microsoft.com/office/powerpoint/2010/main" val="3639227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Sermon – Promise Fulfilled!</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200"/>
              </a:spcAft>
            </a:pPr>
            <a:r>
              <a:rPr lang="en-US" sz="3200" b="1" dirty="0" smtClean="0"/>
              <a:t>Acts 3:22-26</a:t>
            </a:r>
            <a:r>
              <a:rPr lang="en-US" sz="3200" dirty="0" smtClean="0"/>
              <a:t>  Sons of the covenant</a:t>
            </a:r>
          </a:p>
          <a:p>
            <a:pPr>
              <a:spcBef>
                <a:spcPts val="0"/>
              </a:spcBef>
              <a:spcAft>
                <a:spcPts val="1200"/>
              </a:spcAft>
            </a:pPr>
            <a:r>
              <a:rPr lang="en-US" sz="3200" dirty="0" smtClean="0"/>
              <a:t>Moses foretold the Messiah (v.22, </a:t>
            </a:r>
            <a:r>
              <a:rPr lang="en-US" sz="3200" dirty="0" err="1" smtClean="0"/>
              <a:t>Deut</a:t>
            </a:r>
            <a:r>
              <a:rPr lang="en-US" sz="3200" dirty="0" smtClean="0"/>
              <a:t> 18:15)</a:t>
            </a:r>
          </a:p>
          <a:p>
            <a:pPr>
              <a:spcBef>
                <a:spcPts val="0"/>
              </a:spcBef>
              <a:spcAft>
                <a:spcPts val="1200"/>
              </a:spcAft>
            </a:pPr>
            <a:r>
              <a:rPr lang="en-US" sz="3200" dirty="0" smtClean="0"/>
              <a:t>Moses told them to </a:t>
            </a:r>
            <a:r>
              <a:rPr lang="en-US" sz="3200" b="1" dirty="0" smtClean="0"/>
              <a:t>listen to Jesus </a:t>
            </a:r>
            <a:r>
              <a:rPr lang="en-US" sz="3200" dirty="0" smtClean="0"/>
              <a:t>(v.23)</a:t>
            </a:r>
          </a:p>
          <a:p>
            <a:pPr>
              <a:spcBef>
                <a:spcPts val="0"/>
              </a:spcBef>
              <a:spcAft>
                <a:spcPts val="1200"/>
              </a:spcAft>
            </a:pPr>
            <a:r>
              <a:rPr lang="en-US" sz="3200" dirty="0" smtClean="0"/>
              <a:t>All of the prophets and scriptures speak about Jesus – </a:t>
            </a:r>
            <a:r>
              <a:rPr lang="en-US" sz="3200" b="1" dirty="0" smtClean="0"/>
              <a:t>unbelief blinded them </a:t>
            </a:r>
            <a:r>
              <a:rPr lang="en-US" sz="3200" dirty="0" smtClean="0"/>
              <a:t>(v.24, John 5:39)</a:t>
            </a:r>
          </a:p>
          <a:p>
            <a:pPr>
              <a:spcBef>
                <a:spcPts val="0"/>
              </a:spcBef>
              <a:spcAft>
                <a:spcPts val="1200"/>
              </a:spcAft>
            </a:pPr>
            <a:r>
              <a:rPr lang="en-US" sz="3200" dirty="0" smtClean="0"/>
              <a:t>These people received the answer to Abraham’s covenant with God (v.25)</a:t>
            </a:r>
          </a:p>
          <a:p>
            <a:pPr>
              <a:spcBef>
                <a:spcPts val="0"/>
              </a:spcBef>
              <a:spcAft>
                <a:spcPts val="1200"/>
              </a:spcAft>
            </a:pPr>
            <a:r>
              <a:rPr lang="en-US" sz="3200" dirty="0" smtClean="0"/>
              <a:t>By His resurrection and their repentance, they can be saved (v.26)</a:t>
            </a:r>
          </a:p>
          <a:p>
            <a:pPr>
              <a:spcBef>
                <a:spcPts val="0"/>
              </a:spcBef>
              <a:spcAft>
                <a:spcPts val="1200"/>
              </a:spcAft>
            </a:pPr>
            <a:endParaRPr lang="en-US" sz="3200" dirty="0" smtClean="0"/>
          </a:p>
        </p:txBody>
      </p:sp>
    </p:spTree>
    <p:extLst>
      <p:ext uri="{BB962C8B-B14F-4D97-AF65-F5344CB8AC3E}">
        <p14:creationId xmlns:p14="http://schemas.microsoft.com/office/powerpoint/2010/main" val="288509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01934" y="1155561"/>
            <a:ext cx="8498998" cy="5534606"/>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We should praise God for His amazing grace to us!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Don’t be deceived by “faith healers” and false teachers – God has already given us what we need.</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Use questions to get people thinking and familiar language to help them connect and understand</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People must see their sin before seeking </a:t>
            </a:r>
            <a:r>
              <a:rPr lang="en-US" dirty="0" smtClean="0">
                <a:solidFill>
                  <a:schemeClr val="accent1">
                    <a:lumMod val="50000"/>
                  </a:schemeClr>
                </a:solidFill>
                <a:latin typeface="Cambria" panose="02040503050406030204" pitchFamily="18" charset="0"/>
                <a:ea typeface="Cambria" panose="02040503050406030204" pitchFamily="18" charset="0"/>
              </a:rPr>
              <a:t>salvation</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Repentance and faith has always been God’s message</a:t>
            </a: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1731</TotalTime>
  <Words>884</Words>
  <Application>Microsoft Office PowerPoint</Application>
  <PresentationFormat>On-screen Show (4:3)</PresentationFormat>
  <Paragraphs>73</Paragraphs>
  <Slides>8</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Cambria</vt:lpstr>
      <vt:lpstr>Wingdings</vt:lpstr>
      <vt:lpstr>Office Theme</vt:lpstr>
      <vt:lpstr>The Growing Church</vt:lpstr>
      <vt:lpstr>The Setting</vt:lpstr>
      <vt:lpstr>The Sign of Healing</vt:lpstr>
      <vt:lpstr>The Purpose of the Sign</vt:lpstr>
      <vt:lpstr>The Sermon – See Your Sin!</vt:lpstr>
      <vt:lpstr>The Sermon – Seek Your Savior!</vt:lpstr>
      <vt:lpstr>The Sermon – Promise Fulfilled!</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65</cp:revision>
  <dcterms:created xsi:type="dcterms:W3CDTF">2022-11-02T22:17:55Z</dcterms:created>
  <dcterms:modified xsi:type="dcterms:W3CDTF">2023-07-14T01:40:27Z</dcterms:modified>
</cp:coreProperties>
</file>