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6" r:id="rId2"/>
    <p:sldId id="266" r:id="rId3"/>
    <p:sldId id="262" r:id="rId4"/>
    <p:sldId id="267" r:id="rId5"/>
    <p:sldId id="268" r:id="rId6"/>
    <p:sldId id="269" r:id="rId7"/>
    <p:sldId id="270" r:id="rId8"/>
    <p:sldId id="272" r:id="rId9"/>
    <p:sldId id="273" r:id="rId10"/>
    <p:sldId id="274" r:id="rId11"/>
    <p:sldId id="265"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2205" autoAdjust="0"/>
    <p:restoredTop sz="75117" autoAdjust="0"/>
  </p:normalViewPr>
  <p:slideViewPr>
    <p:cSldViewPr snapToGrid="0">
      <p:cViewPr varScale="1">
        <p:scale>
          <a:sx n="86" d="100"/>
          <a:sy n="86" d="100"/>
        </p:scale>
        <p:origin x="1956" y="78"/>
      </p:cViewPr>
      <p:guideLst/>
    </p:cSldViewPr>
  </p:slideViewPr>
  <p:notesTextViewPr>
    <p:cViewPr>
      <p:scale>
        <a:sx n="200" d="100"/>
        <a:sy n="200" d="100"/>
      </p:scale>
      <p:origin x="0" y="0"/>
    </p:cViewPr>
  </p:notesTextViewPr>
  <p:sorterViewPr>
    <p:cViewPr>
      <p:scale>
        <a:sx n="200" d="100"/>
        <a:sy n="200" d="100"/>
      </p:scale>
      <p:origin x="0" y="-489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6E1A17-0C42-46D3-B25B-C5FDCF936158}" type="datetimeFigureOut">
              <a:rPr lang="en-US" smtClean="0"/>
              <a:t>7/27/2023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5137F4-5C01-4833-8342-24C0486150F5}" type="slidenum">
              <a:rPr lang="en-US" smtClean="0"/>
              <a:t>‹#›</a:t>
            </a:fld>
            <a:endParaRPr lang="en-US"/>
          </a:p>
        </p:txBody>
      </p:sp>
    </p:spTree>
    <p:extLst>
      <p:ext uri="{BB962C8B-B14F-4D97-AF65-F5344CB8AC3E}">
        <p14:creationId xmlns:p14="http://schemas.microsoft.com/office/powerpoint/2010/main" val="3116559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Isaiah 35:5,6 </a:t>
            </a:r>
            <a:r>
              <a:rPr lang="en-US" baseline="0" dirty="0" smtClean="0"/>
              <a:t> points to messianic times with a similar prophecy: “Then the eyes of the blind shall be opened, and the ears of the deaf unstopped; then shall the lame man leap like a deer, and the tongue of the mute sing for joy. For waters break forth in the wilderness, and streams in the desert;”</a:t>
            </a:r>
            <a:endParaRPr lang="en-US" dirty="0"/>
          </a:p>
        </p:txBody>
      </p:sp>
      <p:sp>
        <p:nvSpPr>
          <p:cNvPr id="4" name="Slide Number Placeholder 3"/>
          <p:cNvSpPr>
            <a:spLocks noGrp="1"/>
          </p:cNvSpPr>
          <p:nvPr>
            <p:ph type="sldNum" sz="quarter" idx="10"/>
          </p:nvPr>
        </p:nvSpPr>
        <p:spPr/>
        <p:txBody>
          <a:bodyPr/>
          <a:lstStyle/>
          <a:p>
            <a:fld id="{F85137F4-5C01-4833-8342-24C0486150F5}" type="slidenum">
              <a:rPr lang="en-US" smtClean="0"/>
              <a:t>2</a:t>
            </a:fld>
            <a:endParaRPr lang="en-US"/>
          </a:p>
        </p:txBody>
      </p:sp>
    </p:spTree>
    <p:extLst>
      <p:ext uri="{BB962C8B-B14F-4D97-AF65-F5344CB8AC3E}">
        <p14:creationId xmlns:p14="http://schemas.microsoft.com/office/powerpoint/2010/main" val="29034769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a:t>
            </a:r>
            <a:r>
              <a:rPr lang="en-US" baseline="0" dirty="0" smtClean="0"/>
              <a:t> we push back on opposition, we need to be respectful and gracious:</a:t>
            </a:r>
          </a:p>
          <a:p>
            <a:endParaRPr lang="en-US" baseline="0" dirty="0" smtClean="0"/>
          </a:p>
          <a:p>
            <a:r>
              <a:rPr lang="en-US" dirty="0" smtClean="0"/>
              <a:t>James 3:17-18  “But the wisdom from above is first pure, then </a:t>
            </a:r>
            <a:r>
              <a:rPr lang="en-US" b="1" dirty="0" smtClean="0"/>
              <a:t>peaceable, gentle</a:t>
            </a:r>
            <a:r>
              <a:rPr lang="en-US" dirty="0" smtClean="0"/>
              <a:t>, open to reason, full of mercy and good fruits, impartial and sincere. </a:t>
            </a:r>
            <a:r>
              <a:rPr lang="en-US" baseline="0" dirty="0" smtClean="0"/>
              <a:t> </a:t>
            </a:r>
            <a:r>
              <a:rPr lang="en-US" dirty="0" smtClean="0"/>
              <a:t>And a harvest of righteousness is </a:t>
            </a:r>
            <a:r>
              <a:rPr lang="en-US" b="1" dirty="0" smtClean="0"/>
              <a:t>sown in peace by those who make peace</a:t>
            </a:r>
            <a:r>
              <a:rPr lang="en-US" dirty="0" smtClean="0"/>
              <a:t>.”</a:t>
            </a:r>
          </a:p>
          <a:p>
            <a:endParaRPr lang="en-US" dirty="0" smtClean="0"/>
          </a:p>
          <a:p>
            <a:r>
              <a:rPr lang="en-US" dirty="0" smtClean="0"/>
              <a:t>1 Peter 3:15  “but in your hearts honor Christ the Lord as holy, always being prepared to make a defense to anyone who asks you for a reason for the hope that is in you; yet </a:t>
            </a:r>
            <a:r>
              <a:rPr lang="en-US" b="1" dirty="0" smtClean="0"/>
              <a:t>do it with gentleness and respect</a:t>
            </a:r>
            <a:r>
              <a:rPr lang="en-US" dirty="0" smtClean="0"/>
              <a:t>,”</a:t>
            </a:r>
          </a:p>
          <a:p>
            <a:endParaRPr lang="en-US" dirty="0" smtClean="0"/>
          </a:p>
          <a:p>
            <a:r>
              <a:rPr lang="en-US" dirty="0" smtClean="0"/>
              <a:t>2 Timothy</a:t>
            </a:r>
            <a:r>
              <a:rPr lang="en-US" baseline="0" dirty="0" smtClean="0"/>
              <a:t> 2:24,25a  “And the Lord's servant must not be quarrelsome but </a:t>
            </a:r>
            <a:r>
              <a:rPr lang="en-US" b="1" baseline="0" dirty="0" smtClean="0"/>
              <a:t>kind</a:t>
            </a:r>
            <a:r>
              <a:rPr lang="en-US" baseline="0" dirty="0" smtClean="0"/>
              <a:t> to everyone, able to teach, </a:t>
            </a:r>
            <a:r>
              <a:rPr lang="en-US" b="1" baseline="0" dirty="0" smtClean="0"/>
              <a:t>patiently enduring evil</a:t>
            </a:r>
            <a:r>
              <a:rPr lang="en-US" baseline="0" dirty="0" smtClean="0"/>
              <a:t>, correcting his opponents </a:t>
            </a:r>
            <a:r>
              <a:rPr lang="en-US" b="1" baseline="0" dirty="0" smtClean="0"/>
              <a:t>with gentleness</a:t>
            </a:r>
            <a:r>
              <a:rPr lang="en-US" baseline="0" dirty="0" smtClean="0"/>
              <a:t>.”</a:t>
            </a:r>
            <a:endParaRPr lang="en-US" dirty="0" smtClean="0"/>
          </a:p>
          <a:p>
            <a:endParaRPr lang="en-US" dirty="0"/>
          </a:p>
        </p:txBody>
      </p:sp>
      <p:sp>
        <p:nvSpPr>
          <p:cNvPr id="4" name="Slide Number Placeholder 3"/>
          <p:cNvSpPr>
            <a:spLocks noGrp="1"/>
          </p:cNvSpPr>
          <p:nvPr>
            <p:ph type="sldNum" sz="quarter" idx="10"/>
          </p:nvPr>
        </p:nvSpPr>
        <p:spPr/>
        <p:txBody>
          <a:bodyPr/>
          <a:lstStyle/>
          <a:p>
            <a:fld id="{F85137F4-5C01-4833-8342-24C0486150F5}" type="slidenum">
              <a:rPr lang="en-US" smtClean="0"/>
              <a:t>11</a:t>
            </a:fld>
            <a:endParaRPr lang="en-US"/>
          </a:p>
        </p:txBody>
      </p:sp>
    </p:spTree>
    <p:extLst>
      <p:ext uri="{BB962C8B-B14F-4D97-AF65-F5344CB8AC3E}">
        <p14:creationId xmlns:p14="http://schemas.microsoft.com/office/powerpoint/2010/main" val="25377076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1" i="0" u="none" strike="noStrike" kern="1200" baseline="0" dirty="0" smtClean="0">
                <a:solidFill>
                  <a:schemeClr val="tx1"/>
                </a:solidFill>
                <a:latin typeface="+mn-lt"/>
                <a:ea typeface="+mn-ea"/>
                <a:cs typeface="+mn-cs"/>
              </a:rPr>
              <a:t>Galatians 2:20  “I have been crucified with Christ</a:t>
            </a:r>
            <a:r>
              <a:rPr lang="en-US" sz="1200" b="0" i="0" u="none" strike="noStrike" kern="1200" baseline="0" dirty="0" smtClean="0">
                <a:solidFill>
                  <a:schemeClr val="tx1"/>
                </a:solidFill>
                <a:latin typeface="+mn-lt"/>
                <a:ea typeface="+mn-ea"/>
                <a:cs typeface="+mn-cs"/>
              </a:rPr>
              <a:t>. It is no longer I who live, but Christ who lives in me. And the life I now live in the flesh I live by faith in the Son of God, who loved me and gave himself for me.”</a:t>
            </a:r>
          </a:p>
          <a:p>
            <a:pPr rtl="0"/>
            <a:endParaRPr lang="en-US" sz="1200" b="0" i="0" u="none" strike="noStrike" kern="1200" baseline="0" dirty="0" smtClean="0">
              <a:solidFill>
                <a:schemeClr val="tx1"/>
              </a:solidFill>
              <a:latin typeface="+mn-lt"/>
              <a:ea typeface="+mn-ea"/>
              <a:cs typeface="+mn-cs"/>
            </a:endParaRPr>
          </a:p>
          <a:p>
            <a:pPr rtl="0"/>
            <a:r>
              <a:rPr lang="en-US" sz="1200" b="0" i="0" u="none" strike="noStrike" kern="1200" baseline="0" dirty="0" smtClean="0">
                <a:solidFill>
                  <a:schemeClr val="tx1"/>
                </a:solidFill>
                <a:latin typeface="+mn-lt"/>
                <a:ea typeface="+mn-ea"/>
                <a:cs typeface="+mn-cs"/>
              </a:rPr>
              <a:t>Persecution can be on the outside and on the inside.  It is easier to see the external forms of persecution, but the internal forms can be just as difficult.  Denying our own agenda or refusing to bend to the demands of unsaved parents (and suffering the consequences) can be a very severe form of suffering, especially for people from an honor/shame culture.</a:t>
            </a:r>
          </a:p>
          <a:p>
            <a:pPr rtl="0"/>
            <a:endParaRPr lang="en-US" sz="1200" b="0" i="0" u="none" strike="noStrike" kern="1200" baseline="0" dirty="0" smtClean="0">
              <a:solidFill>
                <a:schemeClr val="tx1"/>
              </a:solidFill>
              <a:latin typeface="+mn-lt"/>
              <a:ea typeface="+mn-ea"/>
              <a:cs typeface="+mn-cs"/>
            </a:endParaRPr>
          </a:p>
          <a:p>
            <a:pPr rtl="0"/>
            <a:r>
              <a:rPr lang="en-US" sz="1200" b="1" i="0" u="none" strike="noStrike" kern="1200" baseline="0" dirty="0" smtClean="0">
                <a:solidFill>
                  <a:schemeClr val="tx1"/>
                </a:solidFill>
                <a:latin typeface="+mn-lt"/>
                <a:ea typeface="+mn-ea"/>
                <a:cs typeface="+mn-cs"/>
              </a:rPr>
              <a:t>Mark 8:34 </a:t>
            </a:r>
            <a:r>
              <a:rPr lang="en-US" sz="1200" b="0" i="0" u="none" strike="noStrike" kern="1200" baseline="0" dirty="0" smtClean="0">
                <a:solidFill>
                  <a:schemeClr val="tx1"/>
                </a:solidFill>
                <a:latin typeface="+mn-lt"/>
                <a:ea typeface="+mn-ea"/>
                <a:cs typeface="+mn-cs"/>
              </a:rPr>
              <a:t>And calling the crowd to him with his disciples, he said to them, “If anyone would come after me, let him deny himself and take up his cross and follow me</a:t>
            </a:r>
            <a:r>
              <a:rPr lang="en-US" sz="1200" b="0" i="0" u="none" strike="noStrike" kern="1200" baseline="0" dirty="0" smtClean="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F85137F4-5C01-4833-8342-24C0486150F5}" type="slidenum">
              <a:rPr lang="en-US" smtClean="0"/>
              <a:t>3</a:t>
            </a:fld>
            <a:endParaRPr lang="en-US"/>
          </a:p>
        </p:txBody>
      </p:sp>
    </p:spTree>
    <p:extLst>
      <p:ext uri="{BB962C8B-B14F-4D97-AF65-F5344CB8AC3E}">
        <p14:creationId xmlns:p14="http://schemas.microsoft.com/office/powerpoint/2010/main" val="3170544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Sadducees didn’t want to lose their high positions by stirring up trouble with the Romans (John 11:47-48).</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85137F4-5C01-4833-8342-24C0486150F5}" type="slidenum">
              <a:rPr lang="en-US" smtClean="0"/>
              <a:t>4</a:t>
            </a:fld>
            <a:endParaRPr lang="en-US"/>
          </a:p>
        </p:txBody>
      </p:sp>
    </p:spTree>
    <p:extLst>
      <p:ext uri="{BB962C8B-B14F-4D97-AF65-F5344CB8AC3E}">
        <p14:creationId xmlns:p14="http://schemas.microsoft.com/office/powerpoint/2010/main" val="14128253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85137F4-5C01-4833-8342-24C0486150F5}" type="slidenum">
              <a:rPr lang="en-US" smtClean="0"/>
              <a:t>5</a:t>
            </a:fld>
            <a:endParaRPr lang="en-US"/>
          </a:p>
        </p:txBody>
      </p:sp>
    </p:spTree>
    <p:extLst>
      <p:ext uri="{BB962C8B-B14F-4D97-AF65-F5344CB8AC3E}">
        <p14:creationId xmlns:p14="http://schemas.microsoft.com/office/powerpoint/2010/main" val="20613449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85137F4-5C01-4833-8342-24C0486150F5}" type="slidenum">
              <a:rPr lang="en-US" smtClean="0"/>
              <a:t>6</a:t>
            </a:fld>
            <a:endParaRPr lang="en-US"/>
          </a:p>
        </p:txBody>
      </p:sp>
    </p:spTree>
    <p:extLst>
      <p:ext uri="{BB962C8B-B14F-4D97-AF65-F5344CB8AC3E}">
        <p14:creationId xmlns:p14="http://schemas.microsoft.com/office/powerpoint/2010/main" val="39844674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 religions may lead to the top</a:t>
            </a:r>
            <a:r>
              <a:rPr lang="en-US" baseline="0" dirty="0" smtClean="0"/>
              <a:t> of the same mountain, but God does not live on top of an earthly mountain.  If people reach the </a:t>
            </a:r>
            <a:r>
              <a:rPr lang="en-US" b="1" baseline="0" dirty="0" smtClean="0"/>
              <a:t>top of </a:t>
            </a:r>
            <a:r>
              <a:rPr lang="en-US" baseline="0" dirty="0" smtClean="0"/>
              <a:t>their religious </a:t>
            </a:r>
            <a:r>
              <a:rPr lang="en-US" b="1" baseline="0" dirty="0" smtClean="0"/>
              <a:t>mountain</a:t>
            </a:r>
            <a:r>
              <a:rPr lang="en-US" baseline="0" dirty="0" smtClean="0"/>
              <a:t>, they will </a:t>
            </a:r>
            <a:r>
              <a:rPr lang="en-US" b="1" baseline="0" dirty="0" smtClean="0"/>
              <a:t>still be infinitely far away from God</a:t>
            </a:r>
            <a:r>
              <a:rPr lang="en-US" baseline="0" dirty="0" smtClean="0"/>
              <a:t>:</a:t>
            </a:r>
          </a:p>
          <a:p>
            <a:endParaRPr lang="en-US" dirty="0" smtClean="0"/>
          </a:p>
          <a:p>
            <a:r>
              <a:rPr lang="en-US" sz="1200" b="0" i="0" u="none" strike="noStrike" kern="1200" baseline="0" dirty="0" smtClean="0">
                <a:solidFill>
                  <a:schemeClr val="tx1"/>
                </a:solidFill>
                <a:latin typeface="+mn-lt"/>
                <a:ea typeface="+mn-ea"/>
                <a:cs typeface="+mn-cs"/>
              </a:rPr>
              <a:t>“The God who made the world and everything in it is the Lord of heaven and earth and does not live in temples built by human hands.” Acts 17:24</a:t>
            </a:r>
            <a:endParaRPr lang="en-US" dirty="0" smtClean="0"/>
          </a:p>
          <a:p>
            <a:endParaRPr lang="en-US" dirty="0" smtClean="0"/>
          </a:p>
          <a:p>
            <a:r>
              <a:rPr lang="en-US" dirty="0" smtClean="0"/>
              <a:t>“When you did these things and I kept silent, you thought I was exactly like you. But I now arraign you and set my accusations before you.” Psalm 50:21</a:t>
            </a:r>
          </a:p>
          <a:p>
            <a:endParaRPr lang="en-US" dirty="0" smtClean="0"/>
          </a:p>
          <a:p>
            <a:r>
              <a:rPr lang="en-US" dirty="0" smtClean="0"/>
              <a:t>We</a:t>
            </a:r>
            <a:r>
              <a:rPr lang="en-US" baseline="0" dirty="0" smtClean="0"/>
              <a:t> only have one hope: that </a:t>
            </a:r>
            <a:r>
              <a:rPr lang="en-US" b="1" baseline="0" dirty="0" smtClean="0"/>
              <a:t>God Himself will come down to us</a:t>
            </a:r>
            <a:r>
              <a:rPr lang="en-US" baseline="0" dirty="0" smtClean="0"/>
              <a:t>, wherever we are on the Earth.  That is exactly what Jesus did – God came down to us and took on a human body, suffered the punishment we deserved, rose again to conquer death, and invites us to come to Him as a gift by His amazing grace.</a:t>
            </a:r>
            <a:endParaRPr lang="en-US" dirty="0"/>
          </a:p>
        </p:txBody>
      </p:sp>
      <p:sp>
        <p:nvSpPr>
          <p:cNvPr id="4" name="Slide Number Placeholder 3"/>
          <p:cNvSpPr>
            <a:spLocks noGrp="1"/>
          </p:cNvSpPr>
          <p:nvPr>
            <p:ph type="sldNum" sz="quarter" idx="10"/>
          </p:nvPr>
        </p:nvSpPr>
        <p:spPr/>
        <p:txBody>
          <a:bodyPr/>
          <a:lstStyle/>
          <a:p>
            <a:fld id="{408EE2F0-686A-4CE9-933A-000DB5798FF3}" type="slidenum">
              <a:rPr lang="en-US" smtClean="0"/>
              <a:t>7</a:t>
            </a:fld>
            <a:endParaRPr lang="en-US"/>
          </a:p>
        </p:txBody>
      </p:sp>
    </p:spTree>
    <p:extLst>
      <p:ext uri="{BB962C8B-B14F-4D97-AF65-F5344CB8AC3E}">
        <p14:creationId xmlns:p14="http://schemas.microsoft.com/office/powerpoint/2010/main" val="12367232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religious leaders could not deny the facts, but they were unwilling to accept the implications of this truth.  It is also true of many people today, building their lives on the sand.</a:t>
            </a:r>
          </a:p>
          <a:p>
            <a:endParaRPr lang="en-US" dirty="0"/>
          </a:p>
        </p:txBody>
      </p:sp>
      <p:sp>
        <p:nvSpPr>
          <p:cNvPr id="4" name="Slide Number Placeholder 3"/>
          <p:cNvSpPr>
            <a:spLocks noGrp="1"/>
          </p:cNvSpPr>
          <p:nvPr>
            <p:ph type="sldNum" sz="quarter" idx="10"/>
          </p:nvPr>
        </p:nvSpPr>
        <p:spPr/>
        <p:txBody>
          <a:bodyPr/>
          <a:lstStyle/>
          <a:p>
            <a:fld id="{F85137F4-5C01-4833-8342-24C0486150F5}" type="slidenum">
              <a:rPr lang="en-US" smtClean="0"/>
              <a:t>8</a:t>
            </a:fld>
            <a:endParaRPr lang="en-US"/>
          </a:p>
        </p:txBody>
      </p:sp>
    </p:spTree>
    <p:extLst>
      <p:ext uri="{BB962C8B-B14F-4D97-AF65-F5344CB8AC3E}">
        <p14:creationId xmlns:p14="http://schemas.microsoft.com/office/powerpoint/2010/main" val="8940671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the context of 1 Peter 2:13ff,</a:t>
            </a:r>
            <a:r>
              <a:rPr lang="en-US" baseline="0" dirty="0" smtClean="0"/>
              <a:t> especially verses 7-8.  Perhaps Peter was thinking about this interaction when he commanded (limited) obedience to leaders.</a:t>
            </a:r>
            <a:endParaRPr lang="en-US" dirty="0"/>
          </a:p>
        </p:txBody>
      </p:sp>
      <p:sp>
        <p:nvSpPr>
          <p:cNvPr id="4" name="Slide Number Placeholder 3"/>
          <p:cNvSpPr>
            <a:spLocks noGrp="1"/>
          </p:cNvSpPr>
          <p:nvPr>
            <p:ph type="sldNum" sz="quarter" idx="10"/>
          </p:nvPr>
        </p:nvSpPr>
        <p:spPr/>
        <p:txBody>
          <a:bodyPr/>
          <a:lstStyle/>
          <a:p>
            <a:fld id="{F85137F4-5C01-4833-8342-24C0486150F5}" type="slidenum">
              <a:rPr lang="en-US" smtClean="0"/>
              <a:t>9</a:t>
            </a:fld>
            <a:endParaRPr lang="en-US"/>
          </a:p>
        </p:txBody>
      </p:sp>
    </p:spTree>
    <p:extLst>
      <p:ext uri="{BB962C8B-B14F-4D97-AF65-F5344CB8AC3E}">
        <p14:creationId xmlns:p14="http://schemas.microsoft.com/office/powerpoint/2010/main" val="28426966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5137F4-5C01-4833-8342-24C0486150F5}" type="slidenum">
              <a:rPr lang="en-US" smtClean="0"/>
              <a:t>10</a:t>
            </a:fld>
            <a:endParaRPr lang="en-US"/>
          </a:p>
        </p:txBody>
      </p:sp>
    </p:spTree>
    <p:extLst>
      <p:ext uri="{BB962C8B-B14F-4D97-AF65-F5344CB8AC3E}">
        <p14:creationId xmlns:p14="http://schemas.microsoft.com/office/powerpoint/2010/main" val="7039008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E1AAF78-C487-492D-A5D8-4AA2F643F080}" type="datetimeFigureOut">
              <a:rPr lang="en-US" smtClean="0"/>
              <a:t>7/27/2023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07A6CB-21DE-471F-9D4B-BE60F307A40B}" type="slidenum">
              <a:rPr lang="en-US" smtClean="0"/>
              <a:t>‹#›</a:t>
            </a:fld>
            <a:endParaRPr lang="en-US"/>
          </a:p>
        </p:txBody>
      </p:sp>
    </p:spTree>
    <p:extLst>
      <p:ext uri="{BB962C8B-B14F-4D97-AF65-F5344CB8AC3E}">
        <p14:creationId xmlns:p14="http://schemas.microsoft.com/office/powerpoint/2010/main" val="700740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E1AAF78-C487-492D-A5D8-4AA2F643F080}" type="datetimeFigureOut">
              <a:rPr lang="en-US" smtClean="0"/>
              <a:t>7/27/2023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07A6CB-21DE-471F-9D4B-BE60F307A40B}" type="slidenum">
              <a:rPr lang="en-US" smtClean="0"/>
              <a:t>‹#›</a:t>
            </a:fld>
            <a:endParaRPr lang="en-US"/>
          </a:p>
        </p:txBody>
      </p:sp>
    </p:spTree>
    <p:extLst>
      <p:ext uri="{BB962C8B-B14F-4D97-AF65-F5344CB8AC3E}">
        <p14:creationId xmlns:p14="http://schemas.microsoft.com/office/powerpoint/2010/main" val="674116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E1AAF78-C487-492D-A5D8-4AA2F643F080}" type="datetimeFigureOut">
              <a:rPr lang="en-US" smtClean="0"/>
              <a:t>7/27/2023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07A6CB-21DE-471F-9D4B-BE60F307A40B}" type="slidenum">
              <a:rPr lang="en-US" smtClean="0"/>
              <a:t>‹#›</a:t>
            </a:fld>
            <a:endParaRPr lang="en-US"/>
          </a:p>
        </p:txBody>
      </p:sp>
    </p:spTree>
    <p:extLst>
      <p:ext uri="{BB962C8B-B14F-4D97-AF65-F5344CB8AC3E}">
        <p14:creationId xmlns:p14="http://schemas.microsoft.com/office/powerpoint/2010/main" val="1341405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E1AAF78-C487-492D-A5D8-4AA2F643F080}" type="datetimeFigureOut">
              <a:rPr lang="en-US" smtClean="0"/>
              <a:t>7/27/2023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07A6CB-21DE-471F-9D4B-BE60F307A40B}" type="slidenum">
              <a:rPr lang="en-US" smtClean="0"/>
              <a:t>‹#›</a:t>
            </a:fld>
            <a:endParaRPr lang="en-US"/>
          </a:p>
        </p:txBody>
      </p:sp>
    </p:spTree>
    <p:extLst>
      <p:ext uri="{BB962C8B-B14F-4D97-AF65-F5344CB8AC3E}">
        <p14:creationId xmlns:p14="http://schemas.microsoft.com/office/powerpoint/2010/main" val="2498465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E1AAF78-C487-492D-A5D8-4AA2F643F080}" type="datetimeFigureOut">
              <a:rPr lang="en-US" smtClean="0"/>
              <a:t>7/27/2023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07A6CB-21DE-471F-9D4B-BE60F307A40B}" type="slidenum">
              <a:rPr lang="en-US" smtClean="0"/>
              <a:t>‹#›</a:t>
            </a:fld>
            <a:endParaRPr lang="en-US"/>
          </a:p>
        </p:txBody>
      </p:sp>
    </p:spTree>
    <p:extLst>
      <p:ext uri="{BB962C8B-B14F-4D97-AF65-F5344CB8AC3E}">
        <p14:creationId xmlns:p14="http://schemas.microsoft.com/office/powerpoint/2010/main" val="2193033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E1AAF78-C487-492D-A5D8-4AA2F643F080}" type="datetimeFigureOut">
              <a:rPr lang="en-US" smtClean="0"/>
              <a:t>7/27/2023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07A6CB-21DE-471F-9D4B-BE60F307A40B}" type="slidenum">
              <a:rPr lang="en-US" smtClean="0"/>
              <a:t>‹#›</a:t>
            </a:fld>
            <a:endParaRPr lang="en-US"/>
          </a:p>
        </p:txBody>
      </p:sp>
    </p:spTree>
    <p:extLst>
      <p:ext uri="{BB962C8B-B14F-4D97-AF65-F5344CB8AC3E}">
        <p14:creationId xmlns:p14="http://schemas.microsoft.com/office/powerpoint/2010/main" val="4012945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E1AAF78-C487-492D-A5D8-4AA2F643F080}" type="datetimeFigureOut">
              <a:rPr lang="en-US" smtClean="0"/>
              <a:t>7/27/2023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07A6CB-21DE-471F-9D4B-BE60F307A40B}" type="slidenum">
              <a:rPr lang="en-US" smtClean="0"/>
              <a:t>‹#›</a:t>
            </a:fld>
            <a:endParaRPr lang="en-US"/>
          </a:p>
        </p:txBody>
      </p:sp>
    </p:spTree>
    <p:extLst>
      <p:ext uri="{BB962C8B-B14F-4D97-AF65-F5344CB8AC3E}">
        <p14:creationId xmlns:p14="http://schemas.microsoft.com/office/powerpoint/2010/main" val="2592644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E1AAF78-C487-492D-A5D8-4AA2F643F080}" type="datetimeFigureOut">
              <a:rPr lang="en-US" smtClean="0"/>
              <a:t>7/27/2023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07A6CB-21DE-471F-9D4B-BE60F307A40B}" type="slidenum">
              <a:rPr lang="en-US" smtClean="0"/>
              <a:t>‹#›</a:t>
            </a:fld>
            <a:endParaRPr lang="en-US"/>
          </a:p>
        </p:txBody>
      </p:sp>
    </p:spTree>
    <p:extLst>
      <p:ext uri="{BB962C8B-B14F-4D97-AF65-F5344CB8AC3E}">
        <p14:creationId xmlns:p14="http://schemas.microsoft.com/office/powerpoint/2010/main" val="582257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1AAF78-C487-492D-A5D8-4AA2F643F080}" type="datetimeFigureOut">
              <a:rPr lang="en-US" smtClean="0"/>
              <a:t>7/27/2023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07A6CB-21DE-471F-9D4B-BE60F307A40B}" type="slidenum">
              <a:rPr lang="en-US" smtClean="0"/>
              <a:t>‹#›</a:t>
            </a:fld>
            <a:endParaRPr lang="en-US"/>
          </a:p>
        </p:txBody>
      </p:sp>
    </p:spTree>
    <p:extLst>
      <p:ext uri="{BB962C8B-B14F-4D97-AF65-F5344CB8AC3E}">
        <p14:creationId xmlns:p14="http://schemas.microsoft.com/office/powerpoint/2010/main" val="23560463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E1AAF78-C487-492D-A5D8-4AA2F643F080}" type="datetimeFigureOut">
              <a:rPr lang="en-US" smtClean="0"/>
              <a:t>7/27/2023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07A6CB-21DE-471F-9D4B-BE60F307A40B}" type="slidenum">
              <a:rPr lang="en-US" smtClean="0"/>
              <a:t>‹#›</a:t>
            </a:fld>
            <a:endParaRPr lang="en-US"/>
          </a:p>
        </p:txBody>
      </p:sp>
    </p:spTree>
    <p:extLst>
      <p:ext uri="{BB962C8B-B14F-4D97-AF65-F5344CB8AC3E}">
        <p14:creationId xmlns:p14="http://schemas.microsoft.com/office/powerpoint/2010/main" val="22779816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E1AAF78-C487-492D-A5D8-4AA2F643F080}" type="datetimeFigureOut">
              <a:rPr lang="en-US" smtClean="0"/>
              <a:t>7/27/2023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07A6CB-21DE-471F-9D4B-BE60F307A40B}" type="slidenum">
              <a:rPr lang="en-US" smtClean="0"/>
              <a:t>‹#›</a:t>
            </a:fld>
            <a:endParaRPr lang="en-US"/>
          </a:p>
        </p:txBody>
      </p:sp>
    </p:spTree>
    <p:extLst>
      <p:ext uri="{BB962C8B-B14F-4D97-AF65-F5344CB8AC3E}">
        <p14:creationId xmlns:p14="http://schemas.microsoft.com/office/powerpoint/2010/main" val="3349887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1AAF78-C487-492D-A5D8-4AA2F643F080}" type="datetimeFigureOut">
              <a:rPr lang="en-US" smtClean="0"/>
              <a:t>7/27/2023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07A6CB-21DE-471F-9D4B-BE60F307A40B}" type="slidenum">
              <a:rPr lang="en-US" smtClean="0"/>
              <a:t>‹#›</a:t>
            </a:fld>
            <a:endParaRPr lang="en-US"/>
          </a:p>
        </p:txBody>
      </p:sp>
    </p:spTree>
    <p:extLst>
      <p:ext uri="{BB962C8B-B14F-4D97-AF65-F5344CB8AC3E}">
        <p14:creationId xmlns:p14="http://schemas.microsoft.com/office/powerpoint/2010/main" val="35770874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3.jp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1" y="1152507"/>
            <a:ext cx="7737230" cy="1692399"/>
          </a:xfrm>
        </p:spPr>
        <p:txBody>
          <a:bodyPr>
            <a:normAutofit fontScale="90000"/>
          </a:bodyPr>
          <a:lstStyle/>
          <a:p>
            <a:r>
              <a:rPr lang="en-US" sz="6600" b="1" dirty="0" smtClean="0"/>
              <a:t>The Persecuted Church</a:t>
            </a:r>
            <a:endParaRPr lang="en-US" sz="6600" b="1" dirty="0"/>
          </a:p>
        </p:txBody>
      </p:sp>
      <p:sp>
        <p:nvSpPr>
          <p:cNvPr id="3" name="Subtitle 2"/>
          <p:cNvSpPr>
            <a:spLocks noGrp="1"/>
          </p:cNvSpPr>
          <p:nvPr>
            <p:ph type="subTitle" idx="1"/>
          </p:nvPr>
        </p:nvSpPr>
        <p:spPr/>
        <p:txBody>
          <a:bodyPr>
            <a:normAutofit/>
          </a:bodyPr>
          <a:lstStyle/>
          <a:p>
            <a:r>
              <a:rPr lang="en-US" sz="4400" dirty="0" smtClean="0"/>
              <a:t>Acts – Chapter </a:t>
            </a:r>
            <a:r>
              <a:rPr lang="en-US" sz="4400" dirty="0"/>
              <a:t>4</a:t>
            </a:r>
          </a:p>
        </p:txBody>
      </p:sp>
    </p:spTree>
    <p:extLst>
      <p:ext uri="{BB962C8B-B14F-4D97-AF65-F5344CB8AC3E}">
        <p14:creationId xmlns:p14="http://schemas.microsoft.com/office/powerpoint/2010/main" val="12624742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8629"/>
            <a:ext cx="7886700" cy="763960"/>
          </a:xfrm>
        </p:spPr>
        <p:txBody>
          <a:bodyPr>
            <a:normAutofit/>
          </a:bodyPr>
          <a:lstStyle/>
          <a:p>
            <a:pPr algn="ctr"/>
            <a:r>
              <a:rPr lang="en-US" b="1" u="sng" dirty="0" smtClean="0"/>
              <a:t>The Unified Church</a:t>
            </a:r>
            <a:r>
              <a:rPr lang="en-US" b="1" dirty="0" smtClean="0"/>
              <a:t> </a:t>
            </a:r>
            <a:r>
              <a:rPr lang="en-US" sz="3600" dirty="0" smtClean="0"/>
              <a:t>(Acts 4:23-32)</a:t>
            </a:r>
            <a:endParaRPr lang="en-US" dirty="0"/>
          </a:p>
        </p:txBody>
      </p:sp>
      <p:sp>
        <p:nvSpPr>
          <p:cNvPr id="7" name="Content Placeholder 6"/>
          <p:cNvSpPr>
            <a:spLocks noGrp="1"/>
          </p:cNvSpPr>
          <p:nvPr>
            <p:ph idx="1"/>
          </p:nvPr>
        </p:nvSpPr>
        <p:spPr>
          <a:xfrm>
            <a:off x="474562" y="975189"/>
            <a:ext cx="8426370" cy="5714978"/>
          </a:xfrm>
        </p:spPr>
        <p:txBody>
          <a:bodyPr>
            <a:normAutofit/>
          </a:bodyPr>
          <a:lstStyle/>
          <a:p>
            <a:pPr>
              <a:spcBef>
                <a:spcPts val="0"/>
              </a:spcBef>
              <a:spcAft>
                <a:spcPts val="1800"/>
              </a:spcAft>
            </a:pPr>
            <a:r>
              <a:rPr lang="en-US" sz="3200" b="1" dirty="0" smtClean="0"/>
              <a:t>v.23</a:t>
            </a:r>
            <a:r>
              <a:rPr lang="en-US" sz="3200" dirty="0" smtClean="0"/>
              <a:t>  Their first </a:t>
            </a:r>
            <a:r>
              <a:rPr lang="en-US" sz="3200" b="1" dirty="0" smtClean="0"/>
              <a:t>priority</a:t>
            </a:r>
            <a:r>
              <a:rPr lang="en-US" sz="3200" dirty="0" smtClean="0"/>
              <a:t> – they </a:t>
            </a:r>
            <a:r>
              <a:rPr lang="en-US" sz="3200" b="1" dirty="0" smtClean="0"/>
              <a:t>go to the church</a:t>
            </a:r>
            <a:r>
              <a:rPr lang="en-US" sz="3200" dirty="0" smtClean="0"/>
              <a:t>. Persecution unites the true church with a clear mission (verse 32).</a:t>
            </a:r>
          </a:p>
          <a:p>
            <a:pPr>
              <a:spcBef>
                <a:spcPts val="0"/>
              </a:spcBef>
              <a:spcAft>
                <a:spcPts val="1800"/>
              </a:spcAft>
            </a:pPr>
            <a:r>
              <a:rPr lang="en-US" sz="3200" b="1" dirty="0" smtClean="0"/>
              <a:t>v.24</a:t>
            </a:r>
            <a:r>
              <a:rPr lang="en-US" sz="3200" dirty="0" smtClean="0"/>
              <a:t>  When suffering, find your comfort in </a:t>
            </a:r>
            <a:r>
              <a:rPr lang="en-US" sz="3200" b="1" dirty="0" smtClean="0"/>
              <a:t>God’s sovereign power </a:t>
            </a:r>
            <a:r>
              <a:rPr lang="en-US" sz="3200" dirty="0" smtClean="0"/>
              <a:t>and unfailing love.</a:t>
            </a:r>
          </a:p>
          <a:p>
            <a:pPr>
              <a:spcBef>
                <a:spcPts val="0"/>
              </a:spcBef>
              <a:spcAft>
                <a:spcPts val="1800"/>
              </a:spcAft>
            </a:pPr>
            <a:r>
              <a:rPr lang="en-US" sz="3200" b="1" dirty="0" smtClean="0"/>
              <a:t>V.28</a:t>
            </a:r>
            <a:r>
              <a:rPr lang="en-US" sz="3200" dirty="0" smtClean="0"/>
              <a:t>  God wrote history before it happened!</a:t>
            </a:r>
          </a:p>
          <a:p>
            <a:pPr>
              <a:spcBef>
                <a:spcPts val="0"/>
              </a:spcBef>
              <a:spcAft>
                <a:spcPts val="1800"/>
              </a:spcAft>
            </a:pPr>
            <a:r>
              <a:rPr lang="en-US" sz="3200" b="1" dirty="0" smtClean="0"/>
              <a:t>v.29-31</a:t>
            </a:r>
            <a:r>
              <a:rPr lang="en-US" sz="3200" dirty="0" smtClean="0"/>
              <a:t>  They did not pray for protection or safety – they prayed to continue preaching with boldness. They clearly understood their mission.</a:t>
            </a:r>
          </a:p>
        </p:txBody>
      </p:sp>
    </p:spTree>
    <p:extLst>
      <p:ext uri="{BB962C8B-B14F-4D97-AF65-F5344CB8AC3E}">
        <p14:creationId xmlns:p14="http://schemas.microsoft.com/office/powerpoint/2010/main" val="4099010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left)">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wipe(left)">
                                      <p:cBhvr>
                                        <p:cTn id="2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8629"/>
            <a:ext cx="7886700" cy="763960"/>
          </a:xfrm>
        </p:spPr>
        <p:txBody>
          <a:bodyPr>
            <a:normAutofit/>
          </a:bodyPr>
          <a:lstStyle/>
          <a:p>
            <a:pPr algn="ctr"/>
            <a:r>
              <a:rPr lang="en-US" b="1" u="sng" dirty="0" smtClean="0"/>
              <a:t>Some “Take </a:t>
            </a:r>
            <a:r>
              <a:rPr lang="en-US" b="1" u="sng" dirty="0" err="1" smtClean="0"/>
              <a:t>Aways</a:t>
            </a:r>
            <a:r>
              <a:rPr lang="en-US" b="1" u="sng" dirty="0" smtClean="0"/>
              <a:t>”</a:t>
            </a:r>
            <a:endParaRPr lang="en-US" b="1" u="sng" dirty="0"/>
          </a:p>
        </p:txBody>
      </p:sp>
      <p:sp>
        <p:nvSpPr>
          <p:cNvPr id="7" name="Content Placeholder 6"/>
          <p:cNvSpPr>
            <a:spLocks noGrp="1"/>
          </p:cNvSpPr>
          <p:nvPr>
            <p:ph idx="1"/>
          </p:nvPr>
        </p:nvSpPr>
        <p:spPr>
          <a:xfrm>
            <a:off x="401934" y="1155561"/>
            <a:ext cx="8498998" cy="5534606"/>
          </a:xfrm>
        </p:spPr>
        <p:txBody>
          <a:bodyPr>
            <a:normAutofit fontScale="92500" lnSpcReduction="20000"/>
          </a:bodyPr>
          <a:lstStyle/>
          <a:p>
            <a:pPr>
              <a:lnSpc>
                <a:spcPct val="100000"/>
              </a:lnSpc>
              <a:spcAft>
                <a:spcPts val="1800"/>
              </a:spcAft>
            </a:pPr>
            <a:r>
              <a:rPr lang="en-US" dirty="0" smtClean="0">
                <a:solidFill>
                  <a:schemeClr val="accent1">
                    <a:lumMod val="50000"/>
                  </a:schemeClr>
                </a:solidFill>
                <a:latin typeface="Cambria" panose="02040503050406030204" pitchFamily="18" charset="0"/>
                <a:ea typeface="Cambria" panose="02040503050406030204" pitchFamily="18" charset="0"/>
              </a:rPr>
              <a:t>Living a godly life will lead to persecution (1 Pet 4:12)</a:t>
            </a:r>
          </a:p>
          <a:p>
            <a:pPr>
              <a:lnSpc>
                <a:spcPct val="100000"/>
              </a:lnSpc>
              <a:spcAft>
                <a:spcPts val="1800"/>
              </a:spcAft>
            </a:pPr>
            <a:r>
              <a:rPr lang="en-US" dirty="0" smtClean="0">
                <a:solidFill>
                  <a:schemeClr val="accent1">
                    <a:lumMod val="50000"/>
                  </a:schemeClr>
                </a:solidFill>
                <a:latin typeface="Cambria" panose="02040503050406030204" pitchFamily="18" charset="0"/>
                <a:ea typeface="Cambria" panose="02040503050406030204" pitchFamily="18" charset="0"/>
              </a:rPr>
              <a:t>When in a difficult situation, don’t be afraid or angry – look for the opportunity to speak God’s truth.</a:t>
            </a:r>
          </a:p>
          <a:p>
            <a:pPr>
              <a:lnSpc>
                <a:spcPct val="100000"/>
              </a:lnSpc>
              <a:spcAft>
                <a:spcPts val="1800"/>
              </a:spcAft>
            </a:pPr>
            <a:r>
              <a:rPr lang="en-US" dirty="0" smtClean="0">
                <a:solidFill>
                  <a:schemeClr val="accent1">
                    <a:lumMod val="50000"/>
                  </a:schemeClr>
                </a:solidFill>
                <a:latin typeface="Cambria" panose="02040503050406030204" pitchFamily="18" charset="0"/>
                <a:ea typeface="Cambria" panose="02040503050406030204" pitchFamily="18" charset="0"/>
              </a:rPr>
              <a:t>Jesus is the only hope for lost sinners.</a:t>
            </a:r>
          </a:p>
          <a:p>
            <a:pPr>
              <a:lnSpc>
                <a:spcPct val="100000"/>
              </a:lnSpc>
              <a:spcAft>
                <a:spcPts val="1800"/>
              </a:spcAft>
            </a:pPr>
            <a:r>
              <a:rPr lang="en-US" dirty="0" smtClean="0">
                <a:solidFill>
                  <a:schemeClr val="accent1">
                    <a:lumMod val="50000"/>
                  </a:schemeClr>
                </a:solidFill>
                <a:latin typeface="Cambria" panose="02040503050406030204" pitchFamily="18" charset="0"/>
                <a:ea typeface="Cambria" panose="02040503050406030204" pitchFamily="18" charset="0"/>
              </a:rPr>
              <a:t>Walk with Jesus and trust Him to speak through you. (“They had been with Jesus”)</a:t>
            </a:r>
          </a:p>
          <a:p>
            <a:pPr>
              <a:lnSpc>
                <a:spcPct val="100000"/>
              </a:lnSpc>
              <a:spcAft>
                <a:spcPts val="1800"/>
              </a:spcAft>
            </a:pPr>
            <a:r>
              <a:rPr lang="en-US" dirty="0" smtClean="0">
                <a:solidFill>
                  <a:schemeClr val="accent1">
                    <a:lumMod val="50000"/>
                  </a:schemeClr>
                </a:solidFill>
                <a:latin typeface="Cambria" panose="02040503050406030204" pitchFamily="18" charset="0"/>
                <a:ea typeface="Cambria" panose="02040503050406030204" pitchFamily="18" charset="0"/>
              </a:rPr>
              <a:t>In a </a:t>
            </a:r>
            <a:r>
              <a:rPr lang="en-US" b="1" dirty="0" smtClean="0">
                <a:solidFill>
                  <a:schemeClr val="accent1">
                    <a:lumMod val="50000"/>
                  </a:schemeClr>
                </a:solidFill>
                <a:latin typeface="Cambria" panose="02040503050406030204" pitchFamily="18" charset="0"/>
                <a:ea typeface="Cambria" panose="02040503050406030204" pitchFamily="18" charset="0"/>
              </a:rPr>
              <a:t>clear case</a:t>
            </a:r>
            <a:r>
              <a:rPr lang="en-US" dirty="0" smtClean="0">
                <a:solidFill>
                  <a:schemeClr val="accent1">
                    <a:lumMod val="50000"/>
                  </a:schemeClr>
                </a:solidFill>
                <a:latin typeface="Cambria" panose="02040503050406030204" pitchFamily="18" charset="0"/>
                <a:ea typeface="Cambria" panose="02040503050406030204" pitchFamily="18" charset="0"/>
              </a:rPr>
              <a:t> of conflict between God’s command and leadership’s demands, we must obey God.</a:t>
            </a:r>
          </a:p>
          <a:p>
            <a:pPr>
              <a:lnSpc>
                <a:spcPct val="100000"/>
              </a:lnSpc>
              <a:spcAft>
                <a:spcPts val="1800"/>
              </a:spcAft>
            </a:pPr>
            <a:r>
              <a:rPr lang="en-US" dirty="0" smtClean="0">
                <a:solidFill>
                  <a:schemeClr val="accent1">
                    <a:lumMod val="50000"/>
                  </a:schemeClr>
                </a:solidFill>
                <a:latin typeface="Cambria" panose="02040503050406030204" pitchFamily="18" charset="0"/>
                <a:ea typeface="Cambria" panose="02040503050406030204" pitchFamily="18" charset="0"/>
              </a:rPr>
              <a:t>Strength is found in trusting our Sovereign God and in worshiping in a true, unified local church.</a:t>
            </a:r>
          </a:p>
          <a:p>
            <a:pPr>
              <a:lnSpc>
                <a:spcPct val="100000"/>
              </a:lnSpc>
              <a:spcAft>
                <a:spcPts val="1800"/>
              </a:spcAft>
            </a:pPr>
            <a:endParaRPr lang="en-US" dirty="0" smtClean="0">
              <a:solidFill>
                <a:schemeClr val="accent1">
                  <a:lumMod val="5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39351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left)">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wipe(left)">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wipe(left)">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wipe(left)">
                                      <p:cBhvr>
                                        <p:cTn id="32"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8629"/>
            <a:ext cx="7886700" cy="763960"/>
          </a:xfrm>
        </p:spPr>
        <p:txBody>
          <a:bodyPr>
            <a:normAutofit/>
          </a:bodyPr>
          <a:lstStyle/>
          <a:p>
            <a:pPr algn="ctr"/>
            <a:r>
              <a:rPr lang="en-US" b="1" u="sng" dirty="0" smtClean="0"/>
              <a:t>The Sign from the Last Lesson</a:t>
            </a:r>
            <a:endParaRPr lang="en-US" b="1" u="sng" dirty="0"/>
          </a:p>
        </p:txBody>
      </p:sp>
      <p:sp>
        <p:nvSpPr>
          <p:cNvPr id="7" name="Content Placeholder 6"/>
          <p:cNvSpPr>
            <a:spLocks noGrp="1"/>
          </p:cNvSpPr>
          <p:nvPr>
            <p:ph idx="1"/>
          </p:nvPr>
        </p:nvSpPr>
        <p:spPr>
          <a:xfrm>
            <a:off x="474562" y="975189"/>
            <a:ext cx="8426370" cy="5714978"/>
          </a:xfrm>
        </p:spPr>
        <p:txBody>
          <a:bodyPr>
            <a:normAutofit/>
          </a:bodyPr>
          <a:lstStyle/>
          <a:p>
            <a:pPr>
              <a:spcBef>
                <a:spcPts val="0"/>
              </a:spcBef>
              <a:spcAft>
                <a:spcPts val="1200"/>
              </a:spcAft>
            </a:pPr>
            <a:r>
              <a:rPr lang="en-US" sz="3200" b="1" dirty="0" smtClean="0"/>
              <a:t>Acts 3:6-10</a:t>
            </a:r>
            <a:r>
              <a:rPr lang="en-US" sz="3200" dirty="0" smtClean="0"/>
              <a:t>  </a:t>
            </a:r>
          </a:p>
          <a:p>
            <a:pPr>
              <a:spcBef>
                <a:spcPts val="0"/>
              </a:spcBef>
              <a:spcAft>
                <a:spcPts val="1200"/>
              </a:spcAft>
            </a:pPr>
            <a:r>
              <a:rPr lang="en-US" sz="3200" dirty="0" smtClean="0"/>
              <a:t>“In the name of Jesus Christ” = by His power, authority, and character</a:t>
            </a:r>
          </a:p>
          <a:p>
            <a:pPr>
              <a:spcBef>
                <a:spcPts val="0"/>
              </a:spcBef>
              <a:spcAft>
                <a:spcPts val="1200"/>
              </a:spcAft>
            </a:pPr>
            <a:r>
              <a:rPr lang="en-US" sz="3200" dirty="0" smtClean="0"/>
              <a:t>A 40 year old man, lame from birth, begging daily for many years (everyone knew him)</a:t>
            </a:r>
          </a:p>
          <a:p>
            <a:pPr>
              <a:spcBef>
                <a:spcPts val="0"/>
              </a:spcBef>
              <a:spcAft>
                <a:spcPts val="1200"/>
              </a:spcAft>
            </a:pPr>
            <a:r>
              <a:rPr lang="en-US" sz="3200" dirty="0" smtClean="0"/>
              <a:t>“walking and leaping” – true and complete healing of body system</a:t>
            </a:r>
          </a:p>
          <a:p>
            <a:pPr>
              <a:spcBef>
                <a:spcPts val="0"/>
              </a:spcBef>
              <a:spcAft>
                <a:spcPts val="1200"/>
              </a:spcAft>
            </a:pPr>
            <a:r>
              <a:rPr lang="en-US" sz="3200" dirty="0" smtClean="0"/>
              <a:t>“they were filled with wonder” – all the people saw the miracle and were attracted to the true message of the gospel preached by Peter</a:t>
            </a:r>
          </a:p>
          <a:p>
            <a:pPr>
              <a:spcBef>
                <a:spcPts val="0"/>
              </a:spcBef>
              <a:spcAft>
                <a:spcPts val="1200"/>
              </a:spcAft>
            </a:pPr>
            <a:r>
              <a:rPr lang="en-US" sz="3200" dirty="0" smtClean="0"/>
              <a:t>Acts 4:4 – 5000 believers!</a:t>
            </a:r>
          </a:p>
        </p:txBody>
      </p:sp>
    </p:spTree>
    <p:extLst>
      <p:ext uri="{BB962C8B-B14F-4D97-AF65-F5344CB8AC3E}">
        <p14:creationId xmlns:p14="http://schemas.microsoft.com/office/powerpoint/2010/main" val="512947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left)">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wipe(left)">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wipe(left)">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wipe(left)">
                                      <p:cBhvr>
                                        <p:cTn id="32"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bldLvl="2"/>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8629"/>
            <a:ext cx="7886700" cy="763960"/>
          </a:xfrm>
        </p:spPr>
        <p:txBody>
          <a:bodyPr>
            <a:normAutofit/>
          </a:bodyPr>
          <a:lstStyle/>
          <a:p>
            <a:pPr algn="ctr"/>
            <a:r>
              <a:rPr lang="en-US" b="1" u="sng" dirty="0" smtClean="0"/>
              <a:t>Suffering for Jesus</a:t>
            </a:r>
            <a:endParaRPr lang="en-US" b="1" u="sng" dirty="0"/>
          </a:p>
        </p:txBody>
      </p:sp>
      <p:sp>
        <p:nvSpPr>
          <p:cNvPr id="7" name="Content Placeholder 6"/>
          <p:cNvSpPr>
            <a:spLocks noGrp="1"/>
          </p:cNvSpPr>
          <p:nvPr>
            <p:ph idx="1"/>
          </p:nvPr>
        </p:nvSpPr>
        <p:spPr>
          <a:xfrm>
            <a:off x="474562" y="975189"/>
            <a:ext cx="8426370" cy="5714978"/>
          </a:xfrm>
        </p:spPr>
        <p:txBody>
          <a:bodyPr>
            <a:normAutofit fontScale="92500"/>
          </a:bodyPr>
          <a:lstStyle/>
          <a:p>
            <a:pPr>
              <a:spcBef>
                <a:spcPts val="0"/>
              </a:spcBef>
              <a:spcAft>
                <a:spcPts val="1200"/>
              </a:spcAft>
            </a:pPr>
            <a:r>
              <a:rPr lang="en-US" sz="3200" b="1" dirty="0" smtClean="0"/>
              <a:t>Persecution</a:t>
            </a:r>
            <a:r>
              <a:rPr lang="en-US" sz="3200" dirty="0" smtClean="0"/>
              <a:t> = to attack someone or make them suffer because of religious beliefs</a:t>
            </a:r>
          </a:p>
          <a:p>
            <a:pPr>
              <a:spcBef>
                <a:spcPts val="0"/>
              </a:spcBef>
              <a:spcAft>
                <a:spcPts val="1200"/>
              </a:spcAft>
            </a:pPr>
            <a:r>
              <a:rPr lang="en-US" sz="3200" b="1" dirty="0"/>
              <a:t>John 15:20  </a:t>
            </a:r>
            <a:r>
              <a:rPr lang="en-US" sz="3200" dirty="0" smtClean="0"/>
              <a:t>“Remember </a:t>
            </a:r>
            <a:r>
              <a:rPr lang="en-US" sz="3200" dirty="0"/>
              <a:t>the word that I said to you: ‘A servant is not greater than his master.’ If they persecuted </a:t>
            </a:r>
            <a:r>
              <a:rPr lang="en-US" sz="3200" dirty="0" smtClean="0"/>
              <a:t>Me</a:t>
            </a:r>
            <a:r>
              <a:rPr lang="en-US" sz="3200" dirty="0"/>
              <a:t>, </a:t>
            </a:r>
            <a:r>
              <a:rPr lang="en-US" sz="3200" b="1" dirty="0"/>
              <a:t>they will </a:t>
            </a:r>
            <a:r>
              <a:rPr lang="en-US" sz="3200" dirty="0"/>
              <a:t>also </a:t>
            </a:r>
            <a:r>
              <a:rPr lang="en-US" sz="3200" b="1" dirty="0"/>
              <a:t>persecute you</a:t>
            </a:r>
            <a:r>
              <a:rPr lang="en-US" sz="3200" dirty="0"/>
              <a:t>. If they kept </a:t>
            </a:r>
            <a:r>
              <a:rPr lang="en-US" sz="3200" dirty="0" smtClean="0"/>
              <a:t>My </a:t>
            </a:r>
            <a:r>
              <a:rPr lang="en-US" sz="3200" dirty="0"/>
              <a:t>word, they will also keep yours</a:t>
            </a:r>
            <a:r>
              <a:rPr lang="en-US" sz="3200" dirty="0" smtClean="0"/>
              <a:t>.”</a:t>
            </a:r>
          </a:p>
          <a:p>
            <a:pPr>
              <a:spcBef>
                <a:spcPts val="0"/>
              </a:spcBef>
              <a:spcAft>
                <a:spcPts val="1200"/>
              </a:spcAft>
            </a:pPr>
            <a:r>
              <a:rPr lang="en-US" sz="3200" b="1" dirty="0" smtClean="0"/>
              <a:t>2 </a:t>
            </a:r>
            <a:r>
              <a:rPr lang="en-US" sz="3200" b="1" dirty="0"/>
              <a:t>Timothy 3:12  </a:t>
            </a:r>
            <a:r>
              <a:rPr lang="en-US" sz="3200" dirty="0"/>
              <a:t>“Indeed, all who desire to live a godly life in Christ Jesus </a:t>
            </a:r>
            <a:r>
              <a:rPr lang="en-US" sz="3200" b="1" dirty="0"/>
              <a:t>will be persecuted</a:t>
            </a:r>
            <a:r>
              <a:rPr lang="en-US" sz="3200" dirty="0" smtClean="0"/>
              <a:t>,”</a:t>
            </a:r>
          </a:p>
          <a:p>
            <a:pPr>
              <a:spcBef>
                <a:spcPts val="0"/>
              </a:spcBef>
              <a:spcAft>
                <a:spcPts val="1200"/>
              </a:spcAft>
            </a:pPr>
            <a:r>
              <a:rPr lang="en-US" sz="3200" b="1" dirty="0"/>
              <a:t>1 Peter 2:21  </a:t>
            </a:r>
            <a:r>
              <a:rPr lang="en-US" sz="3200" dirty="0" smtClean="0"/>
              <a:t>“For </a:t>
            </a:r>
            <a:r>
              <a:rPr lang="en-US" sz="3200" dirty="0"/>
              <a:t>to this you have been called, because </a:t>
            </a:r>
            <a:r>
              <a:rPr lang="en-US" sz="3200" b="1" dirty="0"/>
              <a:t>Christ also suffered for you</a:t>
            </a:r>
            <a:r>
              <a:rPr lang="en-US" sz="3200" dirty="0"/>
              <a:t>, leaving you an example, so that you might follow in </a:t>
            </a:r>
            <a:r>
              <a:rPr lang="en-US" sz="3200" dirty="0" smtClean="0"/>
              <a:t>His </a:t>
            </a:r>
            <a:r>
              <a:rPr lang="en-US" sz="3200" dirty="0"/>
              <a:t>steps</a:t>
            </a:r>
            <a:r>
              <a:rPr lang="en-US" sz="3200" dirty="0" smtClean="0"/>
              <a:t>.”</a:t>
            </a:r>
          </a:p>
          <a:p>
            <a:pPr>
              <a:spcBef>
                <a:spcPts val="0"/>
              </a:spcBef>
              <a:spcAft>
                <a:spcPts val="1200"/>
              </a:spcAft>
            </a:pPr>
            <a:r>
              <a:rPr lang="en-US" sz="3200" dirty="0" smtClean="0"/>
              <a:t>Acts 4 records the first persecution of the church</a:t>
            </a:r>
          </a:p>
        </p:txBody>
      </p:sp>
    </p:spTree>
    <p:extLst>
      <p:ext uri="{BB962C8B-B14F-4D97-AF65-F5344CB8AC3E}">
        <p14:creationId xmlns:p14="http://schemas.microsoft.com/office/powerpoint/2010/main" val="4219812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left)">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wipe(left)">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wipe(left)">
                                      <p:cBhvr>
                                        <p:cTn id="2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bldLvl="2"/>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8629"/>
            <a:ext cx="7886700" cy="763960"/>
          </a:xfrm>
        </p:spPr>
        <p:txBody>
          <a:bodyPr>
            <a:normAutofit/>
          </a:bodyPr>
          <a:lstStyle/>
          <a:p>
            <a:pPr algn="ctr"/>
            <a:r>
              <a:rPr lang="en-US" b="1" u="sng" dirty="0" smtClean="0"/>
              <a:t>The Jealous Leaders</a:t>
            </a:r>
            <a:r>
              <a:rPr lang="en-US" sz="3600" dirty="0" smtClean="0"/>
              <a:t> (Acts 4:1-6)</a:t>
            </a:r>
            <a:endParaRPr lang="en-US" dirty="0"/>
          </a:p>
        </p:txBody>
      </p:sp>
      <p:sp>
        <p:nvSpPr>
          <p:cNvPr id="7" name="Content Placeholder 6"/>
          <p:cNvSpPr>
            <a:spLocks noGrp="1"/>
          </p:cNvSpPr>
          <p:nvPr>
            <p:ph idx="1"/>
          </p:nvPr>
        </p:nvSpPr>
        <p:spPr>
          <a:xfrm>
            <a:off x="474562" y="975189"/>
            <a:ext cx="8426370" cy="5714978"/>
          </a:xfrm>
        </p:spPr>
        <p:txBody>
          <a:bodyPr>
            <a:normAutofit/>
          </a:bodyPr>
          <a:lstStyle/>
          <a:p>
            <a:pPr>
              <a:spcBef>
                <a:spcPts val="0"/>
              </a:spcBef>
              <a:spcAft>
                <a:spcPts val="1200"/>
              </a:spcAft>
            </a:pPr>
            <a:r>
              <a:rPr lang="en-US" sz="3200" b="1" dirty="0"/>
              <a:t>v</a:t>
            </a:r>
            <a:r>
              <a:rPr lang="en-US" sz="3200" b="1" dirty="0" smtClean="0"/>
              <a:t>.1-2</a:t>
            </a:r>
            <a:r>
              <a:rPr lang="en-US" sz="3200" dirty="0" smtClean="0"/>
              <a:t>  Peter and John were </a:t>
            </a:r>
            <a:r>
              <a:rPr lang="en-US" sz="3200" b="1" dirty="0" smtClean="0"/>
              <a:t>not official teachers</a:t>
            </a:r>
            <a:endParaRPr lang="en-US" sz="3200" dirty="0"/>
          </a:p>
          <a:p>
            <a:pPr>
              <a:spcBef>
                <a:spcPts val="0"/>
              </a:spcBef>
              <a:spcAft>
                <a:spcPts val="1200"/>
              </a:spcAft>
            </a:pPr>
            <a:r>
              <a:rPr lang="en-US" sz="3200" dirty="0" smtClean="0"/>
              <a:t>The Sadducees didn’t believe in resurrection of the body, and they feared loss of their position.</a:t>
            </a:r>
          </a:p>
          <a:p>
            <a:pPr>
              <a:spcBef>
                <a:spcPts val="0"/>
              </a:spcBef>
              <a:spcAft>
                <a:spcPts val="1200"/>
              </a:spcAft>
            </a:pPr>
            <a:r>
              <a:rPr lang="en-US" sz="3200" dirty="0" smtClean="0"/>
              <a:t>The Jewish leaders were fearing shame for declaring Jesus guilty and executing Him.</a:t>
            </a:r>
          </a:p>
          <a:p>
            <a:pPr>
              <a:spcBef>
                <a:spcPts val="0"/>
              </a:spcBef>
              <a:spcAft>
                <a:spcPts val="1200"/>
              </a:spcAft>
            </a:pPr>
            <a:r>
              <a:rPr lang="en-US" sz="3200" b="1" dirty="0"/>
              <a:t>v</a:t>
            </a:r>
            <a:r>
              <a:rPr lang="en-US" sz="3200" b="1" dirty="0" smtClean="0"/>
              <a:t>.5-6</a:t>
            </a:r>
            <a:r>
              <a:rPr lang="en-US" sz="3200" dirty="0" smtClean="0"/>
              <a:t>  Many top leaders of Israel gathered together, including those who convicted Jesus.</a:t>
            </a:r>
          </a:p>
          <a:p>
            <a:pPr>
              <a:spcBef>
                <a:spcPts val="0"/>
              </a:spcBef>
              <a:spcAft>
                <a:spcPts val="1200"/>
              </a:spcAft>
            </a:pPr>
            <a:r>
              <a:rPr lang="en-US" sz="3200" dirty="0" smtClean="0"/>
              <a:t>Persecution gave Peter and John the </a:t>
            </a:r>
            <a:r>
              <a:rPr lang="en-US" sz="3200" b="1" dirty="0" smtClean="0"/>
              <a:t>opportunity</a:t>
            </a:r>
            <a:r>
              <a:rPr lang="en-US" sz="3200" dirty="0" smtClean="0"/>
              <a:t> to preach to Israel’s religious leaders!</a:t>
            </a:r>
          </a:p>
        </p:txBody>
      </p:sp>
    </p:spTree>
    <p:extLst>
      <p:ext uri="{BB962C8B-B14F-4D97-AF65-F5344CB8AC3E}">
        <p14:creationId xmlns:p14="http://schemas.microsoft.com/office/powerpoint/2010/main" val="2870929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left)">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wipe(left)">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wipe(left)">
                                      <p:cBhvr>
                                        <p:cTn id="2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bldLvl="2"/>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8629"/>
            <a:ext cx="7886700" cy="763960"/>
          </a:xfrm>
        </p:spPr>
        <p:txBody>
          <a:bodyPr>
            <a:normAutofit/>
          </a:bodyPr>
          <a:lstStyle/>
          <a:p>
            <a:pPr algn="ctr"/>
            <a:r>
              <a:rPr lang="en-US" b="1" u="sng" dirty="0" smtClean="0"/>
              <a:t>The Guilty Leaders</a:t>
            </a:r>
            <a:r>
              <a:rPr lang="en-US" b="1" dirty="0" smtClean="0"/>
              <a:t> </a:t>
            </a:r>
            <a:r>
              <a:rPr lang="en-US" sz="3600" dirty="0" smtClean="0"/>
              <a:t>(Acts 4:7-11)</a:t>
            </a:r>
            <a:endParaRPr lang="en-US" dirty="0"/>
          </a:p>
        </p:txBody>
      </p:sp>
      <p:sp>
        <p:nvSpPr>
          <p:cNvPr id="7" name="Content Placeholder 6"/>
          <p:cNvSpPr>
            <a:spLocks noGrp="1"/>
          </p:cNvSpPr>
          <p:nvPr>
            <p:ph idx="1"/>
          </p:nvPr>
        </p:nvSpPr>
        <p:spPr>
          <a:xfrm>
            <a:off x="474562" y="975189"/>
            <a:ext cx="8426370" cy="5714978"/>
          </a:xfrm>
        </p:spPr>
        <p:txBody>
          <a:bodyPr>
            <a:normAutofit/>
          </a:bodyPr>
          <a:lstStyle/>
          <a:p>
            <a:pPr>
              <a:spcBef>
                <a:spcPts val="0"/>
              </a:spcBef>
              <a:spcAft>
                <a:spcPts val="1200"/>
              </a:spcAft>
            </a:pPr>
            <a:r>
              <a:rPr lang="en-US" sz="3200" b="1" dirty="0" smtClean="0"/>
              <a:t>v.7</a:t>
            </a:r>
            <a:r>
              <a:rPr lang="en-US" sz="3200" dirty="0" smtClean="0"/>
              <a:t>  A “</a:t>
            </a:r>
            <a:r>
              <a:rPr lang="en-US" sz="3200" b="1" dirty="0" smtClean="0"/>
              <a:t>name</a:t>
            </a:r>
            <a:r>
              <a:rPr lang="en-US" sz="3200" dirty="0" smtClean="0"/>
              <a:t>” represented </a:t>
            </a:r>
            <a:r>
              <a:rPr lang="en-US" sz="3200" b="1" dirty="0" smtClean="0"/>
              <a:t>authority</a:t>
            </a:r>
            <a:r>
              <a:rPr lang="en-US" sz="3200" dirty="0" smtClean="0"/>
              <a:t>.  Who gave Peter and John permission to preach?</a:t>
            </a:r>
            <a:endParaRPr lang="en-US" sz="3200" dirty="0"/>
          </a:p>
          <a:p>
            <a:pPr>
              <a:spcBef>
                <a:spcPts val="0"/>
              </a:spcBef>
              <a:spcAft>
                <a:spcPts val="1200"/>
              </a:spcAft>
            </a:pPr>
            <a:r>
              <a:rPr lang="en-US" sz="3200" b="1" dirty="0" smtClean="0"/>
              <a:t>v.8</a:t>
            </a:r>
            <a:r>
              <a:rPr lang="en-US" sz="3200" dirty="0" smtClean="0"/>
              <a:t>  Filled with the Spirit, he speaks with </a:t>
            </a:r>
            <a:r>
              <a:rPr lang="en-US" sz="3200" b="1" dirty="0" smtClean="0"/>
              <a:t>respect</a:t>
            </a:r>
          </a:p>
          <a:p>
            <a:pPr>
              <a:spcBef>
                <a:spcPts val="0"/>
              </a:spcBef>
              <a:spcAft>
                <a:spcPts val="1200"/>
              </a:spcAft>
            </a:pPr>
            <a:r>
              <a:rPr lang="en-US" sz="3200" b="1" dirty="0"/>
              <a:t>v</a:t>
            </a:r>
            <a:r>
              <a:rPr lang="en-US" sz="3200" b="1" dirty="0" smtClean="0"/>
              <a:t>.9</a:t>
            </a:r>
            <a:r>
              <a:rPr lang="en-US" sz="3200" dirty="0" smtClean="0"/>
              <a:t>  A good question: “are we being punished for doing a good thing?”</a:t>
            </a:r>
          </a:p>
          <a:p>
            <a:pPr>
              <a:spcBef>
                <a:spcPts val="0"/>
              </a:spcBef>
              <a:spcAft>
                <a:spcPts val="1200"/>
              </a:spcAft>
            </a:pPr>
            <a:r>
              <a:rPr lang="en-US" sz="3200" b="1" dirty="0"/>
              <a:t>v</a:t>
            </a:r>
            <a:r>
              <a:rPr lang="en-US" sz="3200" b="1" dirty="0" smtClean="0"/>
              <a:t>.10</a:t>
            </a:r>
            <a:r>
              <a:rPr lang="en-US" sz="3200" dirty="0" smtClean="0"/>
              <a:t>  A clear, bold, and truthful statement about </a:t>
            </a:r>
            <a:r>
              <a:rPr lang="en-US" sz="3200" u="sng" dirty="0" smtClean="0"/>
              <a:t>their sin</a:t>
            </a:r>
            <a:r>
              <a:rPr lang="en-US" sz="3200" dirty="0" smtClean="0"/>
              <a:t> and </a:t>
            </a:r>
            <a:r>
              <a:rPr lang="en-US" sz="3200" u="sng" dirty="0" smtClean="0"/>
              <a:t>Jesus’ resurrection</a:t>
            </a:r>
          </a:p>
          <a:p>
            <a:pPr>
              <a:spcBef>
                <a:spcPts val="0"/>
              </a:spcBef>
              <a:spcAft>
                <a:spcPts val="1200"/>
              </a:spcAft>
            </a:pPr>
            <a:r>
              <a:rPr lang="en-US" sz="3200" b="1" dirty="0"/>
              <a:t>v</a:t>
            </a:r>
            <a:r>
              <a:rPr lang="en-US" sz="3200" b="1" dirty="0" smtClean="0"/>
              <a:t>.11</a:t>
            </a:r>
            <a:r>
              <a:rPr lang="en-US" sz="3200" dirty="0" smtClean="0"/>
              <a:t>  They were supposed to be the builders, but rejected the cornerstone (1 Peter 2:4-6)</a:t>
            </a:r>
          </a:p>
          <a:p>
            <a:pPr>
              <a:spcBef>
                <a:spcPts val="0"/>
              </a:spcBef>
              <a:spcAft>
                <a:spcPts val="1200"/>
              </a:spcAft>
            </a:pPr>
            <a:endParaRPr lang="en-US" sz="3200" dirty="0" smtClean="0"/>
          </a:p>
        </p:txBody>
      </p:sp>
    </p:spTree>
    <p:extLst>
      <p:ext uri="{BB962C8B-B14F-4D97-AF65-F5344CB8AC3E}">
        <p14:creationId xmlns:p14="http://schemas.microsoft.com/office/powerpoint/2010/main" val="1679424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left)">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wipe(left)">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wipe(left)">
                                      <p:cBhvr>
                                        <p:cTn id="2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bldLvl="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8629"/>
            <a:ext cx="7886700" cy="763960"/>
          </a:xfrm>
        </p:spPr>
        <p:txBody>
          <a:bodyPr>
            <a:normAutofit fontScale="90000"/>
          </a:bodyPr>
          <a:lstStyle/>
          <a:p>
            <a:pPr algn="ctr"/>
            <a:r>
              <a:rPr lang="en-US" b="1" u="sng" dirty="0" smtClean="0"/>
              <a:t>The Uneducated Apostles</a:t>
            </a:r>
            <a:r>
              <a:rPr lang="en-US" b="1" dirty="0" smtClean="0"/>
              <a:t> </a:t>
            </a:r>
            <a:r>
              <a:rPr lang="en-US" sz="3600" dirty="0" smtClean="0"/>
              <a:t>(Acts 4:12-16)</a:t>
            </a:r>
            <a:endParaRPr lang="en-US" dirty="0"/>
          </a:p>
        </p:txBody>
      </p:sp>
      <p:sp>
        <p:nvSpPr>
          <p:cNvPr id="7" name="Content Placeholder 6"/>
          <p:cNvSpPr>
            <a:spLocks noGrp="1"/>
          </p:cNvSpPr>
          <p:nvPr>
            <p:ph idx="1"/>
          </p:nvPr>
        </p:nvSpPr>
        <p:spPr>
          <a:xfrm>
            <a:off x="474562" y="975189"/>
            <a:ext cx="8426370" cy="5714978"/>
          </a:xfrm>
        </p:spPr>
        <p:txBody>
          <a:bodyPr>
            <a:normAutofit/>
          </a:bodyPr>
          <a:lstStyle/>
          <a:p>
            <a:pPr>
              <a:spcBef>
                <a:spcPts val="0"/>
              </a:spcBef>
              <a:spcAft>
                <a:spcPts val="1200"/>
              </a:spcAft>
            </a:pPr>
            <a:r>
              <a:rPr lang="en-US" sz="3200" b="1" dirty="0" smtClean="0"/>
              <a:t>v.12</a:t>
            </a:r>
            <a:r>
              <a:rPr lang="en-US" sz="3200" dirty="0" smtClean="0"/>
              <a:t>  Peter gives the leaders a </a:t>
            </a:r>
            <a:r>
              <a:rPr lang="en-US" sz="3200" b="1" dirty="0" smtClean="0"/>
              <a:t>gospel invitation</a:t>
            </a:r>
            <a:r>
              <a:rPr lang="en-US" sz="3200" dirty="0" smtClean="0"/>
              <a:t>!</a:t>
            </a:r>
            <a:endParaRPr lang="en-US" sz="3200" dirty="0"/>
          </a:p>
          <a:p>
            <a:pPr>
              <a:spcBef>
                <a:spcPts val="0"/>
              </a:spcBef>
              <a:spcAft>
                <a:spcPts val="1200"/>
              </a:spcAft>
            </a:pPr>
            <a:r>
              <a:rPr lang="en-US" sz="3200" dirty="0" smtClean="0"/>
              <a:t>Jesus is </a:t>
            </a:r>
            <a:r>
              <a:rPr lang="en-US" sz="3200" u="sng" dirty="0" smtClean="0"/>
              <a:t>the only One</a:t>
            </a:r>
            <a:r>
              <a:rPr lang="en-US" sz="3200" dirty="0" smtClean="0"/>
              <a:t> who can heal the body and the spirit.  </a:t>
            </a:r>
          </a:p>
        </p:txBody>
      </p:sp>
    </p:spTree>
    <p:extLst>
      <p:ext uri="{BB962C8B-B14F-4D97-AF65-F5344CB8AC3E}">
        <p14:creationId xmlns:p14="http://schemas.microsoft.com/office/powerpoint/2010/main" val="1778157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bldLvl="2"/>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50" y="0"/>
            <a:ext cx="9220200" cy="6855713"/>
          </a:xfrm>
          <a:prstGeom prst="rect">
            <a:avLst/>
          </a:prstGeom>
        </p:spPr>
      </p:pic>
      <p:sp>
        <p:nvSpPr>
          <p:cNvPr id="10" name="TextBox 9"/>
          <p:cNvSpPr txBox="1"/>
          <p:nvPr/>
        </p:nvSpPr>
        <p:spPr>
          <a:xfrm>
            <a:off x="1657350" y="4149249"/>
            <a:ext cx="5810250" cy="1569660"/>
          </a:xfrm>
          <a:prstGeom prst="rect">
            <a:avLst/>
          </a:prstGeom>
          <a:noFill/>
        </p:spPr>
        <p:txBody>
          <a:bodyPr wrap="square" rtlCol="0">
            <a:spAutoFit/>
          </a:bodyPr>
          <a:lstStyle/>
          <a:p>
            <a:r>
              <a:rPr lang="en-US" sz="2400" b="1" dirty="0" smtClean="0">
                <a:solidFill>
                  <a:schemeClr val="bg1"/>
                </a:solidFill>
              </a:rPr>
              <a:t>Our only hope: God </a:t>
            </a:r>
            <a:r>
              <a:rPr lang="en-US" sz="2400" b="1" dirty="0">
                <a:solidFill>
                  <a:schemeClr val="bg1"/>
                </a:solidFill>
              </a:rPr>
              <a:t>Himself will come down to </a:t>
            </a:r>
            <a:r>
              <a:rPr lang="en-US" sz="2400" b="1" dirty="0" smtClean="0">
                <a:solidFill>
                  <a:schemeClr val="bg1"/>
                </a:solidFill>
              </a:rPr>
              <a:t>save us.  That </a:t>
            </a:r>
            <a:r>
              <a:rPr lang="en-US" sz="2400" b="1" dirty="0">
                <a:solidFill>
                  <a:schemeClr val="bg1"/>
                </a:solidFill>
              </a:rPr>
              <a:t>is </a:t>
            </a:r>
            <a:r>
              <a:rPr lang="en-US" sz="2400" b="1" dirty="0" smtClean="0">
                <a:solidFill>
                  <a:schemeClr val="bg1"/>
                </a:solidFill>
              </a:rPr>
              <a:t>what </a:t>
            </a:r>
            <a:r>
              <a:rPr lang="en-US" sz="2400" b="1" dirty="0">
                <a:solidFill>
                  <a:schemeClr val="bg1"/>
                </a:solidFill>
              </a:rPr>
              <a:t>Jesus did </a:t>
            </a:r>
            <a:r>
              <a:rPr lang="en-US" sz="2400" b="1" dirty="0" smtClean="0">
                <a:solidFill>
                  <a:schemeClr val="bg1"/>
                </a:solidFill>
              </a:rPr>
              <a:t>– He came from heaven to earth to die for us and give us new life!</a:t>
            </a:r>
            <a:endParaRPr lang="en-US" sz="2400" b="1" dirty="0">
              <a:solidFill>
                <a:schemeClr val="bg1"/>
              </a:solidFill>
            </a:endParaRPr>
          </a:p>
        </p:txBody>
      </p:sp>
      <p:grpSp>
        <p:nvGrpSpPr>
          <p:cNvPr id="9" name="Group 8"/>
          <p:cNvGrpSpPr/>
          <p:nvPr/>
        </p:nvGrpSpPr>
        <p:grpSpPr>
          <a:xfrm>
            <a:off x="-276225" y="1481931"/>
            <a:ext cx="9677400" cy="5562600"/>
            <a:chOff x="-457200" y="1524000"/>
            <a:chExt cx="9677400" cy="556260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52600" y="1524000"/>
              <a:ext cx="5562600" cy="5562600"/>
            </a:xfrm>
            <a:prstGeom prst="rect">
              <a:avLst/>
            </a:prstGeom>
          </p:spPr>
        </p:pic>
        <p:sp>
          <p:nvSpPr>
            <p:cNvPr id="7" name="Rectangle 6"/>
            <p:cNvSpPr/>
            <p:nvPr/>
          </p:nvSpPr>
          <p:spPr>
            <a:xfrm>
              <a:off x="7010400" y="1634956"/>
              <a:ext cx="2209800" cy="545164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57200" y="1634956"/>
              <a:ext cx="2209800" cy="545164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1928" y="1620205"/>
            <a:ext cx="9388806" cy="5286053"/>
          </a:xfrm>
          <a:prstGeom prst="rect">
            <a:avLst/>
          </a:prstGeom>
        </p:spPr>
      </p:pic>
      <p:sp>
        <p:nvSpPr>
          <p:cNvPr id="4" name="Title 3"/>
          <p:cNvSpPr>
            <a:spLocks noGrp="1"/>
          </p:cNvSpPr>
          <p:nvPr>
            <p:ph type="title"/>
          </p:nvPr>
        </p:nvSpPr>
        <p:spPr>
          <a:xfrm>
            <a:off x="-57150" y="0"/>
            <a:ext cx="9220200" cy="1700252"/>
          </a:xfrm>
          <a:solidFill>
            <a:schemeClr val="bg1"/>
          </a:solidFill>
        </p:spPr>
        <p:txBody>
          <a:bodyPr>
            <a:normAutofit/>
          </a:bodyPr>
          <a:lstStyle/>
          <a:p>
            <a:r>
              <a:rPr lang="en-US" dirty="0" smtClean="0"/>
              <a:t>“All religions are just different paths to the top of the same mountain.”</a:t>
            </a:r>
            <a:endParaRPr lang="en-US" dirty="0"/>
          </a:p>
        </p:txBody>
      </p:sp>
      <p:sp>
        <p:nvSpPr>
          <p:cNvPr id="6" name="TextBox 5"/>
          <p:cNvSpPr txBox="1"/>
          <p:nvPr/>
        </p:nvSpPr>
        <p:spPr>
          <a:xfrm>
            <a:off x="0" y="66318"/>
            <a:ext cx="9063613" cy="1569660"/>
          </a:xfrm>
          <a:prstGeom prst="rect">
            <a:avLst/>
          </a:prstGeom>
          <a:solidFill>
            <a:schemeClr val="bg1"/>
          </a:solidFill>
        </p:spPr>
        <p:txBody>
          <a:bodyPr wrap="square" rtlCol="0">
            <a:spAutoFit/>
          </a:bodyPr>
          <a:lstStyle/>
          <a:p>
            <a:r>
              <a:rPr lang="en-US" sz="2400" dirty="0"/>
              <a:t>“For my thoughts are not your thoughts, neither are your ways my ways,” declares the LORD.  “As the heavens are higher than the earth, so are my ways higher than your ways and my thoughts than your thoughts.”  Isaiah 55:8,9</a:t>
            </a:r>
          </a:p>
        </p:txBody>
      </p:sp>
    </p:spTree>
    <p:extLst>
      <p:ext uri="{BB962C8B-B14F-4D97-AF65-F5344CB8AC3E}">
        <p14:creationId xmlns:p14="http://schemas.microsoft.com/office/powerpoint/2010/main" val="75102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xit" presetSubtype="0" fill="hold" nodeType="clickEffect">
                                  <p:stCondLst>
                                    <p:cond delay="0"/>
                                  </p:stCondLst>
                                  <p:childTnLst>
                                    <p:anim calcmode="lin" valueType="num">
                                      <p:cBhvr>
                                        <p:cTn id="11" dur="2000"/>
                                        <p:tgtEl>
                                          <p:spTgt spid="5"/>
                                        </p:tgtEl>
                                        <p:attrNameLst>
                                          <p:attrName>ppt_w</p:attrName>
                                        </p:attrNameLst>
                                      </p:cBhvr>
                                      <p:tavLst>
                                        <p:tav tm="0">
                                          <p:val>
                                            <p:strVal val="ppt_w"/>
                                          </p:val>
                                        </p:tav>
                                        <p:tav tm="100000">
                                          <p:val>
                                            <p:fltVal val="0"/>
                                          </p:val>
                                        </p:tav>
                                      </p:tavLst>
                                    </p:anim>
                                    <p:anim calcmode="lin" valueType="num">
                                      <p:cBhvr>
                                        <p:cTn id="12" dur="2000"/>
                                        <p:tgtEl>
                                          <p:spTgt spid="5"/>
                                        </p:tgtEl>
                                        <p:attrNameLst>
                                          <p:attrName>ppt_h</p:attrName>
                                        </p:attrNameLst>
                                      </p:cBhvr>
                                      <p:tavLst>
                                        <p:tav tm="0">
                                          <p:val>
                                            <p:strVal val="ppt_h"/>
                                          </p:val>
                                        </p:tav>
                                        <p:tav tm="100000">
                                          <p:val>
                                            <p:fltVal val="0"/>
                                          </p:val>
                                        </p:tav>
                                      </p:tavLst>
                                    </p:anim>
                                    <p:anim calcmode="lin" valueType="num">
                                      <p:cBhvr>
                                        <p:cTn id="13" dur="2000"/>
                                        <p:tgtEl>
                                          <p:spTgt spid="5"/>
                                        </p:tgtEl>
                                        <p:attrNameLst>
                                          <p:attrName>style.rotation</p:attrName>
                                        </p:attrNameLst>
                                      </p:cBhvr>
                                      <p:tavLst>
                                        <p:tav tm="0">
                                          <p:val>
                                            <p:fltVal val="0"/>
                                          </p:val>
                                        </p:tav>
                                        <p:tav tm="100000">
                                          <p:val>
                                            <p:fltVal val="90"/>
                                          </p:val>
                                        </p:tav>
                                      </p:tavLst>
                                    </p:anim>
                                    <p:animEffect transition="out" filter="fade">
                                      <p:cBhvr>
                                        <p:cTn id="14" dur="2000"/>
                                        <p:tgtEl>
                                          <p:spTgt spid="5"/>
                                        </p:tgtEl>
                                      </p:cBhvr>
                                    </p:animEffect>
                                    <p:set>
                                      <p:cBhvr>
                                        <p:cTn id="15" dur="1" fill="hold">
                                          <p:stCondLst>
                                            <p:cond delay="1999"/>
                                          </p:stCondLst>
                                        </p:cTn>
                                        <p:tgtEl>
                                          <p:spTgt spid="5"/>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31" presetClass="exit" presetSubtype="0" fill="hold" nodeType="clickEffect">
                                  <p:stCondLst>
                                    <p:cond delay="0"/>
                                  </p:stCondLst>
                                  <p:childTnLst>
                                    <p:anim calcmode="lin" valueType="num">
                                      <p:cBhvr>
                                        <p:cTn id="19" dur="1000"/>
                                        <p:tgtEl>
                                          <p:spTgt spid="9"/>
                                        </p:tgtEl>
                                        <p:attrNameLst>
                                          <p:attrName>ppt_w</p:attrName>
                                        </p:attrNameLst>
                                      </p:cBhvr>
                                      <p:tavLst>
                                        <p:tav tm="0">
                                          <p:val>
                                            <p:strVal val="ppt_w"/>
                                          </p:val>
                                        </p:tav>
                                        <p:tav tm="100000">
                                          <p:val>
                                            <p:fltVal val="0"/>
                                          </p:val>
                                        </p:tav>
                                      </p:tavLst>
                                    </p:anim>
                                    <p:anim calcmode="lin" valueType="num">
                                      <p:cBhvr>
                                        <p:cTn id="20" dur="1000"/>
                                        <p:tgtEl>
                                          <p:spTgt spid="9"/>
                                        </p:tgtEl>
                                        <p:attrNameLst>
                                          <p:attrName>ppt_h</p:attrName>
                                        </p:attrNameLst>
                                      </p:cBhvr>
                                      <p:tavLst>
                                        <p:tav tm="0">
                                          <p:val>
                                            <p:strVal val="ppt_h"/>
                                          </p:val>
                                        </p:tav>
                                        <p:tav tm="100000">
                                          <p:val>
                                            <p:fltVal val="0"/>
                                          </p:val>
                                        </p:tav>
                                      </p:tavLst>
                                    </p:anim>
                                    <p:anim calcmode="lin" valueType="num">
                                      <p:cBhvr>
                                        <p:cTn id="21" dur="1000"/>
                                        <p:tgtEl>
                                          <p:spTgt spid="9"/>
                                        </p:tgtEl>
                                        <p:attrNameLst>
                                          <p:attrName>style.rotation</p:attrName>
                                        </p:attrNameLst>
                                      </p:cBhvr>
                                      <p:tavLst>
                                        <p:tav tm="0">
                                          <p:val>
                                            <p:fltVal val="0"/>
                                          </p:val>
                                        </p:tav>
                                        <p:tav tm="100000">
                                          <p:val>
                                            <p:fltVal val="90"/>
                                          </p:val>
                                        </p:tav>
                                      </p:tavLst>
                                    </p:anim>
                                    <p:animEffect transition="out" filter="fade">
                                      <p:cBhvr>
                                        <p:cTn id="22" dur="1000"/>
                                        <p:tgtEl>
                                          <p:spTgt spid="9"/>
                                        </p:tgtEl>
                                      </p:cBhvr>
                                    </p:animEffect>
                                    <p:set>
                                      <p:cBhvr>
                                        <p:cTn id="23" dur="1" fill="hold">
                                          <p:stCondLst>
                                            <p:cond delay="999"/>
                                          </p:stCondLst>
                                        </p:cTn>
                                        <p:tgtEl>
                                          <p:spTgt spid="9"/>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2" presetClass="entr" presetSubtype="1"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2000" fill="hold"/>
                                        <p:tgtEl>
                                          <p:spTgt spid="10"/>
                                        </p:tgtEl>
                                        <p:attrNameLst>
                                          <p:attrName>ppt_x</p:attrName>
                                        </p:attrNameLst>
                                      </p:cBhvr>
                                      <p:tavLst>
                                        <p:tav tm="0">
                                          <p:val>
                                            <p:strVal val="#ppt_x"/>
                                          </p:val>
                                        </p:tav>
                                        <p:tav tm="100000">
                                          <p:val>
                                            <p:strVal val="#ppt_x"/>
                                          </p:val>
                                        </p:tav>
                                      </p:tavLst>
                                    </p:anim>
                                    <p:anim calcmode="lin" valueType="num">
                                      <p:cBhvr additive="base">
                                        <p:cTn id="29" dur="20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8629"/>
            <a:ext cx="7886700" cy="763960"/>
          </a:xfrm>
        </p:spPr>
        <p:txBody>
          <a:bodyPr>
            <a:normAutofit fontScale="90000"/>
          </a:bodyPr>
          <a:lstStyle/>
          <a:p>
            <a:pPr algn="ctr"/>
            <a:r>
              <a:rPr lang="en-US" b="1" u="sng" dirty="0" smtClean="0"/>
              <a:t>The Uneducated Apostles</a:t>
            </a:r>
            <a:r>
              <a:rPr lang="en-US" b="1" dirty="0" smtClean="0"/>
              <a:t> </a:t>
            </a:r>
            <a:r>
              <a:rPr lang="en-US" sz="3600" dirty="0" smtClean="0"/>
              <a:t>(Acts 4:12-16)</a:t>
            </a:r>
            <a:endParaRPr lang="en-US" dirty="0"/>
          </a:p>
        </p:txBody>
      </p:sp>
      <p:sp>
        <p:nvSpPr>
          <p:cNvPr id="7" name="Content Placeholder 6"/>
          <p:cNvSpPr>
            <a:spLocks noGrp="1"/>
          </p:cNvSpPr>
          <p:nvPr>
            <p:ph idx="1"/>
          </p:nvPr>
        </p:nvSpPr>
        <p:spPr>
          <a:xfrm>
            <a:off x="474562" y="975189"/>
            <a:ext cx="8426370" cy="5714978"/>
          </a:xfrm>
        </p:spPr>
        <p:txBody>
          <a:bodyPr>
            <a:normAutofit/>
          </a:bodyPr>
          <a:lstStyle/>
          <a:p>
            <a:pPr>
              <a:spcBef>
                <a:spcPts val="0"/>
              </a:spcBef>
              <a:spcAft>
                <a:spcPts val="1200"/>
              </a:spcAft>
            </a:pPr>
            <a:r>
              <a:rPr lang="en-US" sz="3200" b="1" dirty="0" smtClean="0"/>
              <a:t>v.12</a:t>
            </a:r>
            <a:r>
              <a:rPr lang="en-US" sz="3200" dirty="0" smtClean="0"/>
              <a:t>  Peter gives the leaders a </a:t>
            </a:r>
            <a:r>
              <a:rPr lang="en-US" sz="3200" b="1" dirty="0" smtClean="0"/>
              <a:t>gospel invitation</a:t>
            </a:r>
            <a:r>
              <a:rPr lang="en-US" sz="3200" dirty="0" smtClean="0"/>
              <a:t>!</a:t>
            </a:r>
            <a:endParaRPr lang="en-US" sz="3200" dirty="0"/>
          </a:p>
          <a:p>
            <a:pPr>
              <a:spcBef>
                <a:spcPts val="0"/>
              </a:spcBef>
              <a:spcAft>
                <a:spcPts val="1200"/>
              </a:spcAft>
            </a:pPr>
            <a:r>
              <a:rPr lang="en-US" sz="3200" dirty="0" smtClean="0"/>
              <a:t>Jesus is </a:t>
            </a:r>
            <a:r>
              <a:rPr lang="en-US" sz="3200" u="sng" dirty="0" smtClean="0"/>
              <a:t>the only One</a:t>
            </a:r>
            <a:r>
              <a:rPr lang="en-US" sz="3200" dirty="0" smtClean="0"/>
              <a:t> who can heal the body and the spirit.  There may be “many paths leading up a mountain,” but only one leading to God!</a:t>
            </a:r>
          </a:p>
          <a:p>
            <a:pPr>
              <a:spcBef>
                <a:spcPts val="0"/>
              </a:spcBef>
              <a:spcAft>
                <a:spcPts val="1200"/>
              </a:spcAft>
            </a:pPr>
            <a:r>
              <a:rPr lang="en-US" sz="3200" b="1" dirty="0" smtClean="0"/>
              <a:t>v.13-14</a:t>
            </a:r>
            <a:r>
              <a:rPr lang="en-US" sz="3200" dirty="0" smtClean="0"/>
              <a:t>  Two Galilean fishermen powerfully and successfully </a:t>
            </a:r>
            <a:r>
              <a:rPr lang="en-US" sz="3200" b="1" dirty="0" smtClean="0"/>
              <a:t>silenced</a:t>
            </a:r>
            <a:r>
              <a:rPr lang="en-US" sz="3200" dirty="0" smtClean="0"/>
              <a:t> all of the top leaders.</a:t>
            </a:r>
          </a:p>
          <a:p>
            <a:pPr>
              <a:spcBef>
                <a:spcPts val="0"/>
              </a:spcBef>
              <a:spcAft>
                <a:spcPts val="1200"/>
              </a:spcAft>
            </a:pPr>
            <a:r>
              <a:rPr lang="en-US" sz="3200" dirty="0" smtClean="0"/>
              <a:t>The reason: </a:t>
            </a:r>
            <a:r>
              <a:rPr lang="en-US" sz="3200" b="1" dirty="0" smtClean="0"/>
              <a:t>they had been </a:t>
            </a:r>
            <a:r>
              <a:rPr lang="en-US" sz="3200" b="1" u="sng" dirty="0" smtClean="0"/>
              <a:t>with Jesus</a:t>
            </a:r>
            <a:r>
              <a:rPr lang="en-US" sz="3200" b="1" dirty="0" smtClean="0"/>
              <a:t>!</a:t>
            </a:r>
          </a:p>
          <a:p>
            <a:pPr>
              <a:spcBef>
                <a:spcPts val="0"/>
              </a:spcBef>
              <a:spcAft>
                <a:spcPts val="1200"/>
              </a:spcAft>
            </a:pPr>
            <a:r>
              <a:rPr lang="en-US" sz="3200" b="1" dirty="0" smtClean="0"/>
              <a:t>Luke 21:15</a:t>
            </a:r>
            <a:r>
              <a:rPr lang="en-US" sz="3200" dirty="0" smtClean="0"/>
              <a:t>  Jesus’ promise to His followers came true!</a:t>
            </a:r>
          </a:p>
          <a:p>
            <a:pPr>
              <a:spcBef>
                <a:spcPts val="0"/>
              </a:spcBef>
              <a:spcAft>
                <a:spcPts val="1200"/>
              </a:spcAft>
            </a:pPr>
            <a:r>
              <a:rPr lang="en-US" sz="3200" b="1" dirty="0" smtClean="0"/>
              <a:t>v.15-16</a:t>
            </a:r>
            <a:r>
              <a:rPr lang="en-US" sz="3200" dirty="0" smtClean="0"/>
              <a:t>  The leaders saw the miracles but were </a:t>
            </a:r>
            <a:r>
              <a:rPr lang="en-US" sz="3200" b="1" dirty="0" smtClean="0"/>
              <a:t>blind to their sin </a:t>
            </a:r>
            <a:r>
              <a:rPr lang="en-US" sz="3200" dirty="0" smtClean="0"/>
              <a:t>and the truth of Scripture</a:t>
            </a:r>
          </a:p>
        </p:txBody>
      </p:sp>
    </p:spTree>
    <p:extLst>
      <p:ext uri="{BB962C8B-B14F-4D97-AF65-F5344CB8AC3E}">
        <p14:creationId xmlns:p14="http://schemas.microsoft.com/office/powerpoint/2010/main" val="683748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wipe(left)">
                                      <p:cBhvr>
                                        <p:cTn id="7" dur="500"/>
                                        <p:tgtEl>
                                          <p:spTgt spid="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xEl>
                                              <p:pRg st="3" end="3"/>
                                            </p:txEl>
                                          </p:spTgt>
                                        </p:tgtEl>
                                        <p:attrNameLst>
                                          <p:attrName>style.visibility</p:attrName>
                                        </p:attrNameLst>
                                      </p:cBhvr>
                                      <p:to>
                                        <p:strVal val="visible"/>
                                      </p:to>
                                    </p:set>
                                    <p:animEffect transition="in" filter="wipe(left)">
                                      <p:cBhvr>
                                        <p:cTn id="12" dur="500"/>
                                        <p:tgtEl>
                                          <p:spTgt spid="7">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wipe(left)">
                                      <p:cBhvr>
                                        <p:cTn id="17" dur="500"/>
                                        <p:tgtEl>
                                          <p:spTgt spid="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xEl>
                                              <p:pRg st="5" end="5"/>
                                            </p:txEl>
                                          </p:spTgt>
                                        </p:tgtEl>
                                        <p:attrNameLst>
                                          <p:attrName>style.visibility</p:attrName>
                                        </p:attrNameLst>
                                      </p:cBhvr>
                                      <p:to>
                                        <p:strVal val="visible"/>
                                      </p:to>
                                    </p:set>
                                    <p:animEffect transition="in" filter="wipe(left)">
                                      <p:cBhvr>
                                        <p:cTn id="22"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bldLvl="2"/>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8629"/>
            <a:ext cx="7886700" cy="763960"/>
          </a:xfrm>
        </p:spPr>
        <p:txBody>
          <a:bodyPr>
            <a:normAutofit/>
          </a:bodyPr>
          <a:lstStyle/>
          <a:p>
            <a:pPr algn="ctr"/>
            <a:r>
              <a:rPr lang="en-US" b="1" u="sng" dirty="0" smtClean="0"/>
              <a:t>The Obedient Apostles</a:t>
            </a:r>
            <a:r>
              <a:rPr lang="en-US" b="1" dirty="0" smtClean="0"/>
              <a:t> </a:t>
            </a:r>
            <a:r>
              <a:rPr lang="en-US" sz="3600" dirty="0" smtClean="0"/>
              <a:t>(Acts 4:17-22)</a:t>
            </a:r>
            <a:endParaRPr lang="en-US" dirty="0"/>
          </a:p>
        </p:txBody>
      </p:sp>
      <p:sp>
        <p:nvSpPr>
          <p:cNvPr id="7" name="Content Placeholder 6"/>
          <p:cNvSpPr>
            <a:spLocks noGrp="1"/>
          </p:cNvSpPr>
          <p:nvPr>
            <p:ph idx="1"/>
          </p:nvPr>
        </p:nvSpPr>
        <p:spPr>
          <a:xfrm>
            <a:off x="474561" y="975189"/>
            <a:ext cx="8518713" cy="5787352"/>
          </a:xfrm>
        </p:spPr>
        <p:txBody>
          <a:bodyPr>
            <a:normAutofit/>
          </a:bodyPr>
          <a:lstStyle/>
          <a:p>
            <a:pPr>
              <a:spcBef>
                <a:spcPts val="0"/>
              </a:spcBef>
              <a:spcAft>
                <a:spcPts val="1800"/>
              </a:spcAft>
            </a:pPr>
            <a:r>
              <a:rPr lang="en-US" sz="3200" b="1" dirty="0" smtClean="0"/>
              <a:t>v.17-18</a:t>
            </a:r>
            <a:r>
              <a:rPr lang="en-US" sz="3200" dirty="0" smtClean="0"/>
              <a:t>  The leaders say, “Shut Up!” </a:t>
            </a:r>
          </a:p>
          <a:p>
            <a:pPr>
              <a:spcBef>
                <a:spcPts val="0"/>
              </a:spcBef>
              <a:spcAft>
                <a:spcPts val="1800"/>
              </a:spcAft>
            </a:pPr>
            <a:r>
              <a:rPr lang="en-US" sz="3200" b="1" dirty="0" smtClean="0"/>
              <a:t>v.19</a:t>
            </a:r>
            <a:r>
              <a:rPr lang="en-US" sz="3200" dirty="0" smtClean="0"/>
              <a:t>  Another </a:t>
            </a:r>
            <a:r>
              <a:rPr lang="en-US" sz="3200" b="1" dirty="0" smtClean="0"/>
              <a:t>good, bold question</a:t>
            </a:r>
            <a:r>
              <a:rPr lang="en-US" sz="3200" dirty="0" smtClean="0"/>
              <a:t>: “should we obey you or obey God?” (Matthew 28:18-20)</a:t>
            </a:r>
          </a:p>
          <a:p>
            <a:pPr>
              <a:spcBef>
                <a:spcPts val="0"/>
              </a:spcBef>
              <a:spcAft>
                <a:spcPts val="1800"/>
              </a:spcAft>
            </a:pPr>
            <a:r>
              <a:rPr lang="en-US" sz="3200" b="1" dirty="0" smtClean="0"/>
              <a:t>1 Peter 2:13-14  </a:t>
            </a:r>
            <a:r>
              <a:rPr lang="en-US" sz="3200" dirty="0" smtClean="0"/>
              <a:t>key words: “for the Lord’s sake”</a:t>
            </a:r>
          </a:p>
          <a:p>
            <a:pPr>
              <a:spcBef>
                <a:spcPts val="0"/>
              </a:spcBef>
              <a:spcAft>
                <a:spcPts val="1800"/>
              </a:spcAft>
            </a:pPr>
            <a:r>
              <a:rPr lang="en-US" sz="3200" b="1" dirty="0" smtClean="0"/>
              <a:t>v.20</a:t>
            </a:r>
            <a:r>
              <a:rPr lang="en-US" sz="3200" dirty="0" smtClean="0"/>
              <a:t>  A </a:t>
            </a:r>
            <a:r>
              <a:rPr lang="en-US" sz="3200" b="1" dirty="0" smtClean="0"/>
              <a:t>clear and respectful </a:t>
            </a:r>
            <a:r>
              <a:rPr lang="en-US" sz="3200" dirty="0" smtClean="0"/>
              <a:t>response of a true witness (1 John 1:1,3)</a:t>
            </a:r>
          </a:p>
          <a:p>
            <a:pPr>
              <a:spcBef>
                <a:spcPts val="0"/>
              </a:spcBef>
              <a:spcAft>
                <a:spcPts val="1800"/>
              </a:spcAft>
            </a:pPr>
            <a:r>
              <a:rPr lang="en-US" sz="3200" b="1" dirty="0" smtClean="0"/>
              <a:t>v.21</a:t>
            </a:r>
            <a:r>
              <a:rPr lang="en-US" sz="3200" dirty="0" smtClean="0"/>
              <a:t>  The leaders had no basis for punishment and they couldn’t deny the obvious miracle.</a:t>
            </a:r>
          </a:p>
        </p:txBody>
      </p:sp>
    </p:spTree>
    <p:extLst>
      <p:ext uri="{BB962C8B-B14F-4D97-AF65-F5344CB8AC3E}">
        <p14:creationId xmlns:p14="http://schemas.microsoft.com/office/powerpoint/2010/main" val="4173098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left)">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wipe(left)">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wipe(left)">
                                      <p:cBhvr>
                                        <p:cTn id="2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bldLvl="2"/>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2080</TotalTime>
  <Words>1503</Words>
  <Application>Microsoft Office PowerPoint</Application>
  <PresentationFormat>On-screen Show (4:3)</PresentationFormat>
  <Paragraphs>91</Paragraphs>
  <Slides>11</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Cambria</vt:lpstr>
      <vt:lpstr>Office Theme</vt:lpstr>
      <vt:lpstr>The Persecuted Church</vt:lpstr>
      <vt:lpstr>The Sign from the Last Lesson</vt:lpstr>
      <vt:lpstr>Suffering for Jesus</vt:lpstr>
      <vt:lpstr>The Jealous Leaders (Acts 4:1-6)</vt:lpstr>
      <vt:lpstr>The Guilty Leaders (Acts 4:7-11)</vt:lpstr>
      <vt:lpstr>The Uneducated Apostles (Acts 4:12-16)</vt:lpstr>
      <vt:lpstr>“All religions are just different paths to the top of the same mountain.”</vt:lpstr>
      <vt:lpstr>The Uneducated Apostles (Acts 4:12-16)</vt:lpstr>
      <vt:lpstr>The Obedient Apostles (Acts 4:17-22)</vt:lpstr>
      <vt:lpstr>The Unified Church (Acts 4:23-32)</vt:lpstr>
      <vt:lpstr>Some “Take Aways”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Book of Acts</dc:title>
  <dc:creator>Mark Robnett</dc:creator>
  <cp:lastModifiedBy>Mark Robnett</cp:lastModifiedBy>
  <cp:revision>86</cp:revision>
  <dcterms:created xsi:type="dcterms:W3CDTF">2022-11-02T22:17:55Z</dcterms:created>
  <dcterms:modified xsi:type="dcterms:W3CDTF">2023-07-28T01:11:00Z</dcterms:modified>
</cp:coreProperties>
</file>