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66" r:id="rId3"/>
    <p:sldId id="262" r:id="rId4"/>
    <p:sldId id="267" r:id="rId5"/>
    <p:sldId id="268" r:id="rId6"/>
    <p:sldId id="269" r:id="rId7"/>
    <p:sldId id="270" r:id="rId8"/>
    <p:sldId id="265"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205" autoAdjust="0"/>
    <p:restoredTop sz="79199" autoAdjust="0"/>
  </p:normalViewPr>
  <p:slideViewPr>
    <p:cSldViewPr snapToGrid="0">
      <p:cViewPr varScale="1">
        <p:scale>
          <a:sx n="90" d="100"/>
          <a:sy n="90" d="100"/>
        </p:scale>
        <p:origin x="1836" y="90"/>
      </p:cViewPr>
      <p:guideLst/>
    </p:cSldViewPr>
  </p:slideViewPr>
  <p:notesTextViewPr>
    <p:cViewPr>
      <p:scale>
        <a:sx n="200" d="100"/>
        <a:sy n="200" d="100"/>
      </p:scale>
      <p:origin x="0" y="0"/>
    </p:cViewPr>
  </p:notesTextViewPr>
  <p:sorterViewPr>
    <p:cViewPr>
      <p:scale>
        <a:sx n="200" d="100"/>
        <a:sy n="200" d="100"/>
      </p:scale>
      <p:origin x="0" y="-241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6E1A17-0C42-46D3-B25B-C5FDCF936158}" type="datetimeFigureOut">
              <a:rPr lang="en-US" smtClean="0"/>
              <a:t>8/3/2023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5137F4-5C01-4833-8342-24C0486150F5}" type="slidenum">
              <a:rPr lang="en-US" smtClean="0"/>
              <a:t>‹#›</a:t>
            </a:fld>
            <a:endParaRPr lang="en-US"/>
          </a:p>
        </p:txBody>
      </p:sp>
    </p:spTree>
    <p:extLst>
      <p:ext uri="{BB962C8B-B14F-4D97-AF65-F5344CB8AC3E}">
        <p14:creationId xmlns:p14="http://schemas.microsoft.com/office/powerpoint/2010/main" val="3116559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2</a:t>
            </a:fld>
            <a:endParaRPr lang="en-US"/>
          </a:p>
        </p:txBody>
      </p:sp>
    </p:spTree>
    <p:extLst>
      <p:ext uri="{BB962C8B-B14F-4D97-AF65-F5344CB8AC3E}">
        <p14:creationId xmlns:p14="http://schemas.microsoft.com/office/powerpoint/2010/main" val="29034769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Today’s passage</a:t>
            </a:r>
            <a:r>
              <a:rPr lang="en-US" baseline="0" dirty="0" smtClean="0"/>
              <a:t> begins with some positive things about the church, has some problems in the middle, and ends with more of the strengths</a:t>
            </a:r>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3</a:t>
            </a:fld>
            <a:endParaRPr lang="en-US"/>
          </a:p>
        </p:txBody>
      </p:sp>
    </p:spTree>
    <p:extLst>
      <p:ext uri="{BB962C8B-B14F-4D97-AF65-F5344CB8AC3E}">
        <p14:creationId xmlns:p14="http://schemas.microsoft.com/office/powerpoint/2010/main" val="31133582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was not an “economic leveling” system.  The people who owned property sold it to meet the needs of those who were truly needy.  Some people probably lost their jobs because of their faith in Christ, but the members of the church used their wealth to care for them.</a:t>
            </a:r>
          </a:p>
          <a:p>
            <a:endParaRPr lang="en-US" baseline="0" dirty="0" smtClean="0"/>
          </a:p>
          <a:p>
            <a:r>
              <a:rPr lang="en-US" baseline="0" dirty="0" smtClean="0"/>
              <a:t>The apostles were initially given the job of determining when people were genuinely needy and distributing aid as appropriate.</a:t>
            </a:r>
          </a:p>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4</a:t>
            </a:fld>
            <a:endParaRPr lang="en-US"/>
          </a:p>
        </p:txBody>
      </p:sp>
    </p:spTree>
    <p:extLst>
      <p:ext uri="{BB962C8B-B14F-4D97-AF65-F5344CB8AC3E}">
        <p14:creationId xmlns:p14="http://schemas.microsoft.com/office/powerpoint/2010/main" val="14128253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sin of Ananias</a:t>
            </a:r>
            <a:r>
              <a:rPr lang="en-US" baseline="0" dirty="0" smtClean="0"/>
              <a:t> and </a:t>
            </a:r>
            <a:r>
              <a:rPr lang="en-US" baseline="0" dirty="0" err="1" smtClean="0"/>
              <a:t>Sapphira</a:t>
            </a:r>
            <a:r>
              <a:rPr lang="en-US" baseline="0" dirty="0" smtClean="0"/>
              <a:t> was bigger than the outward action – it grew out of a hypocritical heart that desired spiritual status.  Other verses about hypocrisy include Matthew 15:7, 22:18, 24:51; Luke 12:1</a:t>
            </a:r>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5</a:t>
            </a:fld>
            <a:endParaRPr lang="en-US"/>
          </a:p>
        </p:txBody>
      </p:sp>
    </p:spTree>
    <p:extLst>
      <p:ext uri="{BB962C8B-B14F-4D97-AF65-F5344CB8AC3E}">
        <p14:creationId xmlns:p14="http://schemas.microsoft.com/office/powerpoint/2010/main" val="5263562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6</a:t>
            </a:fld>
            <a:endParaRPr lang="en-US"/>
          </a:p>
        </p:txBody>
      </p:sp>
    </p:spTree>
    <p:extLst>
      <p:ext uri="{BB962C8B-B14F-4D97-AF65-F5344CB8AC3E}">
        <p14:creationId xmlns:p14="http://schemas.microsoft.com/office/powerpoint/2010/main" val="23642332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early church was not a “miracle working church,” it was a “church with miracle working apostles.”</a:t>
            </a:r>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7</a:t>
            </a:fld>
            <a:endParaRPr lang="en-US"/>
          </a:p>
        </p:txBody>
      </p:sp>
    </p:spTree>
    <p:extLst>
      <p:ext uri="{BB962C8B-B14F-4D97-AF65-F5344CB8AC3E}">
        <p14:creationId xmlns:p14="http://schemas.microsoft.com/office/powerpoint/2010/main" val="18215666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false unity compromises</a:t>
            </a:r>
            <a:r>
              <a:rPr lang="en-US" baseline="0" dirty="0" smtClean="0"/>
              <a:t> on truth for the sake of superficial agreement</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8</a:t>
            </a:fld>
            <a:endParaRPr lang="en-US"/>
          </a:p>
        </p:txBody>
      </p:sp>
    </p:spTree>
    <p:extLst>
      <p:ext uri="{BB962C8B-B14F-4D97-AF65-F5344CB8AC3E}">
        <p14:creationId xmlns:p14="http://schemas.microsoft.com/office/powerpoint/2010/main" val="25377076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700740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674116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1341405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498465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E1AAF78-C487-492D-A5D8-4AA2F643F080}"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193033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E1AAF78-C487-492D-A5D8-4AA2F643F080}"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4012945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E1AAF78-C487-492D-A5D8-4AA2F643F080}"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592644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E1AAF78-C487-492D-A5D8-4AA2F643F080}"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582257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1AAF78-C487-492D-A5D8-4AA2F643F080}"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356046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277981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3349887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1AAF78-C487-492D-A5D8-4AA2F643F080}" type="datetimeFigureOut">
              <a:rPr lang="en-US" smtClean="0"/>
              <a:t>8/3/2023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07A6CB-21DE-471F-9D4B-BE60F307A40B}" type="slidenum">
              <a:rPr lang="en-US" smtClean="0"/>
              <a:t>‹#›</a:t>
            </a:fld>
            <a:endParaRPr lang="en-US"/>
          </a:p>
        </p:txBody>
      </p:sp>
    </p:spTree>
    <p:extLst>
      <p:ext uri="{BB962C8B-B14F-4D97-AF65-F5344CB8AC3E}">
        <p14:creationId xmlns:p14="http://schemas.microsoft.com/office/powerpoint/2010/main" val="35770874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80093" y="1152507"/>
            <a:ext cx="5986305" cy="1692399"/>
          </a:xfrm>
        </p:spPr>
        <p:txBody>
          <a:bodyPr>
            <a:normAutofit/>
          </a:bodyPr>
          <a:lstStyle/>
          <a:p>
            <a:r>
              <a:rPr lang="en-US" sz="6600" b="1" dirty="0" smtClean="0"/>
              <a:t>The Holy Church</a:t>
            </a:r>
            <a:endParaRPr lang="en-US" sz="6600" b="1" dirty="0"/>
          </a:p>
        </p:txBody>
      </p:sp>
      <p:sp>
        <p:nvSpPr>
          <p:cNvPr id="3" name="Subtitle 2"/>
          <p:cNvSpPr>
            <a:spLocks noGrp="1"/>
          </p:cNvSpPr>
          <p:nvPr>
            <p:ph type="subTitle" idx="1"/>
          </p:nvPr>
        </p:nvSpPr>
        <p:spPr/>
        <p:txBody>
          <a:bodyPr>
            <a:normAutofit/>
          </a:bodyPr>
          <a:lstStyle/>
          <a:p>
            <a:r>
              <a:rPr lang="en-US" sz="3600" dirty="0" smtClean="0"/>
              <a:t>Acts 4:32 – 5:15</a:t>
            </a:r>
            <a:endParaRPr lang="en-US" sz="3600" dirty="0"/>
          </a:p>
        </p:txBody>
      </p:sp>
    </p:spTree>
    <p:extLst>
      <p:ext uri="{BB962C8B-B14F-4D97-AF65-F5344CB8AC3E}">
        <p14:creationId xmlns:p14="http://schemas.microsoft.com/office/powerpoint/2010/main" val="12624742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smtClean="0"/>
              <a:t>Studies we’ve done:</a:t>
            </a:r>
            <a:endParaRPr lang="en-US" b="1" u="sng" dirty="0"/>
          </a:p>
        </p:txBody>
      </p:sp>
      <p:sp>
        <p:nvSpPr>
          <p:cNvPr id="7" name="Content Placeholder 6"/>
          <p:cNvSpPr>
            <a:spLocks noGrp="1"/>
          </p:cNvSpPr>
          <p:nvPr>
            <p:ph idx="1"/>
          </p:nvPr>
        </p:nvSpPr>
        <p:spPr>
          <a:xfrm>
            <a:off x="628650" y="1205801"/>
            <a:ext cx="8272282" cy="5484365"/>
          </a:xfrm>
        </p:spPr>
        <p:txBody>
          <a:bodyPr>
            <a:normAutofit/>
          </a:bodyPr>
          <a:lstStyle/>
          <a:p>
            <a:pPr>
              <a:lnSpc>
                <a:spcPct val="100000"/>
              </a:lnSpc>
              <a:spcBef>
                <a:spcPts val="0"/>
              </a:spcBef>
              <a:spcAft>
                <a:spcPts val="1800"/>
              </a:spcAft>
            </a:pPr>
            <a:r>
              <a:rPr lang="en-US" sz="3600" dirty="0" smtClean="0"/>
              <a:t>Introduction to Acts (chapter 1)</a:t>
            </a:r>
          </a:p>
          <a:p>
            <a:pPr>
              <a:lnSpc>
                <a:spcPct val="100000"/>
              </a:lnSpc>
              <a:spcBef>
                <a:spcPts val="0"/>
              </a:spcBef>
              <a:spcAft>
                <a:spcPts val="1800"/>
              </a:spcAft>
            </a:pPr>
            <a:r>
              <a:rPr lang="en-US" sz="3600" dirty="0" smtClean="0"/>
              <a:t>The Birth of the Church (chapter 2)</a:t>
            </a:r>
          </a:p>
          <a:p>
            <a:pPr>
              <a:lnSpc>
                <a:spcPct val="100000"/>
              </a:lnSpc>
              <a:spcBef>
                <a:spcPts val="0"/>
              </a:spcBef>
              <a:spcAft>
                <a:spcPts val="1800"/>
              </a:spcAft>
            </a:pPr>
            <a:r>
              <a:rPr lang="en-US" sz="3600" dirty="0" smtClean="0"/>
              <a:t>The Growing Church (chapter 3)</a:t>
            </a:r>
          </a:p>
          <a:p>
            <a:pPr>
              <a:lnSpc>
                <a:spcPct val="100000"/>
              </a:lnSpc>
              <a:spcBef>
                <a:spcPts val="0"/>
              </a:spcBef>
              <a:spcAft>
                <a:spcPts val="1800"/>
              </a:spcAft>
            </a:pPr>
            <a:r>
              <a:rPr lang="en-US" sz="3600" dirty="0" smtClean="0"/>
              <a:t>The Persecuted Church (chapter 4ab)</a:t>
            </a:r>
          </a:p>
          <a:p>
            <a:pPr>
              <a:lnSpc>
                <a:spcPct val="100000"/>
              </a:lnSpc>
              <a:spcBef>
                <a:spcPts val="0"/>
              </a:spcBef>
              <a:spcAft>
                <a:spcPts val="1800"/>
              </a:spcAft>
            </a:pPr>
            <a:r>
              <a:rPr lang="en-US" sz="3600" dirty="0" smtClean="0"/>
              <a:t>The Holy Church (chapters 4c-5a)</a:t>
            </a:r>
          </a:p>
        </p:txBody>
      </p:sp>
    </p:spTree>
    <p:extLst>
      <p:ext uri="{BB962C8B-B14F-4D97-AF65-F5344CB8AC3E}">
        <p14:creationId xmlns:p14="http://schemas.microsoft.com/office/powerpoint/2010/main" val="512947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smtClean="0"/>
              <a:t>From the Last Study:</a:t>
            </a:r>
            <a:endParaRPr lang="en-US" b="1" u="sng" dirty="0"/>
          </a:p>
        </p:txBody>
      </p:sp>
      <p:sp>
        <p:nvSpPr>
          <p:cNvPr id="7" name="Content Placeholder 6"/>
          <p:cNvSpPr>
            <a:spLocks noGrp="1"/>
          </p:cNvSpPr>
          <p:nvPr>
            <p:ph idx="1"/>
          </p:nvPr>
        </p:nvSpPr>
        <p:spPr>
          <a:xfrm>
            <a:off x="474562" y="975189"/>
            <a:ext cx="8426370" cy="5714978"/>
          </a:xfrm>
        </p:spPr>
        <p:txBody>
          <a:bodyPr>
            <a:normAutofit/>
          </a:bodyPr>
          <a:lstStyle/>
          <a:p>
            <a:pPr>
              <a:spcBef>
                <a:spcPts val="0"/>
              </a:spcBef>
              <a:spcAft>
                <a:spcPts val="1200"/>
              </a:spcAft>
            </a:pPr>
            <a:r>
              <a:rPr lang="en-US" sz="3200" b="1" dirty="0" smtClean="0"/>
              <a:t>Acts 4:24,27-28</a:t>
            </a:r>
            <a:r>
              <a:rPr lang="en-US" sz="3200" dirty="0" smtClean="0"/>
              <a:t> – when facing persecution, the church focused on their Sovereign God (not the threat)</a:t>
            </a:r>
          </a:p>
          <a:p>
            <a:pPr>
              <a:spcBef>
                <a:spcPts val="0"/>
              </a:spcBef>
              <a:spcAft>
                <a:spcPts val="1200"/>
              </a:spcAft>
            </a:pPr>
            <a:r>
              <a:rPr lang="en-US" sz="3200" b="1" dirty="0" smtClean="0"/>
              <a:t>Acts 4:29 </a:t>
            </a:r>
            <a:r>
              <a:rPr lang="en-US" sz="3200" dirty="0" smtClean="0"/>
              <a:t>– the church prayed for boldness (not safety)</a:t>
            </a:r>
          </a:p>
          <a:p>
            <a:pPr>
              <a:spcBef>
                <a:spcPts val="0"/>
              </a:spcBef>
              <a:spcAft>
                <a:spcPts val="1200"/>
              </a:spcAft>
            </a:pPr>
            <a:r>
              <a:rPr lang="en-US" sz="3200" b="1" dirty="0" smtClean="0"/>
              <a:t>Acts 4:30 </a:t>
            </a:r>
            <a:r>
              <a:rPr lang="en-US" sz="3200" dirty="0" smtClean="0"/>
              <a:t>– the church prayed for miracles to prove the authority of the apostles and the truth of the message</a:t>
            </a:r>
          </a:p>
          <a:p>
            <a:pPr>
              <a:spcBef>
                <a:spcPts val="0"/>
              </a:spcBef>
              <a:spcAft>
                <a:spcPts val="1200"/>
              </a:spcAft>
            </a:pPr>
            <a:r>
              <a:rPr lang="en-US" sz="3200" b="1" dirty="0" smtClean="0"/>
              <a:t>1 </a:t>
            </a:r>
            <a:r>
              <a:rPr lang="en-US" sz="3200" b="1" dirty="0"/>
              <a:t>Peter </a:t>
            </a:r>
            <a:r>
              <a:rPr lang="en-US" sz="3200" b="1" dirty="0" smtClean="0"/>
              <a:t>1:14-16; 2:9</a:t>
            </a:r>
            <a:r>
              <a:rPr lang="en-US" sz="3200" dirty="0" smtClean="0"/>
              <a:t> – Peter learned God’s desire for the church</a:t>
            </a:r>
          </a:p>
        </p:txBody>
      </p:sp>
    </p:spTree>
    <p:extLst>
      <p:ext uri="{BB962C8B-B14F-4D97-AF65-F5344CB8AC3E}">
        <p14:creationId xmlns:p14="http://schemas.microsoft.com/office/powerpoint/2010/main" val="4219812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smtClean="0"/>
              <a:t>Unity, Truth, and Love</a:t>
            </a:r>
            <a:r>
              <a:rPr lang="en-US" b="1" dirty="0" smtClean="0"/>
              <a:t> </a:t>
            </a:r>
            <a:r>
              <a:rPr lang="en-US" sz="3600" dirty="0" smtClean="0"/>
              <a:t>(Acts 4:32-37)</a:t>
            </a:r>
            <a:endParaRPr lang="en-US" dirty="0"/>
          </a:p>
        </p:txBody>
      </p:sp>
      <p:sp>
        <p:nvSpPr>
          <p:cNvPr id="7" name="Content Placeholder 6"/>
          <p:cNvSpPr>
            <a:spLocks noGrp="1"/>
          </p:cNvSpPr>
          <p:nvPr>
            <p:ph idx="1"/>
          </p:nvPr>
        </p:nvSpPr>
        <p:spPr>
          <a:xfrm>
            <a:off x="474561" y="975189"/>
            <a:ext cx="8277553" cy="5714978"/>
          </a:xfrm>
        </p:spPr>
        <p:txBody>
          <a:bodyPr>
            <a:normAutofit/>
          </a:bodyPr>
          <a:lstStyle/>
          <a:p>
            <a:pPr>
              <a:spcBef>
                <a:spcPts val="0"/>
              </a:spcBef>
              <a:spcAft>
                <a:spcPts val="1800"/>
              </a:spcAft>
            </a:pPr>
            <a:r>
              <a:rPr lang="en-US" sz="3200" b="1" dirty="0" smtClean="0"/>
              <a:t>v.32</a:t>
            </a:r>
            <a:r>
              <a:rPr lang="en-US" sz="3200" dirty="0" smtClean="0"/>
              <a:t> – “</a:t>
            </a:r>
            <a:r>
              <a:rPr lang="en-US" sz="3200" b="1" dirty="0" smtClean="0"/>
              <a:t>one</a:t>
            </a:r>
            <a:r>
              <a:rPr lang="en-US" sz="3200" dirty="0" smtClean="0"/>
              <a:t> </a:t>
            </a:r>
            <a:r>
              <a:rPr lang="en-US" sz="3200" b="1" dirty="0" smtClean="0"/>
              <a:t>heart</a:t>
            </a:r>
            <a:r>
              <a:rPr lang="en-US" sz="3200" dirty="0" smtClean="0"/>
              <a:t> and soul” – a good example of John 13:35, 17:21 and Philippians 2:1,2</a:t>
            </a:r>
          </a:p>
          <a:p>
            <a:pPr>
              <a:spcBef>
                <a:spcPts val="0"/>
              </a:spcBef>
              <a:spcAft>
                <a:spcPts val="1800"/>
              </a:spcAft>
            </a:pPr>
            <a:r>
              <a:rPr lang="en-US" sz="3200" b="1" dirty="0" smtClean="0"/>
              <a:t>v.32</a:t>
            </a:r>
            <a:r>
              <a:rPr lang="en-US" sz="3200" dirty="0" smtClean="0"/>
              <a:t> – “no one said…was his own” – a clear understanding that </a:t>
            </a:r>
            <a:r>
              <a:rPr lang="en-US" sz="3200" b="1" dirty="0" smtClean="0"/>
              <a:t>God owns everything </a:t>
            </a:r>
            <a:r>
              <a:rPr lang="en-US" sz="3200" dirty="0" smtClean="0"/>
              <a:t>(we are just “</a:t>
            </a:r>
            <a:r>
              <a:rPr lang="en-US" sz="3200" b="1" dirty="0" smtClean="0"/>
              <a:t>stewards</a:t>
            </a:r>
            <a:r>
              <a:rPr lang="en-US" sz="3200" dirty="0" smtClean="0"/>
              <a:t>” – Luke 14:33).</a:t>
            </a:r>
          </a:p>
          <a:p>
            <a:pPr>
              <a:spcBef>
                <a:spcPts val="0"/>
              </a:spcBef>
              <a:spcAft>
                <a:spcPts val="1800"/>
              </a:spcAft>
            </a:pPr>
            <a:r>
              <a:rPr lang="en-US" sz="3200" b="1" dirty="0"/>
              <a:t>v</a:t>
            </a:r>
            <a:r>
              <a:rPr lang="en-US" sz="3200" b="1" dirty="0" smtClean="0"/>
              <a:t>.33</a:t>
            </a:r>
            <a:r>
              <a:rPr lang="en-US" sz="3200" dirty="0" smtClean="0"/>
              <a:t> – powerful teaching of the </a:t>
            </a:r>
            <a:r>
              <a:rPr lang="en-US" sz="3200" b="1" dirty="0" smtClean="0"/>
              <a:t>resurrection</a:t>
            </a:r>
            <a:r>
              <a:rPr lang="en-US" sz="3200" dirty="0" smtClean="0"/>
              <a:t> by the apostles with great grace.</a:t>
            </a:r>
          </a:p>
          <a:p>
            <a:pPr>
              <a:spcBef>
                <a:spcPts val="0"/>
              </a:spcBef>
              <a:spcAft>
                <a:spcPts val="1800"/>
              </a:spcAft>
            </a:pPr>
            <a:r>
              <a:rPr lang="en-US" sz="3200" b="1" dirty="0"/>
              <a:t>v</a:t>
            </a:r>
            <a:r>
              <a:rPr lang="en-US" sz="3200" b="1" dirty="0" smtClean="0"/>
              <a:t>.34-35</a:t>
            </a:r>
            <a:r>
              <a:rPr lang="en-US" sz="3200" dirty="0" smtClean="0"/>
              <a:t> – church members met the </a:t>
            </a:r>
            <a:r>
              <a:rPr lang="en-US" sz="3200" b="1" dirty="0" smtClean="0"/>
              <a:t>needs</a:t>
            </a:r>
            <a:r>
              <a:rPr lang="en-US" sz="3200" dirty="0" smtClean="0"/>
              <a:t> of each other (1 John 3:17).</a:t>
            </a:r>
          </a:p>
          <a:p>
            <a:pPr>
              <a:spcBef>
                <a:spcPts val="0"/>
              </a:spcBef>
              <a:spcAft>
                <a:spcPts val="1800"/>
              </a:spcAft>
            </a:pPr>
            <a:r>
              <a:rPr lang="en-US" sz="3200" b="1" dirty="0" smtClean="0"/>
              <a:t>v.36-37</a:t>
            </a:r>
            <a:r>
              <a:rPr lang="en-US" sz="3200" dirty="0" smtClean="0"/>
              <a:t> – Barnabas was a good example (11:24)</a:t>
            </a:r>
          </a:p>
        </p:txBody>
      </p:sp>
    </p:spTree>
    <p:extLst>
      <p:ext uri="{BB962C8B-B14F-4D97-AF65-F5344CB8AC3E}">
        <p14:creationId xmlns:p14="http://schemas.microsoft.com/office/powerpoint/2010/main" val="2870929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smtClean="0"/>
              <a:t>Sin in the Church</a:t>
            </a:r>
            <a:r>
              <a:rPr lang="en-US" b="1" dirty="0" smtClean="0"/>
              <a:t> </a:t>
            </a:r>
            <a:r>
              <a:rPr lang="en-US" sz="3600" dirty="0" smtClean="0"/>
              <a:t>(Acts 5:1-11)</a:t>
            </a:r>
            <a:endParaRPr lang="en-US" dirty="0"/>
          </a:p>
        </p:txBody>
      </p:sp>
      <p:sp>
        <p:nvSpPr>
          <p:cNvPr id="7" name="Content Placeholder 6"/>
          <p:cNvSpPr>
            <a:spLocks noGrp="1"/>
          </p:cNvSpPr>
          <p:nvPr>
            <p:ph idx="1"/>
          </p:nvPr>
        </p:nvSpPr>
        <p:spPr>
          <a:xfrm>
            <a:off x="474562" y="975189"/>
            <a:ext cx="8426370" cy="5714978"/>
          </a:xfrm>
        </p:spPr>
        <p:txBody>
          <a:bodyPr>
            <a:normAutofit/>
          </a:bodyPr>
          <a:lstStyle/>
          <a:p>
            <a:pPr>
              <a:spcBef>
                <a:spcPts val="0"/>
              </a:spcBef>
              <a:spcAft>
                <a:spcPts val="1800"/>
              </a:spcAft>
            </a:pPr>
            <a:r>
              <a:rPr lang="en-US" sz="3200" b="1" dirty="0" smtClean="0"/>
              <a:t>v.1</a:t>
            </a:r>
            <a:r>
              <a:rPr lang="en-US" sz="3200" dirty="0" smtClean="0"/>
              <a:t> – “</a:t>
            </a:r>
            <a:r>
              <a:rPr lang="en-US" sz="3200" b="1" dirty="0" smtClean="0"/>
              <a:t>But</a:t>
            </a:r>
            <a:r>
              <a:rPr lang="en-US" sz="3200" dirty="0" smtClean="0"/>
              <a:t>…” (contrasted with Barnabas in ch.4)</a:t>
            </a:r>
          </a:p>
          <a:p>
            <a:pPr>
              <a:spcBef>
                <a:spcPts val="0"/>
              </a:spcBef>
              <a:spcAft>
                <a:spcPts val="1800"/>
              </a:spcAft>
            </a:pPr>
            <a:r>
              <a:rPr lang="en-US" sz="3200" b="1" dirty="0" smtClean="0"/>
              <a:t>v.1,2</a:t>
            </a:r>
            <a:r>
              <a:rPr lang="en-US" sz="3200" dirty="0" smtClean="0"/>
              <a:t> – the </a:t>
            </a:r>
            <a:r>
              <a:rPr lang="en-US" sz="3200" b="1" dirty="0" smtClean="0"/>
              <a:t>sinful plan </a:t>
            </a:r>
            <a:r>
              <a:rPr lang="en-US" sz="3200" dirty="0" smtClean="0"/>
              <a:t>of a husband and wife to </a:t>
            </a:r>
            <a:r>
              <a:rPr lang="en-US" sz="3200" b="1" dirty="0" smtClean="0"/>
              <a:t>lie </a:t>
            </a:r>
            <a:r>
              <a:rPr lang="en-US" sz="3200" u="sng" dirty="0" smtClean="0"/>
              <a:t>and</a:t>
            </a:r>
            <a:r>
              <a:rPr lang="en-US" sz="3200" dirty="0" smtClean="0"/>
              <a:t> get </a:t>
            </a:r>
            <a:r>
              <a:rPr lang="en-US" sz="3200" b="1" dirty="0" smtClean="0"/>
              <a:t>personal glory </a:t>
            </a:r>
            <a:r>
              <a:rPr lang="en-US" sz="3200" u="sng" dirty="0" smtClean="0"/>
              <a:t>and</a:t>
            </a:r>
            <a:r>
              <a:rPr lang="en-US" sz="3200" dirty="0" smtClean="0"/>
              <a:t> </a:t>
            </a:r>
            <a:r>
              <a:rPr lang="en-US" sz="3200" b="1" dirty="0" smtClean="0"/>
              <a:t>financial gain</a:t>
            </a:r>
          </a:p>
          <a:p>
            <a:pPr>
              <a:spcBef>
                <a:spcPts val="0"/>
              </a:spcBef>
              <a:spcAft>
                <a:spcPts val="1800"/>
              </a:spcAft>
            </a:pPr>
            <a:r>
              <a:rPr lang="en-US" sz="3200" dirty="0" smtClean="0"/>
              <a:t>God hates hypocrisy! (Matthew 6:1,2)</a:t>
            </a:r>
          </a:p>
          <a:p>
            <a:pPr>
              <a:spcBef>
                <a:spcPts val="0"/>
              </a:spcBef>
              <a:spcAft>
                <a:spcPts val="1800"/>
              </a:spcAft>
            </a:pPr>
            <a:r>
              <a:rPr lang="en-US" sz="3200" b="1" dirty="0" smtClean="0"/>
              <a:t>v.3</a:t>
            </a:r>
            <a:r>
              <a:rPr lang="en-US" sz="3200" dirty="0" smtClean="0"/>
              <a:t> – Peter had personal experience with the </a:t>
            </a:r>
            <a:r>
              <a:rPr lang="en-US" sz="3200" b="1" dirty="0" smtClean="0"/>
              <a:t>lies of Satan </a:t>
            </a:r>
            <a:r>
              <a:rPr lang="en-US" sz="3200" dirty="0" smtClean="0"/>
              <a:t>– Matthew 16:21-23</a:t>
            </a:r>
          </a:p>
          <a:p>
            <a:pPr>
              <a:spcBef>
                <a:spcPts val="0"/>
              </a:spcBef>
              <a:spcAft>
                <a:spcPts val="1800"/>
              </a:spcAft>
            </a:pPr>
            <a:r>
              <a:rPr lang="en-US" sz="3200" b="1" dirty="0" smtClean="0"/>
              <a:t>v.4</a:t>
            </a:r>
            <a:r>
              <a:rPr lang="en-US" sz="3200" dirty="0" smtClean="0"/>
              <a:t> – there was no law that said a person must sell property or donate entire price</a:t>
            </a:r>
          </a:p>
          <a:p>
            <a:pPr>
              <a:spcBef>
                <a:spcPts val="0"/>
              </a:spcBef>
              <a:spcAft>
                <a:spcPts val="1800"/>
              </a:spcAft>
            </a:pPr>
            <a:r>
              <a:rPr lang="en-US" sz="3200" dirty="0" smtClean="0"/>
              <a:t>A lie to the Holy Spirit (v.3) = lie to God (v.4)</a:t>
            </a:r>
          </a:p>
        </p:txBody>
      </p:sp>
    </p:spTree>
    <p:extLst>
      <p:ext uri="{BB962C8B-B14F-4D97-AF65-F5344CB8AC3E}">
        <p14:creationId xmlns:p14="http://schemas.microsoft.com/office/powerpoint/2010/main" val="30496313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fontScale="90000"/>
          </a:bodyPr>
          <a:lstStyle/>
          <a:p>
            <a:pPr algn="ctr"/>
            <a:r>
              <a:rPr lang="en-US" b="1" u="sng" dirty="0" smtClean="0"/>
              <a:t>Keeping the Church Holy</a:t>
            </a:r>
            <a:r>
              <a:rPr lang="en-US" b="1" dirty="0" smtClean="0"/>
              <a:t> </a:t>
            </a:r>
            <a:r>
              <a:rPr lang="en-US" sz="3600" dirty="0" smtClean="0"/>
              <a:t>(Acts 5:5-11)</a:t>
            </a:r>
            <a:endParaRPr lang="en-US" dirty="0"/>
          </a:p>
        </p:txBody>
      </p:sp>
      <p:sp>
        <p:nvSpPr>
          <p:cNvPr id="7" name="Content Placeholder 6"/>
          <p:cNvSpPr>
            <a:spLocks noGrp="1"/>
          </p:cNvSpPr>
          <p:nvPr>
            <p:ph idx="1"/>
          </p:nvPr>
        </p:nvSpPr>
        <p:spPr>
          <a:xfrm>
            <a:off x="474561" y="975189"/>
            <a:ext cx="8478519" cy="5714978"/>
          </a:xfrm>
        </p:spPr>
        <p:txBody>
          <a:bodyPr>
            <a:normAutofit/>
          </a:bodyPr>
          <a:lstStyle/>
          <a:p>
            <a:pPr>
              <a:spcBef>
                <a:spcPts val="0"/>
              </a:spcBef>
              <a:spcAft>
                <a:spcPts val="1200"/>
              </a:spcAft>
            </a:pPr>
            <a:r>
              <a:rPr lang="en-US" sz="3200" b="1" dirty="0" smtClean="0"/>
              <a:t>v.5,6</a:t>
            </a:r>
            <a:r>
              <a:rPr lang="en-US" sz="3200" dirty="0" smtClean="0"/>
              <a:t> – Sometimes, God takes the life of sinning believers (1 Corinthians 11:29-32)</a:t>
            </a:r>
          </a:p>
          <a:p>
            <a:pPr>
              <a:spcBef>
                <a:spcPts val="0"/>
              </a:spcBef>
              <a:spcAft>
                <a:spcPts val="1200"/>
              </a:spcAft>
            </a:pPr>
            <a:r>
              <a:rPr lang="en-US" sz="3200" b="1" dirty="0"/>
              <a:t>v</a:t>
            </a:r>
            <a:r>
              <a:rPr lang="en-US" sz="3200" b="1" dirty="0" smtClean="0"/>
              <a:t>.7,8</a:t>
            </a:r>
            <a:r>
              <a:rPr lang="en-US" sz="3200" dirty="0" smtClean="0"/>
              <a:t> – </a:t>
            </a:r>
            <a:r>
              <a:rPr lang="en-US" sz="3200" dirty="0" err="1" smtClean="0"/>
              <a:t>Sapphira</a:t>
            </a:r>
            <a:r>
              <a:rPr lang="en-US" sz="3200" dirty="0" smtClean="0"/>
              <a:t> has an opportunity to change her story</a:t>
            </a:r>
          </a:p>
          <a:p>
            <a:pPr>
              <a:spcBef>
                <a:spcPts val="0"/>
              </a:spcBef>
              <a:spcAft>
                <a:spcPts val="1200"/>
              </a:spcAft>
            </a:pPr>
            <a:r>
              <a:rPr lang="en-US" sz="3200" b="1" dirty="0" smtClean="0"/>
              <a:t>v.9-11</a:t>
            </a:r>
            <a:r>
              <a:rPr lang="en-US" sz="3200" dirty="0" smtClean="0"/>
              <a:t> – “great fear…”  God’s severe action was meant to help people see the </a:t>
            </a:r>
            <a:r>
              <a:rPr lang="en-US" sz="3200" b="1" dirty="0" smtClean="0"/>
              <a:t>seriousness of sin</a:t>
            </a:r>
          </a:p>
          <a:p>
            <a:pPr>
              <a:spcBef>
                <a:spcPts val="0"/>
              </a:spcBef>
              <a:spcAft>
                <a:spcPts val="1200"/>
              </a:spcAft>
            </a:pPr>
            <a:r>
              <a:rPr lang="en-US" sz="3200" b="1" dirty="0"/>
              <a:t>Hebrews </a:t>
            </a:r>
            <a:r>
              <a:rPr lang="en-US" sz="3200" b="1" dirty="0" smtClean="0"/>
              <a:t>12:5,6  </a:t>
            </a:r>
            <a:r>
              <a:rPr lang="en-US" sz="3200" dirty="0" smtClean="0"/>
              <a:t>God’s </a:t>
            </a:r>
            <a:r>
              <a:rPr lang="en-US" sz="3200" b="1" dirty="0" smtClean="0"/>
              <a:t>discipline</a:t>
            </a:r>
            <a:r>
              <a:rPr lang="en-US" sz="3200" dirty="0" smtClean="0"/>
              <a:t> shows His </a:t>
            </a:r>
            <a:r>
              <a:rPr lang="en-US" sz="3200" b="1" dirty="0" smtClean="0"/>
              <a:t>love</a:t>
            </a:r>
            <a:r>
              <a:rPr lang="en-US" sz="3200" dirty="0" smtClean="0"/>
              <a:t> </a:t>
            </a:r>
          </a:p>
          <a:p>
            <a:pPr>
              <a:spcBef>
                <a:spcPts val="0"/>
              </a:spcBef>
              <a:spcAft>
                <a:spcPts val="1200"/>
              </a:spcAft>
            </a:pPr>
            <a:r>
              <a:rPr lang="en-US" sz="3200" b="1" dirty="0"/>
              <a:t>1 Timothy 5:19-20</a:t>
            </a:r>
            <a:r>
              <a:rPr lang="en-US" sz="3200" dirty="0"/>
              <a:t> </a:t>
            </a:r>
            <a:r>
              <a:rPr lang="en-US" sz="3200" dirty="0" smtClean="0"/>
              <a:t> An important responsibility of church leaders is discipline of its members (Matthew 18:15-17)</a:t>
            </a:r>
          </a:p>
          <a:p>
            <a:pPr>
              <a:spcBef>
                <a:spcPts val="0"/>
              </a:spcBef>
              <a:spcAft>
                <a:spcPts val="1200"/>
              </a:spcAft>
            </a:pPr>
            <a:r>
              <a:rPr lang="en-US" sz="3200" b="1" dirty="0" smtClean="0"/>
              <a:t>1 Peter 4:17</a:t>
            </a:r>
            <a:r>
              <a:rPr lang="en-US" sz="3200" dirty="0" smtClean="0"/>
              <a:t> – Peter remembered this event!</a:t>
            </a:r>
          </a:p>
        </p:txBody>
      </p:sp>
    </p:spTree>
    <p:extLst>
      <p:ext uri="{BB962C8B-B14F-4D97-AF65-F5344CB8AC3E}">
        <p14:creationId xmlns:p14="http://schemas.microsoft.com/office/powerpoint/2010/main" val="1383490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smtClean="0"/>
              <a:t>Boldness and Power</a:t>
            </a:r>
            <a:r>
              <a:rPr lang="en-US" b="1" dirty="0" smtClean="0"/>
              <a:t> </a:t>
            </a:r>
            <a:r>
              <a:rPr lang="en-US" sz="3600" dirty="0" smtClean="0"/>
              <a:t>(Acts 5:12-16)</a:t>
            </a:r>
            <a:endParaRPr lang="en-US" dirty="0"/>
          </a:p>
        </p:txBody>
      </p:sp>
      <p:sp>
        <p:nvSpPr>
          <p:cNvPr id="7" name="Content Placeholder 6"/>
          <p:cNvSpPr>
            <a:spLocks noGrp="1"/>
          </p:cNvSpPr>
          <p:nvPr>
            <p:ph idx="1"/>
          </p:nvPr>
        </p:nvSpPr>
        <p:spPr>
          <a:xfrm>
            <a:off x="474562" y="975189"/>
            <a:ext cx="8426370" cy="5714978"/>
          </a:xfrm>
        </p:spPr>
        <p:txBody>
          <a:bodyPr>
            <a:normAutofit/>
          </a:bodyPr>
          <a:lstStyle/>
          <a:p>
            <a:pPr>
              <a:lnSpc>
                <a:spcPct val="100000"/>
              </a:lnSpc>
              <a:spcBef>
                <a:spcPts val="0"/>
              </a:spcBef>
              <a:spcAft>
                <a:spcPts val="1800"/>
              </a:spcAft>
            </a:pPr>
            <a:r>
              <a:rPr lang="en-US" sz="3200" b="1" dirty="0" smtClean="0"/>
              <a:t>v.12,13</a:t>
            </a:r>
            <a:r>
              <a:rPr lang="en-US" sz="3200" dirty="0" smtClean="0"/>
              <a:t> – the apostles were set apart:</a:t>
            </a:r>
          </a:p>
          <a:p>
            <a:pPr lvl="1">
              <a:lnSpc>
                <a:spcPct val="100000"/>
              </a:lnSpc>
              <a:spcBef>
                <a:spcPts val="0"/>
              </a:spcBef>
              <a:spcAft>
                <a:spcPts val="1800"/>
              </a:spcAft>
              <a:buFont typeface="Wingdings" panose="05000000000000000000" pitchFamily="2" charset="2"/>
              <a:buChar char="ü"/>
            </a:pPr>
            <a:r>
              <a:rPr lang="en-US" sz="2800" dirty="0" smtClean="0"/>
              <a:t> to start and lead the early church</a:t>
            </a:r>
          </a:p>
          <a:p>
            <a:pPr lvl="1">
              <a:lnSpc>
                <a:spcPct val="100000"/>
              </a:lnSpc>
              <a:spcBef>
                <a:spcPts val="0"/>
              </a:spcBef>
              <a:spcAft>
                <a:spcPts val="1800"/>
              </a:spcAft>
              <a:buFont typeface="Wingdings" panose="05000000000000000000" pitchFamily="2" charset="2"/>
              <a:buChar char="ü"/>
            </a:pPr>
            <a:r>
              <a:rPr lang="en-US" sz="2800" dirty="0" smtClean="0"/>
              <a:t> to preach the gospel</a:t>
            </a:r>
          </a:p>
          <a:p>
            <a:pPr lvl="1">
              <a:lnSpc>
                <a:spcPct val="100000"/>
              </a:lnSpc>
              <a:spcBef>
                <a:spcPts val="0"/>
              </a:spcBef>
              <a:spcAft>
                <a:spcPts val="1800"/>
              </a:spcAft>
              <a:buFont typeface="Wingdings" panose="05000000000000000000" pitchFamily="2" charset="2"/>
              <a:buChar char="ü"/>
            </a:pPr>
            <a:r>
              <a:rPr lang="en-US" sz="2800" dirty="0" smtClean="0"/>
              <a:t> and to write the New Testament</a:t>
            </a:r>
          </a:p>
          <a:p>
            <a:pPr>
              <a:lnSpc>
                <a:spcPct val="100000"/>
              </a:lnSpc>
              <a:spcBef>
                <a:spcPts val="0"/>
              </a:spcBef>
              <a:spcAft>
                <a:spcPts val="1800"/>
              </a:spcAft>
            </a:pPr>
            <a:r>
              <a:rPr lang="en-US" sz="3200" b="1" dirty="0"/>
              <a:t>v</a:t>
            </a:r>
            <a:r>
              <a:rPr lang="en-US" sz="3200" b="1" dirty="0" smtClean="0"/>
              <a:t>.14</a:t>
            </a:r>
            <a:r>
              <a:rPr lang="en-US" sz="3200" dirty="0" smtClean="0"/>
              <a:t> – people were drawn to the church, even at the risk of having their sin exposed</a:t>
            </a:r>
          </a:p>
          <a:p>
            <a:pPr>
              <a:lnSpc>
                <a:spcPct val="100000"/>
              </a:lnSpc>
              <a:spcBef>
                <a:spcPts val="0"/>
              </a:spcBef>
              <a:spcAft>
                <a:spcPts val="1800"/>
              </a:spcAft>
            </a:pPr>
            <a:r>
              <a:rPr lang="en-US" sz="3200" b="1" dirty="0"/>
              <a:t>v</a:t>
            </a:r>
            <a:r>
              <a:rPr lang="en-US" sz="3200" b="1" dirty="0" smtClean="0"/>
              <a:t>.15-16</a:t>
            </a:r>
            <a:r>
              <a:rPr lang="en-US" sz="3200" dirty="0" smtClean="0"/>
              <a:t> – just as the church prayed, powerful miracles from the apostles proved the truth of their message</a:t>
            </a:r>
          </a:p>
        </p:txBody>
      </p:sp>
    </p:spTree>
    <p:extLst>
      <p:ext uri="{BB962C8B-B14F-4D97-AF65-F5344CB8AC3E}">
        <p14:creationId xmlns:p14="http://schemas.microsoft.com/office/powerpoint/2010/main" val="1113672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smtClean="0"/>
              <a:t>Some “Take </a:t>
            </a:r>
            <a:r>
              <a:rPr lang="en-US" b="1" u="sng" dirty="0" err="1" smtClean="0"/>
              <a:t>Aways</a:t>
            </a:r>
            <a:r>
              <a:rPr lang="en-US" b="1" u="sng" dirty="0" smtClean="0"/>
              <a:t>”</a:t>
            </a:r>
            <a:endParaRPr lang="en-US" b="1" u="sng" dirty="0"/>
          </a:p>
        </p:txBody>
      </p:sp>
      <p:sp>
        <p:nvSpPr>
          <p:cNvPr id="7" name="Content Placeholder 6"/>
          <p:cNvSpPr>
            <a:spLocks noGrp="1"/>
          </p:cNvSpPr>
          <p:nvPr>
            <p:ph idx="1"/>
          </p:nvPr>
        </p:nvSpPr>
        <p:spPr>
          <a:xfrm>
            <a:off x="401934" y="1155561"/>
            <a:ext cx="8498998" cy="5534606"/>
          </a:xfrm>
        </p:spPr>
        <p:txBody>
          <a:bodyPr>
            <a:normAutofit/>
          </a:bodyPr>
          <a:lstStyle/>
          <a:p>
            <a:pPr>
              <a:lnSpc>
                <a:spcPct val="100000"/>
              </a:lnSpc>
              <a:spcAft>
                <a:spcPts val="1800"/>
              </a:spcAft>
            </a:pPr>
            <a:r>
              <a:rPr lang="en-US" dirty="0" smtClean="0">
                <a:solidFill>
                  <a:schemeClr val="accent1">
                    <a:lumMod val="50000"/>
                  </a:schemeClr>
                </a:solidFill>
                <a:latin typeface="Cambria" panose="02040503050406030204" pitchFamily="18" charset="0"/>
                <a:ea typeface="Cambria" panose="02040503050406030204" pitchFamily="18" charset="0"/>
              </a:rPr>
              <a:t>A </a:t>
            </a:r>
            <a:r>
              <a:rPr lang="en-US" b="1" dirty="0" smtClean="0">
                <a:solidFill>
                  <a:schemeClr val="accent1">
                    <a:lumMod val="50000"/>
                  </a:schemeClr>
                </a:solidFill>
                <a:latin typeface="Cambria" panose="02040503050406030204" pitchFamily="18" charset="0"/>
                <a:ea typeface="Cambria" panose="02040503050406030204" pitchFamily="18" charset="0"/>
              </a:rPr>
              <a:t>good church </a:t>
            </a:r>
            <a:r>
              <a:rPr lang="en-US" dirty="0" smtClean="0">
                <a:solidFill>
                  <a:schemeClr val="accent1">
                    <a:lumMod val="50000"/>
                  </a:schemeClr>
                </a:solidFill>
                <a:latin typeface="Cambria" panose="02040503050406030204" pitchFamily="18" charset="0"/>
                <a:ea typeface="Cambria" panose="02040503050406030204" pitchFamily="18" charset="0"/>
              </a:rPr>
              <a:t>will have </a:t>
            </a:r>
            <a:r>
              <a:rPr lang="en-US" b="1" dirty="0" smtClean="0">
                <a:solidFill>
                  <a:schemeClr val="accent1">
                    <a:lumMod val="50000"/>
                  </a:schemeClr>
                </a:solidFill>
                <a:latin typeface="Cambria" panose="02040503050406030204" pitchFamily="18" charset="0"/>
                <a:ea typeface="Cambria" panose="02040503050406030204" pitchFamily="18" charset="0"/>
              </a:rPr>
              <a:t>unity of heart </a:t>
            </a:r>
            <a:r>
              <a:rPr lang="en-US" dirty="0" smtClean="0">
                <a:solidFill>
                  <a:schemeClr val="accent1">
                    <a:lumMod val="50000"/>
                  </a:schemeClr>
                </a:solidFill>
                <a:latin typeface="Cambria" panose="02040503050406030204" pitchFamily="18" charset="0"/>
                <a:ea typeface="Cambria" panose="02040503050406030204" pitchFamily="18" charset="0"/>
              </a:rPr>
              <a:t>and mind, knowing and submitting to the </a:t>
            </a:r>
            <a:r>
              <a:rPr lang="en-US" b="1" dirty="0" smtClean="0">
                <a:solidFill>
                  <a:schemeClr val="accent1">
                    <a:lumMod val="50000"/>
                  </a:schemeClr>
                </a:solidFill>
                <a:latin typeface="Cambria" panose="02040503050406030204" pitchFamily="18" charset="0"/>
                <a:ea typeface="Cambria" panose="02040503050406030204" pitchFamily="18" charset="0"/>
              </a:rPr>
              <a:t>truth</a:t>
            </a:r>
          </a:p>
          <a:p>
            <a:pPr>
              <a:lnSpc>
                <a:spcPct val="100000"/>
              </a:lnSpc>
              <a:spcAft>
                <a:spcPts val="1800"/>
              </a:spcAft>
            </a:pPr>
            <a:r>
              <a:rPr lang="en-US" dirty="0" smtClean="0">
                <a:solidFill>
                  <a:schemeClr val="accent1">
                    <a:lumMod val="50000"/>
                  </a:schemeClr>
                </a:solidFill>
                <a:latin typeface="Cambria" panose="02040503050406030204" pitchFamily="18" charset="0"/>
                <a:ea typeface="Cambria" panose="02040503050406030204" pitchFamily="18" charset="0"/>
              </a:rPr>
              <a:t>Church members should </a:t>
            </a:r>
            <a:r>
              <a:rPr lang="en-US" b="1" dirty="0" smtClean="0">
                <a:solidFill>
                  <a:schemeClr val="accent1">
                    <a:lumMod val="50000"/>
                  </a:schemeClr>
                </a:solidFill>
                <a:latin typeface="Cambria" panose="02040503050406030204" pitchFamily="18" charset="0"/>
                <a:ea typeface="Cambria" panose="02040503050406030204" pitchFamily="18" charset="0"/>
              </a:rPr>
              <a:t>take care </a:t>
            </a:r>
            <a:r>
              <a:rPr lang="en-US" dirty="0" smtClean="0">
                <a:solidFill>
                  <a:schemeClr val="accent1">
                    <a:lumMod val="50000"/>
                  </a:schemeClr>
                </a:solidFill>
                <a:latin typeface="Cambria" panose="02040503050406030204" pitchFamily="18" charset="0"/>
                <a:ea typeface="Cambria" panose="02040503050406030204" pitchFamily="18" charset="0"/>
              </a:rPr>
              <a:t>of their </a:t>
            </a:r>
            <a:r>
              <a:rPr lang="en-US" b="1" dirty="0" smtClean="0">
                <a:solidFill>
                  <a:schemeClr val="accent1">
                    <a:lumMod val="50000"/>
                  </a:schemeClr>
                </a:solidFill>
                <a:latin typeface="Cambria" panose="02040503050406030204" pitchFamily="18" charset="0"/>
                <a:ea typeface="Cambria" panose="02040503050406030204" pitchFamily="18" charset="0"/>
              </a:rPr>
              <a:t>truly needy</a:t>
            </a:r>
            <a:r>
              <a:rPr lang="en-US" dirty="0" smtClean="0">
                <a:solidFill>
                  <a:schemeClr val="accent1">
                    <a:lumMod val="50000"/>
                  </a:schemeClr>
                </a:solidFill>
                <a:latin typeface="Cambria" panose="02040503050406030204" pitchFamily="18" charset="0"/>
                <a:ea typeface="Cambria" panose="02040503050406030204" pitchFamily="18" charset="0"/>
              </a:rPr>
              <a:t> members (1 Timothy 5)</a:t>
            </a:r>
          </a:p>
          <a:p>
            <a:pPr>
              <a:lnSpc>
                <a:spcPct val="100000"/>
              </a:lnSpc>
              <a:spcAft>
                <a:spcPts val="1800"/>
              </a:spcAft>
            </a:pPr>
            <a:r>
              <a:rPr lang="en-US" dirty="0" smtClean="0">
                <a:solidFill>
                  <a:schemeClr val="accent1">
                    <a:lumMod val="50000"/>
                  </a:schemeClr>
                </a:solidFill>
                <a:latin typeface="Cambria" panose="02040503050406030204" pitchFamily="18" charset="0"/>
                <a:ea typeface="Cambria" panose="02040503050406030204" pitchFamily="18" charset="0"/>
              </a:rPr>
              <a:t>God desires us and our churches to be </a:t>
            </a:r>
            <a:r>
              <a:rPr lang="en-US" b="1" dirty="0" smtClean="0">
                <a:solidFill>
                  <a:schemeClr val="accent1">
                    <a:lumMod val="50000"/>
                  </a:schemeClr>
                </a:solidFill>
                <a:latin typeface="Cambria" panose="02040503050406030204" pitchFamily="18" charset="0"/>
                <a:ea typeface="Cambria" panose="02040503050406030204" pitchFamily="18" charset="0"/>
              </a:rPr>
              <a:t>holy because God is holy </a:t>
            </a:r>
            <a:r>
              <a:rPr lang="en-US" dirty="0" smtClean="0">
                <a:solidFill>
                  <a:schemeClr val="accent1">
                    <a:lumMod val="50000"/>
                  </a:schemeClr>
                </a:solidFill>
                <a:latin typeface="Cambria" panose="02040503050406030204" pitchFamily="18" charset="0"/>
                <a:ea typeface="Cambria" panose="02040503050406030204" pitchFamily="18" charset="0"/>
              </a:rPr>
              <a:t>(Ephesians 5:27)</a:t>
            </a:r>
          </a:p>
          <a:p>
            <a:pPr>
              <a:lnSpc>
                <a:spcPct val="100000"/>
              </a:lnSpc>
              <a:spcAft>
                <a:spcPts val="1800"/>
              </a:spcAft>
            </a:pPr>
            <a:r>
              <a:rPr lang="en-US" dirty="0" smtClean="0">
                <a:solidFill>
                  <a:schemeClr val="accent1">
                    <a:lumMod val="50000"/>
                  </a:schemeClr>
                </a:solidFill>
                <a:latin typeface="Cambria" panose="02040503050406030204" pitchFamily="18" charset="0"/>
                <a:ea typeface="Cambria" panose="02040503050406030204" pitchFamily="18" charset="0"/>
              </a:rPr>
              <a:t>Wise church leaders will provide loving discipline for its members (</a:t>
            </a:r>
            <a:r>
              <a:rPr lang="en-US" b="1" dirty="0">
                <a:solidFill>
                  <a:schemeClr val="accent1">
                    <a:lumMod val="50000"/>
                  </a:schemeClr>
                </a:solidFill>
                <a:latin typeface="Cambria" panose="02040503050406030204" pitchFamily="18" charset="0"/>
                <a:ea typeface="Cambria" panose="02040503050406030204" pitchFamily="18" charset="0"/>
              </a:rPr>
              <a:t>public</a:t>
            </a:r>
            <a:r>
              <a:rPr lang="en-US" dirty="0">
                <a:solidFill>
                  <a:schemeClr val="accent1">
                    <a:lumMod val="50000"/>
                  </a:schemeClr>
                </a:solidFill>
                <a:latin typeface="Cambria" panose="02040503050406030204" pitchFamily="18" charset="0"/>
                <a:ea typeface="Cambria" panose="02040503050406030204" pitchFamily="18" charset="0"/>
              </a:rPr>
              <a:t> </a:t>
            </a:r>
            <a:r>
              <a:rPr lang="en-US" b="1" dirty="0" smtClean="0">
                <a:solidFill>
                  <a:schemeClr val="accent1">
                    <a:lumMod val="50000"/>
                  </a:schemeClr>
                </a:solidFill>
                <a:latin typeface="Cambria" panose="02040503050406030204" pitchFamily="18" charset="0"/>
                <a:ea typeface="Cambria" panose="02040503050406030204" pitchFamily="18" charset="0"/>
              </a:rPr>
              <a:t>correction </a:t>
            </a:r>
            <a:r>
              <a:rPr lang="en-US" dirty="0" smtClean="0">
                <a:solidFill>
                  <a:schemeClr val="accent1">
                    <a:lumMod val="50000"/>
                  </a:schemeClr>
                </a:solidFill>
                <a:latin typeface="Cambria" panose="02040503050406030204" pitchFamily="18" charset="0"/>
                <a:ea typeface="Cambria" panose="02040503050406030204" pitchFamily="18" charset="0"/>
              </a:rPr>
              <a:t>for </a:t>
            </a:r>
            <a:r>
              <a:rPr lang="en-US" b="1" dirty="0" smtClean="0">
                <a:solidFill>
                  <a:schemeClr val="accent1">
                    <a:lumMod val="50000"/>
                  </a:schemeClr>
                </a:solidFill>
                <a:latin typeface="Cambria" panose="02040503050406030204" pitchFamily="18" charset="0"/>
                <a:ea typeface="Cambria" panose="02040503050406030204" pitchFamily="18" charset="0"/>
              </a:rPr>
              <a:t>public</a:t>
            </a:r>
            <a:r>
              <a:rPr lang="en-US" dirty="0" smtClean="0">
                <a:solidFill>
                  <a:schemeClr val="accent1">
                    <a:lumMod val="50000"/>
                  </a:schemeClr>
                </a:solidFill>
                <a:latin typeface="Cambria" panose="02040503050406030204" pitchFamily="18" charset="0"/>
                <a:ea typeface="Cambria" panose="02040503050406030204" pitchFamily="18" charset="0"/>
              </a:rPr>
              <a:t> </a:t>
            </a:r>
            <a:r>
              <a:rPr lang="en-US" b="1" dirty="0" smtClean="0">
                <a:solidFill>
                  <a:schemeClr val="accent1">
                    <a:lumMod val="50000"/>
                  </a:schemeClr>
                </a:solidFill>
                <a:latin typeface="Cambria" panose="02040503050406030204" pitchFamily="18" charset="0"/>
                <a:ea typeface="Cambria" panose="02040503050406030204" pitchFamily="18" charset="0"/>
              </a:rPr>
              <a:t>sin</a:t>
            </a:r>
            <a:r>
              <a:rPr lang="en-US" dirty="0" smtClean="0">
                <a:solidFill>
                  <a:schemeClr val="accent1">
                    <a:lumMod val="50000"/>
                  </a:schemeClr>
                </a:solidFill>
                <a:latin typeface="Cambria" panose="02040503050406030204" pitchFamily="18" charset="0"/>
                <a:ea typeface="Cambria" panose="02040503050406030204" pitchFamily="18" charset="0"/>
              </a:rPr>
              <a:t>)</a:t>
            </a:r>
          </a:p>
          <a:p>
            <a:pPr>
              <a:lnSpc>
                <a:spcPct val="100000"/>
              </a:lnSpc>
              <a:spcAft>
                <a:spcPts val="1800"/>
              </a:spcAft>
            </a:pPr>
            <a:endParaRPr lang="en-US" dirty="0" smtClean="0">
              <a:solidFill>
                <a:schemeClr val="accent1">
                  <a:lumMod val="5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39351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2196</TotalTime>
  <Words>718</Words>
  <Application>Microsoft Office PowerPoint</Application>
  <PresentationFormat>On-screen Show (4:3)</PresentationFormat>
  <Paragraphs>59</Paragraphs>
  <Slides>8</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Cambria</vt:lpstr>
      <vt:lpstr>Wingdings</vt:lpstr>
      <vt:lpstr>Office Theme</vt:lpstr>
      <vt:lpstr>The Holy Church</vt:lpstr>
      <vt:lpstr>Studies we’ve done:</vt:lpstr>
      <vt:lpstr>From the Last Study:</vt:lpstr>
      <vt:lpstr>Unity, Truth, and Love (Acts 4:32-37)</vt:lpstr>
      <vt:lpstr>Sin in the Church (Acts 5:1-11)</vt:lpstr>
      <vt:lpstr>Keeping the Church Holy (Acts 5:5-11)</vt:lpstr>
      <vt:lpstr>Boldness and Power (Acts 5:12-16)</vt:lpstr>
      <vt:lpstr>Some “Take Aways”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Book of Acts</dc:title>
  <dc:creator>Mark Robnett</dc:creator>
  <cp:lastModifiedBy>Mark Robnett</cp:lastModifiedBy>
  <cp:revision>101</cp:revision>
  <dcterms:created xsi:type="dcterms:W3CDTF">2022-11-02T22:17:55Z</dcterms:created>
  <dcterms:modified xsi:type="dcterms:W3CDTF">2023-08-03T22:46:06Z</dcterms:modified>
</cp:coreProperties>
</file>