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76" r:id="rId3"/>
    <p:sldId id="262" r:id="rId4"/>
    <p:sldId id="267" r:id="rId5"/>
    <p:sldId id="277" r:id="rId6"/>
    <p:sldId id="279" r:id="rId7"/>
    <p:sldId id="278" r:id="rId8"/>
    <p:sldId id="280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2205" autoAdjust="0"/>
    <p:restoredTop sz="77230" autoAdjust="0"/>
  </p:normalViewPr>
  <p:slideViewPr>
    <p:cSldViewPr snapToGrid="0">
      <p:cViewPr varScale="1">
        <p:scale>
          <a:sx n="88" d="100"/>
          <a:sy n="88" d="100"/>
        </p:scale>
        <p:origin x="1896" y="84"/>
      </p:cViewPr>
      <p:guideLst/>
    </p:cSldViewPr>
  </p:slid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6E1A17-0C42-46D3-B25B-C5FDCF936158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5137F4-5C01-4833-8342-24C048615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559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80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2355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Hellenistic</a:t>
            </a:r>
            <a:r>
              <a:rPr lang="en-US" baseline="0" dirty="0" smtClean="0"/>
              <a:t> Jews were not living in Israel – their native language was Greek (not Hebrew) and they used the Septuagint instead of the Hebrew Scriptures.  They were sometimes considered “second-class Israelites,” a prejudice that may have crept into the church.</a:t>
            </a:r>
          </a:p>
          <a:p>
            <a:endParaRPr lang="en-US" baseline="0" dirty="0" smtClean="0"/>
          </a:p>
          <a:p>
            <a:r>
              <a:rPr lang="en-US" baseline="0" dirty="0" smtClean="0"/>
              <a:t>It was important to take care of “true widows” (1 Tim 5:3ff)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3582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“The twelve” – Luke uses this term</a:t>
            </a:r>
            <a:r>
              <a:rPr lang="en-US" baseline="0" dirty="0" smtClean="0"/>
              <a:t> to describe the apostles six times in his gospel, but only here in the book of Acts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8253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Women have important roles (e.g. Titus 2:3-5), but not</a:t>
            </a:r>
            <a:r>
              <a:rPr lang="en-US" baseline="0" dirty="0" smtClean="0"/>
              <a:t> leadership</a:t>
            </a:r>
          </a:p>
          <a:p>
            <a:endParaRPr lang="en-US" baseline="0" dirty="0" smtClean="0"/>
          </a:p>
          <a:p>
            <a:r>
              <a:rPr lang="en-US" baseline="0" dirty="0" smtClean="0"/>
              <a:t>Most of the seven men had Greek names, showing that they chose men familiar with the problem and its solution.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7065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Even the gates</a:t>
            </a:r>
            <a:r>
              <a:rPr lang="en-US" baseline="0" dirty="0" smtClean="0"/>
              <a:t> of hell will not prevail against Christ’s church (Matthew 16:18)!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8843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Ephesians</a:t>
            </a:r>
            <a:r>
              <a:rPr lang="en-US" baseline="0" dirty="0" smtClean="0"/>
              <a:t> 5:18 – be filled with the Spirit</a:t>
            </a:r>
          </a:p>
          <a:p>
            <a:endParaRPr lang="en-US" baseline="0" dirty="0" smtClean="0"/>
          </a:p>
          <a:p>
            <a:r>
              <a:rPr lang="en-US" baseline="0" dirty="0" smtClean="0"/>
              <a:t>Miracles of Philip (Acts 8:6-7) and of Barnabas (Acts 15:12)</a:t>
            </a:r>
          </a:p>
          <a:p>
            <a:endParaRPr lang="en-US" baseline="0" dirty="0" smtClean="0"/>
          </a:p>
          <a:p>
            <a:r>
              <a:rPr lang="en-US" baseline="0" dirty="0" smtClean="0"/>
              <a:t>Although Stephen’s ministry was brief, it was powerful!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0383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Moses =</a:t>
            </a:r>
            <a:r>
              <a:rPr lang="en-US" baseline="0" dirty="0" smtClean="0"/>
              <a:t> their interpretation of the OT law.</a:t>
            </a:r>
          </a:p>
          <a:p>
            <a:endParaRPr lang="en-US" baseline="0" dirty="0" smtClean="0"/>
          </a:p>
          <a:p>
            <a:r>
              <a:rPr lang="en-US" baseline="0" dirty="0" smtClean="0"/>
              <a:t>Stephen’s face reminds us of Moses’ face…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9542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u="none" strike="noStrike" kern="12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 Cor:11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order that Satan might not outwit us. For we are not unaware of his schemes. </a:t>
            </a:r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 can just go through a trial, or we can “go and grow” through a trial.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707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40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116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40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465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033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45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644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257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046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981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887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AAF78-C487-492D-A5D8-4AA2F643F080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087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4547" y="1152507"/>
            <a:ext cx="7285055" cy="1942385"/>
          </a:xfrm>
        </p:spPr>
        <p:txBody>
          <a:bodyPr>
            <a:normAutofit/>
          </a:bodyPr>
          <a:lstStyle/>
          <a:p>
            <a:r>
              <a:rPr lang="en-US" sz="6600" b="1" dirty="0" smtClean="0"/>
              <a:t>The Organized Church</a:t>
            </a:r>
            <a:endParaRPr lang="en-US" sz="6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778180"/>
            <a:ext cx="6858000" cy="147962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Acts 6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6247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Studies we’ve done:</a:t>
            </a:r>
            <a:endParaRPr lang="en-US" b="1" u="sng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12466" y="1065125"/>
            <a:ext cx="8388466" cy="562504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3600" dirty="0" smtClean="0"/>
              <a:t>Introduction to Acts (chapter 1)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3600" dirty="0" smtClean="0"/>
              <a:t>The Birth of the Church (chapter 2)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3600" dirty="0" smtClean="0"/>
              <a:t>The Growing Church (chapter 3)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3600" dirty="0" smtClean="0"/>
              <a:t>The Persecuted Church (chapter 4ab)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3600" dirty="0" smtClean="0"/>
              <a:t>The Holy Church (chapters 4c-5a)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3600" dirty="0" smtClean="0"/>
              <a:t>The Persistent Church (chapter 5bc)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3600" b="1" dirty="0" smtClean="0"/>
              <a:t>The Organized Church (chapter 6)</a:t>
            </a:r>
          </a:p>
        </p:txBody>
      </p:sp>
    </p:spTree>
    <p:extLst>
      <p:ext uri="{BB962C8B-B14F-4D97-AF65-F5344CB8AC3E}">
        <p14:creationId xmlns:p14="http://schemas.microsoft.com/office/powerpoint/2010/main" val="299324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Satan Attacks the Church</a:t>
            </a:r>
            <a:endParaRPr lang="en-US" b="1" u="sng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4562" y="1065125"/>
            <a:ext cx="8426370" cy="562504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</a:pPr>
            <a:r>
              <a:rPr lang="en-US" sz="3200" b="1" dirty="0" smtClean="0"/>
              <a:t>Acts 4:1-3;5:40</a:t>
            </a:r>
            <a:r>
              <a:rPr lang="en-US" sz="3200" dirty="0" smtClean="0"/>
              <a:t> </a:t>
            </a:r>
            <a:r>
              <a:rPr lang="en-US" sz="3200" dirty="0"/>
              <a:t>– </a:t>
            </a:r>
            <a:r>
              <a:rPr lang="en-US" sz="3200" b="1" dirty="0" smtClean="0">
                <a:solidFill>
                  <a:srgbClr val="FF0000"/>
                </a:solidFill>
              </a:rPr>
              <a:t>The threat</a:t>
            </a:r>
            <a:r>
              <a:rPr lang="en-US" sz="3200" dirty="0" smtClean="0"/>
              <a:t>: persecution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</a:pPr>
            <a:r>
              <a:rPr lang="en-US" sz="3200" b="1" dirty="0" smtClean="0"/>
              <a:t>Acts 4:4; 5:14 </a:t>
            </a:r>
            <a:r>
              <a:rPr lang="en-US" sz="3200" dirty="0" smtClean="0"/>
              <a:t>– </a:t>
            </a:r>
            <a:r>
              <a:rPr lang="en-US" sz="3200" b="1" dirty="0" smtClean="0">
                <a:solidFill>
                  <a:srgbClr val="00B050"/>
                </a:solidFill>
              </a:rPr>
              <a:t>The result</a:t>
            </a:r>
            <a:r>
              <a:rPr lang="en-US" sz="3200" dirty="0" smtClean="0"/>
              <a:t>: the leaders rejoiced and the church grew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</a:pPr>
            <a:r>
              <a:rPr lang="en-US" sz="3200" b="1" dirty="0" smtClean="0"/>
              <a:t>Acts 5:1-2 </a:t>
            </a:r>
            <a:r>
              <a:rPr lang="en-US" sz="3200" dirty="0" smtClean="0"/>
              <a:t>– </a:t>
            </a:r>
            <a:r>
              <a:rPr lang="en-US" sz="3200" b="1" dirty="0">
                <a:solidFill>
                  <a:srgbClr val="FF0000"/>
                </a:solidFill>
              </a:rPr>
              <a:t>The threat</a:t>
            </a:r>
            <a:r>
              <a:rPr lang="en-US" sz="3200" dirty="0" smtClean="0"/>
              <a:t>: public sin (lies).  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</a:pPr>
            <a:r>
              <a:rPr lang="en-US" sz="3200" b="1" dirty="0" smtClean="0"/>
              <a:t>Acts 5:3-6,14 </a:t>
            </a:r>
            <a:r>
              <a:rPr lang="en-US" sz="3200" dirty="0" smtClean="0"/>
              <a:t>– </a:t>
            </a:r>
            <a:r>
              <a:rPr lang="en-US" sz="3200" b="1" dirty="0">
                <a:solidFill>
                  <a:srgbClr val="00B050"/>
                </a:solidFill>
              </a:rPr>
              <a:t>The result</a:t>
            </a:r>
            <a:r>
              <a:rPr lang="en-US" sz="3200" dirty="0" smtClean="0"/>
              <a:t>: the leaders judged the sin and the church grew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</a:pPr>
            <a:r>
              <a:rPr lang="en-US" sz="3200" b="1" dirty="0" smtClean="0"/>
              <a:t>Acts 6:1 </a:t>
            </a:r>
            <a:r>
              <a:rPr lang="en-US" sz="3200" dirty="0" smtClean="0"/>
              <a:t>– </a:t>
            </a:r>
            <a:r>
              <a:rPr lang="en-US" sz="3200" b="1" dirty="0">
                <a:solidFill>
                  <a:srgbClr val="FF0000"/>
                </a:solidFill>
              </a:rPr>
              <a:t>The threat</a:t>
            </a:r>
            <a:r>
              <a:rPr lang="en-US" sz="3200" dirty="0" smtClean="0"/>
              <a:t>: possible divisions due to internal complaints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19812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The Pastor’s Role</a:t>
            </a:r>
            <a:r>
              <a:rPr lang="en-US" b="1" dirty="0" smtClean="0"/>
              <a:t> </a:t>
            </a:r>
            <a:r>
              <a:rPr lang="en-US" sz="3600" dirty="0" smtClean="0"/>
              <a:t>(Acts 6:2-4)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4561" y="975189"/>
            <a:ext cx="8277553" cy="571497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The church is </a:t>
            </a:r>
            <a:r>
              <a:rPr lang="en-US" sz="3200" b="1" dirty="0" smtClean="0"/>
              <a:t>not a business </a:t>
            </a:r>
            <a:r>
              <a:rPr lang="en-US" sz="3200" dirty="0" smtClean="0"/>
              <a:t>organization.  It is also </a:t>
            </a:r>
            <a:r>
              <a:rPr lang="en-US" sz="3200" b="1" dirty="0" smtClean="0"/>
              <a:t>not</a:t>
            </a:r>
            <a:r>
              <a:rPr lang="en-US" sz="3200" dirty="0" smtClean="0"/>
              <a:t> a </a:t>
            </a:r>
            <a:r>
              <a:rPr lang="en-US" sz="3200" b="1" dirty="0" smtClean="0"/>
              <a:t>loose, disorganized </a:t>
            </a:r>
            <a:r>
              <a:rPr lang="en-US" sz="3200" dirty="0" smtClean="0"/>
              <a:t>group of people.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The church </a:t>
            </a:r>
            <a:r>
              <a:rPr lang="en-US" sz="3200" b="1" dirty="0" smtClean="0"/>
              <a:t>is</a:t>
            </a:r>
            <a:r>
              <a:rPr lang="en-US" sz="3200" dirty="0" smtClean="0"/>
              <a:t> </a:t>
            </a:r>
            <a:r>
              <a:rPr lang="en-US" sz="3200" b="1" dirty="0" smtClean="0"/>
              <a:t>a living body </a:t>
            </a:r>
            <a:r>
              <a:rPr lang="en-US" sz="3200" dirty="0" smtClean="0"/>
              <a:t>empowered by the Holy Spirit (1Corinthians 12:12-14). Different people with different gifts and different roles.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v.2,4 </a:t>
            </a:r>
            <a:r>
              <a:rPr lang="en-US" sz="3200" dirty="0" smtClean="0"/>
              <a:t>– What is the </a:t>
            </a:r>
            <a:r>
              <a:rPr lang="en-US" sz="3200" b="1" dirty="0" smtClean="0"/>
              <a:t>role </a:t>
            </a:r>
            <a:r>
              <a:rPr lang="en-US" sz="3200" dirty="0" smtClean="0"/>
              <a:t>of the church’s </a:t>
            </a:r>
            <a:r>
              <a:rPr lang="en-US" sz="3200" b="1" dirty="0" smtClean="0"/>
              <a:t>pastor</a:t>
            </a:r>
            <a:r>
              <a:rPr lang="en-US" sz="3200" dirty="0" smtClean="0"/>
              <a:t>?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 smtClean="0"/>
              <a:t>The pastor’s primary role is to pray, prepare and preach the word to build up the saints (Ephesians 4:12)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 smtClean="0"/>
              <a:t>The church gives the pastor time to focus on his role (eliminate distractions and provide a fair salary –  1 Corinthians 9:14).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 smtClean="0"/>
              <a:t>The pastor must be a shepherd and good example, leading and loving the church (1 Peter 5:1-3)</a:t>
            </a:r>
          </a:p>
        </p:txBody>
      </p:sp>
    </p:spTree>
    <p:extLst>
      <p:ext uri="{BB962C8B-B14F-4D97-AF65-F5344CB8AC3E}">
        <p14:creationId xmlns:p14="http://schemas.microsoft.com/office/powerpoint/2010/main" val="2870929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The “Deacon’s” Role</a:t>
            </a:r>
            <a:r>
              <a:rPr lang="en-US" b="1" dirty="0" smtClean="0"/>
              <a:t> </a:t>
            </a:r>
            <a:r>
              <a:rPr lang="en-US" sz="3600" dirty="0" smtClean="0"/>
              <a:t>(Acts 6:3-6)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4561" y="975189"/>
            <a:ext cx="8277553" cy="5714978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.3</a:t>
            </a:r>
            <a:r>
              <a:rPr lang="en-US" sz="3200" dirty="0" smtClean="0"/>
              <a:t> – Choose seven people:</a:t>
            </a:r>
          </a:p>
          <a:p>
            <a:pPr marL="971550" lvl="1" indent="-51435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800" dirty="0" smtClean="0"/>
              <a:t>Men – church leaders should be men</a:t>
            </a:r>
          </a:p>
          <a:p>
            <a:pPr marL="971550" lvl="1" indent="-51435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800" dirty="0" smtClean="0"/>
              <a:t>Among you – believers in this church</a:t>
            </a:r>
          </a:p>
          <a:p>
            <a:pPr marL="971550" lvl="1" indent="-51435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800" dirty="0" smtClean="0"/>
              <a:t>Good reputation – set an example of godliness</a:t>
            </a:r>
          </a:p>
          <a:p>
            <a:pPr marL="971550" lvl="1" indent="-51435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800" dirty="0" smtClean="0"/>
              <a:t>Full of the Spirit – fully surrendered to God’s control</a:t>
            </a:r>
          </a:p>
          <a:p>
            <a:pPr marL="971550" lvl="1" indent="-51435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800" dirty="0" smtClean="0"/>
              <a:t>Wisdom – understand the word and the times (1 </a:t>
            </a:r>
            <a:r>
              <a:rPr lang="en-US" sz="2800" dirty="0" err="1" smtClean="0"/>
              <a:t>Chron</a:t>
            </a:r>
            <a:r>
              <a:rPr lang="en-US" sz="2800" dirty="0" smtClean="0"/>
              <a:t> 12:32)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“to serve tables” – the Greek word (“</a:t>
            </a:r>
            <a:r>
              <a:rPr lang="en-US" sz="3200" dirty="0" err="1" smtClean="0"/>
              <a:t>trapeza</a:t>
            </a:r>
            <a:r>
              <a:rPr lang="en-US" sz="3200" dirty="0" smtClean="0"/>
              <a:t>”) implies handling money and directing details of service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.5</a:t>
            </a:r>
            <a:r>
              <a:rPr lang="en-US" sz="3200" dirty="0" smtClean="0"/>
              <a:t> – the people of the church had unity about this plan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v.6</a:t>
            </a:r>
            <a:r>
              <a:rPr lang="en-US" sz="3200" dirty="0" smtClean="0"/>
              <a:t> – “prayed and laid their hands on them.” This is the first example of laying on of hands by church leaders.  It shows acceptance and support of these men in ministry.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We use the term “deacon” to describe this role, based on the Greek word “</a:t>
            </a:r>
            <a:r>
              <a:rPr lang="en-US" sz="3200" dirty="0" err="1" smtClean="0"/>
              <a:t>diakonos</a:t>
            </a:r>
            <a:r>
              <a:rPr lang="en-US" sz="3200" dirty="0" smtClean="0"/>
              <a:t>” from 1 Timothy 3:8-13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417097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Satan Attacks the Church</a:t>
            </a:r>
            <a:endParaRPr lang="en-US" b="1" u="sng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4562" y="1065125"/>
            <a:ext cx="8426370" cy="562504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</a:pPr>
            <a:r>
              <a:rPr lang="en-US" sz="3200" b="1" dirty="0" smtClean="0"/>
              <a:t>Acts 4:1-3;5:40</a:t>
            </a:r>
            <a:r>
              <a:rPr lang="en-US" sz="3200" dirty="0" smtClean="0"/>
              <a:t> </a:t>
            </a:r>
            <a:r>
              <a:rPr lang="en-US" sz="3200" dirty="0"/>
              <a:t>– </a:t>
            </a:r>
            <a:r>
              <a:rPr lang="en-US" sz="3200" b="1" dirty="0" smtClean="0">
                <a:solidFill>
                  <a:srgbClr val="FF0000"/>
                </a:solidFill>
              </a:rPr>
              <a:t>The threat</a:t>
            </a:r>
            <a:r>
              <a:rPr lang="en-US" sz="3200" dirty="0" smtClean="0"/>
              <a:t>: persecution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</a:pPr>
            <a:r>
              <a:rPr lang="en-US" sz="3200" b="1" dirty="0" smtClean="0"/>
              <a:t>Acts 4:4; 5:14 </a:t>
            </a:r>
            <a:r>
              <a:rPr lang="en-US" sz="3200" dirty="0" smtClean="0"/>
              <a:t>– </a:t>
            </a:r>
            <a:r>
              <a:rPr lang="en-US" sz="3200" b="1" dirty="0" smtClean="0">
                <a:solidFill>
                  <a:srgbClr val="00B050"/>
                </a:solidFill>
              </a:rPr>
              <a:t>The result</a:t>
            </a:r>
            <a:r>
              <a:rPr lang="en-US" sz="3200" dirty="0" smtClean="0"/>
              <a:t>: the leaders rejoiced and the church grew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</a:pPr>
            <a:r>
              <a:rPr lang="en-US" sz="3200" b="1" dirty="0" smtClean="0"/>
              <a:t>Acts 5:1-2 </a:t>
            </a:r>
            <a:r>
              <a:rPr lang="en-US" sz="3200" dirty="0" smtClean="0"/>
              <a:t>– </a:t>
            </a:r>
            <a:r>
              <a:rPr lang="en-US" sz="3200" b="1" dirty="0">
                <a:solidFill>
                  <a:srgbClr val="FF0000"/>
                </a:solidFill>
              </a:rPr>
              <a:t>The threat</a:t>
            </a:r>
            <a:r>
              <a:rPr lang="en-US" sz="3200" dirty="0" smtClean="0"/>
              <a:t>: public sin (lies).  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</a:pPr>
            <a:r>
              <a:rPr lang="en-US" sz="3200" b="1" dirty="0" smtClean="0"/>
              <a:t>Acts 5:3-6,14 </a:t>
            </a:r>
            <a:r>
              <a:rPr lang="en-US" sz="3200" dirty="0" smtClean="0"/>
              <a:t>– </a:t>
            </a:r>
            <a:r>
              <a:rPr lang="en-US" sz="3200" b="1" dirty="0">
                <a:solidFill>
                  <a:srgbClr val="00B050"/>
                </a:solidFill>
              </a:rPr>
              <a:t>The result</a:t>
            </a:r>
            <a:r>
              <a:rPr lang="en-US" sz="3200" dirty="0" smtClean="0"/>
              <a:t>: the leaders judged the sin and the church grew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</a:pPr>
            <a:r>
              <a:rPr lang="en-US" sz="3200" b="1" dirty="0" smtClean="0"/>
              <a:t>Acts 6:1 </a:t>
            </a:r>
            <a:r>
              <a:rPr lang="en-US" sz="3200" dirty="0" smtClean="0"/>
              <a:t>– </a:t>
            </a:r>
            <a:r>
              <a:rPr lang="en-US" sz="3200" b="1" dirty="0">
                <a:solidFill>
                  <a:srgbClr val="FF0000"/>
                </a:solidFill>
              </a:rPr>
              <a:t>The threat</a:t>
            </a:r>
            <a:r>
              <a:rPr lang="en-US" sz="3200" dirty="0" smtClean="0"/>
              <a:t>: </a:t>
            </a:r>
            <a:r>
              <a:rPr lang="en-US" sz="3200" dirty="0"/>
              <a:t>possible divisions due to internal complaints </a:t>
            </a:r>
            <a:endParaRPr lang="en-US" sz="3200" dirty="0" smtClean="0"/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</a:pPr>
            <a:r>
              <a:rPr lang="en-US" sz="3200" b="1" dirty="0" smtClean="0"/>
              <a:t>Acts 6:7 </a:t>
            </a:r>
            <a:r>
              <a:rPr lang="en-US" sz="3200" dirty="0" smtClean="0"/>
              <a:t>– </a:t>
            </a:r>
            <a:r>
              <a:rPr lang="en-US" sz="3200" b="1" dirty="0">
                <a:solidFill>
                  <a:srgbClr val="00B050"/>
                </a:solidFill>
              </a:rPr>
              <a:t>The result</a:t>
            </a:r>
            <a:r>
              <a:rPr lang="en-US" sz="3200" dirty="0" smtClean="0"/>
              <a:t>: the word was preached and the church grew (even among Jewish priests).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78203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 smtClean="0"/>
              <a:t>Stephen’s </a:t>
            </a:r>
            <a:r>
              <a:rPr lang="en-US" u="sng" dirty="0" smtClean="0"/>
              <a:t>(brief) </a:t>
            </a:r>
            <a:r>
              <a:rPr lang="en-US" b="1" u="sng" dirty="0" smtClean="0"/>
              <a:t>Ministry</a:t>
            </a:r>
            <a:r>
              <a:rPr lang="en-US" b="1" dirty="0" smtClean="0"/>
              <a:t> </a:t>
            </a:r>
            <a:r>
              <a:rPr lang="en-US" sz="3600" dirty="0" smtClean="0"/>
              <a:t>(Acts 6:8-10)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4561" y="975189"/>
            <a:ext cx="8277553" cy="571497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v.5a,8</a:t>
            </a:r>
            <a:r>
              <a:rPr lang="en-US" sz="3200" dirty="0" smtClean="0"/>
              <a:t> – Stephen “served tables” and was </a:t>
            </a:r>
            <a:r>
              <a:rPr lang="en-US" sz="3200" b="1" dirty="0" smtClean="0"/>
              <a:t>full</a:t>
            </a:r>
            <a:r>
              <a:rPr lang="en-US" sz="3200" dirty="0" smtClean="0"/>
              <a:t> of faith, the Spirit, grace, and power.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US" sz="2800" dirty="0" smtClean="0"/>
              <a:t> To be full of </a:t>
            </a:r>
            <a:r>
              <a:rPr lang="en-US" sz="2800" b="1" dirty="0" smtClean="0"/>
              <a:t>faith</a:t>
            </a:r>
            <a:r>
              <a:rPr lang="en-US" sz="2800" dirty="0" smtClean="0"/>
              <a:t> is to fully </a:t>
            </a:r>
            <a:r>
              <a:rPr lang="en-US" sz="2800" b="1" dirty="0" smtClean="0"/>
              <a:t>trust</a:t>
            </a:r>
            <a:r>
              <a:rPr lang="en-US" sz="2800" dirty="0" smtClean="0"/>
              <a:t> God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US" sz="2800" dirty="0" smtClean="0"/>
              <a:t> To be filled with the </a:t>
            </a:r>
            <a:r>
              <a:rPr lang="en-US" sz="2800" b="1" dirty="0" smtClean="0"/>
              <a:t>Spirit</a:t>
            </a:r>
            <a:r>
              <a:rPr lang="en-US" sz="2800" dirty="0" smtClean="0"/>
              <a:t> is to fully </a:t>
            </a:r>
            <a:r>
              <a:rPr lang="en-US" sz="2800" b="1" dirty="0" smtClean="0"/>
              <a:t>obey</a:t>
            </a:r>
            <a:r>
              <a:rPr lang="en-US" sz="2800" dirty="0" smtClean="0"/>
              <a:t> Him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US" sz="2800" dirty="0" smtClean="0"/>
              <a:t> To be filled, we must be emptied of self (2 </a:t>
            </a:r>
            <a:r>
              <a:rPr lang="en-US" sz="2800" dirty="0" err="1" smtClean="0"/>
              <a:t>Cor</a:t>
            </a:r>
            <a:r>
              <a:rPr lang="en-US" sz="2800" dirty="0" smtClean="0"/>
              <a:t> 5:15)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In the New Testament church, only the apostles, Stephen, Philip, and Barnabas performed miracles.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.9</a:t>
            </a:r>
            <a:r>
              <a:rPr lang="en-US" sz="3200" dirty="0" smtClean="0"/>
              <a:t> – Stirred by hatred of Jesus and love of self-righteousness, they attacked Stephen.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.10</a:t>
            </a:r>
            <a:r>
              <a:rPr lang="en-US" sz="3200" dirty="0" smtClean="0"/>
              <a:t> – Human reasoning is no match for God-given wisdom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522601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The Face Like an Angel</a:t>
            </a:r>
            <a:r>
              <a:rPr lang="en-US" b="1" dirty="0" smtClean="0"/>
              <a:t> </a:t>
            </a:r>
            <a:r>
              <a:rPr lang="en-US" sz="3600" dirty="0" smtClean="0"/>
              <a:t>(Acts 6:11-15)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4561" y="975189"/>
            <a:ext cx="8277553" cy="5714978"/>
          </a:xfrm>
        </p:spPr>
        <p:txBody>
          <a:bodyPr>
            <a:normAutofit fontScale="92500" lnSpcReduction="10000"/>
          </a:bodyPr>
          <a:lstStyle/>
          <a:p>
            <a:pPr marL="9144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000" b="1" dirty="0" smtClean="0"/>
              <a:t>v.11-12</a:t>
            </a:r>
            <a:r>
              <a:rPr lang="en-US" sz="3000" dirty="0" smtClean="0"/>
              <a:t> – “secretly instigated” implies an evil motive. In their view, Moses came before God.</a:t>
            </a:r>
          </a:p>
          <a:p>
            <a:pPr marL="91440" lvl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“blasphemous words” = speaking evil of God or something that God calls sacred (special and holy)</a:t>
            </a:r>
          </a:p>
          <a:p>
            <a:pPr marL="9144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000" b="1" dirty="0" smtClean="0"/>
              <a:t>V.13-14</a:t>
            </a:r>
            <a:r>
              <a:rPr lang="en-US" sz="3000" dirty="0" smtClean="0"/>
              <a:t> – False witnesses twisted the words of truth spoken by Stephen (just like at Jesus’ trial):</a:t>
            </a:r>
          </a:p>
          <a:p>
            <a:pPr marL="91440" lvl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Jesus of Nazareth didn’t say He’d destroy the Jewish temple (John 2:19-21)</a:t>
            </a:r>
          </a:p>
          <a:p>
            <a:pPr marL="91440" lvl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Jesus brought the New Covenant to replace the Old Covenant (Jeremiah 31:31-34). Reality had replaced ritual.</a:t>
            </a:r>
          </a:p>
          <a:p>
            <a:pPr marL="9144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000" b="1" dirty="0" smtClean="0"/>
              <a:t>V.15</a:t>
            </a:r>
            <a:r>
              <a:rPr lang="en-US" sz="3000" dirty="0" smtClean="0"/>
              <a:t> –Stephen radiated the holiness and glory of God.  God Himself answered their false charges!</a:t>
            </a:r>
          </a:p>
        </p:txBody>
      </p:sp>
    </p:spTree>
    <p:extLst>
      <p:ext uri="{BB962C8B-B14F-4D97-AF65-F5344CB8AC3E}">
        <p14:creationId xmlns:p14="http://schemas.microsoft.com/office/powerpoint/2010/main" val="816714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Some “Take </a:t>
            </a:r>
            <a:r>
              <a:rPr lang="en-US" b="1" u="sng" dirty="0" err="1" smtClean="0"/>
              <a:t>Aways</a:t>
            </a:r>
            <a:r>
              <a:rPr lang="en-US" b="1" u="sng" dirty="0" smtClean="0"/>
              <a:t>”</a:t>
            </a:r>
            <a:endParaRPr lang="en-US" b="1" u="sng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61257" y="1155561"/>
            <a:ext cx="8639675" cy="5534606"/>
          </a:xfrm>
        </p:spPr>
        <p:txBody>
          <a:bodyPr>
            <a:normAutofit fontScale="92500"/>
          </a:bodyPr>
          <a:lstStyle/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Expect Satan to attack growing churches (</a:t>
            </a:r>
            <a:r>
              <a:rPr lang="en-US" i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and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growing Christians) and stand strong in the Lord’s power (Ephesians 6:10-11).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When faced with challenges, seek God’s direction and counsel from Christian friends as you move forward.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We should pray for (and pay for) our pastor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Church members should use their different gifts to serve the whole body (don’t expect the pastor to do it all).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Pray to be like Stephen: full of faith, the Holy Spirit, grace, and power.</a:t>
            </a:r>
          </a:p>
        </p:txBody>
      </p:sp>
    </p:spTree>
    <p:extLst>
      <p:ext uri="{BB962C8B-B14F-4D97-AF65-F5344CB8AC3E}">
        <p14:creationId xmlns:p14="http://schemas.microsoft.com/office/powerpoint/2010/main" val="439351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2554</TotalTime>
  <Words>1057</Words>
  <Application>Microsoft Office PowerPoint</Application>
  <PresentationFormat>On-screen Show (4:3)</PresentationFormat>
  <Paragraphs>91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Cambria</vt:lpstr>
      <vt:lpstr>Wingdings</vt:lpstr>
      <vt:lpstr>Office Theme</vt:lpstr>
      <vt:lpstr>The Organized Church</vt:lpstr>
      <vt:lpstr>Studies we’ve done:</vt:lpstr>
      <vt:lpstr>Satan Attacks the Church</vt:lpstr>
      <vt:lpstr>The Pastor’s Role (Acts 6:2-4)</vt:lpstr>
      <vt:lpstr>The “Deacon’s” Role (Acts 6:3-6)</vt:lpstr>
      <vt:lpstr>Satan Attacks the Church</vt:lpstr>
      <vt:lpstr>Stephen’s (brief) Ministry (Acts 6:8-10)</vt:lpstr>
      <vt:lpstr>The Face Like an Angel (Acts 6:11-15)</vt:lpstr>
      <vt:lpstr>Some “Take Aways”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Book of Acts</dc:title>
  <dc:creator>Mark Robnett</dc:creator>
  <cp:lastModifiedBy>Mark Robnett</cp:lastModifiedBy>
  <cp:revision>134</cp:revision>
  <dcterms:created xsi:type="dcterms:W3CDTF">2022-11-02T22:17:55Z</dcterms:created>
  <dcterms:modified xsi:type="dcterms:W3CDTF">2023-08-18T01:20:59Z</dcterms:modified>
</cp:coreProperties>
</file>