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89" r:id="rId3"/>
    <p:sldId id="281" r:id="rId4"/>
    <p:sldId id="282" r:id="rId5"/>
    <p:sldId id="286" r:id="rId6"/>
    <p:sldId id="283" r:id="rId7"/>
    <p:sldId id="287" r:id="rId8"/>
    <p:sldId id="284" r:id="rId9"/>
    <p:sldId id="288" r:id="rId10"/>
    <p:sldId id="285" r:id="rId11"/>
    <p:sldId id="26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205" autoAdjust="0"/>
    <p:restoredTop sz="80047" autoAdjust="0"/>
  </p:normalViewPr>
  <p:slideViewPr>
    <p:cSldViewPr snapToGrid="0">
      <p:cViewPr varScale="1">
        <p:scale>
          <a:sx n="91" d="100"/>
          <a:sy n="91" d="100"/>
        </p:scale>
        <p:origin x="1806" y="90"/>
      </p:cViewPr>
      <p:guideLst/>
    </p:cSldViewPr>
  </p:slideViewPr>
  <p:notesTextViewPr>
    <p:cViewPr>
      <p:scale>
        <a:sx n="200" d="100"/>
        <a:sy n="200" d="100"/>
      </p:scale>
      <p:origin x="0" y="0"/>
    </p:cViewPr>
  </p:notesTextViewPr>
  <p:sorterViewPr>
    <p:cViewPr>
      <p:scale>
        <a:sx n="200" d="100"/>
        <a:sy n="200" d="100"/>
      </p:scale>
      <p:origin x="0" y="-489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56E1A17-0C42-46D3-B25B-C5FDCF936158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5137F4-5C01-4833-8342-24C0486150F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65592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Moses =</a:t>
            </a:r>
            <a:r>
              <a:rPr lang="en-US" baseline="0" dirty="0" smtClean="0"/>
              <a:t> their interpretation of the OT law.</a:t>
            </a:r>
          </a:p>
          <a:p>
            <a:endParaRPr lang="en-US" baseline="0" dirty="0" smtClean="0"/>
          </a:p>
          <a:p>
            <a:r>
              <a:rPr lang="en-US" baseline="0" dirty="0" smtClean="0"/>
              <a:t>Stephen’s face reminds us of Moses’ face…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792715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7076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28172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Clearly,</a:t>
            </a:r>
            <a:r>
              <a:rPr lang="en-US" baseline="0" dirty="0" smtClean="0"/>
              <a:t> Stephen exalts God as holy and glorious (not guilty of blasphemy)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081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Familiar Facts are true about Joseph</a:t>
            </a:r>
            <a:r>
              <a:rPr lang="en-US" baseline="0" dirty="0" smtClean="0"/>
              <a:t> and Jesus.  Joseph was rejected by the Jewish leaders…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39245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Clearly,</a:t>
            </a:r>
            <a:r>
              <a:rPr lang="en-US" baseline="0" dirty="0" smtClean="0"/>
              <a:t> Stephen respects Moses and the Law (not guilty of their blasphemy)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63114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Familiar Facts are true about</a:t>
            </a:r>
            <a:r>
              <a:rPr lang="en-US" baseline="0" dirty="0" smtClean="0"/>
              <a:t> Moses and Jesus.  Moses was rejected by the Jewish leaders…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9981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Stephen quotes from</a:t>
            </a:r>
            <a:r>
              <a:rPr lang="en-US" baseline="0" dirty="0" smtClean="0"/>
              <a:t> Isaiah 66:1 (perhaps Paul remembered this when speaking Acts 17:24)</a:t>
            </a:r>
          </a:p>
          <a:p>
            <a:r>
              <a:rPr lang="en-US" baseline="0" dirty="0" smtClean="0"/>
              <a:t>Stephen has a correct view of the temple, not a dishonorable, blasphemous view.</a:t>
            </a:r>
          </a:p>
          <a:p>
            <a:endParaRPr lang="en-US" baseline="0" dirty="0" smtClean="0"/>
          </a:p>
          <a:p>
            <a:r>
              <a:rPr lang="en-US" dirty="0" smtClean="0"/>
              <a:t>Temple History:</a:t>
            </a:r>
          </a:p>
          <a:p>
            <a:r>
              <a:rPr lang="en-US" dirty="0" smtClean="0"/>
              <a:t>The tabernacle was replaced</a:t>
            </a:r>
            <a:r>
              <a:rPr lang="en-US" baseline="0" dirty="0" smtClean="0"/>
              <a:t> by Solomon’s temple (1 Kings 8)</a:t>
            </a:r>
          </a:p>
          <a:p>
            <a:r>
              <a:rPr lang="en-US" baseline="0" dirty="0" smtClean="0"/>
              <a:t>Solomon’s temple was destroyed by the Babylonians (Ezra 5:12)</a:t>
            </a:r>
          </a:p>
          <a:p>
            <a:r>
              <a:rPr lang="en-US" baseline="0" dirty="0" smtClean="0"/>
              <a:t>A new, smaller temple was built by Zerubbabel (Ezra 5:2) but then destroyed</a:t>
            </a:r>
          </a:p>
          <a:p>
            <a:r>
              <a:rPr lang="en-US" baseline="0" dirty="0" smtClean="0"/>
              <a:t>Herod rebuilt the temple, but then it was destroyed in AD 70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355670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Matthew 23:30 – they claimed that</a:t>
            </a:r>
            <a:r>
              <a:rPr lang="en-US" baseline="0" dirty="0" smtClean="0"/>
              <a:t> they wouldn’t have killed the prophets, but are about to prove that claim false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368315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Again, Stephen is similar to Jesus in many ways: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dirty="0" smtClean="0"/>
              <a:t>Boldly confronted the religious</a:t>
            </a:r>
            <a:r>
              <a:rPr lang="en-US" baseline="0" dirty="0" smtClean="0"/>
              <a:t> establishment of his day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Convicted by lying witnesses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Had a mock trial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Executed though innocent of any crime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Accused of blasphemy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Died outside of the city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baseline="0" dirty="0" smtClean="0"/>
              <a:t>Prayed for his executioners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5137F4-5C01-4833-8342-24C0486150F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92197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07404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41168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1405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8465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3033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2945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6449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22573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60463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79816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8871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1AAF78-C487-492D-A5D8-4AA2F643F080}" type="datetimeFigureOut">
              <a:rPr lang="en-US" smtClean="0"/>
              <a:t>8/25/2023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7A6CB-21DE-471F-9D4B-BE60F307A40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70874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cbsnews.com/news/pakistan-angry-mob-lynches-man-accused-of-blasphemy/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44547" y="1152507"/>
            <a:ext cx="7285055" cy="1942385"/>
          </a:xfrm>
        </p:spPr>
        <p:txBody>
          <a:bodyPr>
            <a:normAutofit/>
          </a:bodyPr>
          <a:lstStyle/>
          <a:p>
            <a:r>
              <a:rPr lang="en-US" sz="6600" b="1" dirty="0" smtClean="0"/>
              <a:t>Defending the Truth</a:t>
            </a:r>
            <a:endParaRPr lang="en-US" sz="66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778180"/>
            <a:ext cx="6858000" cy="1479620"/>
          </a:xfrm>
        </p:spPr>
        <p:txBody>
          <a:bodyPr>
            <a:normAutofit/>
          </a:bodyPr>
          <a:lstStyle/>
          <a:p>
            <a:r>
              <a:rPr lang="en-US" sz="4400" dirty="0" smtClean="0"/>
              <a:t>Acts 7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1262474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The Messenger Rejected</a:t>
            </a:r>
            <a:r>
              <a:rPr lang="en-US" b="1" dirty="0" smtClean="0"/>
              <a:t> </a:t>
            </a:r>
            <a:r>
              <a:rPr lang="en-US" sz="3600" dirty="0" smtClean="0"/>
              <a:t>(Acts 7:54-8:1a)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47145" y="998483"/>
            <a:ext cx="8765627" cy="5852452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The leaders probably enjoyed most of this speech, but are not ready to face their own sin.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.54</a:t>
            </a:r>
            <a:r>
              <a:rPr lang="en-US" sz="3200" dirty="0" smtClean="0"/>
              <a:t> – filled with rage, not with the Holy Spirit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.57,58</a:t>
            </a:r>
            <a:r>
              <a:rPr lang="en-US" sz="3200" dirty="0" smtClean="0"/>
              <a:t> – as accused earlier, they “</a:t>
            </a:r>
            <a:r>
              <a:rPr lang="en-US" sz="3200" b="1" dirty="0" smtClean="0"/>
              <a:t>stopped their ears</a:t>
            </a:r>
            <a:r>
              <a:rPr lang="en-US" sz="3200" dirty="0" smtClean="0"/>
              <a:t>” and behaved like a </a:t>
            </a:r>
            <a:r>
              <a:rPr lang="en-US" sz="3200" dirty="0" smtClean="0">
                <a:hlinkClick r:id="rId3"/>
              </a:rPr>
              <a:t>crazy, violent mob</a:t>
            </a:r>
            <a:endParaRPr lang="en-US" sz="3200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.55-56</a:t>
            </a:r>
            <a:r>
              <a:rPr lang="en-US" sz="3200" dirty="0" smtClean="0"/>
              <a:t> – Stephen was not physically rescued, but immediately went into the presence of Jesus.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.60</a:t>
            </a:r>
            <a:r>
              <a:rPr lang="en-US" sz="3200" dirty="0" smtClean="0"/>
              <a:t> – Stephen’s </a:t>
            </a:r>
            <a:r>
              <a:rPr lang="en-US" sz="3200" b="1" dirty="0" smtClean="0"/>
              <a:t>prayer was answered </a:t>
            </a:r>
            <a:r>
              <a:rPr lang="en-US" sz="3200" dirty="0" smtClean="0"/>
              <a:t>in the life of Saul (soon to become Paul).</a:t>
            </a:r>
          </a:p>
        </p:txBody>
      </p:sp>
    </p:spTree>
    <p:extLst>
      <p:ext uri="{BB962C8B-B14F-4D97-AF65-F5344CB8AC3E}">
        <p14:creationId xmlns:p14="http://schemas.microsoft.com/office/powerpoint/2010/main" val="11158180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Some “Take </a:t>
            </a:r>
            <a:r>
              <a:rPr lang="en-US" b="1" u="sng" dirty="0" err="1" smtClean="0"/>
              <a:t>Aways</a:t>
            </a:r>
            <a:r>
              <a:rPr lang="en-US" b="1" u="sng" dirty="0" smtClean="0"/>
              <a:t>”</a:t>
            </a:r>
            <a:endParaRPr lang="en-US" b="1" u="sng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61257" y="1155561"/>
            <a:ext cx="8639675" cy="5534606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Always 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 ready 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to defend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your faith with truth from God’s word, with patience and respect</a:t>
            </a:r>
            <a:r>
              <a:rPr lang="en-US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(1 Peter 3:15).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God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is always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in control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we can trust His plan, even when we must wait.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When people continue to harden their hearts, it will eventually be </a:t>
            </a:r>
            <a:r>
              <a:rPr lang="en-US" i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almost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impossible for them to hear.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Beware of the </a:t>
            </a: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power of a group</a:t>
            </a:r>
            <a:r>
              <a:rPr lang="en-US" b="1" dirty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– without thinking, we can follow them into sin.</a:t>
            </a:r>
          </a:p>
          <a:p>
            <a:pPr>
              <a:lnSpc>
                <a:spcPct val="100000"/>
              </a:lnSpc>
              <a:spcAft>
                <a:spcPts val="1800"/>
              </a:spcAft>
            </a:pPr>
            <a:r>
              <a:rPr lang="en-US" b="1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Thank Jesus </a:t>
            </a:r>
            <a:r>
              <a:rPr lang="en-US" dirty="0" smtClean="0">
                <a:solidFill>
                  <a:schemeClr val="accent1">
                    <a:lumMod val="50000"/>
                  </a:schemeClr>
                </a:solidFill>
                <a:latin typeface="Cambria" panose="02040503050406030204" pitchFamily="18" charset="0"/>
                <a:ea typeface="Cambria" panose="02040503050406030204" pitchFamily="18" charset="0"/>
              </a:rPr>
              <a:t>that He prayed, “Father, forgive them.”</a:t>
            </a:r>
            <a:endParaRPr lang="en-US" dirty="0">
              <a:solidFill>
                <a:schemeClr val="accent1">
                  <a:lumMod val="50000"/>
                </a:schemeClr>
              </a:solidFill>
              <a:latin typeface="Cambria" panose="02040503050406030204" pitchFamily="18" charset="0"/>
              <a:ea typeface="Cambria" panose="020405030504060302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93513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From Last Week</a:t>
            </a:r>
            <a:r>
              <a:rPr lang="en-US" b="1" dirty="0" smtClean="0"/>
              <a:t> </a:t>
            </a:r>
            <a:r>
              <a:rPr lang="en-US" sz="3600" dirty="0" smtClean="0"/>
              <a:t>(Acts 6:11-15)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74561" y="1324303"/>
            <a:ext cx="8277553" cy="5365864"/>
          </a:xfrm>
        </p:spPr>
        <p:txBody>
          <a:bodyPr>
            <a:normAutofit/>
          </a:bodyPr>
          <a:lstStyle/>
          <a:p>
            <a:pPr marL="9144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V.11-14</a:t>
            </a:r>
            <a:r>
              <a:rPr lang="en-US" sz="3000" dirty="0" smtClean="0"/>
              <a:t> – False witnesses twisted the words of truth spoken by Stephen, accusing him of:</a:t>
            </a:r>
          </a:p>
          <a:p>
            <a:pPr marL="5486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Blasphemy against God</a:t>
            </a:r>
          </a:p>
          <a:p>
            <a:pPr marL="5486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Blasphemy against Moses and the Law</a:t>
            </a:r>
          </a:p>
          <a:p>
            <a:pPr marL="548640" lvl="1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2600" dirty="0" smtClean="0"/>
              <a:t>Speaking evil of the temple</a:t>
            </a:r>
          </a:p>
          <a:p>
            <a:pPr marL="91440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000" b="1" dirty="0" smtClean="0"/>
              <a:t>V.15</a:t>
            </a:r>
            <a:r>
              <a:rPr lang="en-US" sz="3000" dirty="0" smtClean="0"/>
              <a:t> –Stephen’s face glowed with the holiness and glory of God.</a:t>
            </a:r>
          </a:p>
        </p:txBody>
      </p:sp>
    </p:spTree>
    <p:extLst>
      <p:ext uri="{BB962C8B-B14F-4D97-AF65-F5344CB8AC3E}">
        <p14:creationId xmlns:p14="http://schemas.microsoft.com/office/powerpoint/2010/main" val="36063853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Stephen’s Defense </a:t>
            </a:r>
            <a:r>
              <a:rPr lang="en-US" sz="3600" dirty="0" smtClean="0"/>
              <a:t>(Acts 7)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221064" y="1051034"/>
            <a:ext cx="8681198" cy="5259331"/>
          </a:xfrm>
        </p:spPr>
        <p:txBody>
          <a:bodyPr>
            <a:normAutofit/>
          </a:bodyPr>
          <a:lstStyle/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sz="3200" dirty="0" smtClean="0"/>
              <a:t> </a:t>
            </a:r>
            <a:r>
              <a:rPr lang="en-US" sz="3200" b="1" dirty="0" smtClean="0"/>
              <a:t>1 Peter 3:15 </a:t>
            </a:r>
            <a:r>
              <a:rPr lang="en-US" sz="3200" dirty="0" smtClean="0"/>
              <a:t>– Like Stephen, we must always be ready to defend our faith</a:t>
            </a:r>
          </a:p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sz="3200" dirty="0" smtClean="0"/>
              <a:t> Look for </a:t>
            </a:r>
            <a:r>
              <a:rPr lang="en-US" sz="3200" b="1" dirty="0" smtClean="0"/>
              <a:t>two things </a:t>
            </a:r>
            <a:r>
              <a:rPr lang="en-US" sz="3200" dirty="0" smtClean="0"/>
              <a:t>in Stephen’s speech:</a:t>
            </a:r>
          </a:p>
          <a:p>
            <a:pPr marL="54864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sz="2800" dirty="0" smtClean="0"/>
              <a:t> Proof that each accusation is false</a:t>
            </a:r>
          </a:p>
          <a:p>
            <a:pPr marL="548640" lvl="1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sz="2800" dirty="0" smtClean="0"/>
              <a:t> A continuing pattern of rejecting God’s messengers</a:t>
            </a:r>
          </a:p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r>
              <a:rPr lang="en-US" sz="3200" dirty="0" smtClean="0"/>
              <a:t> … leading to a powerful conclusion</a:t>
            </a:r>
          </a:p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2400"/>
              </a:spcAft>
              <a:buNone/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20161922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God is Sovereign</a:t>
            </a:r>
            <a:r>
              <a:rPr lang="en-US" b="1" dirty="0" smtClean="0"/>
              <a:t> </a:t>
            </a:r>
            <a:r>
              <a:rPr lang="en-US" sz="3600" dirty="0" smtClean="0"/>
              <a:t>(Acts 7:1-8)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3357"/>
            <a:ext cx="8440615" cy="5452036"/>
          </a:xfrm>
        </p:spPr>
        <p:txBody>
          <a:bodyPr>
            <a:noAutofit/>
          </a:bodyPr>
          <a:lstStyle/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</a:t>
            </a:r>
            <a:r>
              <a:rPr lang="en-US" sz="3200" dirty="0" smtClean="0"/>
              <a:t> – “brothers and fathers” – Stephen shows </a:t>
            </a:r>
            <a:r>
              <a:rPr lang="en-US" sz="3200" b="1" dirty="0" smtClean="0"/>
              <a:t>love and respect </a:t>
            </a:r>
            <a:r>
              <a:rPr lang="en-US" sz="3200" dirty="0" smtClean="0"/>
              <a:t>for those gathered against him</a:t>
            </a:r>
          </a:p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</a:t>
            </a:r>
            <a:r>
              <a:rPr lang="en-US" sz="3200" dirty="0" smtClean="0"/>
              <a:t> – “the </a:t>
            </a:r>
            <a:r>
              <a:rPr lang="en-US" sz="3200" b="1" dirty="0" smtClean="0"/>
              <a:t>God of glory</a:t>
            </a:r>
            <a:r>
              <a:rPr lang="en-US" sz="3200" dirty="0" smtClean="0"/>
              <a:t>” – truth (not blasphemy) about God (Psalm 29:3)</a:t>
            </a:r>
          </a:p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.6,7</a:t>
            </a:r>
            <a:r>
              <a:rPr lang="en-US" sz="3200" dirty="0" smtClean="0"/>
              <a:t> – Stephen shows </a:t>
            </a:r>
            <a:r>
              <a:rPr lang="en-US" sz="3200" b="1" dirty="0" smtClean="0"/>
              <a:t>God’s sovereignty</a:t>
            </a:r>
            <a:r>
              <a:rPr lang="en-US" sz="3200" dirty="0" smtClean="0"/>
              <a:t>: speaking the truth about the future and His plan for judgment</a:t>
            </a:r>
          </a:p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.8</a:t>
            </a:r>
            <a:r>
              <a:rPr lang="en-US" sz="3200" dirty="0" smtClean="0"/>
              <a:t> – </a:t>
            </a:r>
            <a:r>
              <a:rPr lang="en-US" sz="3200" b="1" dirty="0" smtClean="0"/>
              <a:t>God’s promises </a:t>
            </a:r>
            <a:r>
              <a:rPr lang="en-US" sz="3200" dirty="0" smtClean="0"/>
              <a:t>are always </a:t>
            </a:r>
            <a:r>
              <a:rPr lang="en-US" sz="3200" b="1" dirty="0" smtClean="0"/>
              <a:t>true</a:t>
            </a:r>
            <a:r>
              <a:rPr lang="en-US" sz="3200" dirty="0" smtClean="0"/>
              <a:t>, shown to Abraham, Isaac, and Jacob</a:t>
            </a:r>
          </a:p>
        </p:txBody>
      </p:sp>
    </p:spTree>
    <p:extLst>
      <p:ext uri="{BB962C8B-B14F-4D97-AF65-F5344CB8AC3E}">
        <p14:creationId xmlns:p14="http://schemas.microsoft.com/office/powerpoint/2010/main" val="24645040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Joseph – Rejected</a:t>
            </a:r>
            <a:r>
              <a:rPr lang="en-US" u="sng" dirty="0" smtClean="0"/>
              <a:t> </a:t>
            </a:r>
            <a:r>
              <a:rPr lang="en-US" sz="3600" dirty="0" smtClean="0"/>
              <a:t>(Acts 7:9-16)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987972"/>
            <a:ext cx="8548722" cy="5759669"/>
          </a:xfrm>
        </p:spPr>
        <p:txBody>
          <a:bodyPr>
            <a:noAutofit/>
          </a:bodyPr>
          <a:lstStyle/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 smtClean="0"/>
              <a:t>v.9</a:t>
            </a:r>
            <a:r>
              <a:rPr lang="en-US" sz="3200" dirty="0" smtClean="0"/>
              <a:t> – “the patriarchs, jealous of Joseph, sold him…” the </a:t>
            </a:r>
            <a:r>
              <a:rPr lang="en-US" sz="3200" b="1" dirty="0" smtClean="0"/>
              <a:t>most honored </a:t>
            </a:r>
            <a:r>
              <a:rPr lang="en-US" sz="3200" dirty="0" smtClean="0"/>
              <a:t>men in </a:t>
            </a:r>
            <a:r>
              <a:rPr lang="en-US" sz="3200" b="1" dirty="0" smtClean="0"/>
              <a:t>Israel’s history</a:t>
            </a:r>
            <a:r>
              <a:rPr lang="en-US" sz="3200" dirty="0" smtClean="0"/>
              <a:t>, </a:t>
            </a:r>
            <a:r>
              <a:rPr lang="en-US" sz="3200" b="1" dirty="0" smtClean="0">
                <a:solidFill>
                  <a:srgbClr val="FF0000"/>
                </a:solidFill>
              </a:rPr>
              <a:t>rejected</a:t>
            </a:r>
            <a:r>
              <a:rPr lang="en-US" sz="3200" dirty="0" smtClean="0"/>
              <a:t> the very one God used to save them.</a:t>
            </a:r>
            <a:endParaRPr lang="en-US" sz="3200" dirty="0"/>
          </a:p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200" u="sng" dirty="0" smtClean="0"/>
              <a:t>Some familiar facts</a:t>
            </a:r>
            <a:r>
              <a:rPr lang="en-US" sz="3200" dirty="0" smtClean="0"/>
              <a:t>: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was rejected by men due to jealousy…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…but God was with him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was condemned by false witnesses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God set him free from prison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was raised to high position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saved his brothers from death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They recognized him on the second visit (Rev 1:7)</a:t>
            </a:r>
          </a:p>
        </p:txBody>
      </p:sp>
    </p:spTree>
    <p:extLst>
      <p:ext uri="{BB962C8B-B14F-4D97-AF65-F5344CB8AC3E}">
        <p14:creationId xmlns:p14="http://schemas.microsoft.com/office/powerpoint/2010/main" val="3564294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 fontScale="90000"/>
          </a:bodyPr>
          <a:lstStyle/>
          <a:p>
            <a:pPr algn="ctr"/>
            <a:r>
              <a:rPr lang="en-US" b="1" u="sng" dirty="0" smtClean="0"/>
              <a:t>Moses/Law is Respected</a:t>
            </a:r>
            <a:r>
              <a:rPr lang="en-US" b="1" dirty="0" smtClean="0"/>
              <a:t> </a:t>
            </a:r>
            <a:r>
              <a:rPr lang="en-US" sz="3600" dirty="0" smtClean="0"/>
              <a:t>(Acts 7:17-38)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9697" y="977462"/>
            <a:ext cx="8552417" cy="5873473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.20</a:t>
            </a:r>
            <a:r>
              <a:rPr lang="en-US" sz="3200" dirty="0" smtClean="0"/>
              <a:t> – Moses was </a:t>
            </a:r>
            <a:r>
              <a:rPr lang="en-US" sz="3200" b="1" dirty="0" smtClean="0"/>
              <a:t>beautiful</a:t>
            </a:r>
            <a:r>
              <a:rPr lang="en-US" sz="3200" dirty="0" smtClean="0"/>
              <a:t> </a:t>
            </a:r>
            <a:r>
              <a:rPr lang="en-US" sz="3200" b="1" dirty="0" smtClean="0"/>
              <a:t>in God’s sight</a:t>
            </a:r>
            <a:r>
              <a:rPr lang="en-US" sz="3200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.22</a:t>
            </a:r>
            <a:r>
              <a:rPr lang="en-US" sz="3200" dirty="0" smtClean="0"/>
              <a:t> – Moses was </a:t>
            </a:r>
            <a:r>
              <a:rPr lang="en-US" sz="3200" b="1" dirty="0" smtClean="0"/>
              <a:t>mighty</a:t>
            </a:r>
            <a:r>
              <a:rPr lang="en-US" sz="3200" dirty="0" smtClean="0"/>
              <a:t> in </a:t>
            </a:r>
            <a:r>
              <a:rPr lang="en-US" sz="3200" b="1" dirty="0" smtClean="0"/>
              <a:t>words</a:t>
            </a:r>
            <a:r>
              <a:rPr lang="en-US" sz="3200" dirty="0" smtClean="0"/>
              <a:t> and </a:t>
            </a:r>
            <a:r>
              <a:rPr lang="en-US" sz="3200" b="1" dirty="0" smtClean="0"/>
              <a:t>deeds</a:t>
            </a:r>
            <a:r>
              <a:rPr lang="en-US" sz="3200" dirty="0" smtClean="0"/>
              <a:t>.</a:t>
            </a:r>
          </a:p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.32</a:t>
            </a:r>
            <a:r>
              <a:rPr lang="en-US" sz="3200" dirty="0" smtClean="0"/>
              <a:t> – </a:t>
            </a:r>
            <a:r>
              <a:rPr lang="en-US" sz="3200" b="1" dirty="0" smtClean="0"/>
              <a:t>God appeared </a:t>
            </a:r>
            <a:r>
              <a:rPr lang="en-US" sz="3200" dirty="0" smtClean="0"/>
              <a:t>to Moses, and Moses </a:t>
            </a:r>
            <a:r>
              <a:rPr lang="en-US" sz="3200" b="1" dirty="0" smtClean="0"/>
              <a:t>trembled</a:t>
            </a:r>
            <a:r>
              <a:rPr lang="en-US" sz="3200" dirty="0" smtClean="0"/>
              <a:t> in respect at God’s presence</a:t>
            </a:r>
          </a:p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.34</a:t>
            </a:r>
            <a:r>
              <a:rPr lang="en-US" sz="3200" dirty="0" smtClean="0"/>
              <a:t> – Moses was </a:t>
            </a:r>
            <a:r>
              <a:rPr lang="en-US" sz="3200" b="1" dirty="0" smtClean="0"/>
              <a:t>sent by God </a:t>
            </a:r>
            <a:r>
              <a:rPr lang="en-US" sz="3200" dirty="0" smtClean="0"/>
              <a:t>to deliver the nation from slavery</a:t>
            </a:r>
          </a:p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.38</a:t>
            </a:r>
            <a:r>
              <a:rPr lang="en-US" sz="3200" dirty="0" smtClean="0"/>
              <a:t> – Moses received “the </a:t>
            </a:r>
            <a:r>
              <a:rPr lang="en-US" sz="3200" b="1" dirty="0" smtClean="0"/>
              <a:t>living oracles </a:t>
            </a:r>
            <a:r>
              <a:rPr lang="en-US" sz="3200" dirty="0" smtClean="0"/>
              <a:t>to give to us” (</a:t>
            </a:r>
            <a:r>
              <a:rPr lang="en-US" sz="3200" b="1" dirty="0" smtClean="0"/>
              <a:t>the Law</a:t>
            </a:r>
            <a:r>
              <a:rPr lang="en-US" sz="3200" dirty="0" smtClean="0"/>
              <a:t>)</a:t>
            </a:r>
          </a:p>
          <a:p>
            <a:pPr marL="182880" indent="182880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.41</a:t>
            </a:r>
            <a:r>
              <a:rPr lang="en-US" sz="3200" dirty="0" smtClean="0"/>
              <a:t> – The </a:t>
            </a:r>
            <a:r>
              <a:rPr lang="en-US" sz="3200" b="1" dirty="0" smtClean="0"/>
              <a:t>evil</a:t>
            </a:r>
            <a:r>
              <a:rPr lang="en-US" sz="3200" dirty="0" smtClean="0"/>
              <a:t> people </a:t>
            </a:r>
            <a:r>
              <a:rPr lang="en-US" sz="3200" b="1" dirty="0" smtClean="0"/>
              <a:t>turned away</a:t>
            </a:r>
            <a:r>
              <a:rPr lang="en-US" sz="3200" dirty="0" smtClean="0"/>
              <a:t> from God’s 1</a:t>
            </a:r>
            <a:r>
              <a:rPr lang="en-US" sz="3200" baseline="30000" dirty="0" smtClean="0"/>
              <a:t>st</a:t>
            </a:r>
            <a:r>
              <a:rPr lang="en-US" sz="3200" dirty="0" smtClean="0"/>
              <a:t> and 2</a:t>
            </a:r>
            <a:r>
              <a:rPr lang="en-US" sz="3200" baseline="30000" dirty="0" smtClean="0"/>
              <a:t>nd</a:t>
            </a:r>
            <a:r>
              <a:rPr lang="en-US" sz="3200" dirty="0" smtClean="0"/>
              <a:t> </a:t>
            </a:r>
            <a:r>
              <a:rPr lang="en-US" sz="3200" b="1" dirty="0" smtClean="0"/>
              <a:t>commandments</a:t>
            </a:r>
            <a:r>
              <a:rPr lang="en-US" sz="3200" dirty="0" smtClean="0"/>
              <a:t> to serve idols.</a:t>
            </a:r>
          </a:p>
        </p:txBody>
      </p:sp>
    </p:spTree>
    <p:extLst>
      <p:ext uri="{BB962C8B-B14F-4D97-AF65-F5344CB8AC3E}">
        <p14:creationId xmlns:p14="http://schemas.microsoft.com/office/powerpoint/2010/main" val="33117473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Moses – Rejected</a:t>
            </a:r>
            <a:r>
              <a:rPr lang="en-US" u="sng" dirty="0" smtClean="0"/>
              <a:t> </a:t>
            </a:r>
            <a:r>
              <a:rPr lang="en-US" sz="3600" dirty="0" smtClean="0"/>
              <a:t>(Acts 7:17-43)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3357"/>
            <a:ext cx="8590763" cy="5452036"/>
          </a:xfrm>
        </p:spPr>
        <p:txBody>
          <a:bodyPr>
            <a:noAutofit/>
          </a:bodyPr>
          <a:lstStyle/>
          <a:p>
            <a:pPr marL="9144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b="1" dirty="0" smtClean="0"/>
              <a:t>v.27,39</a:t>
            </a:r>
            <a:r>
              <a:rPr lang="en-US" sz="3000" dirty="0" smtClean="0"/>
              <a:t> – “who made you a ruler and a judge over us</a:t>
            </a:r>
            <a:r>
              <a:rPr lang="en-US" sz="3000" dirty="0"/>
              <a:t>?”  “Our fathers refused to obey him, but </a:t>
            </a:r>
            <a:r>
              <a:rPr lang="en-US" sz="3000" b="1" dirty="0">
                <a:solidFill>
                  <a:srgbClr val="FF0000"/>
                </a:solidFill>
              </a:rPr>
              <a:t>thrust him </a:t>
            </a:r>
            <a:r>
              <a:rPr lang="en-US" sz="3000" b="1" dirty="0" smtClean="0">
                <a:solidFill>
                  <a:srgbClr val="FF0000"/>
                </a:solidFill>
              </a:rPr>
              <a:t>aside</a:t>
            </a:r>
            <a:r>
              <a:rPr lang="en-US" sz="3000" dirty="0" smtClean="0"/>
              <a:t>…”</a:t>
            </a:r>
            <a:endParaRPr lang="en-US" sz="3000" dirty="0"/>
          </a:p>
          <a:p>
            <a:pPr marL="91440" indent="0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3000" u="sng" dirty="0" smtClean="0"/>
              <a:t>Some familiar facts</a:t>
            </a:r>
            <a:r>
              <a:rPr lang="en-US" sz="3000" dirty="0" smtClean="0"/>
              <a:t>: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came at the “time of promise” (</a:t>
            </a:r>
            <a:r>
              <a:rPr lang="en-US" sz="2800" dirty="0" smtClean="0"/>
              <a:t>v.17; Gal 4:4)</a:t>
            </a:r>
            <a:endParaRPr lang="en-US" sz="2800" dirty="0" smtClean="0"/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came to bring salvation from slavery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humbled himself, leaving the palace of the king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2800" dirty="0" smtClean="0"/>
              <a:t>He spoke true words directly from God</a:t>
            </a:r>
          </a:p>
          <a:p>
            <a:pPr marL="548640" lvl="1" indent="182880">
              <a:lnSpc>
                <a:spcPct val="100000"/>
              </a:lnSpc>
              <a:spcBef>
                <a:spcPts val="0"/>
              </a:spcBef>
              <a:spcAft>
                <a:spcPts val="1800"/>
              </a:spcAft>
            </a:pPr>
            <a:r>
              <a:rPr lang="en-US" sz="2800" dirty="0" smtClean="0"/>
              <a:t>He interceded between God and sinful people</a:t>
            </a:r>
          </a:p>
          <a:p>
            <a:pPr marL="91440" indent="182880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</a:pPr>
            <a:r>
              <a:rPr lang="en-US" sz="3000" b="1" dirty="0"/>
              <a:t>v</a:t>
            </a:r>
            <a:r>
              <a:rPr lang="en-US" sz="3000" b="1" dirty="0" smtClean="0"/>
              <a:t>.37</a:t>
            </a:r>
            <a:r>
              <a:rPr lang="en-US" sz="3000" dirty="0" smtClean="0"/>
              <a:t> – “God will raise up for you a prophet like me…”</a:t>
            </a:r>
          </a:p>
        </p:txBody>
      </p:sp>
    </p:spTree>
    <p:extLst>
      <p:ext uri="{BB962C8B-B14F-4D97-AF65-F5344CB8AC3E}">
        <p14:creationId xmlns:p14="http://schemas.microsoft.com/office/powerpoint/2010/main" val="101986080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Temple is Holy</a:t>
            </a:r>
            <a:r>
              <a:rPr lang="en-US" b="1" dirty="0" smtClean="0"/>
              <a:t> </a:t>
            </a:r>
            <a:r>
              <a:rPr lang="en-US" sz="3600" dirty="0" smtClean="0"/>
              <a:t>(Acts 7:44-50)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68166" y="882589"/>
            <a:ext cx="8807667" cy="5968346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 smtClean="0"/>
              <a:t>Stephen shows respect for the temple by explaining its </a:t>
            </a:r>
            <a:r>
              <a:rPr lang="en-US" sz="3000" b="1" dirty="0" smtClean="0"/>
              <a:t>holy history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b="1" dirty="0"/>
              <a:t>v</a:t>
            </a:r>
            <a:r>
              <a:rPr lang="en-US" sz="3000" b="1" dirty="0" smtClean="0"/>
              <a:t>.44</a:t>
            </a:r>
            <a:r>
              <a:rPr lang="en-US" sz="3000" dirty="0" smtClean="0"/>
              <a:t> – before the temple: the “tent of witness,” brought into Israel by Joshua (v.45) and used through king David’s reign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b="1" dirty="0"/>
              <a:t>v</a:t>
            </a:r>
            <a:r>
              <a:rPr lang="en-US" sz="3000" b="1" dirty="0" smtClean="0"/>
              <a:t>.47</a:t>
            </a:r>
            <a:r>
              <a:rPr lang="en-US" sz="3000" dirty="0" smtClean="0"/>
              <a:t> – but even </a:t>
            </a:r>
            <a:r>
              <a:rPr lang="en-US" sz="3000" b="1" dirty="0" smtClean="0"/>
              <a:t>Solomon’s beautiful temple </a:t>
            </a:r>
            <a:r>
              <a:rPr lang="en-US" sz="3000" dirty="0" smtClean="0"/>
              <a:t>could never contain God (v.48-49; 1 Kings 8:27)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 smtClean="0"/>
              <a:t>The temple at this time was built by Herod (not Jews) and would soon be destroyed (in A.D. 70)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000" dirty="0" smtClean="0"/>
              <a:t>The temple symbolized </a:t>
            </a:r>
            <a:r>
              <a:rPr lang="en-US" sz="3000" b="1" dirty="0" smtClean="0"/>
              <a:t>God’s presence </a:t>
            </a:r>
            <a:r>
              <a:rPr lang="en-US" sz="3000" dirty="0" smtClean="0"/>
              <a:t>but He was not trapped inside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3000" dirty="0" smtClean="0"/>
          </a:p>
        </p:txBody>
      </p:sp>
    </p:spTree>
    <p:extLst>
      <p:ext uri="{BB962C8B-B14F-4D97-AF65-F5344CB8AC3E}">
        <p14:creationId xmlns:p14="http://schemas.microsoft.com/office/powerpoint/2010/main" val="33389196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18629"/>
            <a:ext cx="7886700" cy="763960"/>
          </a:xfrm>
        </p:spPr>
        <p:txBody>
          <a:bodyPr>
            <a:normAutofit/>
          </a:bodyPr>
          <a:lstStyle/>
          <a:p>
            <a:pPr algn="ctr"/>
            <a:r>
              <a:rPr lang="en-US" b="1" u="sng" dirty="0" smtClean="0"/>
              <a:t>The REAL Guilty Ones</a:t>
            </a:r>
            <a:r>
              <a:rPr lang="en-US" b="1" dirty="0" smtClean="0"/>
              <a:t> </a:t>
            </a:r>
            <a:r>
              <a:rPr lang="en-US" sz="3600" dirty="0" smtClean="0"/>
              <a:t>(Acts 7:51-53)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11499" y="1043357"/>
            <a:ext cx="8611784" cy="5807578"/>
          </a:xfrm>
        </p:spPr>
        <p:txBody>
          <a:bodyPr>
            <a:noAutofit/>
          </a:bodyPr>
          <a:lstStyle/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dirty="0" smtClean="0"/>
              <a:t>Stephen is now proven innocent of the charges. 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.51</a:t>
            </a:r>
            <a:r>
              <a:rPr lang="en-US" sz="3200" dirty="0" smtClean="0"/>
              <a:t> – He has his own accusation of the leaders: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“You stiff-necked people” (unwilling to bow before God)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“uncircumcised in heart and ears” (hard hearts and closed ears)</a:t>
            </a:r>
          </a:p>
          <a:p>
            <a:pPr marL="640080" lvl="1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dirty="0" smtClean="0"/>
              <a:t>“</a:t>
            </a:r>
            <a:r>
              <a:rPr lang="en-US" b="1" dirty="0" smtClean="0">
                <a:solidFill>
                  <a:srgbClr val="FF0000"/>
                </a:solidFill>
              </a:rPr>
              <a:t>always resist </a:t>
            </a:r>
            <a:r>
              <a:rPr lang="en-US" dirty="0" smtClean="0"/>
              <a:t>the Holy Spirit” (not filled and controlled)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.52</a:t>
            </a:r>
            <a:r>
              <a:rPr lang="en-US" sz="3200" dirty="0" smtClean="0"/>
              <a:t> – </a:t>
            </a:r>
            <a:r>
              <a:rPr lang="en-US" sz="3200" b="1" dirty="0" smtClean="0"/>
              <a:t>just like their fathers</a:t>
            </a:r>
            <a:r>
              <a:rPr lang="en-US" sz="3200" dirty="0" smtClean="0"/>
              <a:t>, they </a:t>
            </a:r>
            <a:r>
              <a:rPr lang="en-US" sz="3200" b="1" dirty="0" smtClean="0">
                <a:solidFill>
                  <a:srgbClr val="FF0000"/>
                </a:solidFill>
              </a:rPr>
              <a:t>killed God’s messengers</a:t>
            </a:r>
            <a:r>
              <a:rPr lang="en-US" sz="3200" dirty="0" smtClean="0"/>
              <a:t>, including the promised Messiah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r>
              <a:rPr lang="en-US" sz="3200" b="1" dirty="0"/>
              <a:t>v</a:t>
            </a:r>
            <a:r>
              <a:rPr lang="en-US" sz="3200" b="1" dirty="0" smtClean="0"/>
              <a:t>.53</a:t>
            </a:r>
            <a:r>
              <a:rPr lang="en-US" sz="3200" dirty="0" smtClean="0"/>
              <a:t> – they received the Law but don’t obey it</a:t>
            </a:r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3200" dirty="0" smtClean="0"/>
          </a:p>
          <a:p>
            <a:pPr marL="182880" indent="18288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</a:pPr>
            <a:endParaRPr lang="en-US" sz="3200" dirty="0" smtClean="0"/>
          </a:p>
        </p:txBody>
      </p:sp>
    </p:spTree>
    <p:extLst>
      <p:ext uri="{BB962C8B-B14F-4D97-AF65-F5344CB8AC3E}">
        <p14:creationId xmlns:p14="http://schemas.microsoft.com/office/powerpoint/2010/main" val="17672185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build="p" bldLvl="3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2843</TotalTime>
  <Words>1087</Words>
  <Application>Microsoft Office PowerPoint</Application>
  <PresentationFormat>On-screen Show (4:3)</PresentationFormat>
  <Paragraphs>105</Paragraphs>
  <Slides>11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Calibri Light</vt:lpstr>
      <vt:lpstr>Cambria</vt:lpstr>
      <vt:lpstr>Office Theme</vt:lpstr>
      <vt:lpstr>Defending the Truth</vt:lpstr>
      <vt:lpstr>From Last Week (Acts 6:11-15)</vt:lpstr>
      <vt:lpstr>Stephen’s Defense (Acts 7)</vt:lpstr>
      <vt:lpstr>God is Sovereign (Acts 7:1-8)</vt:lpstr>
      <vt:lpstr>Joseph – Rejected (Acts 7:9-16)</vt:lpstr>
      <vt:lpstr>Moses/Law is Respected (Acts 7:17-38)</vt:lpstr>
      <vt:lpstr>Moses – Rejected (Acts 7:17-43)</vt:lpstr>
      <vt:lpstr>The Temple is Holy (Acts 7:44-50)</vt:lpstr>
      <vt:lpstr>The REAL Guilty Ones (Acts 7:51-53)</vt:lpstr>
      <vt:lpstr>The Messenger Rejected (Acts 7:54-8:1a)</vt:lpstr>
      <vt:lpstr>Some “Take Aways”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Book of Acts</dc:title>
  <dc:creator>Mark Robnett</dc:creator>
  <cp:lastModifiedBy>Mark Robnett</cp:lastModifiedBy>
  <cp:revision>164</cp:revision>
  <dcterms:created xsi:type="dcterms:W3CDTF">2022-11-02T22:17:55Z</dcterms:created>
  <dcterms:modified xsi:type="dcterms:W3CDTF">2023-08-25T13:48:43Z</dcterms:modified>
</cp:coreProperties>
</file>