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80" r:id="rId3"/>
    <p:sldId id="291" r:id="rId4"/>
    <p:sldId id="292" r:id="rId5"/>
    <p:sldId id="281" r:id="rId6"/>
    <p:sldId id="282" r:id="rId7"/>
    <p:sldId id="294" r:id="rId8"/>
    <p:sldId id="293" r:id="rId9"/>
    <p:sldId id="295" r:id="rId10"/>
    <p:sldId id="296" r:id="rId11"/>
    <p:sldId id="297" r:id="rId12"/>
    <p:sldId id="298" r:id="rId13"/>
    <p:sldId id="265"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80047" autoAdjust="0"/>
  </p:normalViewPr>
  <p:slideViewPr>
    <p:cSldViewPr snapToGrid="0">
      <p:cViewPr varScale="1">
        <p:scale>
          <a:sx n="91" d="100"/>
          <a:sy n="91" d="100"/>
        </p:scale>
        <p:origin x="1806" y="96"/>
      </p:cViewPr>
      <p:guideLst/>
    </p:cSldViewPr>
  </p:slideViewPr>
  <p:notesTextViewPr>
    <p:cViewPr>
      <p:scale>
        <a:sx n="200" d="100"/>
        <a:sy n="2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3/20/2023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1724954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11</a:t>
            </a:fld>
            <a:endParaRPr lang="en-US"/>
          </a:p>
        </p:txBody>
      </p:sp>
    </p:spTree>
    <p:extLst>
      <p:ext uri="{BB962C8B-B14F-4D97-AF65-F5344CB8AC3E}">
        <p14:creationId xmlns:p14="http://schemas.microsoft.com/office/powerpoint/2010/main" val="29101588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Was he a “wolf</a:t>
            </a:r>
            <a:r>
              <a:rPr lang="en-US" baseline="0" dirty="0" smtClean="0"/>
              <a:t> in sheep’s clothing”?</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12</a:t>
            </a:fld>
            <a:endParaRPr lang="en-US"/>
          </a:p>
        </p:txBody>
      </p:sp>
    </p:spTree>
    <p:extLst>
      <p:ext uri="{BB962C8B-B14F-4D97-AF65-F5344CB8AC3E}">
        <p14:creationId xmlns:p14="http://schemas.microsoft.com/office/powerpoint/2010/main" val="3354284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13</a:t>
            </a:fld>
            <a:endParaRPr lang="en-US"/>
          </a:p>
        </p:txBody>
      </p:sp>
    </p:spTree>
    <p:extLst>
      <p:ext uri="{BB962C8B-B14F-4D97-AF65-F5344CB8AC3E}">
        <p14:creationId xmlns:p14="http://schemas.microsoft.com/office/powerpoint/2010/main" val="253770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Notice the way that Saul thought that he was doing the right thing</a:t>
            </a:r>
            <a:r>
              <a:rPr lang="en-US" baseline="0" dirty="0" smtClean="0"/>
              <a:t> in a passionate way.  But he was wrong.  </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478986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16276641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489269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7018282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8079213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Haggai 1:5,7  </a:t>
            </a:r>
            <a:r>
              <a:rPr lang="en-US" sz="1200" b="1" i="0" u="none" strike="noStrike" kern="1200" baseline="30000" dirty="0" smtClean="0">
                <a:solidFill>
                  <a:schemeClr val="tx1"/>
                </a:solidFill>
                <a:latin typeface="+mn-lt"/>
                <a:ea typeface="+mn-ea"/>
                <a:cs typeface="+mn-cs"/>
              </a:rPr>
              <a:t>5 </a:t>
            </a:r>
            <a:r>
              <a:rPr lang="en-US" sz="1200" b="0" i="0" u="none" strike="noStrike" kern="1200" baseline="0" dirty="0" smtClean="0">
                <a:solidFill>
                  <a:schemeClr val="tx1"/>
                </a:solidFill>
                <a:latin typeface="+mn-lt"/>
                <a:ea typeface="+mn-ea"/>
                <a:cs typeface="+mn-cs"/>
              </a:rPr>
              <a:t>Now, therefore, thus says the LORD of hosts: </a:t>
            </a:r>
            <a:r>
              <a:rPr lang="en-US" sz="1200" b="1" i="0" u="none" strike="noStrike" kern="1200" baseline="0" dirty="0" smtClean="0">
                <a:solidFill>
                  <a:schemeClr val="tx1"/>
                </a:solidFill>
                <a:latin typeface="+mn-lt"/>
                <a:ea typeface="+mn-ea"/>
                <a:cs typeface="+mn-cs"/>
              </a:rPr>
              <a:t>Consider your ways</a:t>
            </a:r>
            <a:r>
              <a:rPr lang="en-US" sz="1200" b="0" i="0" u="none" strike="noStrike" kern="1200" baseline="0" dirty="0" smtClean="0">
                <a:solidFill>
                  <a:schemeClr val="tx1"/>
                </a:solidFill>
                <a:latin typeface="+mn-lt"/>
                <a:ea typeface="+mn-ea"/>
                <a:cs typeface="+mn-cs"/>
              </a:rPr>
              <a:t>.</a:t>
            </a:r>
            <a:r>
              <a:rPr lang="en-US" sz="1200" b="1" i="0" u="none" strike="noStrike" kern="1200" baseline="30000" dirty="0" smtClean="0">
                <a:solidFill>
                  <a:schemeClr val="tx1"/>
                </a:solidFill>
                <a:latin typeface="+mn-lt"/>
                <a:ea typeface="+mn-ea"/>
                <a:cs typeface="+mn-cs"/>
              </a:rPr>
              <a:t> 6 </a:t>
            </a:r>
            <a:r>
              <a:rPr lang="en-US" sz="1200" b="0" i="0" u="none" strike="noStrike" kern="1200" baseline="0" dirty="0" smtClean="0">
                <a:solidFill>
                  <a:schemeClr val="tx1"/>
                </a:solidFill>
                <a:latin typeface="+mn-lt"/>
                <a:ea typeface="+mn-ea"/>
                <a:cs typeface="+mn-cs"/>
              </a:rPr>
              <a:t>You have sown much, and harvested little. You eat, but you never have enough; you drink, but you never have your fill. You clothe yourselves, but no one is warm. And he who earns wages does so to put them into a bag with holes. </a:t>
            </a:r>
          </a:p>
          <a:p>
            <a:r>
              <a:rPr lang="en-US" sz="1200" b="1" i="0" u="none" strike="noStrike" kern="1200" baseline="30000" dirty="0" smtClean="0">
                <a:solidFill>
                  <a:schemeClr val="tx1"/>
                </a:solidFill>
                <a:latin typeface="+mn-lt"/>
                <a:ea typeface="+mn-ea"/>
                <a:cs typeface="+mn-cs"/>
              </a:rPr>
              <a:t> 7 </a:t>
            </a:r>
            <a:r>
              <a:rPr lang="en-US" sz="1200" b="0" i="0" u="none" strike="noStrike" kern="1200" baseline="0" dirty="0" smtClean="0">
                <a:solidFill>
                  <a:schemeClr val="tx1"/>
                </a:solidFill>
                <a:latin typeface="+mn-lt"/>
                <a:ea typeface="+mn-ea"/>
                <a:cs typeface="+mn-cs"/>
              </a:rPr>
              <a:t>“Thus says the LORD of hosts: </a:t>
            </a:r>
            <a:r>
              <a:rPr lang="en-US" sz="1200" b="1" i="0" u="none" strike="noStrike" kern="1200" baseline="0" dirty="0" smtClean="0">
                <a:solidFill>
                  <a:schemeClr val="tx1"/>
                </a:solidFill>
                <a:latin typeface="+mn-lt"/>
                <a:ea typeface="+mn-ea"/>
                <a:cs typeface="+mn-cs"/>
              </a:rPr>
              <a:t>Consider your ways</a:t>
            </a:r>
            <a:r>
              <a:rPr lang="en-US" sz="1200" b="0" i="0" u="none" strike="noStrike" kern="1200" baseline="0" dirty="0" smtClean="0">
                <a:solidFill>
                  <a:schemeClr val="tx1"/>
                </a:solidFill>
                <a:latin typeface="+mn-lt"/>
                <a:ea typeface="+mn-ea"/>
                <a:cs typeface="+mn-cs"/>
              </a:rPr>
              <a:t>.</a:t>
            </a:r>
            <a:r>
              <a:rPr lang="en-US" sz="1200" b="1" i="0" u="none" strike="noStrike" kern="1200" baseline="30000" dirty="0" smtClean="0">
                <a:solidFill>
                  <a:schemeClr val="tx1"/>
                </a:solidFill>
                <a:latin typeface="+mn-lt"/>
                <a:ea typeface="+mn-ea"/>
                <a:cs typeface="+mn-cs"/>
              </a:rPr>
              <a:t> 8 </a:t>
            </a:r>
            <a:r>
              <a:rPr lang="en-US" sz="1200" b="0" i="0" u="none" strike="noStrike" kern="1200" baseline="0" dirty="0" smtClean="0">
                <a:solidFill>
                  <a:schemeClr val="tx1"/>
                </a:solidFill>
                <a:latin typeface="+mn-lt"/>
                <a:ea typeface="+mn-ea"/>
                <a:cs typeface="+mn-cs"/>
              </a:rPr>
              <a:t>Go up to the hills and bring wood and build the house, that I may take pleasure in it and that I may be glorified, says the LORD.</a:t>
            </a:r>
            <a:r>
              <a:rPr lang="en-US" sz="1200" b="1" i="0" u="none" strike="noStrike" kern="1200" baseline="30000" dirty="0" smtClean="0">
                <a:solidFill>
                  <a:schemeClr val="tx1"/>
                </a:solidFill>
                <a:latin typeface="+mn-lt"/>
                <a:ea typeface="+mn-ea"/>
                <a:cs typeface="+mn-cs"/>
              </a:rPr>
              <a:t> 9 </a:t>
            </a:r>
            <a:r>
              <a:rPr lang="en-US" sz="1200" b="0" i="0" u="none" strike="noStrike" kern="1200" baseline="0" dirty="0" smtClean="0">
                <a:solidFill>
                  <a:schemeClr val="tx1"/>
                </a:solidFill>
                <a:latin typeface="+mn-lt"/>
                <a:ea typeface="+mn-ea"/>
                <a:cs typeface="+mn-cs"/>
              </a:rPr>
              <a:t>You looked for much, and behold, it came to little. And when you brought it home, I blew it away.</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21460792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1557677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Ananias now refers to Saul</a:t>
            </a:r>
            <a:r>
              <a:rPr lang="en-US" baseline="0" dirty="0" smtClean="0"/>
              <a:t> as his brother, not his enemy</a:t>
            </a:r>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27899394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3/20/2023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3/20/2023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3/20/2023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3/20/2023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3/20/2023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3/20/2023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1937" y="1152507"/>
            <a:ext cx="8229602" cy="1942385"/>
          </a:xfrm>
        </p:spPr>
        <p:txBody>
          <a:bodyPr>
            <a:normAutofit/>
          </a:bodyPr>
          <a:lstStyle/>
          <a:p>
            <a:r>
              <a:rPr lang="en-US" sz="6600" b="1" dirty="0" smtClean="0"/>
              <a:t>A Transformed Life</a:t>
            </a:r>
            <a:endParaRPr lang="en-US" sz="6600" b="1" dirty="0"/>
          </a:p>
        </p:txBody>
      </p:sp>
      <p:sp>
        <p:nvSpPr>
          <p:cNvPr id="3" name="Subtitle 2"/>
          <p:cNvSpPr>
            <a:spLocks noGrp="1"/>
          </p:cNvSpPr>
          <p:nvPr>
            <p:ph type="subTitle" idx="1"/>
          </p:nvPr>
        </p:nvSpPr>
        <p:spPr>
          <a:xfrm>
            <a:off x="1143000" y="3778180"/>
            <a:ext cx="6858000" cy="1479620"/>
          </a:xfrm>
        </p:spPr>
        <p:txBody>
          <a:bodyPr>
            <a:normAutofit/>
          </a:bodyPr>
          <a:lstStyle/>
          <a:p>
            <a:r>
              <a:rPr lang="en-US" sz="4400" dirty="0" smtClean="0"/>
              <a:t>Acts 9</a:t>
            </a:r>
            <a:endParaRPr lang="en-US" sz="44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479" y="118629"/>
            <a:ext cx="8643315" cy="763960"/>
          </a:xfrm>
        </p:spPr>
        <p:txBody>
          <a:bodyPr>
            <a:normAutofit/>
          </a:bodyPr>
          <a:lstStyle/>
          <a:p>
            <a:pPr algn="ctr"/>
            <a:r>
              <a:rPr lang="en-US" b="1" u="sng" dirty="0" smtClean="0"/>
              <a:t>The Filling of the Spirit</a:t>
            </a:r>
            <a:r>
              <a:rPr lang="en-US" dirty="0" smtClean="0"/>
              <a:t> </a:t>
            </a:r>
            <a:r>
              <a:rPr lang="en-US" sz="4000" dirty="0" smtClean="0"/>
              <a:t>(Acts 9:17bc)</a:t>
            </a:r>
            <a:endParaRPr lang="en-US" dirty="0"/>
          </a:p>
        </p:txBody>
      </p:sp>
      <p:sp>
        <p:nvSpPr>
          <p:cNvPr id="7" name="Content Placeholder 6"/>
          <p:cNvSpPr>
            <a:spLocks noGrp="1"/>
          </p:cNvSpPr>
          <p:nvPr>
            <p:ph idx="1"/>
          </p:nvPr>
        </p:nvSpPr>
        <p:spPr>
          <a:xfrm>
            <a:off x="311499" y="1040525"/>
            <a:ext cx="8440615" cy="5740074"/>
          </a:xfrm>
        </p:spPr>
        <p:txBody>
          <a:bodyPr>
            <a:noAutofit/>
          </a:bodyPr>
          <a:lstStyle/>
          <a:p>
            <a:pPr marL="182880" indent="182880">
              <a:lnSpc>
                <a:spcPct val="100000"/>
              </a:lnSpc>
              <a:spcBef>
                <a:spcPts val="600"/>
              </a:spcBef>
              <a:spcAft>
                <a:spcPts val="600"/>
              </a:spcAft>
            </a:pPr>
            <a:r>
              <a:rPr lang="en-US" sz="3200" dirty="0" smtClean="0"/>
              <a:t>The Holy Spirit was already working in Saul:</a:t>
            </a:r>
          </a:p>
          <a:p>
            <a:pPr marL="640080" lvl="1" indent="182880">
              <a:lnSpc>
                <a:spcPct val="100000"/>
              </a:lnSpc>
              <a:spcBef>
                <a:spcPts val="600"/>
              </a:spcBef>
              <a:spcAft>
                <a:spcPts val="600"/>
              </a:spcAft>
            </a:pPr>
            <a:r>
              <a:rPr lang="en-US" sz="2800" dirty="0" smtClean="0"/>
              <a:t>Convicting him of sin (John 16:9)</a:t>
            </a:r>
          </a:p>
          <a:p>
            <a:pPr marL="640080" lvl="1" indent="182880">
              <a:lnSpc>
                <a:spcPct val="100000"/>
              </a:lnSpc>
              <a:spcBef>
                <a:spcPts val="600"/>
              </a:spcBef>
              <a:spcAft>
                <a:spcPts val="600"/>
              </a:spcAft>
            </a:pPr>
            <a:r>
              <a:rPr lang="en-US" sz="2800" dirty="0" smtClean="0"/>
              <a:t>Convincing him of Jesus’ Lordship (1 </a:t>
            </a:r>
            <a:r>
              <a:rPr lang="en-US" sz="2800" dirty="0" err="1" smtClean="0"/>
              <a:t>Cor</a:t>
            </a:r>
            <a:r>
              <a:rPr lang="en-US" sz="2800" dirty="0" smtClean="0"/>
              <a:t> 12:3)</a:t>
            </a:r>
          </a:p>
          <a:p>
            <a:pPr marL="640080" lvl="1" indent="182880">
              <a:lnSpc>
                <a:spcPct val="100000"/>
              </a:lnSpc>
              <a:spcBef>
                <a:spcPts val="600"/>
              </a:spcBef>
              <a:spcAft>
                <a:spcPts val="600"/>
              </a:spcAft>
            </a:pPr>
            <a:r>
              <a:rPr lang="en-US" sz="2800" dirty="0" smtClean="0"/>
              <a:t>Converting Him (John 3:5)</a:t>
            </a:r>
          </a:p>
          <a:p>
            <a:pPr marL="640080" lvl="1" indent="182880">
              <a:lnSpc>
                <a:spcPct val="100000"/>
              </a:lnSpc>
              <a:spcBef>
                <a:spcPts val="600"/>
              </a:spcBef>
              <a:spcAft>
                <a:spcPts val="600"/>
              </a:spcAft>
            </a:pPr>
            <a:r>
              <a:rPr lang="en-US" sz="2800" dirty="0" smtClean="0"/>
              <a:t>Adding him to the church (1 </a:t>
            </a:r>
            <a:r>
              <a:rPr lang="en-US" sz="2800" dirty="0" err="1" smtClean="0"/>
              <a:t>Cor</a:t>
            </a:r>
            <a:r>
              <a:rPr lang="en-US" sz="2800" dirty="0" smtClean="0"/>
              <a:t> 12:13)</a:t>
            </a:r>
          </a:p>
          <a:p>
            <a:pPr marL="182880" indent="182880">
              <a:lnSpc>
                <a:spcPct val="100000"/>
              </a:lnSpc>
              <a:spcBef>
                <a:spcPts val="600"/>
              </a:spcBef>
              <a:spcAft>
                <a:spcPts val="1200"/>
              </a:spcAft>
            </a:pPr>
            <a:r>
              <a:rPr lang="en-US" sz="3200" b="1" dirty="0" smtClean="0"/>
              <a:t>v.17b </a:t>
            </a:r>
            <a:r>
              <a:rPr lang="en-US" sz="3200" dirty="0" smtClean="0"/>
              <a:t>– “Brother Saul … regain your sight and </a:t>
            </a:r>
            <a:r>
              <a:rPr lang="en-US" sz="3200" b="1" dirty="0" smtClean="0"/>
              <a:t>be filled </a:t>
            </a:r>
            <a:r>
              <a:rPr lang="en-US" sz="3200" dirty="0" smtClean="0"/>
              <a:t>with the </a:t>
            </a:r>
            <a:r>
              <a:rPr lang="en-US" sz="3200" b="1" dirty="0" smtClean="0"/>
              <a:t>Holy Spirit</a:t>
            </a:r>
            <a:r>
              <a:rPr lang="en-US" sz="3200" dirty="0" smtClean="0"/>
              <a:t>.” </a:t>
            </a:r>
          </a:p>
          <a:p>
            <a:pPr marL="182880" indent="182880">
              <a:lnSpc>
                <a:spcPct val="100000"/>
              </a:lnSpc>
              <a:spcBef>
                <a:spcPts val="600"/>
              </a:spcBef>
              <a:spcAft>
                <a:spcPts val="1200"/>
              </a:spcAft>
            </a:pPr>
            <a:r>
              <a:rPr lang="en-US" sz="3200" dirty="0" smtClean="0"/>
              <a:t>He will now be </a:t>
            </a:r>
            <a:r>
              <a:rPr lang="en-US" sz="3200" b="1" dirty="0" smtClean="0"/>
              <a:t>filled in a unique way</a:t>
            </a:r>
            <a:r>
              <a:rPr lang="en-US" sz="3200" dirty="0" smtClean="0"/>
              <a:t>, called by God as </a:t>
            </a:r>
            <a:r>
              <a:rPr lang="en-US" sz="3200" b="1" dirty="0" smtClean="0"/>
              <a:t>an apostle </a:t>
            </a:r>
            <a:r>
              <a:rPr lang="en-US" sz="3200" dirty="0" smtClean="0"/>
              <a:t>(2 </a:t>
            </a:r>
            <a:r>
              <a:rPr lang="en-US" sz="3200" dirty="0" err="1" smtClean="0"/>
              <a:t>Cor</a:t>
            </a:r>
            <a:r>
              <a:rPr lang="en-US" sz="3200" dirty="0" smtClean="0"/>
              <a:t> 12:12)</a:t>
            </a:r>
            <a:endParaRPr lang="en-US" sz="3200" dirty="0"/>
          </a:p>
        </p:txBody>
      </p:sp>
    </p:spTree>
    <p:extLst>
      <p:ext uri="{BB962C8B-B14F-4D97-AF65-F5344CB8AC3E}">
        <p14:creationId xmlns:p14="http://schemas.microsoft.com/office/powerpoint/2010/main" val="113612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19" y="118629"/>
            <a:ext cx="8440615" cy="763960"/>
          </a:xfrm>
        </p:spPr>
        <p:txBody>
          <a:bodyPr>
            <a:normAutofit/>
          </a:bodyPr>
          <a:lstStyle/>
          <a:p>
            <a:pPr algn="ctr"/>
            <a:r>
              <a:rPr lang="en-US" b="1" u="sng" dirty="0" smtClean="0"/>
              <a:t>New Life, New Actions</a:t>
            </a:r>
            <a:r>
              <a:rPr lang="en-US" b="1" dirty="0" smtClean="0"/>
              <a:t> </a:t>
            </a:r>
            <a:r>
              <a:rPr lang="en-US" sz="4000" dirty="0" smtClean="0"/>
              <a:t>(Acts 9:18-22)</a:t>
            </a:r>
            <a:endParaRPr lang="en-US" dirty="0"/>
          </a:p>
        </p:txBody>
      </p:sp>
      <p:sp>
        <p:nvSpPr>
          <p:cNvPr id="7" name="Content Placeholder 6"/>
          <p:cNvSpPr>
            <a:spLocks noGrp="1"/>
          </p:cNvSpPr>
          <p:nvPr>
            <p:ph idx="1"/>
          </p:nvPr>
        </p:nvSpPr>
        <p:spPr>
          <a:xfrm>
            <a:off x="311499" y="882589"/>
            <a:ext cx="8440615" cy="5898010"/>
          </a:xfrm>
        </p:spPr>
        <p:txBody>
          <a:bodyPr>
            <a:noAutofit/>
          </a:bodyPr>
          <a:lstStyle/>
          <a:p>
            <a:pPr marL="182880" indent="182880">
              <a:lnSpc>
                <a:spcPct val="100000"/>
              </a:lnSpc>
              <a:spcBef>
                <a:spcPts val="600"/>
              </a:spcBef>
              <a:spcAft>
                <a:spcPts val="1200"/>
              </a:spcAft>
            </a:pPr>
            <a:r>
              <a:rPr lang="en-US" sz="3200" b="1" dirty="0" smtClean="0"/>
              <a:t>v.18 </a:t>
            </a:r>
            <a:r>
              <a:rPr lang="en-US" sz="3200" dirty="0" smtClean="0"/>
              <a:t>– “immediately … he regained his sight.”</a:t>
            </a:r>
          </a:p>
          <a:p>
            <a:pPr marL="182880" indent="182880">
              <a:lnSpc>
                <a:spcPct val="100000"/>
              </a:lnSpc>
              <a:spcBef>
                <a:spcPts val="600"/>
              </a:spcBef>
              <a:spcAft>
                <a:spcPts val="1200"/>
              </a:spcAft>
            </a:pPr>
            <a:r>
              <a:rPr lang="en-US" sz="3200" b="1" dirty="0"/>
              <a:t>v</a:t>
            </a:r>
            <a:r>
              <a:rPr lang="en-US" sz="3200" b="1" dirty="0" smtClean="0"/>
              <a:t>.18</a:t>
            </a:r>
            <a:r>
              <a:rPr lang="en-US" sz="3200" dirty="0" smtClean="0"/>
              <a:t> – “Then he </a:t>
            </a:r>
            <a:r>
              <a:rPr lang="en-US" sz="3200" b="1" dirty="0" smtClean="0"/>
              <a:t>rose</a:t>
            </a:r>
            <a:r>
              <a:rPr lang="en-US" sz="3200" dirty="0" smtClean="0"/>
              <a:t> and was </a:t>
            </a:r>
            <a:r>
              <a:rPr lang="en-US" sz="3200" b="1" dirty="0" smtClean="0"/>
              <a:t>baptized</a:t>
            </a:r>
            <a:r>
              <a:rPr lang="en-US" sz="3200" dirty="0" smtClean="0"/>
              <a:t>.” </a:t>
            </a:r>
          </a:p>
          <a:p>
            <a:pPr marL="182880" indent="182880">
              <a:lnSpc>
                <a:spcPct val="100000"/>
              </a:lnSpc>
              <a:spcBef>
                <a:spcPts val="600"/>
              </a:spcBef>
              <a:spcAft>
                <a:spcPts val="1200"/>
              </a:spcAft>
            </a:pPr>
            <a:r>
              <a:rPr lang="en-US" sz="3200" b="1" dirty="0"/>
              <a:t>v</a:t>
            </a:r>
            <a:r>
              <a:rPr lang="en-US" sz="3200" b="1" dirty="0" smtClean="0"/>
              <a:t>.19</a:t>
            </a:r>
            <a:r>
              <a:rPr lang="en-US" sz="3200" dirty="0" smtClean="0"/>
              <a:t> – he ate and </a:t>
            </a:r>
            <a:r>
              <a:rPr lang="en-US" sz="3200" b="1" dirty="0" smtClean="0"/>
              <a:t>spent time with </a:t>
            </a:r>
            <a:r>
              <a:rPr lang="en-US" sz="3200" dirty="0" smtClean="0"/>
              <a:t>other </a:t>
            </a:r>
            <a:r>
              <a:rPr lang="en-US" sz="3200" b="1" dirty="0" smtClean="0"/>
              <a:t>believers</a:t>
            </a:r>
            <a:r>
              <a:rPr lang="en-US" sz="3200" dirty="0" smtClean="0"/>
              <a:t> (1 John 3:14)</a:t>
            </a:r>
          </a:p>
          <a:p>
            <a:pPr marL="182880" indent="182880">
              <a:lnSpc>
                <a:spcPct val="100000"/>
              </a:lnSpc>
              <a:spcBef>
                <a:spcPts val="600"/>
              </a:spcBef>
              <a:spcAft>
                <a:spcPts val="1200"/>
              </a:spcAft>
            </a:pPr>
            <a:r>
              <a:rPr lang="en-US" sz="3200" b="1" dirty="0"/>
              <a:t>v</a:t>
            </a:r>
            <a:r>
              <a:rPr lang="en-US" sz="3200" b="1" dirty="0" smtClean="0"/>
              <a:t>.20</a:t>
            </a:r>
            <a:r>
              <a:rPr lang="en-US" sz="3200" dirty="0" smtClean="0"/>
              <a:t> – he </a:t>
            </a:r>
            <a:r>
              <a:rPr lang="en-US" sz="3200" b="1" dirty="0" smtClean="0"/>
              <a:t>shared the good news </a:t>
            </a:r>
            <a:r>
              <a:rPr lang="en-US" sz="3200" dirty="0" smtClean="0"/>
              <a:t>with others</a:t>
            </a:r>
          </a:p>
          <a:p>
            <a:pPr marL="182880" indent="182880">
              <a:lnSpc>
                <a:spcPct val="100000"/>
              </a:lnSpc>
              <a:spcBef>
                <a:spcPts val="600"/>
              </a:spcBef>
              <a:spcAft>
                <a:spcPts val="1200"/>
              </a:spcAft>
            </a:pPr>
            <a:r>
              <a:rPr lang="en-US" sz="3200" b="1" dirty="0"/>
              <a:t>v</a:t>
            </a:r>
            <a:r>
              <a:rPr lang="en-US" sz="3200" b="1" dirty="0" smtClean="0"/>
              <a:t>.21</a:t>
            </a:r>
            <a:r>
              <a:rPr lang="en-US" sz="3200" dirty="0" smtClean="0"/>
              <a:t> – he </a:t>
            </a:r>
            <a:r>
              <a:rPr lang="en-US" sz="3200" b="1" dirty="0" smtClean="0"/>
              <a:t>shared his testimony </a:t>
            </a:r>
            <a:r>
              <a:rPr lang="en-US" sz="3200" dirty="0" smtClean="0"/>
              <a:t>of salvation</a:t>
            </a:r>
          </a:p>
          <a:p>
            <a:pPr marL="182880" indent="182880">
              <a:lnSpc>
                <a:spcPct val="100000"/>
              </a:lnSpc>
              <a:spcBef>
                <a:spcPts val="600"/>
              </a:spcBef>
              <a:spcAft>
                <a:spcPts val="1200"/>
              </a:spcAft>
            </a:pPr>
            <a:r>
              <a:rPr lang="en-US" sz="3200" b="1" dirty="0"/>
              <a:t>v</a:t>
            </a:r>
            <a:r>
              <a:rPr lang="en-US" sz="3200" b="1" dirty="0" smtClean="0"/>
              <a:t>.22</a:t>
            </a:r>
            <a:r>
              <a:rPr lang="en-US" sz="3200" dirty="0" smtClean="0"/>
              <a:t> – he </a:t>
            </a:r>
            <a:r>
              <a:rPr lang="en-US" sz="3200" b="1" dirty="0" smtClean="0"/>
              <a:t>grew</a:t>
            </a:r>
            <a:r>
              <a:rPr lang="en-US" sz="3200" dirty="0" smtClean="0"/>
              <a:t> in knowledge of </a:t>
            </a:r>
            <a:r>
              <a:rPr lang="en-US" sz="3200" b="1" dirty="0" smtClean="0"/>
              <a:t>the Word</a:t>
            </a:r>
            <a:r>
              <a:rPr lang="en-US" sz="3200" dirty="0" smtClean="0"/>
              <a:t>, </a:t>
            </a:r>
            <a:r>
              <a:rPr lang="en-US" sz="3200" b="1" dirty="0" smtClean="0"/>
              <a:t>defending</a:t>
            </a:r>
            <a:r>
              <a:rPr lang="en-US" sz="3200" dirty="0" smtClean="0"/>
              <a:t> the truth of </a:t>
            </a:r>
            <a:r>
              <a:rPr lang="en-US" sz="3200" b="1" dirty="0" smtClean="0"/>
              <a:t>the gospel</a:t>
            </a:r>
            <a:r>
              <a:rPr lang="en-US" sz="3200" dirty="0" smtClean="0"/>
              <a:t>. </a:t>
            </a:r>
          </a:p>
          <a:p>
            <a:pPr marL="182880" indent="182880">
              <a:lnSpc>
                <a:spcPct val="100000"/>
              </a:lnSpc>
              <a:spcBef>
                <a:spcPts val="600"/>
              </a:spcBef>
              <a:spcAft>
                <a:spcPts val="1200"/>
              </a:spcAft>
            </a:pPr>
            <a:r>
              <a:rPr lang="en-US" sz="3200" dirty="0" smtClean="0"/>
              <a:t>Knowing Jesus “unlocked” his OT knowledge!</a:t>
            </a:r>
            <a:endParaRPr lang="en-US" sz="3200" dirty="0"/>
          </a:p>
        </p:txBody>
      </p:sp>
    </p:spTree>
    <p:extLst>
      <p:ext uri="{BB962C8B-B14F-4D97-AF65-F5344CB8AC3E}">
        <p14:creationId xmlns:p14="http://schemas.microsoft.com/office/powerpoint/2010/main" val="2230181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519" y="118629"/>
            <a:ext cx="8440615" cy="763960"/>
          </a:xfrm>
        </p:spPr>
        <p:txBody>
          <a:bodyPr>
            <a:normAutofit/>
          </a:bodyPr>
          <a:lstStyle/>
          <a:p>
            <a:pPr algn="ctr"/>
            <a:r>
              <a:rPr lang="en-US" b="1" u="sng" dirty="0" smtClean="0"/>
              <a:t>Traveling and Teaching</a:t>
            </a:r>
            <a:r>
              <a:rPr lang="en-US" b="1" dirty="0" smtClean="0"/>
              <a:t> </a:t>
            </a:r>
            <a:r>
              <a:rPr lang="en-US" sz="4000" dirty="0" smtClean="0"/>
              <a:t>(Acts 9:23-31)</a:t>
            </a:r>
            <a:endParaRPr lang="en-US" dirty="0"/>
          </a:p>
        </p:txBody>
      </p:sp>
      <p:sp>
        <p:nvSpPr>
          <p:cNvPr id="7" name="Content Placeholder 6"/>
          <p:cNvSpPr>
            <a:spLocks noGrp="1"/>
          </p:cNvSpPr>
          <p:nvPr>
            <p:ph idx="1"/>
          </p:nvPr>
        </p:nvSpPr>
        <p:spPr>
          <a:xfrm>
            <a:off x="189187" y="882589"/>
            <a:ext cx="8562928" cy="5898010"/>
          </a:xfrm>
        </p:spPr>
        <p:txBody>
          <a:bodyPr>
            <a:noAutofit/>
          </a:bodyPr>
          <a:lstStyle/>
          <a:p>
            <a:pPr marL="182880" indent="182880">
              <a:lnSpc>
                <a:spcPct val="100000"/>
              </a:lnSpc>
              <a:spcBef>
                <a:spcPts val="600"/>
              </a:spcBef>
              <a:spcAft>
                <a:spcPts val="1200"/>
              </a:spcAft>
            </a:pPr>
            <a:r>
              <a:rPr lang="en-US" b="1" dirty="0" smtClean="0"/>
              <a:t>v.23-25 </a:t>
            </a:r>
            <a:r>
              <a:rPr lang="en-US" dirty="0" smtClean="0"/>
              <a:t>– when standing up for Christ, be prepared for opposition </a:t>
            </a:r>
          </a:p>
          <a:p>
            <a:pPr marL="182880" indent="182880">
              <a:lnSpc>
                <a:spcPct val="100000"/>
              </a:lnSpc>
              <a:spcBef>
                <a:spcPts val="600"/>
              </a:spcBef>
              <a:spcAft>
                <a:spcPts val="1200"/>
              </a:spcAft>
            </a:pPr>
            <a:r>
              <a:rPr lang="en-US" b="1" dirty="0" smtClean="0"/>
              <a:t>Galatians 1:17,18</a:t>
            </a:r>
            <a:r>
              <a:rPr lang="en-US" dirty="0" smtClean="0"/>
              <a:t> – Paul went into Arabia to be taught directly by Jesus for 3 years</a:t>
            </a:r>
          </a:p>
          <a:p>
            <a:pPr marL="182880" indent="182880">
              <a:lnSpc>
                <a:spcPct val="100000"/>
              </a:lnSpc>
              <a:spcBef>
                <a:spcPts val="600"/>
              </a:spcBef>
              <a:spcAft>
                <a:spcPts val="1200"/>
              </a:spcAft>
            </a:pPr>
            <a:r>
              <a:rPr lang="en-US" b="1" dirty="0" smtClean="0"/>
              <a:t>v.26</a:t>
            </a:r>
            <a:r>
              <a:rPr lang="en-US" dirty="0" smtClean="0"/>
              <a:t> – when he came to Jerusalem, people wondered if they could trust him (was he a true believer?)</a:t>
            </a:r>
          </a:p>
          <a:p>
            <a:pPr marL="182880" indent="182880">
              <a:lnSpc>
                <a:spcPct val="100000"/>
              </a:lnSpc>
              <a:spcBef>
                <a:spcPts val="600"/>
              </a:spcBef>
              <a:spcAft>
                <a:spcPts val="1200"/>
              </a:spcAft>
            </a:pPr>
            <a:r>
              <a:rPr lang="en-US" b="1" dirty="0" smtClean="0"/>
              <a:t>v.27</a:t>
            </a:r>
            <a:r>
              <a:rPr lang="en-US" dirty="0" smtClean="0"/>
              <a:t> – Barnabas spoke the facts about him and opened the way into fellowship (Acts 4:36)</a:t>
            </a:r>
          </a:p>
          <a:p>
            <a:pPr marL="182880" indent="182880">
              <a:lnSpc>
                <a:spcPct val="100000"/>
              </a:lnSpc>
              <a:spcBef>
                <a:spcPts val="600"/>
              </a:spcBef>
              <a:spcAft>
                <a:spcPts val="1200"/>
              </a:spcAft>
            </a:pPr>
            <a:r>
              <a:rPr lang="en-US" b="1" dirty="0" smtClean="0"/>
              <a:t>v.28-30</a:t>
            </a:r>
            <a:r>
              <a:rPr lang="en-US" dirty="0" smtClean="0"/>
              <a:t> – opposition followed Paul everywhere</a:t>
            </a:r>
          </a:p>
          <a:p>
            <a:pPr marL="182880" indent="182880">
              <a:lnSpc>
                <a:spcPct val="100000"/>
              </a:lnSpc>
              <a:spcBef>
                <a:spcPts val="600"/>
              </a:spcBef>
              <a:spcAft>
                <a:spcPts val="1200"/>
              </a:spcAft>
            </a:pPr>
            <a:r>
              <a:rPr lang="en-US" b="1" dirty="0" smtClean="0"/>
              <a:t>v.31</a:t>
            </a:r>
            <a:r>
              <a:rPr lang="en-US" dirty="0" smtClean="0"/>
              <a:t> – three important things: peace, fear of the Lord, comfort of the Holy Spirit.</a:t>
            </a:r>
            <a:endParaRPr lang="en-US" dirty="0"/>
          </a:p>
        </p:txBody>
      </p:sp>
    </p:spTree>
    <p:extLst>
      <p:ext uri="{BB962C8B-B14F-4D97-AF65-F5344CB8AC3E}">
        <p14:creationId xmlns:p14="http://schemas.microsoft.com/office/powerpoint/2010/main" val="598819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261257" y="1155561"/>
            <a:ext cx="8639675" cy="5534606"/>
          </a:xfrm>
        </p:spPr>
        <p:txBody>
          <a:bodyPr>
            <a:normAutofit/>
          </a:bodyPr>
          <a:lstStyle/>
          <a:p>
            <a:pPr>
              <a:lnSpc>
                <a:spcPct val="100000"/>
              </a:lnSpc>
              <a:spcAft>
                <a:spcPts val="1800"/>
              </a:spcAft>
            </a:pPr>
            <a:r>
              <a:rPr lang="en-US" b="1" dirty="0" smtClean="0">
                <a:solidFill>
                  <a:schemeClr val="accent1">
                    <a:lumMod val="50000"/>
                  </a:schemeClr>
                </a:solidFill>
                <a:latin typeface="Cambria" panose="02040503050406030204" pitchFamily="18" charset="0"/>
                <a:ea typeface="Cambria" panose="02040503050406030204" pitchFamily="18" charset="0"/>
              </a:rPr>
              <a:t>No one </a:t>
            </a:r>
            <a:r>
              <a:rPr lang="en-US" dirty="0" smtClean="0">
                <a:solidFill>
                  <a:schemeClr val="accent1">
                    <a:lumMod val="50000"/>
                  </a:schemeClr>
                </a:solidFill>
                <a:latin typeface="Cambria" panose="02040503050406030204" pitchFamily="18" charset="0"/>
                <a:ea typeface="Cambria" panose="02040503050406030204" pitchFamily="18" charset="0"/>
              </a:rPr>
              <a:t>is beyond the </a:t>
            </a:r>
            <a:r>
              <a:rPr lang="en-US" b="1" dirty="0" smtClean="0">
                <a:solidFill>
                  <a:schemeClr val="accent1">
                    <a:lumMod val="50000"/>
                  </a:schemeClr>
                </a:solidFill>
                <a:latin typeface="Cambria" panose="02040503050406030204" pitchFamily="18" charset="0"/>
                <a:ea typeface="Cambria" panose="02040503050406030204" pitchFamily="18" charset="0"/>
              </a:rPr>
              <a:t>saving power of God</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a:t>
            </a:r>
            <a:r>
              <a:rPr lang="en-US" b="1" dirty="0" smtClean="0">
                <a:solidFill>
                  <a:schemeClr val="accent1">
                    <a:lumMod val="50000"/>
                  </a:schemeClr>
                </a:solidFill>
                <a:latin typeface="Cambria" panose="02040503050406030204" pitchFamily="18" charset="0"/>
                <a:ea typeface="Cambria" panose="02040503050406030204" pitchFamily="18" charset="0"/>
              </a:rPr>
              <a:t>The Way</a:t>
            </a:r>
            <a:r>
              <a:rPr lang="en-US" dirty="0" smtClean="0">
                <a:solidFill>
                  <a:schemeClr val="accent1">
                    <a:lumMod val="50000"/>
                  </a:schemeClr>
                </a:solidFill>
                <a:latin typeface="Cambria" panose="02040503050406030204" pitchFamily="18" charset="0"/>
                <a:ea typeface="Cambria" panose="02040503050406030204" pitchFamily="18" charset="0"/>
              </a:rPr>
              <a:t>” is </a:t>
            </a:r>
            <a:r>
              <a:rPr lang="en-US" b="1" dirty="0" smtClean="0">
                <a:solidFill>
                  <a:schemeClr val="accent1">
                    <a:lumMod val="50000"/>
                  </a:schemeClr>
                </a:solidFill>
                <a:latin typeface="Cambria" panose="02040503050406030204" pitchFamily="18" charset="0"/>
                <a:ea typeface="Cambria" panose="02040503050406030204" pitchFamily="18" charset="0"/>
              </a:rPr>
              <a:t>only</a:t>
            </a:r>
            <a:r>
              <a:rPr lang="en-US" dirty="0" smtClean="0">
                <a:solidFill>
                  <a:schemeClr val="accent1">
                    <a:lumMod val="50000"/>
                  </a:schemeClr>
                </a:solidFill>
                <a:latin typeface="Cambria" panose="02040503050406030204" pitchFamily="18" charset="0"/>
                <a:ea typeface="Cambria" panose="02040503050406030204" pitchFamily="18" charset="0"/>
              </a:rPr>
              <a:t> found in the </a:t>
            </a:r>
            <a:r>
              <a:rPr lang="en-US" b="1" dirty="0" smtClean="0">
                <a:solidFill>
                  <a:schemeClr val="accent1">
                    <a:lumMod val="50000"/>
                  </a:schemeClr>
                </a:solidFill>
                <a:latin typeface="Cambria" panose="02040503050406030204" pitchFamily="18" charset="0"/>
                <a:ea typeface="Cambria" panose="02040503050406030204" pitchFamily="18" charset="0"/>
              </a:rPr>
              <a:t>Lord Jesus</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When someone persecutes you, </a:t>
            </a:r>
            <a:r>
              <a:rPr lang="en-US" b="1" dirty="0" smtClean="0">
                <a:solidFill>
                  <a:schemeClr val="accent1">
                    <a:lumMod val="50000"/>
                  </a:schemeClr>
                </a:solidFill>
                <a:latin typeface="Cambria" panose="02040503050406030204" pitchFamily="18" charset="0"/>
                <a:ea typeface="Cambria" panose="02040503050406030204" pitchFamily="18" charset="0"/>
              </a:rPr>
              <a:t>Jesus feels </a:t>
            </a:r>
            <a:r>
              <a:rPr lang="en-US" dirty="0" smtClean="0">
                <a:solidFill>
                  <a:schemeClr val="accent1">
                    <a:lumMod val="50000"/>
                  </a:schemeClr>
                </a:solidFill>
                <a:latin typeface="Cambria" panose="02040503050406030204" pitchFamily="18" charset="0"/>
                <a:ea typeface="Cambria" panose="02040503050406030204" pitchFamily="18" charset="0"/>
              </a:rPr>
              <a:t>your pain</a:t>
            </a:r>
          </a:p>
          <a:p>
            <a:pPr>
              <a:lnSpc>
                <a:spcPct val="100000"/>
              </a:lnSpc>
              <a:spcAft>
                <a:spcPts val="1800"/>
              </a:spcAft>
            </a:pPr>
            <a:r>
              <a:rPr lang="en-US" dirty="0" smtClean="0">
                <a:solidFill>
                  <a:schemeClr val="accent1">
                    <a:lumMod val="50000"/>
                  </a:schemeClr>
                </a:solidFill>
                <a:latin typeface="Cambria" panose="02040503050406030204" pitchFamily="18" charset="0"/>
                <a:ea typeface="Cambria" panose="02040503050406030204" pitchFamily="18" charset="0"/>
              </a:rPr>
              <a:t>When a person truly submits to Jesus as Lord, their life </a:t>
            </a:r>
            <a:r>
              <a:rPr lang="en-US" b="1" dirty="0" smtClean="0">
                <a:solidFill>
                  <a:schemeClr val="accent1">
                    <a:lumMod val="50000"/>
                  </a:schemeClr>
                </a:solidFill>
                <a:latin typeface="Cambria" panose="02040503050406030204" pitchFamily="18" charset="0"/>
                <a:ea typeface="Cambria" panose="02040503050406030204" pitchFamily="18" charset="0"/>
              </a:rPr>
              <a:t>will change</a:t>
            </a:r>
          </a:p>
          <a:p>
            <a:pPr>
              <a:lnSpc>
                <a:spcPct val="100000"/>
              </a:lnSpc>
              <a:spcAft>
                <a:spcPts val="1800"/>
              </a:spcAft>
            </a:pPr>
            <a:r>
              <a:rPr lang="en-US" b="1" dirty="0" smtClean="0">
                <a:solidFill>
                  <a:schemeClr val="accent1">
                    <a:lumMod val="50000"/>
                  </a:schemeClr>
                </a:solidFill>
                <a:latin typeface="Cambria" panose="02040503050406030204" pitchFamily="18" charset="0"/>
                <a:ea typeface="Cambria" panose="02040503050406030204" pitchFamily="18" charset="0"/>
              </a:rPr>
              <a:t>God </a:t>
            </a:r>
            <a:r>
              <a:rPr lang="en-US" dirty="0" smtClean="0">
                <a:solidFill>
                  <a:schemeClr val="accent1">
                    <a:lumMod val="50000"/>
                  </a:schemeClr>
                </a:solidFill>
                <a:latin typeface="Cambria" panose="02040503050406030204" pitchFamily="18" charset="0"/>
                <a:ea typeface="Cambria" panose="02040503050406030204" pitchFamily="18" charset="0"/>
              </a:rPr>
              <a:t>usually uses</a:t>
            </a:r>
            <a:r>
              <a:rPr lang="en-US" b="1" dirty="0" smtClean="0">
                <a:solidFill>
                  <a:schemeClr val="accent1">
                    <a:lumMod val="50000"/>
                  </a:schemeClr>
                </a:solidFill>
                <a:latin typeface="Cambria" panose="02040503050406030204" pitchFamily="18" charset="0"/>
                <a:ea typeface="Cambria" panose="02040503050406030204" pitchFamily="18" charset="0"/>
              </a:rPr>
              <a:t> people </a:t>
            </a:r>
            <a:r>
              <a:rPr lang="en-US" dirty="0" smtClean="0">
                <a:solidFill>
                  <a:schemeClr val="accent1">
                    <a:lumMod val="50000"/>
                  </a:schemeClr>
                </a:solidFill>
                <a:latin typeface="Cambria" panose="02040503050406030204" pitchFamily="18" charset="0"/>
                <a:ea typeface="Cambria" panose="02040503050406030204" pitchFamily="18" charset="0"/>
              </a:rPr>
              <a:t>to bring the gospel</a:t>
            </a:r>
          </a:p>
          <a:p>
            <a:pPr>
              <a:lnSpc>
                <a:spcPct val="100000"/>
              </a:lnSpc>
              <a:spcAft>
                <a:spcPts val="1800"/>
              </a:spcAft>
            </a:pPr>
            <a:r>
              <a:rPr lang="en-US" b="1" dirty="0" smtClean="0">
                <a:solidFill>
                  <a:schemeClr val="accent1">
                    <a:lumMod val="50000"/>
                  </a:schemeClr>
                </a:solidFill>
                <a:latin typeface="Cambria" panose="02040503050406030204" pitchFamily="18" charset="0"/>
                <a:ea typeface="Cambria" panose="02040503050406030204" pitchFamily="18" charset="0"/>
              </a:rPr>
              <a:t>Jesus</a:t>
            </a:r>
            <a:r>
              <a:rPr lang="en-US" dirty="0" smtClean="0">
                <a:solidFill>
                  <a:schemeClr val="accent1">
                    <a:lumMod val="50000"/>
                  </a:schemeClr>
                </a:solidFill>
                <a:latin typeface="Cambria" panose="02040503050406030204" pitchFamily="18" charset="0"/>
                <a:ea typeface="Cambria" panose="02040503050406030204" pitchFamily="18" charset="0"/>
              </a:rPr>
              <a:t> is the </a:t>
            </a:r>
            <a:r>
              <a:rPr lang="en-US" b="1" dirty="0" smtClean="0">
                <a:solidFill>
                  <a:schemeClr val="accent1">
                    <a:lumMod val="50000"/>
                  </a:schemeClr>
                </a:solidFill>
                <a:latin typeface="Cambria" panose="02040503050406030204" pitchFamily="18" charset="0"/>
                <a:ea typeface="Cambria" panose="02040503050406030204" pitchFamily="18" charset="0"/>
              </a:rPr>
              <a:t>key</a:t>
            </a:r>
            <a:r>
              <a:rPr lang="en-US" dirty="0" smtClean="0">
                <a:solidFill>
                  <a:schemeClr val="accent1">
                    <a:lumMod val="50000"/>
                  </a:schemeClr>
                </a:solidFill>
                <a:latin typeface="Cambria" panose="02040503050406030204" pitchFamily="18" charset="0"/>
                <a:ea typeface="Cambria" panose="02040503050406030204" pitchFamily="18" charset="0"/>
              </a:rPr>
              <a:t> that unlocks the Old Testament </a:t>
            </a:r>
          </a:p>
          <a:p>
            <a:pPr>
              <a:lnSpc>
                <a:spcPct val="100000"/>
              </a:lnSpc>
              <a:spcAft>
                <a:spcPts val="1800"/>
              </a:spcAft>
            </a:pPr>
            <a:endParaRPr lang="en-US" dirty="0" smtClean="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An Evil Man</a:t>
            </a:r>
            <a:endParaRPr lang="en-US" dirty="0"/>
          </a:p>
        </p:txBody>
      </p:sp>
      <p:sp>
        <p:nvSpPr>
          <p:cNvPr id="7" name="Content Placeholder 6"/>
          <p:cNvSpPr>
            <a:spLocks noGrp="1"/>
          </p:cNvSpPr>
          <p:nvPr>
            <p:ph idx="1"/>
          </p:nvPr>
        </p:nvSpPr>
        <p:spPr>
          <a:xfrm>
            <a:off x="199697" y="882589"/>
            <a:ext cx="8944303" cy="5898009"/>
          </a:xfrm>
        </p:spPr>
        <p:txBody>
          <a:bodyPr>
            <a:noAutofit/>
          </a:bodyPr>
          <a:lstStyle/>
          <a:p>
            <a:pPr marL="182880" indent="182880">
              <a:lnSpc>
                <a:spcPct val="100000"/>
              </a:lnSpc>
              <a:spcBef>
                <a:spcPts val="600"/>
              </a:spcBef>
              <a:spcAft>
                <a:spcPts val="1200"/>
              </a:spcAft>
            </a:pPr>
            <a:r>
              <a:rPr lang="en-US" b="1" dirty="0" smtClean="0"/>
              <a:t>Acts 7:58 </a:t>
            </a:r>
            <a:r>
              <a:rPr lang="en-US" dirty="0" smtClean="0"/>
              <a:t>– Saul guarded their coats and prayer shawls while they stoned Stephen</a:t>
            </a:r>
          </a:p>
          <a:p>
            <a:pPr marL="182880" indent="182880">
              <a:lnSpc>
                <a:spcPct val="100000"/>
              </a:lnSpc>
              <a:spcBef>
                <a:spcPts val="600"/>
              </a:spcBef>
              <a:spcAft>
                <a:spcPts val="1200"/>
              </a:spcAft>
            </a:pPr>
            <a:r>
              <a:rPr lang="en-US" b="1" dirty="0"/>
              <a:t>Acts 8:1 </a:t>
            </a:r>
            <a:r>
              <a:rPr lang="en-US" dirty="0"/>
              <a:t>– “And </a:t>
            </a:r>
            <a:r>
              <a:rPr lang="en-US" b="1" dirty="0"/>
              <a:t>Saul approved </a:t>
            </a:r>
            <a:r>
              <a:rPr lang="en-US" dirty="0"/>
              <a:t>of his execution.”</a:t>
            </a:r>
          </a:p>
          <a:p>
            <a:pPr marL="182880" indent="182880">
              <a:lnSpc>
                <a:spcPct val="100000"/>
              </a:lnSpc>
              <a:spcBef>
                <a:spcPts val="600"/>
              </a:spcBef>
              <a:spcAft>
                <a:spcPts val="1200"/>
              </a:spcAft>
            </a:pPr>
            <a:r>
              <a:rPr lang="en-US" b="1" dirty="0"/>
              <a:t>Acts 8:3 </a:t>
            </a:r>
            <a:r>
              <a:rPr lang="en-US" dirty="0"/>
              <a:t>– “But Saul was </a:t>
            </a:r>
            <a:r>
              <a:rPr lang="en-US" b="1" dirty="0"/>
              <a:t>ravaging the church</a:t>
            </a:r>
            <a:r>
              <a:rPr lang="en-US" dirty="0"/>
              <a:t>, and entering house after house, he dragged off men and women and committed them to prison.”</a:t>
            </a:r>
          </a:p>
          <a:p>
            <a:pPr marL="182880" indent="182880">
              <a:lnSpc>
                <a:spcPct val="100000"/>
              </a:lnSpc>
              <a:spcBef>
                <a:spcPts val="600"/>
              </a:spcBef>
              <a:spcAft>
                <a:spcPts val="1200"/>
              </a:spcAft>
            </a:pPr>
            <a:r>
              <a:rPr lang="en-US" b="1" dirty="0"/>
              <a:t>Acts 9:1,2 </a:t>
            </a:r>
            <a:r>
              <a:rPr lang="en-US" dirty="0"/>
              <a:t>– “But Saul, still breathing </a:t>
            </a:r>
            <a:r>
              <a:rPr lang="en-US" b="1" dirty="0"/>
              <a:t>threats</a:t>
            </a:r>
            <a:r>
              <a:rPr lang="en-US" dirty="0"/>
              <a:t> and </a:t>
            </a:r>
            <a:r>
              <a:rPr lang="en-US" b="1" dirty="0"/>
              <a:t>murder</a:t>
            </a:r>
            <a:r>
              <a:rPr lang="en-US" dirty="0"/>
              <a:t> against the disciples of the Lord, went to the high priest and asked him for letters to the synagogues at Damascus, so that if he found any belonging to the Way, men or women, he might bring them bound to Jerusalem.”</a:t>
            </a:r>
          </a:p>
        </p:txBody>
      </p:sp>
    </p:spTree>
    <p:extLst>
      <p:ext uri="{BB962C8B-B14F-4D97-AF65-F5344CB8AC3E}">
        <p14:creationId xmlns:p14="http://schemas.microsoft.com/office/powerpoint/2010/main" val="816714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An Evil Man</a:t>
            </a:r>
            <a:endParaRPr lang="en-US" dirty="0"/>
          </a:p>
        </p:txBody>
      </p:sp>
      <p:sp>
        <p:nvSpPr>
          <p:cNvPr id="7" name="Content Placeholder 6"/>
          <p:cNvSpPr>
            <a:spLocks noGrp="1"/>
          </p:cNvSpPr>
          <p:nvPr>
            <p:ph idx="1"/>
          </p:nvPr>
        </p:nvSpPr>
        <p:spPr>
          <a:xfrm>
            <a:off x="199697" y="882589"/>
            <a:ext cx="8702565" cy="5898009"/>
          </a:xfrm>
        </p:spPr>
        <p:txBody>
          <a:bodyPr>
            <a:noAutofit/>
          </a:bodyPr>
          <a:lstStyle/>
          <a:p>
            <a:pPr marL="182880" indent="182880">
              <a:lnSpc>
                <a:spcPct val="100000"/>
              </a:lnSpc>
              <a:spcBef>
                <a:spcPts val="600"/>
              </a:spcBef>
              <a:spcAft>
                <a:spcPts val="1200"/>
              </a:spcAft>
            </a:pPr>
            <a:r>
              <a:rPr lang="en-US" sz="2600" b="1" dirty="0" smtClean="0"/>
              <a:t>Acts 22:4 </a:t>
            </a:r>
            <a:r>
              <a:rPr lang="en-US" sz="2600" dirty="0"/>
              <a:t>– </a:t>
            </a:r>
            <a:r>
              <a:rPr lang="en-US" sz="2600" dirty="0" smtClean="0"/>
              <a:t>“I </a:t>
            </a:r>
            <a:r>
              <a:rPr lang="en-US" sz="2600" b="1" dirty="0"/>
              <a:t>persecuted</a:t>
            </a:r>
            <a:r>
              <a:rPr lang="en-US" sz="2600" dirty="0"/>
              <a:t> this Way </a:t>
            </a:r>
            <a:r>
              <a:rPr lang="en-US" sz="2600" b="1" dirty="0"/>
              <a:t>to the death</a:t>
            </a:r>
            <a:r>
              <a:rPr lang="en-US" sz="2600" dirty="0"/>
              <a:t>, binding and delivering to prison both men and women</a:t>
            </a:r>
            <a:r>
              <a:rPr lang="en-US" sz="2600" dirty="0" smtClean="0"/>
              <a:t>,”</a:t>
            </a:r>
          </a:p>
          <a:p>
            <a:pPr marL="182880" indent="182880">
              <a:lnSpc>
                <a:spcPct val="100000"/>
              </a:lnSpc>
              <a:spcBef>
                <a:spcPts val="600"/>
              </a:spcBef>
              <a:spcAft>
                <a:spcPts val="1200"/>
              </a:spcAft>
            </a:pPr>
            <a:r>
              <a:rPr lang="en-US" sz="2600" b="1" dirty="0"/>
              <a:t>Acts </a:t>
            </a:r>
            <a:r>
              <a:rPr lang="en-US" sz="2600" b="1" dirty="0" smtClean="0"/>
              <a:t>26:9-11 </a:t>
            </a:r>
            <a:r>
              <a:rPr lang="en-US" sz="2600" dirty="0"/>
              <a:t>– “I myself was convinced that I ought to do many things in opposing the name of Jesus of Nazareth</a:t>
            </a:r>
            <a:r>
              <a:rPr lang="en-US" sz="2600" dirty="0" smtClean="0"/>
              <a:t>. </a:t>
            </a:r>
            <a:r>
              <a:rPr lang="en-US" sz="2600" dirty="0"/>
              <a:t>And I did so in Jerusalem. I not only locked up many of the saints in prison after receiving authority from the chief priests, but when they were </a:t>
            </a:r>
            <a:r>
              <a:rPr lang="en-US" sz="2600" b="1" dirty="0"/>
              <a:t>put to death I cast my vote against them</a:t>
            </a:r>
            <a:r>
              <a:rPr lang="en-US" sz="2600" dirty="0" smtClean="0"/>
              <a:t>. </a:t>
            </a:r>
            <a:r>
              <a:rPr lang="en-US" sz="2600" dirty="0"/>
              <a:t>And I punished them often in all the synagogues and tried to make them blaspheme, and in </a:t>
            </a:r>
            <a:r>
              <a:rPr lang="en-US" sz="2600" b="1" dirty="0"/>
              <a:t>raging fury </a:t>
            </a:r>
            <a:r>
              <a:rPr lang="en-US" sz="2600" dirty="0"/>
              <a:t>against them I persecuted them even to foreign cities</a:t>
            </a:r>
            <a:r>
              <a:rPr lang="en-US" sz="2600" dirty="0" smtClean="0"/>
              <a:t>.”</a:t>
            </a:r>
          </a:p>
          <a:p>
            <a:pPr marL="182880" indent="182880">
              <a:lnSpc>
                <a:spcPct val="100000"/>
              </a:lnSpc>
              <a:spcBef>
                <a:spcPts val="600"/>
              </a:spcBef>
              <a:spcAft>
                <a:spcPts val="1200"/>
              </a:spcAft>
            </a:pPr>
            <a:r>
              <a:rPr lang="en-US" sz="2600" b="1" dirty="0"/>
              <a:t>Galatians 1:13 </a:t>
            </a:r>
            <a:r>
              <a:rPr lang="en-US" sz="2600" dirty="0"/>
              <a:t>– “For you have heard of my former life in Judaism, how I persecuted the church of God </a:t>
            </a:r>
            <a:r>
              <a:rPr lang="en-US" sz="2600" b="1" dirty="0"/>
              <a:t>violently</a:t>
            </a:r>
            <a:r>
              <a:rPr lang="en-US" sz="2600" dirty="0"/>
              <a:t> and </a:t>
            </a:r>
            <a:r>
              <a:rPr lang="en-US" sz="2600" b="1" dirty="0"/>
              <a:t>tried to destroy it</a:t>
            </a:r>
            <a:r>
              <a:rPr lang="en-US" sz="2600" dirty="0" smtClean="0"/>
              <a:t>.”</a:t>
            </a:r>
            <a:endParaRPr lang="en-US" sz="2600" dirty="0"/>
          </a:p>
        </p:txBody>
      </p:sp>
    </p:spTree>
    <p:extLst>
      <p:ext uri="{BB962C8B-B14F-4D97-AF65-F5344CB8AC3E}">
        <p14:creationId xmlns:p14="http://schemas.microsoft.com/office/powerpoint/2010/main" val="3070091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8119"/>
            <a:ext cx="7886700" cy="763960"/>
          </a:xfrm>
        </p:spPr>
        <p:txBody>
          <a:bodyPr>
            <a:normAutofit/>
          </a:bodyPr>
          <a:lstStyle/>
          <a:p>
            <a:pPr algn="ctr"/>
            <a:r>
              <a:rPr lang="en-US" b="1" u="sng" dirty="0" smtClean="0"/>
              <a:t>A Zealous Man</a:t>
            </a:r>
            <a:endParaRPr lang="en-US" dirty="0"/>
          </a:p>
        </p:txBody>
      </p:sp>
      <p:sp>
        <p:nvSpPr>
          <p:cNvPr id="7" name="Content Placeholder 6"/>
          <p:cNvSpPr>
            <a:spLocks noGrp="1"/>
          </p:cNvSpPr>
          <p:nvPr>
            <p:ph idx="1"/>
          </p:nvPr>
        </p:nvSpPr>
        <p:spPr>
          <a:xfrm>
            <a:off x="199697" y="882589"/>
            <a:ext cx="8702565" cy="5898009"/>
          </a:xfrm>
        </p:spPr>
        <p:txBody>
          <a:bodyPr>
            <a:noAutofit/>
          </a:bodyPr>
          <a:lstStyle/>
          <a:p>
            <a:pPr marL="182880" indent="182880">
              <a:lnSpc>
                <a:spcPct val="100000"/>
              </a:lnSpc>
              <a:spcBef>
                <a:spcPts val="600"/>
              </a:spcBef>
              <a:spcAft>
                <a:spcPts val="1200"/>
              </a:spcAft>
            </a:pPr>
            <a:r>
              <a:rPr lang="en-US" b="1" dirty="0" smtClean="0"/>
              <a:t>Is this a true statement?  </a:t>
            </a:r>
            <a:r>
              <a:rPr lang="en-US" dirty="0" smtClean="0"/>
              <a:t>“It doesn’t matter what you believe, so long as you are sincere.”</a:t>
            </a:r>
          </a:p>
          <a:p>
            <a:pPr marL="182880" indent="182880">
              <a:lnSpc>
                <a:spcPct val="100000"/>
              </a:lnSpc>
              <a:spcBef>
                <a:spcPts val="600"/>
              </a:spcBef>
              <a:spcAft>
                <a:spcPts val="1200"/>
              </a:spcAft>
            </a:pPr>
            <a:r>
              <a:rPr lang="en-US" b="1" dirty="0" smtClean="0"/>
              <a:t>Zeal</a:t>
            </a:r>
            <a:r>
              <a:rPr lang="en-US" dirty="0" smtClean="0"/>
              <a:t> = enthusiasm, passion</a:t>
            </a:r>
          </a:p>
          <a:p>
            <a:pPr marL="182880" indent="182880">
              <a:lnSpc>
                <a:spcPct val="100000"/>
              </a:lnSpc>
              <a:spcBef>
                <a:spcPts val="600"/>
              </a:spcBef>
              <a:spcAft>
                <a:spcPts val="1200"/>
              </a:spcAft>
            </a:pPr>
            <a:r>
              <a:rPr lang="en-US" b="1" dirty="0" smtClean="0"/>
              <a:t>Romans 10:1,2</a:t>
            </a:r>
            <a:r>
              <a:rPr lang="en-US" dirty="0" smtClean="0"/>
              <a:t> </a:t>
            </a:r>
            <a:r>
              <a:rPr lang="en-US" dirty="0"/>
              <a:t>– </a:t>
            </a:r>
            <a:r>
              <a:rPr lang="en-US" dirty="0" smtClean="0"/>
              <a:t>Paul wrote:  “Brothers, </a:t>
            </a:r>
            <a:r>
              <a:rPr lang="en-US" dirty="0"/>
              <a:t>my heart's desire and prayer to God for them </a:t>
            </a:r>
            <a:r>
              <a:rPr lang="en-US" dirty="0" smtClean="0"/>
              <a:t>(the Jews) is </a:t>
            </a:r>
            <a:r>
              <a:rPr lang="en-US" dirty="0"/>
              <a:t>that they may be saved. </a:t>
            </a:r>
            <a:r>
              <a:rPr lang="en-US" dirty="0" smtClean="0"/>
              <a:t> </a:t>
            </a:r>
            <a:r>
              <a:rPr lang="en-US" dirty="0"/>
              <a:t>For I bear them witness that </a:t>
            </a:r>
            <a:r>
              <a:rPr lang="en-US" b="1" dirty="0"/>
              <a:t>they have a zeal</a:t>
            </a:r>
            <a:r>
              <a:rPr lang="en-US" dirty="0"/>
              <a:t> for God, but </a:t>
            </a:r>
            <a:r>
              <a:rPr lang="en-US" b="1" dirty="0"/>
              <a:t>not according to knowledge</a:t>
            </a:r>
            <a:r>
              <a:rPr lang="en-US" dirty="0" smtClean="0"/>
              <a:t>.”</a:t>
            </a:r>
          </a:p>
          <a:p>
            <a:pPr marL="182880" indent="182880">
              <a:lnSpc>
                <a:spcPct val="100000"/>
              </a:lnSpc>
              <a:spcBef>
                <a:spcPts val="600"/>
              </a:spcBef>
              <a:spcAft>
                <a:spcPts val="1200"/>
              </a:spcAft>
            </a:pPr>
            <a:r>
              <a:rPr lang="en-US" b="1" dirty="0"/>
              <a:t>1 Timothy 1:15 </a:t>
            </a:r>
            <a:r>
              <a:rPr lang="en-US" dirty="0"/>
              <a:t>– “The saying is trustworthy and deserving of full acceptance, that Christ Jesus came into the world to save </a:t>
            </a:r>
            <a:r>
              <a:rPr lang="en-US" b="1" dirty="0"/>
              <a:t>sinners</a:t>
            </a:r>
            <a:r>
              <a:rPr lang="en-US" dirty="0"/>
              <a:t>, of whom </a:t>
            </a:r>
            <a:r>
              <a:rPr lang="en-US" b="1" dirty="0"/>
              <a:t>I am the foremost</a:t>
            </a:r>
            <a:r>
              <a:rPr lang="en-US" dirty="0" smtClean="0"/>
              <a:t>.”</a:t>
            </a:r>
          </a:p>
        </p:txBody>
      </p:sp>
    </p:spTree>
    <p:extLst>
      <p:ext uri="{BB962C8B-B14F-4D97-AF65-F5344CB8AC3E}">
        <p14:creationId xmlns:p14="http://schemas.microsoft.com/office/powerpoint/2010/main" val="551838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“The Way”</a:t>
            </a:r>
            <a:r>
              <a:rPr lang="en-US" b="1" dirty="0" smtClean="0"/>
              <a:t> </a:t>
            </a:r>
            <a:r>
              <a:rPr lang="en-US" sz="4000" dirty="0" smtClean="0"/>
              <a:t> (Acts 9:2)</a:t>
            </a:r>
            <a:endParaRPr lang="en-US" dirty="0"/>
          </a:p>
        </p:txBody>
      </p:sp>
      <p:sp>
        <p:nvSpPr>
          <p:cNvPr id="7" name="Content Placeholder 6"/>
          <p:cNvSpPr>
            <a:spLocks noGrp="1"/>
          </p:cNvSpPr>
          <p:nvPr>
            <p:ph idx="1"/>
          </p:nvPr>
        </p:nvSpPr>
        <p:spPr>
          <a:xfrm>
            <a:off x="311499" y="1040523"/>
            <a:ext cx="8653825" cy="5740075"/>
          </a:xfrm>
        </p:spPr>
        <p:txBody>
          <a:bodyPr>
            <a:noAutofit/>
          </a:bodyPr>
          <a:lstStyle/>
          <a:p>
            <a:pPr marL="182880" indent="182880">
              <a:lnSpc>
                <a:spcPct val="100000"/>
              </a:lnSpc>
              <a:spcBef>
                <a:spcPts val="600"/>
              </a:spcBef>
              <a:spcAft>
                <a:spcPts val="1200"/>
              </a:spcAft>
            </a:pPr>
            <a:r>
              <a:rPr lang="en-US" sz="3200" b="1" dirty="0" smtClean="0"/>
              <a:t>Acts 9:2 </a:t>
            </a:r>
            <a:r>
              <a:rPr lang="en-US" sz="3200" dirty="0" smtClean="0"/>
              <a:t>– “if he found any belonging to the Way…”</a:t>
            </a:r>
            <a:endParaRPr lang="en-US" sz="3200" dirty="0"/>
          </a:p>
          <a:p>
            <a:pPr marL="1097280" lvl="1" indent="-457200">
              <a:lnSpc>
                <a:spcPct val="100000"/>
              </a:lnSpc>
              <a:spcBef>
                <a:spcPts val="600"/>
              </a:spcBef>
              <a:spcAft>
                <a:spcPts val="1200"/>
              </a:spcAft>
              <a:buFont typeface="Wingdings" panose="05000000000000000000" pitchFamily="2" charset="2"/>
              <a:buChar char="ü"/>
            </a:pPr>
            <a:r>
              <a:rPr lang="en-US" sz="2800" b="1" dirty="0" smtClean="0"/>
              <a:t>John 14:6 </a:t>
            </a:r>
            <a:r>
              <a:rPr lang="en-US" sz="2800" dirty="0" smtClean="0"/>
              <a:t>– “I am the Way…” to the Father</a:t>
            </a:r>
          </a:p>
          <a:p>
            <a:pPr marL="1097280" lvl="1" indent="-457200">
              <a:lnSpc>
                <a:spcPct val="100000"/>
              </a:lnSpc>
              <a:spcBef>
                <a:spcPts val="600"/>
              </a:spcBef>
              <a:spcAft>
                <a:spcPts val="1200"/>
              </a:spcAft>
              <a:buFont typeface="Wingdings" panose="05000000000000000000" pitchFamily="2" charset="2"/>
              <a:buChar char="ü"/>
            </a:pPr>
            <a:r>
              <a:rPr lang="en-US" sz="2800" b="1" dirty="0" smtClean="0"/>
              <a:t>Acts 18:26 </a:t>
            </a:r>
            <a:r>
              <a:rPr lang="en-US" sz="2800" dirty="0" smtClean="0"/>
              <a:t>– the way of God</a:t>
            </a:r>
          </a:p>
          <a:p>
            <a:pPr marL="1097280" lvl="1" indent="-457200">
              <a:lnSpc>
                <a:spcPct val="100000"/>
              </a:lnSpc>
              <a:spcBef>
                <a:spcPts val="600"/>
              </a:spcBef>
              <a:spcAft>
                <a:spcPts val="1200"/>
              </a:spcAft>
              <a:buFont typeface="Wingdings" panose="05000000000000000000" pitchFamily="2" charset="2"/>
              <a:buChar char="ü"/>
            </a:pPr>
            <a:r>
              <a:rPr lang="en-US" sz="2800" b="1" dirty="0" smtClean="0"/>
              <a:t>Hebrews 10:19,20 </a:t>
            </a:r>
            <a:r>
              <a:rPr lang="en-US" sz="2800" dirty="0" smtClean="0"/>
              <a:t>– the way into the Holy Place</a:t>
            </a:r>
          </a:p>
          <a:p>
            <a:pPr marL="1097280" lvl="1" indent="-457200">
              <a:lnSpc>
                <a:spcPct val="100000"/>
              </a:lnSpc>
              <a:spcBef>
                <a:spcPts val="600"/>
              </a:spcBef>
              <a:spcAft>
                <a:spcPts val="1200"/>
              </a:spcAft>
              <a:buFont typeface="Wingdings" panose="05000000000000000000" pitchFamily="2" charset="2"/>
              <a:buChar char="ü"/>
            </a:pPr>
            <a:r>
              <a:rPr lang="en-US" sz="2800" b="1" dirty="0" smtClean="0"/>
              <a:t>2 Peter 2:2 </a:t>
            </a:r>
            <a:r>
              <a:rPr lang="en-US" sz="2800" dirty="0" smtClean="0"/>
              <a:t>– the way of truth</a:t>
            </a:r>
          </a:p>
          <a:p>
            <a:pPr marL="1097280" lvl="1" indent="-457200">
              <a:lnSpc>
                <a:spcPct val="100000"/>
              </a:lnSpc>
              <a:spcBef>
                <a:spcPts val="600"/>
              </a:spcBef>
              <a:spcAft>
                <a:spcPts val="1200"/>
              </a:spcAft>
              <a:buFont typeface="Wingdings" panose="05000000000000000000" pitchFamily="2" charset="2"/>
              <a:buChar char="ü"/>
            </a:pPr>
            <a:r>
              <a:rPr lang="en-US" sz="2800" b="1" dirty="0" smtClean="0"/>
              <a:t>Acts 11:26 </a:t>
            </a:r>
            <a:r>
              <a:rPr lang="en-US" sz="2800" dirty="0" smtClean="0"/>
              <a:t>– the first use of the word “Christians”</a:t>
            </a:r>
          </a:p>
        </p:txBody>
      </p:sp>
    </p:spTree>
    <p:extLst>
      <p:ext uri="{BB962C8B-B14F-4D97-AF65-F5344CB8AC3E}">
        <p14:creationId xmlns:p14="http://schemas.microsoft.com/office/powerpoint/2010/main" val="3671673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Contact with Jesus</a:t>
            </a:r>
            <a:r>
              <a:rPr lang="en-US" u="sng" dirty="0" smtClean="0"/>
              <a:t> </a:t>
            </a:r>
            <a:r>
              <a:rPr lang="en-US" sz="4000" dirty="0" smtClean="0"/>
              <a:t>(Acts 9:3-6)</a:t>
            </a:r>
            <a:endParaRPr lang="en-US" dirty="0"/>
          </a:p>
        </p:txBody>
      </p:sp>
      <p:sp>
        <p:nvSpPr>
          <p:cNvPr id="7" name="Content Placeholder 6"/>
          <p:cNvSpPr>
            <a:spLocks noGrp="1"/>
          </p:cNvSpPr>
          <p:nvPr>
            <p:ph idx="1"/>
          </p:nvPr>
        </p:nvSpPr>
        <p:spPr>
          <a:xfrm>
            <a:off x="311499" y="1040525"/>
            <a:ext cx="8440615" cy="5740074"/>
          </a:xfrm>
        </p:spPr>
        <p:txBody>
          <a:bodyPr>
            <a:noAutofit/>
          </a:bodyPr>
          <a:lstStyle/>
          <a:p>
            <a:pPr marL="182880" indent="182880">
              <a:lnSpc>
                <a:spcPct val="100000"/>
              </a:lnSpc>
              <a:spcBef>
                <a:spcPts val="600"/>
              </a:spcBef>
              <a:spcAft>
                <a:spcPts val="1200"/>
              </a:spcAft>
            </a:pPr>
            <a:r>
              <a:rPr lang="en-US" b="1" dirty="0"/>
              <a:t>v</a:t>
            </a:r>
            <a:r>
              <a:rPr lang="en-US" b="1" dirty="0" smtClean="0"/>
              <a:t>.3 </a:t>
            </a:r>
            <a:r>
              <a:rPr lang="en-US" dirty="0" smtClean="0"/>
              <a:t>– “light </a:t>
            </a:r>
            <a:r>
              <a:rPr lang="en-US" b="1" dirty="0" smtClean="0"/>
              <a:t>from heaven</a:t>
            </a:r>
            <a:r>
              <a:rPr lang="en-US" dirty="0" smtClean="0"/>
              <a:t>…” Not natural, but something </a:t>
            </a:r>
            <a:r>
              <a:rPr lang="en-US" dirty="0" smtClean="0"/>
              <a:t>supernatural – brighter than the sun (Acts 26:13).</a:t>
            </a:r>
            <a:endParaRPr lang="en-US" dirty="0" smtClean="0"/>
          </a:p>
          <a:p>
            <a:pPr marL="182880" indent="182880">
              <a:lnSpc>
                <a:spcPct val="100000"/>
              </a:lnSpc>
              <a:spcBef>
                <a:spcPts val="600"/>
              </a:spcBef>
              <a:spcAft>
                <a:spcPts val="1200"/>
              </a:spcAft>
            </a:pPr>
            <a:r>
              <a:rPr lang="en-US" b="1" dirty="0"/>
              <a:t>v</a:t>
            </a:r>
            <a:r>
              <a:rPr lang="en-US" b="1" dirty="0" smtClean="0"/>
              <a:t>.17</a:t>
            </a:r>
            <a:r>
              <a:rPr lang="en-US" dirty="0" smtClean="0"/>
              <a:t> – “</a:t>
            </a:r>
            <a:r>
              <a:rPr lang="en-US" b="1" dirty="0" smtClean="0"/>
              <a:t>Lord Jesus who appeared to you </a:t>
            </a:r>
            <a:r>
              <a:rPr lang="en-US" dirty="0" smtClean="0"/>
              <a:t>on the road…”  Ironically, the previous person to see Christ resurrected and glorified was Stephen.</a:t>
            </a:r>
          </a:p>
          <a:p>
            <a:pPr marL="182880" indent="182880">
              <a:lnSpc>
                <a:spcPct val="100000"/>
              </a:lnSpc>
              <a:spcBef>
                <a:spcPts val="600"/>
              </a:spcBef>
              <a:spcAft>
                <a:spcPts val="1200"/>
              </a:spcAft>
            </a:pPr>
            <a:r>
              <a:rPr lang="en-US" b="1" dirty="0"/>
              <a:t>v</a:t>
            </a:r>
            <a:r>
              <a:rPr lang="en-US" b="1" dirty="0" smtClean="0"/>
              <a:t>.4</a:t>
            </a:r>
            <a:r>
              <a:rPr lang="en-US" dirty="0" smtClean="0"/>
              <a:t> – “falling to the ground…”  The right response when you are in God’s presence!</a:t>
            </a:r>
          </a:p>
          <a:p>
            <a:pPr marL="182880" indent="182880">
              <a:lnSpc>
                <a:spcPct val="100000"/>
              </a:lnSpc>
              <a:spcBef>
                <a:spcPts val="600"/>
              </a:spcBef>
              <a:spcAft>
                <a:spcPts val="1200"/>
              </a:spcAft>
            </a:pPr>
            <a:r>
              <a:rPr lang="en-US" b="1" dirty="0"/>
              <a:t>v</a:t>
            </a:r>
            <a:r>
              <a:rPr lang="en-US" b="1" dirty="0" smtClean="0"/>
              <a:t>.4</a:t>
            </a:r>
            <a:r>
              <a:rPr lang="en-US" dirty="0" smtClean="0"/>
              <a:t> – “why are you </a:t>
            </a:r>
            <a:r>
              <a:rPr lang="en-US" b="1" dirty="0" smtClean="0"/>
              <a:t>persecuting Me</a:t>
            </a:r>
            <a:r>
              <a:rPr lang="en-US" dirty="0" smtClean="0"/>
              <a:t>?”  When someone persecutes you, they are persecuting Jesus (the head of the body)</a:t>
            </a:r>
            <a:endParaRPr lang="en-US" dirty="0"/>
          </a:p>
        </p:txBody>
      </p:sp>
    </p:spTree>
    <p:extLst>
      <p:ext uri="{BB962C8B-B14F-4D97-AF65-F5344CB8AC3E}">
        <p14:creationId xmlns:p14="http://schemas.microsoft.com/office/powerpoint/2010/main" val="2795990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Contact with Jesus</a:t>
            </a:r>
            <a:r>
              <a:rPr lang="en-US" u="sng" dirty="0" smtClean="0"/>
              <a:t> </a:t>
            </a:r>
            <a:r>
              <a:rPr lang="en-US" sz="4000" dirty="0" smtClean="0"/>
              <a:t>(Acts 9:3-6)</a:t>
            </a:r>
            <a:endParaRPr lang="en-US" dirty="0"/>
          </a:p>
        </p:txBody>
      </p:sp>
      <p:sp>
        <p:nvSpPr>
          <p:cNvPr id="7" name="Content Placeholder 6"/>
          <p:cNvSpPr>
            <a:spLocks noGrp="1"/>
          </p:cNvSpPr>
          <p:nvPr>
            <p:ph idx="1"/>
          </p:nvPr>
        </p:nvSpPr>
        <p:spPr>
          <a:xfrm>
            <a:off x="311499" y="1040525"/>
            <a:ext cx="8440615" cy="5740074"/>
          </a:xfrm>
        </p:spPr>
        <p:txBody>
          <a:bodyPr>
            <a:noAutofit/>
          </a:bodyPr>
          <a:lstStyle/>
          <a:p>
            <a:pPr marL="182880" indent="182880">
              <a:lnSpc>
                <a:spcPct val="100000"/>
              </a:lnSpc>
              <a:spcBef>
                <a:spcPts val="600"/>
              </a:spcBef>
              <a:spcAft>
                <a:spcPts val="1200"/>
              </a:spcAft>
            </a:pPr>
            <a:r>
              <a:rPr lang="en-US" sz="3200" b="1" dirty="0" smtClean="0"/>
              <a:t>v.5 </a:t>
            </a:r>
            <a:r>
              <a:rPr lang="en-US" sz="3200" dirty="0" smtClean="0"/>
              <a:t>– “Who are you, </a:t>
            </a:r>
            <a:r>
              <a:rPr lang="en-US" sz="3200" b="1" dirty="0" smtClean="0"/>
              <a:t>Lord</a:t>
            </a:r>
            <a:r>
              <a:rPr lang="en-US" sz="3200" dirty="0" smtClean="0"/>
              <a:t>?”  Saul might now be fearing that he made a serious mistake…</a:t>
            </a:r>
          </a:p>
          <a:p>
            <a:pPr marL="182880" indent="182880">
              <a:lnSpc>
                <a:spcPct val="100000"/>
              </a:lnSpc>
              <a:spcBef>
                <a:spcPts val="600"/>
              </a:spcBef>
              <a:spcAft>
                <a:spcPts val="1200"/>
              </a:spcAft>
            </a:pPr>
            <a:r>
              <a:rPr lang="en-US" sz="3200" b="1" dirty="0"/>
              <a:t>Acts 5:39 </a:t>
            </a:r>
            <a:r>
              <a:rPr lang="en-US" sz="3200" dirty="0"/>
              <a:t>– “You might even be found opposing God</a:t>
            </a:r>
            <a:r>
              <a:rPr lang="en-US" sz="3200" dirty="0" smtClean="0"/>
              <a:t>!”  Spoken by Saul’s tutor, Gamaliel.</a:t>
            </a:r>
          </a:p>
          <a:p>
            <a:pPr marL="182880" indent="182880">
              <a:lnSpc>
                <a:spcPct val="100000"/>
              </a:lnSpc>
              <a:spcBef>
                <a:spcPts val="600"/>
              </a:spcBef>
              <a:spcAft>
                <a:spcPts val="1200"/>
              </a:spcAft>
            </a:pPr>
            <a:r>
              <a:rPr lang="en-US" sz="3200" b="1" dirty="0"/>
              <a:t>v</a:t>
            </a:r>
            <a:r>
              <a:rPr lang="en-US" sz="3200" b="1" dirty="0" smtClean="0"/>
              <a:t>.5</a:t>
            </a:r>
            <a:r>
              <a:rPr lang="en-US" sz="3200" dirty="0" smtClean="0"/>
              <a:t> – “I am Jesus, whom you are persecuting.”  Saul’s worst nightmare – guilty as charged!</a:t>
            </a:r>
          </a:p>
          <a:p>
            <a:pPr marL="182880" indent="182880">
              <a:lnSpc>
                <a:spcPct val="100000"/>
              </a:lnSpc>
              <a:spcBef>
                <a:spcPts val="600"/>
              </a:spcBef>
              <a:spcAft>
                <a:spcPts val="1200"/>
              </a:spcAft>
            </a:pPr>
            <a:r>
              <a:rPr lang="en-US" sz="3200" b="1" dirty="0" smtClean="0"/>
              <a:t>22:10; 9:6</a:t>
            </a:r>
            <a:r>
              <a:rPr lang="en-US" sz="3200" dirty="0" smtClean="0"/>
              <a:t> – “What shall I do, </a:t>
            </a:r>
            <a:r>
              <a:rPr lang="en-US" sz="3200" b="1" dirty="0" smtClean="0"/>
              <a:t>Lord</a:t>
            </a:r>
            <a:r>
              <a:rPr lang="en-US" sz="3200" dirty="0" smtClean="0"/>
              <a:t>?”  “rise and enter the city, and you will be told what you are to do.”  </a:t>
            </a:r>
            <a:r>
              <a:rPr lang="en-US" sz="3200" b="1" dirty="0" smtClean="0"/>
              <a:t>He is Lord </a:t>
            </a:r>
            <a:r>
              <a:rPr lang="en-US" sz="3200" dirty="0" smtClean="0"/>
              <a:t>and we must obey!</a:t>
            </a:r>
            <a:endParaRPr lang="en-US" sz="3200" dirty="0"/>
          </a:p>
        </p:txBody>
      </p:sp>
    </p:spTree>
    <p:extLst>
      <p:ext uri="{BB962C8B-B14F-4D97-AF65-F5344CB8AC3E}">
        <p14:creationId xmlns:p14="http://schemas.microsoft.com/office/powerpoint/2010/main" val="27956772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Consider your Ways</a:t>
            </a:r>
            <a:r>
              <a:rPr lang="en-US" b="1" dirty="0" smtClean="0"/>
              <a:t> </a:t>
            </a:r>
            <a:r>
              <a:rPr lang="en-US" sz="4000" dirty="0" smtClean="0"/>
              <a:t>(Acts 9:7-9)</a:t>
            </a:r>
            <a:endParaRPr lang="en-US" dirty="0"/>
          </a:p>
        </p:txBody>
      </p:sp>
      <p:sp>
        <p:nvSpPr>
          <p:cNvPr id="7" name="Content Placeholder 6"/>
          <p:cNvSpPr>
            <a:spLocks noGrp="1"/>
          </p:cNvSpPr>
          <p:nvPr>
            <p:ph idx="1"/>
          </p:nvPr>
        </p:nvSpPr>
        <p:spPr>
          <a:xfrm>
            <a:off x="311499" y="1040525"/>
            <a:ext cx="8440615" cy="5740074"/>
          </a:xfrm>
        </p:spPr>
        <p:txBody>
          <a:bodyPr>
            <a:noAutofit/>
          </a:bodyPr>
          <a:lstStyle/>
          <a:p>
            <a:pPr marL="182880" indent="182880">
              <a:lnSpc>
                <a:spcPct val="100000"/>
              </a:lnSpc>
              <a:spcBef>
                <a:spcPts val="600"/>
              </a:spcBef>
              <a:spcAft>
                <a:spcPts val="1200"/>
              </a:spcAft>
            </a:pPr>
            <a:r>
              <a:rPr lang="en-US" sz="3200" b="1" dirty="0" smtClean="0"/>
              <a:t>v.7 </a:t>
            </a:r>
            <a:r>
              <a:rPr lang="en-US" sz="3200" dirty="0" smtClean="0"/>
              <a:t>– the message was personally for Saul.  God calls individuals to salvation (John 6:44).</a:t>
            </a:r>
          </a:p>
          <a:p>
            <a:pPr marL="182880" indent="182880">
              <a:lnSpc>
                <a:spcPct val="100000"/>
              </a:lnSpc>
              <a:spcBef>
                <a:spcPts val="600"/>
              </a:spcBef>
              <a:spcAft>
                <a:spcPts val="1200"/>
              </a:spcAft>
            </a:pPr>
            <a:r>
              <a:rPr lang="en-US" sz="3200" b="1" dirty="0"/>
              <a:t>v</a:t>
            </a:r>
            <a:r>
              <a:rPr lang="en-US" sz="3200" b="1" dirty="0" smtClean="0"/>
              <a:t>.8</a:t>
            </a:r>
            <a:r>
              <a:rPr lang="en-US" sz="3200" dirty="0" smtClean="0"/>
              <a:t> – Saul’s entry into the city wasn’t what he expected (a conquering warrior), but a helpless blind man led by the hand.</a:t>
            </a:r>
          </a:p>
          <a:p>
            <a:pPr marL="182880" indent="182880">
              <a:lnSpc>
                <a:spcPct val="100000"/>
              </a:lnSpc>
              <a:spcBef>
                <a:spcPts val="600"/>
              </a:spcBef>
              <a:spcAft>
                <a:spcPts val="1200"/>
              </a:spcAft>
            </a:pPr>
            <a:r>
              <a:rPr lang="en-US" sz="3200" b="1" dirty="0"/>
              <a:t>v</a:t>
            </a:r>
            <a:r>
              <a:rPr lang="en-US" sz="3200" b="1" dirty="0" smtClean="0"/>
              <a:t>.9</a:t>
            </a:r>
            <a:r>
              <a:rPr lang="en-US" sz="3200" dirty="0" smtClean="0"/>
              <a:t> – “three days … neither ate nor drank.” Saul had studied </a:t>
            </a:r>
            <a:r>
              <a:rPr lang="en-US" sz="3200" b="1" dirty="0" smtClean="0"/>
              <a:t>the Old Testament </a:t>
            </a:r>
            <a:r>
              <a:rPr lang="en-US" sz="3200" dirty="0" smtClean="0"/>
              <a:t>for years but didn’t understand (John 5:39).  Now, he takes time to see how </a:t>
            </a:r>
            <a:r>
              <a:rPr lang="en-US" sz="3200" b="1" dirty="0" smtClean="0"/>
              <a:t>everything points to Jesus</a:t>
            </a:r>
            <a:r>
              <a:rPr lang="en-US" sz="3200" dirty="0" smtClean="0"/>
              <a:t>.</a:t>
            </a:r>
            <a:endParaRPr lang="en-US" sz="3200" dirty="0"/>
          </a:p>
        </p:txBody>
      </p:sp>
    </p:spTree>
    <p:extLst>
      <p:ext uri="{BB962C8B-B14F-4D97-AF65-F5344CB8AC3E}">
        <p14:creationId xmlns:p14="http://schemas.microsoft.com/office/powerpoint/2010/main" val="35224310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fontScale="90000"/>
          </a:bodyPr>
          <a:lstStyle/>
          <a:p>
            <a:pPr algn="ctr"/>
            <a:r>
              <a:rPr lang="en-US" b="1" u="sng" dirty="0" smtClean="0"/>
              <a:t>A Dangerous Mission</a:t>
            </a:r>
            <a:r>
              <a:rPr lang="en-US" b="1" dirty="0" smtClean="0"/>
              <a:t> </a:t>
            </a:r>
            <a:r>
              <a:rPr lang="en-US" sz="4000" dirty="0" smtClean="0"/>
              <a:t>(Acts 9:10-17a)</a:t>
            </a:r>
            <a:endParaRPr lang="en-US" dirty="0"/>
          </a:p>
        </p:txBody>
      </p:sp>
      <p:sp>
        <p:nvSpPr>
          <p:cNvPr id="7" name="Content Placeholder 6"/>
          <p:cNvSpPr>
            <a:spLocks noGrp="1"/>
          </p:cNvSpPr>
          <p:nvPr>
            <p:ph idx="1"/>
          </p:nvPr>
        </p:nvSpPr>
        <p:spPr>
          <a:xfrm>
            <a:off x="262759" y="1030014"/>
            <a:ext cx="8489355" cy="5750585"/>
          </a:xfrm>
        </p:spPr>
        <p:txBody>
          <a:bodyPr>
            <a:noAutofit/>
          </a:bodyPr>
          <a:lstStyle/>
          <a:p>
            <a:pPr marL="182880" indent="182880">
              <a:lnSpc>
                <a:spcPct val="100000"/>
              </a:lnSpc>
              <a:spcBef>
                <a:spcPts val="600"/>
              </a:spcBef>
              <a:spcAft>
                <a:spcPts val="1200"/>
              </a:spcAft>
            </a:pPr>
            <a:r>
              <a:rPr lang="en-US" sz="3200" b="1" dirty="0" smtClean="0"/>
              <a:t>v.10 </a:t>
            </a:r>
            <a:r>
              <a:rPr lang="en-US" sz="3200" dirty="0" smtClean="0"/>
              <a:t>– “Here I am, </a:t>
            </a:r>
            <a:r>
              <a:rPr lang="en-US" sz="3200" b="1" dirty="0" smtClean="0"/>
              <a:t>Lord</a:t>
            </a:r>
            <a:r>
              <a:rPr lang="en-US" sz="3200" dirty="0" smtClean="0"/>
              <a:t>.”  </a:t>
            </a:r>
            <a:r>
              <a:rPr lang="en-US" sz="3200" b="1" dirty="0" smtClean="0"/>
              <a:t>Jesus is Lord</a:t>
            </a:r>
            <a:r>
              <a:rPr lang="en-US" sz="3200" dirty="0" smtClean="0"/>
              <a:t> and we are His responsive servants.</a:t>
            </a:r>
          </a:p>
          <a:p>
            <a:pPr marL="182880" indent="182880">
              <a:lnSpc>
                <a:spcPct val="100000"/>
              </a:lnSpc>
              <a:spcBef>
                <a:spcPts val="600"/>
              </a:spcBef>
              <a:spcAft>
                <a:spcPts val="1200"/>
              </a:spcAft>
            </a:pPr>
            <a:r>
              <a:rPr lang="en-US" sz="3200" b="1" dirty="0"/>
              <a:t>v</a:t>
            </a:r>
            <a:r>
              <a:rPr lang="en-US" sz="3200" b="1" dirty="0" smtClean="0"/>
              <a:t>.11,12</a:t>
            </a:r>
            <a:r>
              <a:rPr lang="en-US" sz="3200" dirty="0" smtClean="0"/>
              <a:t> – “</a:t>
            </a:r>
            <a:r>
              <a:rPr lang="en-US" sz="3200" i="1" dirty="0" smtClean="0"/>
              <a:t>Go and heal your enemy</a:t>
            </a:r>
            <a:r>
              <a:rPr lang="en-US" sz="3200" dirty="0" smtClean="0"/>
              <a:t>.”  To whom is God directing you? (hint: it’s not always easy)</a:t>
            </a:r>
          </a:p>
          <a:p>
            <a:pPr marL="182880" indent="182880">
              <a:lnSpc>
                <a:spcPct val="100000"/>
              </a:lnSpc>
              <a:spcBef>
                <a:spcPts val="600"/>
              </a:spcBef>
              <a:spcAft>
                <a:spcPts val="1200"/>
              </a:spcAft>
            </a:pPr>
            <a:r>
              <a:rPr lang="en-US" sz="3200" b="1" dirty="0"/>
              <a:t>v</a:t>
            </a:r>
            <a:r>
              <a:rPr lang="en-US" sz="3200" b="1" dirty="0" smtClean="0"/>
              <a:t>.13,14</a:t>
            </a:r>
            <a:r>
              <a:rPr lang="en-US" sz="3200" dirty="0" smtClean="0"/>
              <a:t> – “</a:t>
            </a:r>
            <a:r>
              <a:rPr lang="en-US" sz="3200" i="1" dirty="0" smtClean="0"/>
              <a:t>But God… he came here to kill us</a:t>
            </a:r>
            <a:r>
              <a:rPr lang="en-US" sz="3200" dirty="0" smtClean="0"/>
              <a:t>!”  It’s </a:t>
            </a:r>
            <a:r>
              <a:rPr lang="en-US" sz="3200" b="1" dirty="0" smtClean="0"/>
              <a:t>OK</a:t>
            </a:r>
            <a:r>
              <a:rPr lang="en-US" sz="3200" dirty="0" smtClean="0"/>
              <a:t> to </a:t>
            </a:r>
            <a:r>
              <a:rPr lang="en-US" sz="3200" b="1" dirty="0" smtClean="0"/>
              <a:t>tell God what you’re thinking</a:t>
            </a:r>
            <a:r>
              <a:rPr lang="en-US" sz="3200" dirty="0" smtClean="0"/>
              <a:t>.</a:t>
            </a:r>
          </a:p>
          <a:p>
            <a:pPr marL="182880" indent="182880">
              <a:lnSpc>
                <a:spcPct val="100000"/>
              </a:lnSpc>
              <a:spcBef>
                <a:spcPts val="600"/>
              </a:spcBef>
              <a:spcAft>
                <a:spcPts val="1200"/>
              </a:spcAft>
            </a:pPr>
            <a:r>
              <a:rPr lang="en-US" sz="3200" b="1" dirty="0"/>
              <a:t>v</a:t>
            </a:r>
            <a:r>
              <a:rPr lang="en-US" sz="3200" b="1" dirty="0" smtClean="0"/>
              <a:t>.15</a:t>
            </a:r>
            <a:r>
              <a:rPr lang="en-US" sz="3200" dirty="0" smtClean="0"/>
              <a:t> – “he is a </a:t>
            </a:r>
            <a:r>
              <a:rPr lang="en-US" sz="3200" b="1" dirty="0" smtClean="0"/>
              <a:t>chosen</a:t>
            </a:r>
            <a:r>
              <a:rPr lang="en-US" sz="3200" dirty="0" smtClean="0"/>
              <a:t> instrument of mine…”</a:t>
            </a:r>
          </a:p>
          <a:p>
            <a:pPr marL="182880" indent="182880">
              <a:lnSpc>
                <a:spcPct val="100000"/>
              </a:lnSpc>
              <a:spcBef>
                <a:spcPts val="600"/>
              </a:spcBef>
              <a:spcAft>
                <a:spcPts val="1200"/>
              </a:spcAft>
            </a:pPr>
            <a:r>
              <a:rPr lang="en-US" sz="3200" b="1" dirty="0"/>
              <a:t>v</a:t>
            </a:r>
            <a:r>
              <a:rPr lang="en-US" sz="3200" b="1" dirty="0" smtClean="0"/>
              <a:t>.16</a:t>
            </a:r>
            <a:r>
              <a:rPr lang="en-US" sz="3200" dirty="0" smtClean="0"/>
              <a:t> – “he must suffer…” (2 Corinthians 11:24ff)</a:t>
            </a:r>
          </a:p>
          <a:p>
            <a:pPr marL="182880" indent="182880">
              <a:lnSpc>
                <a:spcPct val="100000"/>
              </a:lnSpc>
              <a:spcBef>
                <a:spcPts val="600"/>
              </a:spcBef>
              <a:spcAft>
                <a:spcPts val="1200"/>
              </a:spcAft>
            </a:pPr>
            <a:r>
              <a:rPr lang="en-US" sz="3200" b="1" dirty="0"/>
              <a:t>v</a:t>
            </a:r>
            <a:r>
              <a:rPr lang="en-US" sz="3200" b="1" dirty="0" smtClean="0"/>
              <a:t>.17</a:t>
            </a:r>
            <a:r>
              <a:rPr lang="en-US" sz="3200" dirty="0" smtClean="0"/>
              <a:t> – “So Ananias departed…”</a:t>
            </a:r>
            <a:endParaRPr lang="en-US" sz="3200" dirty="0"/>
          </a:p>
        </p:txBody>
      </p:sp>
    </p:spTree>
    <p:extLst>
      <p:ext uri="{BB962C8B-B14F-4D97-AF65-F5344CB8AC3E}">
        <p14:creationId xmlns:p14="http://schemas.microsoft.com/office/powerpoint/2010/main" val="2901144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3"/>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3889</TotalTime>
  <Words>1387</Words>
  <Application>Microsoft Office PowerPoint</Application>
  <PresentationFormat>On-screen Show (4:3)</PresentationFormat>
  <Paragraphs>91</Paragraphs>
  <Slides>13</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Calibri Light</vt:lpstr>
      <vt:lpstr>Cambria</vt:lpstr>
      <vt:lpstr>Wingdings</vt:lpstr>
      <vt:lpstr>Office Theme</vt:lpstr>
      <vt:lpstr>A Transformed Life</vt:lpstr>
      <vt:lpstr>An Evil Man</vt:lpstr>
      <vt:lpstr>An Evil Man</vt:lpstr>
      <vt:lpstr>A Zealous Man</vt:lpstr>
      <vt:lpstr>“The Way”  (Acts 9:2)</vt:lpstr>
      <vt:lpstr>Contact with Jesus (Acts 9:3-6)</vt:lpstr>
      <vt:lpstr>Contact with Jesus (Acts 9:3-6)</vt:lpstr>
      <vt:lpstr>Consider your Ways (Acts 9:7-9)</vt:lpstr>
      <vt:lpstr>A Dangerous Mission (Acts 9:10-17a)</vt:lpstr>
      <vt:lpstr>The Filling of the Spirit (Acts 9:17bc)</vt:lpstr>
      <vt:lpstr>New Life, New Actions (Acts 9:18-22)</vt:lpstr>
      <vt:lpstr>Traveling and Teaching (Acts 9:23-31)</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207</cp:revision>
  <dcterms:created xsi:type="dcterms:W3CDTF">2022-11-02T22:17:55Z</dcterms:created>
  <dcterms:modified xsi:type="dcterms:W3CDTF">2023-03-20T13:49:42Z</dcterms:modified>
</cp:coreProperties>
</file>