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81" r:id="rId3"/>
    <p:sldId id="282" r:id="rId4"/>
    <p:sldId id="284" r:id="rId5"/>
    <p:sldId id="285" r:id="rId6"/>
    <p:sldId id="289" r:id="rId7"/>
    <p:sldId id="286" r:id="rId8"/>
    <p:sldId id="287" r:id="rId9"/>
    <p:sldId id="288" r:id="rId10"/>
    <p:sldId id="29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80047" autoAdjust="0"/>
  </p:normalViewPr>
  <p:slideViewPr>
    <p:cSldViewPr snapToGrid="0">
      <p:cViewPr varScale="1">
        <p:scale>
          <a:sx n="91" d="100"/>
          <a:sy n="91" d="100"/>
        </p:scale>
        <p:origin x="1806" y="96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-48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 much as the Jews hated the people from Samaria,</a:t>
            </a:r>
            <a:r>
              <a:rPr lang="en-US" baseline="0" dirty="0" smtClean="0"/>
              <a:t> they hated the Gentiles even more, looking upon them as dirty dogs.  They would not eat with them or even associate with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54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</a:t>
            </a:r>
            <a:r>
              <a:rPr lang="en-US" baseline="0" dirty="0" smtClean="0"/>
              <a:t> temple was still the main meeting place for the church, and perhaps, some of the Jewish believers were wondering if they would not permit Gentiles into the temple.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39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250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715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This</a:t>
            </a:r>
            <a:r>
              <a:rPr lang="en-US" baseline="0" dirty="0" smtClean="0"/>
              <a:t> narrative picks up where Acts 8:4 leaves off – more about the Scattered church.</a:t>
            </a:r>
          </a:p>
          <a:p>
            <a:pPr algn="just"/>
            <a:r>
              <a:rPr lang="en-US" baseline="0" dirty="0" smtClean="0"/>
              <a:t>The Jewish evangelists didn’t know what happened between Peter and Cornelius.</a:t>
            </a:r>
          </a:p>
          <a:p>
            <a:pPr algn="just"/>
            <a:r>
              <a:rPr lang="en-US" baseline="0" dirty="0" smtClean="0"/>
              <a:t>The guys from Cyprus were already Greek speakers, so it was natural for them to preach to the Gentiles.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77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03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Barnabas was from Cyprus (Acts 4:36)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350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54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zh-CN" alt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坚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心靠主    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Jiān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xīn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kào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zhǔ</a:t>
            </a:r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r>
              <a:rPr lang="en-US" dirty="0" smtClean="0"/>
              <a:t>“Keep your heart strong in the Lord”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21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937" y="1152508"/>
            <a:ext cx="8229602" cy="150661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The First Gentile Church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94537"/>
            <a:ext cx="6858000" cy="2091559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Acts 11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“Some” Take </a:t>
            </a:r>
            <a:r>
              <a:rPr lang="en-US" b="1" u="sng" dirty="0" err="1" smtClean="0"/>
              <a:t>Aways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39626" y="1187091"/>
            <a:ext cx="7894772" cy="553460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24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personal testimony can be more effective than an argument to draw people to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24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Always be ready for God to use you (don’t stand in His way).</a:t>
            </a:r>
          </a:p>
          <a:p>
            <a:pPr>
              <a:lnSpc>
                <a:spcPct val="100000"/>
              </a:lnSpc>
              <a:spcAft>
                <a:spcPts val="24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Everyone should give according to their ability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24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“Remain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faithful to the Lord with steadfast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purpose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.”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2400"/>
              </a:spcAft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24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2400"/>
              </a:spcAft>
            </a:pP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00000"/>
              </a:lnSpc>
              <a:spcAft>
                <a:spcPts val="24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57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84871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From Last Lesson…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165" y="1145627"/>
            <a:ext cx="8178362" cy="519736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700" dirty="0" smtClean="0"/>
              <a:t>“For </a:t>
            </a:r>
            <a:r>
              <a:rPr lang="en-US" sz="2700" dirty="0"/>
              <a:t>the LORD your God is </a:t>
            </a:r>
            <a:r>
              <a:rPr lang="en-US" sz="2700" b="1" dirty="0"/>
              <a:t>God of gods </a:t>
            </a:r>
            <a:r>
              <a:rPr lang="en-US" sz="2700" dirty="0"/>
              <a:t>and Lord of lords, the great God, mighty and awesome, who </a:t>
            </a:r>
            <a:r>
              <a:rPr lang="en-US" sz="2700" b="1" dirty="0"/>
              <a:t>shows no partiality </a:t>
            </a:r>
            <a:r>
              <a:rPr lang="en-US" sz="2700" dirty="0"/>
              <a:t>and accepts no bribes.  He defends the cause of the </a:t>
            </a:r>
            <a:r>
              <a:rPr lang="en-US" sz="2700" b="1" dirty="0"/>
              <a:t>fatherless</a:t>
            </a:r>
            <a:r>
              <a:rPr lang="en-US" sz="2700" dirty="0"/>
              <a:t> and the </a:t>
            </a:r>
            <a:r>
              <a:rPr lang="en-US" sz="2700" b="1" dirty="0"/>
              <a:t>widow</a:t>
            </a:r>
            <a:r>
              <a:rPr lang="en-US" sz="2700" dirty="0"/>
              <a:t>, and </a:t>
            </a:r>
            <a:r>
              <a:rPr lang="en-US" sz="2700" b="1" dirty="0"/>
              <a:t>loves the foreigner</a:t>
            </a:r>
            <a:r>
              <a:rPr lang="en-US" sz="2700" dirty="0"/>
              <a:t> residing among you, giving them food and clothing. And </a:t>
            </a:r>
            <a:r>
              <a:rPr lang="en-US" sz="2700" b="1" dirty="0"/>
              <a:t>you are to love those who are foreigners</a:t>
            </a:r>
            <a:r>
              <a:rPr lang="en-US" sz="2700" b="1" dirty="0" smtClean="0"/>
              <a:t>,”  </a:t>
            </a:r>
            <a:r>
              <a:rPr lang="en-US" sz="2700" dirty="0" smtClean="0"/>
              <a:t>Deuteronomy </a:t>
            </a:r>
            <a:r>
              <a:rPr lang="en-US" sz="2700" dirty="0" smtClean="0"/>
              <a:t>10:17-19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7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2700" dirty="0"/>
              <a:t>“There is neither Jew nor Greek, there is neither slave nor free, there is no male and female, for </a:t>
            </a:r>
            <a:r>
              <a:rPr lang="en-US" sz="2700" b="1" dirty="0"/>
              <a:t>you are all one </a:t>
            </a:r>
            <a:r>
              <a:rPr lang="en-US" sz="2700" dirty="0"/>
              <a:t>in Christ Jesus.”  Galatians </a:t>
            </a:r>
            <a:r>
              <a:rPr lang="en-US" sz="2700" dirty="0" smtClean="0"/>
              <a:t>3:28</a:t>
            </a:r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75698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More than Jewish (much more)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1177159"/>
            <a:ext cx="8702561" cy="5582419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11:1-18 –</a:t>
            </a:r>
            <a:r>
              <a:rPr lang="en-US" dirty="0" smtClean="0"/>
              <a:t> When the Bible repeats a story, we need to pay attention!  This is important for the </a:t>
            </a:r>
            <a:r>
              <a:rPr lang="en-US" b="1" dirty="0" smtClean="0"/>
              <a:t>global mission of Jesus</a:t>
            </a:r>
            <a:r>
              <a:rPr lang="en-US" dirty="0" smtClean="0"/>
              <a:t> – Christianity was not just Judaism plus Jesus!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11:1-3 – </a:t>
            </a:r>
            <a:r>
              <a:rPr lang="en-US" dirty="0" smtClean="0"/>
              <a:t> Accepting Jesus as their Lord was good, but accepting </a:t>
            </a:r>
            <a:r>
              <a:rPr lang="en-US" b="1" dirty="0" smtClean="0"/>
              <a:t>Gentiles as brothers</a:t>
            </a:r>
            <a:r>
              <a:rPr lang="en-US" dirty="0" smtClean="0"/>
              <a:t> was very hard!</a:t>
            </a:r>
            <a:endParaRPr lang="en-US" dirty="0"/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/>
              <a:t>Acts </a:t>
            </a:r>
            <a:r>
              <a:rPr lang="en-US" b="1" dirty="0" smtClean="0"/>
              <a:t>10:4 </a:t>
            </a:r>
            <a:r>
              <a:rPr lang="en-US" dirty="0"/>
              <a:t>– </a:t>
            </a:r>
            <a:r>
              <a:rPr lang="en-US" dirty="0" smtClean="0"/>
              <a:t>Instead of debating about prejudice, Peter shares </a:t>
            </a:r>
            <a:r>
              <a:rPr lang="en-US" b="1" dirty="0" smtClean="0"/>
              <a:t>a testimony </a:t>
            </a:r>
            <a:r>
              <a:rPr lang="en-US" dirty="0" smtClean="0"/>
              <a:t>(a better approach). 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As Christians, our goal is </a:t>
            </a:r>
            <a:r>
              <a:rPr lang="en-US" b="1" dirty="0" smtClean="0"/>
              <a:t>not</a:t>
            </a:r>
            <a:r>
              <a:rPr lang="en-US" dirty="0" smtClean="0"/>
              <a:t> to </a:t>
            </a:r>
            <a:r>
              <a:rPr lang="en-US" b="1" dirty="0" smtClean="0"/>
              <a:t>win an argument</a:t>
            </a:r>
            <a:r>
              <a:rPr lang="en-US" dirty="0" smtClean="0"/>
              <a:t>, but to </a:t>
            </a:r>
            <a:r>
              <a:rPr lang="en-US" b="1" dirty="0" smtClean="0"/>
              <a:t>win people </a:t>
            </a:r>
            <a:r>
              <a:rPr lang="en-US" dirty="0" smtClean="0"/>
              <a:t>to Jesus.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69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9649"/>
            <a:ext cx="7886700" cy="83782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God even saves Gentiles!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1187669"/>
            <a:ext cx="8702561" cy="5372219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</a:t>
            </a:r>
            <a:r>
              <a:rPr lang="en-US" b="1" dirty="0" smtClean="0"/>
              <a:t>11:12 </a:t>
            </a:r>
            <a:r>
              <a:rPr lang="en-US" dirty="0" smtClean="0"/>
              <a:t>– “making no distinction” was an important command!  He wisely brought six men to witness this.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11:15,16 </a:t>
            </a:r>
            <a:r>
              <a:rPr lang="en-US" dirty="0" smtClean="0"/>
              <a:t>– “the Holy Spirit” – an important sign that Gentiles could also be saved.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11:17 </a:t>
            </a:r>
            <a:r>
              <a:rPr lang="en-US" dirty="0" smtClean="0"/>
              <a:t>– a very good question: “who was I to stand in God’s way?”  Do we ever </a:t>
            </a:r>
            <a:r>
              <a:rPr lang="en-US" b="1" dirty="0" smtClean="0"/>
              <a:t>stand in God’s way</a:t>
            </a:r>
            <a:r>
              <a:rPr lang="en-US" dirty="0" smtClean="0"/>
              <a:t>?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11:18 </a:t>
            </a:r>
            <a:r>
              <a:rPr lang="en-US" dirty="0" smtClean="0"/>
              <a:t>– the listeners </a:t>
            </a:r>
            <a:r>
              <a:rPr lang="en-US" b="1" dirty="0" smtClean="0"/>
              <a:t>could not argue </a:t>
            </a:r>
            <a:r>
              <a:rPr lang="en-US" dirty="0" smtClean="0"/>
              <a:t>with the Holy Spirit or the testimony of seven men.  They now knew that God could save Gentiles (and they must go to them).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39021"/>
            <a:ext cx="7886700" cy="911384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Scattered beyond Samaria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2752"/>
            <a:ext cx="9144000" cy="59947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164" y="3264942"/>
            <a:ext cx="3408771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31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39021"/>
            <a:ext cx="7886700" cy="911384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Scattered beyond Samaria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1569" y="736381"/>
            <a:ext cx="6419850" cy="645795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7788166" y="4309241"/>
            <a:ext cx="63062" cy="156604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6411310" y="3878317"/>
            <a:ext cx="1481957" cy="33633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411311" y="2827283"/>
            <a:ext cx="1587061" cy="76290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672553" y="3878317"/>
            <a:ext cx="1072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Phoenicia</a:t>
            </a:r>
            <a:endParaRPr 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0717" y="1051034"/>
            <a:ext cx="327922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Acts 11:19,20  </a:t>
            </a:r>
          </a:p>
          <a:p>
            <a:endParaRPr lang="en-US" sz="2000" dirty="0" smtClean="0"/>
          </a:p>
          <a:p>
            <a:r>
              <a:rPr lang="en-US" sz="2000" b="1" dirty="0" smtClean="0"/>
              <a:t>v.19</a:t>
            </a:r>
            <a:r>
              <a:rPr lang="en-US" sz="2000" dirty="0" smtClean="0"/>
              <a:t>  Now </a:t>
            </a:r>
            <a:r>
              <a:rPr lang="en-US" sz="2000" dirty="0"/>
              <a:t>those who were scattered because of the persecution that arose over Stephen traveled as far as Phoenicia and Cyprus and Antioch, </a:t>
            </a:r>
            <a:r>
              <a:rPr lang="en-US" sz="2000" b="1" dirty="0"/>
              <a:t>speaking the word to no one except Jews</a:t>
            </a:r>
            <a:r>
              <a:rPr lang="en-US" sz="2000" dirty="0"/>
              <a:t>.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b="1" dirty="0" smtClean="0"/>
              <a:t>v.20 </a:t>
            </a:r>
            <a:r>
              <a:rPr lang="en-US" sz="2000" dirty="0" smtClean="0"/>
              <a:t> But </a:t>
            </a:r>
            <a:r>
              <a:rPr lang="en-US" sz="2000" dirty="0"/>
              <a:t>there were some of them, men of Cyprus and Cyrene, who on coming to Antioch </a:t>
            </a:r>
            <a:r>
              <a:rPr lang="en-US" sz="2000" b="1" dirty="0"/>
              <a:t>spoke to the </a:t>
            </a:r>
            <a:r>
              <a:rPr lang="en-US" sz="2000" b="1" dirty="0" smtClean="0"/>
              <a:t>Hellenists also</a:t>
            </a:r>
            <a:r>
              <a:rPr lang="en-US" sz="2000" b="1" dirty="0"/>
              <a:t>,</a:t>
            </a:r>
            <a:r>
              <a:rPr lang="en-US" sz="2000" dirty="0"/>
              <a:t> preaching the Lord Jesus.</a:t>
            </a:r>
          </a:p>
        </p:txBody>
      </p:sp>
    </p:spTree>
    <p:extLst>
      <p:ext uri="{BB962C8B-B14F-4D97-AF65-F5344CB8AC3E}">
        <p14:creationId xmlns:p14="http://schemas.microsoft.com/office/powerpoint/2010/main" val="3939995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9649"/>
            <a:ext cx="7886700" cy="911384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Many Gentiles Believe!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67862" y="1198179"/>
            <a:ext cx="8408275" cy="5582419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11:21 </a:t>
            </a:r>
            <a:r>
              <a:rPr lang="en-US" dirty="0" smtClean="0"/>
              <a:t>– As always, effective ministry comes from the working of God’s “hand” of blessing.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11:21 </a:t>
            </a:r>
            <a:r>
              <a:rPr lang="en-US" dirty="0" smtClean="0"/>
              <a:t>– two key words: “</a:t>
            </a:r>
            <a:r>
              <a:rPr lang="en-US" b="1" dirty="0" smtClean="0"/>
              <a:t>believed</a:t>
            </a:r>
            <a:r>
              <a:rPr lang="en-US" dirty="0" smtClean="0"/>
              <a:t>” and “</a:t>
            </a:r>
            <a:r>
              <a:rPr lang="en-US" b="1" dirty="0" smtClean="0"/>
              <a:t>turned</a:t>
            </a:r>
            <a:r>
              <a:rPr lang="en-US" dirty="0" smtClean="0"/>
              <a:t> to the Lord”: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Believed</a:t>
            </a:r>
            <a:r>
              <a:rPr lang="en-US" dirty="0" smtClean="0"/>
              <a:t> = put </a:t>
            </a:r>
            <a:r>
              <a:rPr lang="en-US" b="1" dirty="0" smtClean="0"/>
              <a:t>trust</a:t>
            </a:r>
            <a:r>
              <a:rPr lang="en-US" dirty="0" smtClean="0"/>
              <a:t> in Jesus’ sacrifice and resurrection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Turned</a:t>
            </a:r>
            <a:r>
              <a:rPr lang="en-US" dirty="0" smtClean="0"/>
              <a:t> to the Lord = </a:t>
            </a:r>
            <a:r>
              <a:rPr lang="en-US" b="1" dirty="0" smtClean="0"/>
              <a:t>repent</a:t>
            </a:r>
            <a:r>
              <a:rPr lang="en-US" dirty="0" smtClean="0"/>
              <a:t> (turn away from world &amp; self and follow Him)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7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9649"/>
            <a:ext cx="7886700" cy="911384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Sending Workers to a New Church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1208689"/>
            <a:ext cx="8702561" cy="5582419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11:22,24a </a:t>
            </a:r>
            <a:r>
              <a:rPr lang="en-US" dirty="0" smtClean="0"/>
              <a:t>– Barnabas was from Cyprus, so he would be accepted among new Gentile believers.  He was “a good man, full of the Holy Spirit and of faith.”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11:23 </a:t>
            </a:r>
            <a:r>
              <a:rPr lang="en-US" dirty="0" smtClean="0"/>
              <a:t>– “</a:t>
            </a:r>
            <a:r>
              <a:rPr lang="en-US" b="1" dirty="0" smtClean="0"/>
              <a:t>remain faithful </a:t>
            </a:r>
            <a:r>
              <a:rPr lang="en-US" dirty="0" smtClean="0"/>
              <a:t>to the Lord with steadfast purpose” is my great desire for you!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11:24b,25 </a:t>
            </a:r>
            <a:r>
              <a:rPr lang="en-US" dirty="0" smtClean="0"/>
              <a:t>– sometimes, the work is too big for one person (teams are good!).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11:26 </a:t>
            </a:r>
            <a:r>
              <a:rPr lang="en-US" dirty="0" smtClean="0"/>
              <a:t>– the high priority: teaching </a:t>
            </a:r>
            <a:r>
              <a:rPr lang="en-US" b="1" dirty="0" smtClean="0"/>
              <a:t>the word of God</a:t>
            </a:r>
            <a:r>
              <a:rPr lang="en-US" dirty="0" smtClean="0"/>
              <a:t>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“</a:t>
            </a:r>
            <a:r>
              <a:rPr lang="en-US" b="1" dirty="0" smtClean="0"/>
              <a:t>Christians</a:t>
            </a:r>
            <a:r>
              <a:rPr lang="en-US" dirty="0" smtClean="0"/>
              <a:t>” literally means “the party of Christ.”  A very good label (contrast with v.2 – the “circumcision party”)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3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9649"/>
            <a:ext cx="7886700" cy="911384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 Generous Church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1227" y="1208689"/>
            <a:ext cx="8702561" cy="5582419"/>
          </a:xfrm>
        </p:spPr>
        <p:txBody>
          <a:bodyPr>
            <a:noAutofit/>
          </a:bodyPr>
          <a:lstStyle/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11:27,28 </a:t>
            </a:r>
            <a:r>
              <a:rPr lang="en-US" dirty="0" smtClean="0"/>
              <a:t>– These New Testament prophets spoke the word of God, more like a preacher than an OT prophet.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dirty="0" smtClean="0"/>
              <a:t>Great famines are documented from AD 45-46 in Israel.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11:29,30 </a:t>
            </a:r>
            <a:r>
              <a:rPr lang="en-US" dirty="0" smtClean="0"/>
              <a:t>– two important principles for giving: “</a:t>
            </a:r>
            <a:r>
              <a:rPr lang="en-US" b="1" dirty="0" smtClean="0"/>
              <a:t>everyone</a:t>
            </a:r>
            <a:r>
              <a:rPr lang="en-US" dirty="0" smtClean="0"/>
              <a:t>” and “</a:t>
            </a:r>
            <a:r>
              <a:rPr lang="en-US" b="1" dirty="0" smtClean="0"/>
              <a:t>according to his ability</a:t>
            </a:r>
            <a:r>
              <a:rPr lang="en-US" dirty="0" smtClean="0"/>
              <a:t>.”</a:t>
            </a:r>
          </a:p>
          <a:p>
            <a:pPr marL="182880" indent="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b="1" dirty="0" smtClean="0"/>
              <a:t>Acts 13:2,3 </a:t>
            </a:r>
            <a:r>
              <a:rPr lang="en-US" dirty="0" smtClean="0"/>
              <a:t>– the greatest gift sent from the church in Antioch: Barnabas and Saul – missionaries to the Gentile world!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4363</TotalTime>
  <Words>857</Words>
  <Application>Microsoft Office PowerPoint</Application>
  <PresentationFormat>On-screen Show (4:3)</PresentationFormat>
  <Paragraphs>65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等线</vt:lpstr>
      <vt:lpstr>Arial</vt:lpstr>
      <vt:lpstr>Calibri</vt:lpstr>
      <vt:lpstr>Calibri Light</vt:lpstr>
      <vt:lpstr>Cambria</vt:lpstr>
      <vt:lpstr>Office Theme</vt:lpstr>
      <vt:lpstr>The First Gentile Church</vt:lpstr>
      <vt:lpstr>From Last Lesson…</vt:lpstr>
      <vt:lpstr>More than Jewish (much more)</vt:lpstr>
      <vt:lpstr>God even saves Gentiles!</vt:lpstr>
      <vt:lpstr>Scattered beyond Samaria</vt:lpstr>
      <vt:lpstr>Scattered beyond Samaria</vt:lpstr>
      <vt:lpstr>Many Gentiles Believe!</vt:lpstr>
      <vt:lpstr>Sending Workers to a New Church</vt:lpstr>
      <vt:lpstr>A Generous Church</vt:lpstr>
      <vt:lpstr>“Some” Take 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254</cp:revision>
  <dcterms:created xsi:type="dcterms:W3CDTF">2022-11-02T22:17:55Z</dcterms:created>
  <dcterms:modified xsi:type="dcterms:W3CDTF">2023-09-22T01:32:37Z</dcterms:modified>
</cp:coreProperties>
</file>