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9"/>
  </p:notesMasterIdLst>
  <p:sldIdLst>
    <p:sldId id="256" r:id="rId2"/>
    <p:sldId id="282" r:id="rId3"/>
    <p:sldId id="285" r:id="rId4"/>
    <p:sldId id="292" r:id="rId5"/>
    <p:sldId id="296" r:id="rId6"/>
    <p:sldId id="293" r:id="rId7"/>
    <p:sldId id="297" r:id="rId8"/>
    <p:sldId id="299" r:id="rId9"/>
    <p:sldId id="294" r:id="rId10"/>
    <p:sldId id="305" r:id="rId11"/>
    <p:sldId id="300" r:id="rId12"/>
    <p:sldId id="304" r:id="rId13"/>
    <p:sldId id="302" r:id="rId14"/>
    <p:sldId id="301" r:id="rId15"/>
    <p:sldId id="303" r:id="rId16"/>
    <p:sldId id="295" r:id="rId17"/>
    <p:sldId id="306" r:id="rId18"/>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2205" autoAdjust="0"/>
    <p:restoredTop sz="77582" autoAdjust="0"/>
  </p:normalViewPr>
  <p:slideViewPr>
    <p:cSldViewPr snapToGrid="0">
      <p:cViewPr varScale="1">
        <p:scale>
          <a:sx n="88" d="100"/>
          <a:sy n="88" d="100"/>
        </p:scale>
        <p:origin x="1896" y="96"/>
      </p:cViewPr>
      <p:guideLst/>
    </p:cSldViewPr>
  </p:slideViewPr>
  <p:notesTextViewPr>
    <p:cViewPr>
      <p:scale>
        <a:sx n="200" d="100"/>
        <a:sy n="200" d="100"/>
      </p:scale>
      <p:origin x="0" y="0"/>
    </p:cViewPr>
  </p:notesTextViewPr>
  <p:sorterViewPr>
    <p:cViewPr>
      <p:scale>
        <a:sx n="200" d="100"/>
        <a:sy n="200" d="100"/>
      </p:scale>
      <p:origin x="0" y="-7344"/>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56E1A17-0C42-46D3-B25B-C5FDCF936158}" type="datetimeFigureOut">
              <a:rPr lang="en-US" smtClean="0"/>
              <a:t>10/19/2023</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85137F4-5C01-4833-8342-24C0486150F5}" type="slidenum">
              <a:rPr lang="en-US" smtClean="0"/>
              <a:t>‹#›</a:t>
            </a:fld>
            <a:endParaRPr lang="en-US"/>
          </a:p>
        </p:txBody>
      </p:sp>
    </p:spTree>
    <p:extLst>
      <p:ext uri="{BB962C8B-B14F-4D97-AF65-F5344CB8AC3E}">
        <p14:creationId xmlns:p14="http://schemas.microsoft.com/office/powerpoint/2010/main" val="311655922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just"/>
            <a:r>
              <a:rPr lang="en-US" baseline="0" dirty="0" smtClean="0"/>
              <a:t>Like apostles, prophets were replaced in the early churches by pastors and evangelists.</a:t>
            </a:r>
          </a:p>
          <a:p>
            <a:pPr algn="just"/>
            <a:endParaRPr lang="en-US" baseline="0" dirty="0" smtClean="0"/>
          </a:p>
          <a:p>
            <a:pPr algn="just"/>
            <a:r>
              <a:rPr lang="en-US" baseline="0" dirty="0" smtClean="0"/>
              <a:t>Fasting is usually connected to times of vigilant, passionate prayer (Nehemiah 1:4; Daniel 9:3).  While we usually connect fasting with food, it could be choosing to forego any distraction that might hinder seeking God.</a:t>
            </a:r>
            <a:endParaRPr lang="en-US" dirty="0" smtClean="0"/>
          </a:p>
          <a:p>
            <a:pPr algn="just"/>
            <a:endParaRPr lang="en-US" dirty="0" smtClean="0"/>
          </a:p>
          <a:p>
            <a:pPr marL="0" marR="0" lvl="0" indent="0" algn="just" defTabSz="914400" rtl="0" eaLnBrk="1" fontAlgn="auto" latinLnBrk="0" hangingPunct="1">
              <a:lnSpc>
                <a:spcPct val="100000"/>
              </a:lnSpc>
              <a:spcBef>
                <a:spcPts val="0"/>
              </a:spcBef>
              <a:spcAft>
                <a:spcPts val="0"/>
              </a:spcAft>
              <a:buClrTx/>
              <a:buSzTx/>
              <a:buFontTx/>
              <a:buNone/>
              <a:tabLst/>
              <a:defRPr/>
            </a:pPr>
            <a:r>
              <a:rPr lang="en-US" dirty="0" smtClean="0"/>
              <a:t>Barnabas and Saul were God’s men,</a:t>
            </a:r>
            <a:r>
              <a:rPr lang="en-US" baseline="0" dirty="0" smtClean="0"/>
              <a:t> ready to be used by Him for his purposes.</a:t>
            </a:r>
          </a:p>
          <a:p>
            <a:pPr algn="just"/>
            <a:endParaRPr lang="en-US" dirty="0" smtClean="0"/>
          </a:p>
          <a:p>
            <a:pPr algn="just"/>
            <a:r>
              <a:rPr lang="en-US" dirty="0" smtClean="0"/>
              <a:t>“Sent them away” = let them go; released them</a:t>
            </a:r>
            <a:endParaRPr lang="en-US" dirty="0"/>
          </a:p>
        </p:txBody>
      </p:sp>
      <p:sp>
        <p:nvSpPr>
          <p:cNvPr id="4" name="Slide Number Placeholder 3"/>
          <p:cNvSpPr>
            <a:spLocks noGrp="1"/>
          </p:cNvSpPr>
          <p:nvPr>
            <p:ph type="sldNum" sz="quarter" idx="10"/>
          </p:nvPr>
        </p:nvSpPr>
        <p:spPr/>
        <p:txBody>
          <a:bodyPr/>
          <a:lstStyle/>
          <a:p>
            <a:fld id="{F85137F4-5C01-4833-8342-24C0486150F5}" type="slidenum">
              <a:rPr lang="en-US" smtClean="0"/>
              <a:t>2</a:t>
            </a:fld>
            <a:endParaRPr lang="en-US"/>
          </a:p>
        </p:txBody>
      </p:sp>
    </p:spTree>
    <p:extLst>
      <p:ext uri="{BB962C8B-B14F-4D97-AF65-F5344CB8AC3E}">
        <p14:creationId xmlns:p14="http://schemas.microsoft.com/office/powerpoint/2010/main" val="45853919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just"/>
            <a:r>
              <a:rPr lang="en-US" dirty="0" smtClean="0"/>
              <a:t>It was customary to invite visiting rabbis to address the synagogue,</a:t>
            </a:r>
            <a:r>
              <a:rPr lang="en-US" baseline="0" dirty="0" smtClean="0"/>
              <a:t> especially since he was a student of Gamaliel.</a:t>
            </a:r>
          </a:p>
          <a:p>
            <a:pPr algn="just"/>
            <a:endParaRPr lang="en-US" baseline="0" dirty="0" smtClean="0"/>
          </a:p>
          <a:p>
            <a:pPr algn="just"/>
            <a:r>
              <a:rPr lang="en-US" baseline="0" dirty="0" smtClean="0"/>
              <a:t>To fear God – recognize that He is the all powerful creator and center of everything.  We exist for Him, and if we ignore this truth, we will endure His wrath!</a:t>
            </a:r>
            <a:endParaRPr lang="en-US" dirty="0"/>
          </a:p>
        </p:txBody>
      </p:sp>
      <p:sp>
        <p:nvSpPr>
          <p:cNvPr id="4" name="Slide Number Placeholder 3"/>
          <p:cNvSpPr>
            <a:spLocks noGrp="1"/>
          </p:cNvSpPr>
          <p:nvPr>
            <p:ph type="sldNum" sz="quarter" idx="10"/>
          </p:nvPr>
        </p:nvSpPr>
        <p:spPr/>
        <p:txBody>
          <a:bodyPr/>
          <a:lstStyle/>
          <a:p>
            <a:fld id="{F85137F4-5C01-4833-8342-24C0486150F5}" type="slidenum">
              <a:rPr lang="en-US" smtClean="0"/>
              <a:t>11</a:t>
            </a:fld>
            <a:endParaRPr lang="en-US"/>
          </a:p>
        </p:txBody>
      </p:sp>
    </p:spTree>
    <p:extLst>
      <p:ext uri="{BB962C8B-B14F-4D97-AF65-F5344CB8AC3E}">
        <p14:creationId xmlns:p14="http://schemas.microsoft.com/office/powerpoint/2010/main" val="395103392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just"/>
            <a:r>
              <a:rPr lang="en-US" dirty="0" smtClean="0"/>
              <a:t>It was customary to invite visiting rabbis to address the synagogue,</a:t>
            </a:r>
            <a:r>
              <a:rPr lang="en-US" baseline="0" dirty="0" smtClean="0"/>
              <a:t> especially since he was a student of Gamaliel.</a:t>
            </a:r>
          </a:p>
          <a:p>
            <a:pPr algn="just"/>
            <a:endParaRPr lang="en-US" baseline="0" dirty="0" smtClean="0"/>
          </a:p>
          <a:p>
            <a:pPr algn="just"/>
            <a:r>
              <a:rPr lang="en-US" baseline="0" dirty="0" smtClean="0"/>
              <a:t>To fear God – recognize that He is the all powerful creator and center of everything.  We exist for Him, and if we ignore this truth, we will endure His wrath!</a:t>
            </a:r>
            <a:endParaRPr lang="en-US" dirty="0"/>
          </a:p>
        </p:txBody>
      </p:sp>
      <p:sp>
        <p:nvSpPr>
          <p:cNvPr id="4" name="Slide Number Placeholder 3"/>
          <p:cNvSpPr>
            <a:spLocks noGrp="1"/>
          </p:cNvSpPr>
          <p:nvPr>
            <p:ph type="sldNum" sz="quarter" idx="10"/>
          </p:nvPr>
        </p:nvSpPr>
        <p:spPr/>
        <p:txBody>
          <a:bodyPr/>
          <a:lstStyle/>
          <a:p>
            <a:fld id="{F85137F4-5C01-4833-8342-24C0486150F5}" type="slidenum">
              <a:rPr lang="en-US" smtClean="0"/>
              <a:t>12</a:t>
            </a:fld>
            <a:endParaRPr lang="en-US"/>
          </a:p>
        </p:txBody>
      </p:sp>
    </p:spTree>
    <p:extLst>
      <p:ext uri="{BB962C8B-B14F-4D97-AF65-F5344CB8AC3E}">
        <p14:creationId xmlns:p14="http://schemas.microsoft.com/office/powerpoint/2010/main" val="92453686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just"/>
            <a:r>
              <a:rPr lang="en-US" dirty="0" smtClean="0"/>
              <a:t>Hebrews 2:1-3</a:t>
            </a:r>
            <a:r>
              <a:rPr lang="en-US" baseline="0" dirty="0" smtClean="0"/>
              <a:t> </a:t>
            </a:r>
            <a:r>
              <a:rPr lang="en-US" sz="1200" b="0" i="0" u="none" strike="noStrike" kern="1200" baseline="0" dirty="0" smtClean="0">
                <a:solidFill>
                  <a:schemeClr val="tx1"/>
                </a:solidFill>
                <a:latin typeface="+mn-lt"/>
                <a:ea typeface="+mn-ea"/>
                <a:cs typeface="+mn-cs"/>
              </a:rPr>
              <a:t>Therefore we must pay much closer attention to what we have heard, lest we drift away from it.</a:t>
            </a:r>
            <a:r>
              <a:rPr lang="en-US" sz="1200" b="1" i="0" u="none" strike="noStrike" kern="1200" baseline="30000" dirty="0" smtClean="0">
                <a:solidFill>
                  <a:schemeClr val="tx1"/>
                </a:solidFill>
                <a:latin typeface="+mn-lt"/>
                <a:ea typeface="+mn-ea"/>
                <a:cs typeface="+mn-cs"/>
              </a:rPr>
              <a:t>  </a:t>
            </a:r>
            <a:r>
              <a:rPr lang="en-US" sz="1200" b="0" i="0" u="none" strike="noStrike" kern="1200" baseline="0" dirty="0" smtClean="0">
                <a:solidFill>
                  <a:schemeClr val="tx1"/>
                </a:solidFill>
                <a:latin typeface="+mn-lt"/>
                <a:ea typeface="+mn-ea"/>
                <a:cs typeface="+mn-cs"/>
              </a:rPr>
              <a:t>For since the message declared by angels proved to be reliable, and every transgression or disobedience received a just retribution,</a:t>
            </a:r>
            <a:r>
              <a:rPr lang="en-US" sz="1200" b="1" i="0" u="none" strike="noStrike" kern="1200" baseline="30000" dirty="0" smtClean="0">
                <a:solidFill>
                  <a:schemeClr val="tx1"/>
                </a:solidFill>
                <a:latin typeface="+mn-lt"/>
                <a:ea typeface="+mn-ea"/>
                <a:cs typeface="+mn-cs"/>
              </a:rPr>
              <a:t>  </a:t>
            </a:r>
            <a:r>
              <a:rPr lang="en-US" sz="1200" b="0" i="0" u="none" strike="noStrike" kern="1200" baseline="0" dirty="0" smtClean="0">
                <a:solidFill>
                  <a:schemeClr val="tx1"/>
                </a:solidFill>
                <a:latin typeface="+mn-lt"/>
                <a:ea typeface="+mn-ea"/>
                <a:cs typeface="+mn-cs"/>
              </a:rPr>
              <a:t>how shall we escape if we neglect such a great salvation?</a:t>
            </a:r>
            <a:endParaRPr lang="en-US" dirty="0"/>
          </a:p>
        </p:txBody>
      </p:sp>
      <p:sp>
        <p:nvSpPr>
          <p:cNvPr id="4" name="Slide Number Placeholder 3"/>
          <p:cNvSpPr>
            <a:spLocks noGrp="1"/>
          </p:cNvSpPr>
          <p:nvPr>
            <p:ph type="sldNum" sz="quarter" idx="10"/>
          </p:nvPr>
        </p:nvSpPr>
        <p:spPr/>
        <p:txBody>
          <a:bodyPr/>
          <a:lstStyle/>
          <a:p>
            <a:fld id="{F85137F4-5C01-4833-8342-24C0486150F5}" type="slidenum">
              <a:rPr lang="en-US" smtClean="0"/>
              <a:t>13</a:t>
            </a:fld>
            <a:endParaRPr lang="en-US"/>
          </a:p>
        </p:txBody>
      </p:sp>
    </p:spTree>
    <p:extLst>
      <p:ext uri="{BB962C8B-B14F-4D97-AF65-F5344CB8AC3E}">
        <p14:creationId xmlns:p14="http://schemas.microsoft.com/office/powerpoint/2010/main" val="73750767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just"/>
            <a:endParaRPr lang="en-US" dirty="0"/>
          </a:p>
        </p:txBody>
      </p:sp>
      <p:sp>
        <p:nvSpPr>
          <p:cNvPr id="4" name="Slide Number Placeholder 3"/>
          <p:cNvSpPr>
            <a:spLocks noGrp="1"/>
          </p:cNvSpPr>
          <p:nvPr>
            <p:ph type="sldNum" sz="quarter" idx="10"/>
          </p:nvPr>
        </p:nvSpPr>
        <p:spPr/>
        <p:txBody>
          <a:bodyPr/>
          <a:lstStyle/>
          <a:p>
            <a:fld id="{F85137F4-5C01-4833-8342-24C0486150F5}" type="slidenum">
              <a:rPr lang="en-US" smtClean="0"/>
              <a:t>14</a:t>
            </a:fld>
            <a:endParaRPr lang="en-US"/>
          </a:p>
        </p:txBody>
      </p:sp>
    </p:spTree>
    <p:extLst>
      <p:ext uri="{BB962C8B-B14F-4D97-AF65-F5344CB8AC3E}">
        <p14:creationId xmlns:p14="http://schemas.microsoft.com/office/powerpoint/2010/main" val="343623606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just"/>
            <a:endParaRPr lang="en-US" dirty="0"/>
          </a:p>
        </p:txBody>
      </p:sp>
      <p:sp>
        <p:nvSpPr>
          <p:cNvPr id="4" name="Slide Number Placeholder 3"/>
          <p:cNvSpPr>
            <a:spLocks noGrp="1"/>
          </p:cNvSpPr>
          <p:nvPr>
            <p:ph type="sldNum" sz="quarter" idx="10"/>
          </p:nvPr>
        </p:nvSpPr>
        <p:spPr/>
        <p:txBody>
          <a:bodyPr/>
          <a:lstStyle/>
          <a:p>
            <a:fld id="{F85137F4-5C01-4833-8342-24C0486150F5}" type="slidenum">
              <a:rPr lang="en-US" smtClean="0"/>
              <a:t>15</a:t>
            </a:fld>
            <a:endParaRPr lang="en-US"/>
          </a:p>
        </p:txBody>
      </p:sp>
    </p:spTree>
    <p:extLst>
      <p:ext uri="{BB962C8B-B14F-4D97-AF65-F5344CB8AC3E}">
        <p14:creationId xmlns:p14="http://schemas.microsoft.com/office/powerpoint/2010/main" val="363702958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85137F4-5C01-4833-8342-24C0486150F5}" type="slidenum">
              <a:rPr lang="en-US" smtClean="0"/>
              <a:t>16</a:t>
            </a:fld>
            <a:endParaRPr lang="en-US"/>
          </a:p>
        </p:txBody>
      </p:sp>
    </p:spTree>
    <p:extLst>
      <p:ext uri="{BB962C8B-B14F-4D97-AF65-F5344CB8AC3E}">
        <p14:creationId xmlns:p14="http://schemas.microsoft.com/office/powerpoint/2010/main" val="365369004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85137F4-5C01-4833-8342-24C0486150F5}" type="slidenum">
              <a:rPr lang="en-US" smtClean="0"/>
              <a:t>17</a:t>
            </a:fld>
            <a:endParaRPr lang="en-US"/>
          </a:p>
        </p:txBody>
      </p:sp>
    </p:spTree>
    <p:extLst>
      <p:ext uri="{BB962C8B-B14F-4D97-AF65-F5344CB8AC3E}">
        <p14:creationId xmlns:p14="http://schemas.microsoft.com/office/powerpoint/2010/main" val="232909063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just"/>
            <a:endParaRPr lang="en-US" dirty="0"/>
          </a:p>
        </p:txBody>
      </p:sp>
      <p:sp>
        <p:nvSpPr>
          <p:cNvPr id="4" name="Slide Number Placeholder 3"/>
          <p:cNvSpPr>
            <a:spLocks noGrp="1"/>
          </p:cNvSpPr>
          <p:nvPr>
            <p:ph type="sldNum" sz="quarter" idx="10"/>
          </p:nvPr>
        </p:nvSpPr>
        <p:spPr/>
        <p:txBody>
          <a:bodyPr/>
          <a:lstStyle/>
          <a:p>
            <a:fld id="{F85137F4-5C01-4833-8342-24C0486150F5}" type="slidenum">
              <a:rPr lang="en-US" smtClean="0"/>
              <a:t>3</a:t>
            </a:fld>
            <a:endParaRPr lang="en-US"/>
          </a:p>
        </p:txBody>
      </p:sp>
    </p:spTree>
    <p:extLst>
      <p:ext uri="{BB962C8B-B14F-4D97-AF65-F5344CB8AC3E}">
        <p14:creationId xmlns:p14="http://schemas.microsoft.com/office/powerpoint/2010/main" val="262437151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85137F4-5C01-4833-8342-24C0486150F5}" type="slidenum">
              <a:rPr lang="en-US" smtClean="0"/>
              <a:t>4</a:t>
            </a:fld>
            <a:endParaRPr lang="en-US"/>
          </a:p>
        </p:txBody>
      </p:sp>
    </p:spTree>
    <p:extLst>
      <p:ext uri="{BB962C8B-B14F-4D97-AF65-F5344CB8AC3E}">
        <p14:creationId xmlns:p14="http://schemas.microsoft.com/office/powerpoint/2010/main" val="385710687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just"/>
            <a:endParaRPr lang="en-US" dirty="0"/>
          </a:p>
        </p:txBody>
      </p:sp>
      <p:sp>
        <p:nvSpPr>
          <p:cNvPr id="4" name="Slide Number Placeholder 3"/>
          <p:cNvSpPr>
            <a:spLocks noGrp="1"/>
          </p:cNvSpPr>
          <p:nvPr>
            <p:ph type="sldNum" sz="quarter" idx="10"/>
          </p:nvPr>
        </p:nvSpPr>
        <p:spPr/>
        <p:txBody>
          <a:bodyPr/>
          <a:lstStyle/>
          <a:p>
            <a:fld id="{F85137F4-5C01-4833-8342-24C0486150F5}" type="slidenum">
              <a:rPr lang="en-US" smtClean="0"/>
              <a:t>5</a:t>
            </a:fld>
            <a:endParaRPr lang="en-US"/>
          </a:p>
        </p:txBody>
      </p:sp>
    </p:spTree>
    <p:extLst>
      <p:ext uri="{BB962C8B-B14F-4D97-AF65-F5344CB8AC3E}">
        <p14:creationId xmlns:p14="http://schemas.microsoft.com/office/powerpoint/2010/main" val="56633803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85137F4-5C01-4833-8342-24C0486150F5}" type="slidenum">
              <a:rPr lang="en-US" smtClean="0"/>
              <a:t>6</a:t>
            </a:fld>
            <a:endParaRPr lang="en-US"/>
          </a:p>
        </p:txBody>
      </p:sp>
    </p:spTree>
    <p:extLst>
      <p:ext uri="{BB962C8B-B14F-4D97-AF65-F5344CB8AC3E}">
        <p14:creationId xmlns:p14="http://schemas.microsoft.com/office/powerpoint/2010/main" val="366902879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just"/>
            <a:endParaRPr lang="en-US" dirty="0"/>
          </a:p>
        </p:txBody>
      </p:sp>
      <p:sp>
        <p:nvSpPr>
          <p:cNvPr id="4" name="Slide Number Placeholder 3"/>
          <p:cNvSpPr>
            <a:spLocks noGrp="1"/>
          </p:cNvSpPr>
          <p:nvPr>
            <p:ph type="sldNum" sz="quarter" idx="10"/>
          </p:nvPr>
        </p:nvSpPr>
        <p:spPr/>
        <p:txBody>
          <a:bodyPr/>
          <a:lstStyle/>
          <a:p>
            <a:fld id="{F85137F4-5C01-4833-8342-24C0486150F5}" type="slidenum">
              <a:rPr lang="en-US" smtClean="0"/>
              <a:t>7</a:t>
            </a:fld>
            <a:endParaRPr lang="en-US"/>
          </a:p>
        </p:txBody>
      </p:sp>
    </p:spTree>
    <p:extLst>
      <p:ext uri="{BB962C8B-B14F-4D97-AF65-F5344CB8AC3E}">
        <p14:creationId xmlns:p14="http://schemas.microsoft.com/office/powerpoint/2010/main" val="295488125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just"/>
            <a:r>
              <a:rPr lang="en-US" dirty="0" smtClean="0"/>
              <a:t>Villainy = trickery,</a:t>
            </a:r>
            <a:r>
              <a:rPr lang="en-US" baseline="0" dirty="0" smtClean="0"/>
              <a:t> fraud</a:t>
            </a:r>
          </a:p>
          <a:p>
            <a:pPr algn="just"/>
            <a:endParaRPr lang="en-US" baseline="0" dirty="0" smtClean="0"/>
          </a:p>
          <a:p>
            <a:pPr algn="just"/>
            <a:r>
              <a:rPr lang="en-US" baseline="0" dirty="0" smtClean="0"/>
              <a:t>Matthew 6:23 shows the deceptive danger of spiritual blindness.</a:t>
            </a:r>
            <a:endParaRPr lang="en-US" dirty="0"/>
          </a:p>
        </p:txBody>
      </p:sp>
      <p:sp>
        <p:nvSpPr>
          <p:cNvPr id="4" name="Slide Number Placeholder 3"/>
          <p:cNvSpPr>
            <a:spLocks noGrp="1"/>
          </p:cNvSpPr>
          <p:nvPr>
            <p:ph type="sldNum" sz="quarter" idx="10"/>
          </p:nvPr>
        </p:nvSpPr>
        <p:spPr/>
        <p:txBody>
          <a:bodyPr/>
          <a:lstStyle/>
          <a:p>
            <a:fld id="{F85137F4-5C01-4833-8342-24C0486150F5}" type="slidenum">
              <a:rPr lang="en-US" smtClean="0"/>
              <a:t>8</a:t>
            </a:fld>
            <a:endParaRPr lang="en-US"/>
          </a:p>
        </p:txBody>
      </p:sp>
    </p:spTree>
    <p:extLst>
      <p:ext uri="{BB962C8B-B14F-4D97-AF65-F5344CB8AC3E}">
        <p14:creationId xmlns:p14="http://schemas.microsoft.com/office/powerpoint/2010/main" val="330979120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85137F4-5C01-4833-8342-24C0486150F5}" type="slidenum">
              <a:rPr lang="en-US" smtClean="0"/>
              <a:t>9</a:t>
            </a:fld>
            <a:endParaRPr lang="en-US"/>
          </a:p>
        </p:txBody>
      </p:sp>
    </p:spTree>
    <p:extLst>
      <p:ext uri="{BB962C8B-B14F-4D97-AF65-F5344CB8AC3E}">
        <p14:creationId xmlns:p14="http://schemas.microsoft.com/office/powerpoint/2010/main" val="362702884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85137F4-5C01-4833-8342-24C0486150F5}" type="slidenum">
              <a:rPr lang="en-US" smtClean="0"/>
              <a:t>10</a:t>
            </a:fld>
            <a:endParaRPr lang="en-US"/>
          </a:p>
        </p:txBody>
      </p:sp>
    </p:spTree>
    <p:extLst>
      <p:ext uri="{BB962C8B-B14F-4D97-AF65-F5344CB8AC3E}">
        <p14:creationId xmlns:p14="http://schemas.microsoft.com/office/powerpoint/2010/main" val="107836442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smtClean="0"/>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CE1AAF78-C487-492D-A5D8-4AA2F643F080}" type="datetimeFigureOut">
              <a:rPr lang="en-US" smtClean="0"/>
              <a:t>10/19/2023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307A6CB-21DE-471F-9D4B-BE60F307A40B}" type="slidenum">
              <a:rPr lang="en-US" smtClean="0"/>
              <a:t>‹#›</a:t>
            </a:fld>
            <a:endParaRPr lang="en-US"/>
          </a:p>
        </p:txBody>
      </p:sp>
    </p:spTree>
    <p:extLst>
      <p:ext uri="{BB962C8B-B14F-4D97-AF65-F5344CB8AC3E}">
        <p14:creationId xmlns:p14="http://schemas.microsoft.com/office/powerpoint/2010/main" val="70074048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CE1AAF78-C487-492D-A5D8-4AA2F643F080}" type="datetimeFigureOut">
              <a:rPr lang="en-US" smtClean="0"/>
              <a:t>10/19/2023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307A6CB-21DE-471F-9D4B-BE60F307A40B}" type="slidenum">
              <a:rPr lang="en-US" smtClean="0"/>
              <a:t>‹#›</a:t>
            </a:fld>
            <a:endParaRPr lang="en-US"/>
          </a:p>
        </p:txBody>
      </p:sp>
    </p:spTree>
    <p:extLst>
      <p:ext uri="{BB962C8B-B14F-4D97-AF65-F5344CB8AC3E}">
        <p14:creationId xmlns:p14="http://schemas.microsoft.com/office/powerpoint/2010/main" val="67411685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CE1AAF78-C487-492D-A5D8-4AA2F643F080}" type="datetimeFigureOut">
              <a:rPr lang="en-US" smtClean="0"/>
              <a:t>10/19/2023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307A6CB-21DE-471F-9D4B-BE60F307A40B}" type="slidenum">
              <a:rPr lang="en-US" smtClean="0"/>
              <a:t>‹#›</a:t>
            </a:fld>
            <a:endParaRPr lang="en-US"/>
          </a:p>
        </p:txBody>
      </p:sp>
    </p:spTree>
    <p:extLst>
      <p:ext uri="{BB962C8B-B14F-4D97-AF65-F5344CB8AC3E}">
        <p14:creationId xmlns:p14="http://schemas.microsoft.com/office/powerpoint/2010/main" val="13414052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CE1AAF78-C487-492D-A5D8-4AA2F643F080}" type="datetimeFigureOut">
              <a:rPr lang="en-US" smtClean="0"/>
              <a:t>10/19/2023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307A6CB-21DE-471F-9D4B-BE60F307A40B}" type="slidenum">
              <a:rPr lang="en-US" smtClean="0"/>
              <a:t>‹#›</a:t>
            </a:fld>
            <a:endParaRPr lang="en-US"/>
          </a:p>
        </p:txBody>
      </p:sp>
    </p:spTree>
    <p:extLst>
      <p:ext uri="{BB962C8B-B14F-4D97-AF65-F5344CB8AC3E}">
        <p14:creationId xmlns:p14="http://schemas.microsoft.com/office/powerpoint/2010/main" val="249846528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smtClean="0"/>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CE1AAF78-C487-492D-A5D8-4AA2F643F080}" type="datetimeFigureOut">
              <a:rPr lang="en-US" smtClean="0"/>
              <a:t>10/19/2023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307A6CB-21DE-471F-9D4B-BE60F307A40B}" type="slidenum">
              <a:rPr lang="en-US" smtClean="0"/>
              <a:t>‹#›</a:t>
            </a:fld>
            <a:endParaRPr lang="en-US"/>
          </a:p>
        </p:txBody>
      </p:sp>
    </p:spTree>
    <p:extLst>
      <p:ext uri="{BB962C8B-B14F-4D97-AF65-F5344CB8AC3E}">
        <p14:creationId xmlns:p14="http://schemas.microsoft.com/office/powerpoint/2010/main" val="21930335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CE1AAF78-C487-492D-A5D8-4AA2F643F080}" type="datetimeFigureOut">
              <a:rPr lang="en-US" smtClean="0"/>
              <a:t>10/19/2023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307A6CB-21DE-471F-9D4B-BE60F307A40B}" type="slidenum">
              <a:rPr lang="en-US" smtClean="0"/>
              <a:t>‹#›</a:t>
            </a:fld>
            <a:endParaRPr lang="en-US"/>
          </a:p>
        </p:txBody>
      </p:sp>
    </p:spTree>
    <p:extLst>
      <p:ext uri="{BB962C8B-B14F-4D97-AF65-F5344CB8AC3E}">
        <p14:creationId xmlns:p14="http://schemas.microsoft.com/office/powerpoint/2010/main" val="40129454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CE1AAF78-C487-492D-A5D8-4AA2F643F080}" type="datetimeFigureOut">
              <a:rPr lang="en-US" smtClean="0"/>
              <a:t>10/19/2023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307A6CB-21DE-471F-9D4B-BE60F307A40B}" type="slidenum">
              <a:rPr lang="en-US" smtClean="0"/>
              <a:t>‹#›</a:t>
            </a:fld>
            <a:endParaRPr lang="en-US"/>
          </a:p>
        </p:txBody>
      </p:sp>
    </p:spTree>
    <p:extLst>
      <p:ext uri="{BB962C8B-B14F-4D97-AF65-F5344CB8AC3E}">
        <p14:creationId xmlns:p14="http://schemas.microsoft.com/office/powerpoint/2010/main" val="25926449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CE1AAF78-C487-492D-A5D8-4AA2F643F080}" type="datetimeFigureOut">
              <a:rPr lang="en-US" smtClean="0"/>
              <a:t>10/19/2023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307A6CB-21DE-471F-9D4B-BE60F307A40B}" type="slidenum">
              <a:rPr lang="en-US" smtClean="0"/>
              <a:t>‹#›</a:t>
            </a:fld>
            <a:endParaRPr lang="en-US"/>
          </a:p>
        </p:txBody>
      </p:sp>
    </p:spTree>
    <p:extLst>
      <p:ext uri="{BB962C8B-B14F-4D97-AF65-F5344CB8AC3E}">
        <p14:creationId xmlns:p14="http://schemas.microsoft.com/office/powerpoint/2010/main" val="58225737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E1AAF78-C487-492D-A5D8-4AA2F643F080}" type="datetimeFigureOut">
              <a:rPr lang="en-US" smtClean="0"/>
              <a:t>10/19/2023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307A6CB-21DE-471F-9D4B-BE60F307A40B}" type="slidenum">
              <a:rPr lang="en-US" smtClean="0"/>
              <a:t>‹#›</a:t>
            </a:fld>
            <a:endParaRPr lang="en-US"/>
          </a:p>
        </p:txBody>
      </p:sp>
    </p:spTree>
    <p:extLst>
      <p:ext uri="{BB962C8B-B14F-4D97-AF65-F5344CB8AC3E}">
        <p14:creationId xmlns:p14="http://schemas.microsoft.com/office/powerpoint/2010/main" val="235604631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CE1AAF78-C487-492D-A5D8-4AA2F643F080}" type="datetimeFigureOut">
              <a:rPr lang="en-US" smtClean="0"/>
              <a:t>10/19/2023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307A6CB-21DE-471F-9D4B-BE60F307A40B}" type="slidenum">
              <a:rPr lang="en-US" smtClean="0"/>
              <a:t>‹#›</a:t>
            </a:fld>
            <a:endParaRPr lang="en-US"/>
          </a:p>
        </p:txBody>
      </p:sp>
    </p:spTree>
    <p:extLst>
      <p:ext uri="{BB962C8B-B14F-4D97-AF65-F5344CB8AC3E}">
        <p14:creationId xmlns:p14="http://schemas.microsoft.com/office/powerpoint/2010/main" val="22779816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CE1AAF78-C487-492D-A5D8-4AA2F643F080}" type="datetimeFigureOut">
              <a:rPr lang="en-US" smtClean="0"/>
              <a:t>10/19/2023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307A6CB-21DE-471F-9D4B-BE60F307A40B}" type="slidenum">
              <a:rPr lang="en-US" smtClean="0"/>
              <a:t>‹#›</a:t>
            </a:fld>
            <a:endParaRPr lang="en-US"/>
          </a:p>
        </p:txBody>
      </p:sp>
    </p:spTree>
    <p:extLst>
      <p:ext uri="{BB962C8B-B14F-4D97-AF65-F5344CB8AC3E}">
        <p14:creationId xmlns:p14="http://schemas.microsoft.com/office/powerpoint/2010/main" val="33498871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E1AAF78-C487-492D-A5D8-4AA2F643F080}" type="datetimeFigureOut">
              <a:rPr lang="en-US" smtClean="0"/>
              <a:t>10/19/2023</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307A6CB-21DE-471F-9D4B-BE60F307A40B}" type="slidenum">
              <a:rPr lang="en-US" smtClean="0"/>
              <a:t>‹#›</a:t>
            </a:fld>
            <a:endParaRPr lang="en-US"/>
          </a:p>
        </p:txBody>
      </p:sp>
    </p:spTree>
    <p:extLst>
      <p:ext uri="{BB962C8B-B14F-4D97-AF65-F5344CB8AC3E}">
        <p14:creationId xmlns:p14="http://schemas.microsoft.com/office/powerpoint/2010/main" val="357708744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5.xml"/><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8.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51937" y="1152508"/>
            <a:ext cx="8229602" cy="1506610"/>
          </a:xfrm>
        </p:spPr>
        <p:txBody>
          <a:bodyPr>
            <a:normAutofit fontScale="90000"/>
          </a:bodyPr>
          <a:lstStyle/>
          <a:p>
            <a:r>
              <a:rPr lang="en-US" sz="6600" b="1" dirty="0" smtClean="0"/>
              <a:t>Sent Out by the Holy Spirit</a:t>
            </a:r>
            <a:endParaRPr lang="en-US" sz="6600" b="1" dirty="0"/>
          </a:p>
        </p:txBody>
      </p:sp>
      <p:sp>
        <p:nvSpPr>
          <p:cNvPr id="3" name="Subtitle 2"/>
          <p:cNvSpPr>
            <a:spLocks noGrp="1"/>
          </p:cNvSpPr>
          <p:nvPr>
            <p:ph type="subTitle" idx="1"/>
          </p:nvPr>
        </p:nvSpPr>
        <p:spPr>
          <a:xfrm>
            <a:off x="1143000" y="3447393"/>
            <a:ext cx="6858000" cy="2238703"/>
          </a:xfrm>
        </p:spPr>
        <p:txBody>
          <a:bodyPr>
            <a:normAutofit/>
          </a:bodyPr>
          <a:lstStyle/>
          <a:p>
            <a:r>
              <a:rPr lang="en-US" sz="4800" dirty="0" smtClean="0"/>
              <a:t>Acts 13</a:t>
            </a:r>
          </a:p>
          <a:p>
            <a:endParaRPr lang="en-US" dirty="0" smtClean="0"/>
          </a:p>
          <a:p>
            <a:r>
              <a:rPr lang="en-US" dirty="0" smtClean="0"/>
              <a:t>A transition from Peter to Paul and</a:t>
            </a:r>
          </a:p>
          <a:p>
            <a:r>
              <a:rPr lang="en-US" dirty="0" smtClean="0"/>
              <a:t>from Jerusalem to the Gentile world</a:t>
            </a:r>
          </a:p>
        </p:txBody>
      </p:sp>
    </p:spTree>
    <p:extLst>
      <p:ext uri="{BB962C8B-B14F-4D97-AF65-F5344CB8AC3E}">
        <p14:creationId xmlns:p14="http://schemas.microsoft.com/office/powerpoint/2010/main" val="126247422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118629"/>
            <a:ext cx="7886700" cy="763960"/>
          </a:xfrm>
        </p:spPr>
        <p:txBody>
          <a:bodyPr>
            <a:normAutofit/>
          </a:bodyPr>
          <a:lstStyle/>
          <a:p>
            <a:pPr algn="ctr"/>
            <a:r>
              <a:rPr lang="en-US" b="1" u="sng" dirty="0" smtClean="0"/>
              <a:t>Some “Take </a:t>
            </a:r>
            <a:r>
              <a:rPr lang="en-US" b="1" u="sng" dirty="0" err="1" smtClean="0"/>
              <a:t>Aways</a:t>
            </a:r>
            <a:r>
              <a:rPr lang="en-US" b="1" u="sng" dirty="0" smtClean="0"/>
              <a:t>”</a:t>
            </a:r>
            <a:endParaRPr lang="en-US" b="1" u="sng" dirty="0"/>
          </a:p>
        </p:txBody>
      </p:sp>
      <p:sp>
        <p:nvSpPr>
          <p:cNvPr id="7" name="Content Placeholder 6"/>
          <p:cNvSpPr>
            <a:spLocks noGrp="1"/>
          </p:cNvSpPr>
          <p:nvPr>
            <p:ph idx="1"/>
          </p:nvPr>
        </p:nvSpPr>
        <p:spPr>
          <a:xfrm>
            <a:off x="420411" y="1093079"/>
            <a:ext cx="8324194" cy="5297214"/>
          </a:xfrm>
        </p:spPr>
        <p:txBody>
          <a:bodyPr>
            <a:normAutofit/>
          </a:bodyPr>
          <a:lstStyle/>
          <a:p>
            <a:pPr>
              <a:lnSpc>
                <a:spcPct val="100000"/>
              </a:lnSpc>
              <a:spcAft>
                <a:spcPts val="1800"/>
              </a:spcAft>
            </a:pPr>
            <a:r>
              <a:rPr lang="en-US" dirty="0" smtClean="0">
                <a:solidFill>
                  <a:schemeClr val="accent1">
                    <a:lumMod val="50000"/>
                  </a:schemeClr>
                </a:solidFill>
                <a:latin typeface="Cambria" panose="02040503050406030204" pitchFamily="18" charset="0"/>
                <a:ea typeface="Cambria" panose="02040503050406030204" pitchFamily="18" charset="0"/>
              </a:rPr>
              <a:t>Spend more “quiet time” with God and His Word.  Stay close to Him in prayer and worship.</a:t>
            </a:r>
          </a:p>
          <a:p>
            <a:pPr>
              <a:lnSpc>
                <a:spcPct val="100000"/>
              </a:lnSpc>
              <a:spcAft>
                <a:spcPts val="1800"/>
              </a:spcAft>
            </a:pPr>
            <a:r>
              <a:rPr lang="en-US" dirty="0" smtClean="0">
                <a:solidFill>
                  <a:schemeClr val="accent1">
                    <a:lumMod val="50000"/>
                  </a:schemeClr>
                </a:solidFill>
                <a:latin typeface="Cambria" panose="02040503050406030204" pitchFamily="18" charset="0"/>
                <a:ea typeface="Cambria" panose="02040503050406030204" pitchFamily="18" charset="0"/>
              </a:rPr>
              <a:t>Don’t just sit and wait for Him to use you – serve now (prayer, telling others about Jesus, </a:t>
            </a:r>
            <a:r>
              <a:rPr lang="en-US" dirty="0" err="1" smtClean="0">
                <a:solidFill>
                  <a:schemeClr val="accent1">
                    <a:lumMod val="50000"/>
                  </a:schemeClr>
                </a:solidFill>
                <a:latin typeface="Cambria" panose="02040503050406030204" pitchFamily="18" charset="0"/>
                <a:ea typeface="Cambria" panose="02040503050406030204" pitchFamily="18" charset="0"/>
              </a:rPr>
              <a:t>etc</a:t>
            </a:r>
            <a:r>
              <a:rPr lang="en-US" dirty="0" smtClean="0">
                <a:solidFill>
                  <a:schemeClr val="accent1">
                    <a:lumMod val="50000"/>
                  </a:schemeClr>
                </a:solidFill>
                <a:latin typeface="Cambria" panose="02040503050406030204" pitchFamily="18" charset="0"/>
                <a:ea typeface="Cambria" panose="02040503050406030204" pitchFamily="18" charset="0"/>
              </a:rPr>
              <a:t>).</a:t>
            </a:r>
          </a:p>
          <a:p>
            <a:pPr>
              <a:lnSpc>
                <a:spcPct val="100000"/>
              </a:lnSpc>
              <a:spcAft>
                <a:spcPts val="1800"/>
              </a:spcAft>
            </a:pPr>
            <a:r>
              <a:rPr lang="en-US" dirty="0">
                <a:solidFill>
                  <a:schemeClr val="accent1">
                    <a:lumMod val="50000"/>
                  </a:schemeClr>
                </a:solidFill>
                <a:latin typeface="Cambria" panose="02040503050406030204" pitchFamily="18" charset="0"/>
                <a:ea typeface="Cambria" panose="02040503050406030204" pitchFamily="18" charset="0"/>
              </a:rPr>
              <a:t>When you speak for God, expect opposition (but be </a:t>
            </a:r>
            <a:r>
              <a:rPr lang="en-US" dirty="0" smtClean="0">
                <a:solidFill>
                  <a:schemeClr val="accent1">
                    <a:lumMod val="50000"/>
                  </a:schemeClr>
                </a:solidFill>
                <a:latin typeface="Cambria" panose="02040503050406030204" pitchFamily="18" charset="0"/>
                <a:ea typeface="Cambria" panose="02040503050406030204" pitchFamily="18" charset="0"/>
              </a:rPr>
              <a:t>bold!)</a:t>
            </a:r>
          </a:p>
          <a:p>
            <a:pPr>
              <a:lnSpc>
                <a:spcPct val="100000"/>
              </a:lnSpc>
              <a:spcAft>
                <a:spcPts val="1800"/>
              </a:spcAft>
            </a:pPr>
            <a:r>
              <a:rPr lang="en-US" dirty="0" smtClean="0">
                <a:solidFill>
                  <a:schemeClr val="accent1">
                    <a:lumMod val="50000"/>
                  </a:schemeClr>
                </a:solidFill>
                <a:latin typeface="Cambria" panose="02040503050406030204" pitchFamily="18" charset="0"/>
                <a:ea typeface="Cambria" panose="02040503050406030204" pitchFamily="18" charset="0"/>
              </a:rPr>
              <a:t>Be careful to recognize and avoid false teachers!</a:t>
            </a:r>
          </a:p>
          <a:p>
            <a:pPr>
              <a:lnSpc>
                <a:spcPct val="100000"/>
              </a:lnSpc>
              <a:spcAft>
                <a:spcPts val="1800"/>
              </a:spcAft>
            </a:pPr>
            <a:endParaRPr lang="en-US" dirty="0" smtClean="0">
              <a:solidFill>
                <a:schemeClr val="accent1">
                  <a:lumMod val="50000"/>
                </a:schemeClr>
              </a:solidFill>
              <a:latin typeface="Cambria" panose="02040503050406030204" pitchFamily="18" charset="0"/>
              <a:ea typeface="Cambria" panose="02040503050406030204" pitchFamily="18" charset="0"/>
            </a:endParaRPr>
          </a:p>
          <a:p>
            <a:pPr>
              <a:lnSpc>
                <a:spcPct val="100000"/>
              </a:lnSpc>
              <a:spcAft>
                <a:spcPts val="1800"/>
              </a:spcAft>
            </a:pPr>
            <a:endParaRPr lang="en-US" dirty="0" smtClean="0">
              <a:solidFill>
                <a:schemeClr val="accent1">
                  <a:lumMod val="50000"/>
                </a:schemeClr>
              </a:solidFill>
              <a:latin typeface="Cambria" panose="02040503050406030204" pitchFamily="18" charset="0"/>
              <a:ea typeface="Cambria" panose="02040503050406030204" pitchFamily="18" charset="0"/>
            </a:endParaRPr>
          </a:p>
          <a:p>
            <a:pPr>
              <a:lnSpc>
                <a:spcPct val="100000"/>
              </a:lnSpc>
              <a:spcAft>
                <a:spcPts val="1800"/>
              </a:spcAft>
            </a:pPr>
            <a:endParaRPr lang="en-US" dirty="0" smtClean="0">
              <a:solidFill>
                <a:schemeClr val="accent1">
                  <a:lumMod val="50000"/>
                </a:schemeClr>
              </a:solidFill>
              <a:latin typeface="Cambria" panose="02040503050406030204" pitchFamily="18" charset="0"/>
              <a:ea typeface="Cambria" panose="02040503050406030204" pitchFamily="18" charset="0"/>
            </a:endParaRPr>
          </a:p>
          <a:p>
            <a:pPr>
              <a:lnSpc>
                <a:spcPct val="100000"/>
              </a:lnSpc>
              <a:spcAft>
                <a:spcPts val="1800"/>
              </a:spcAft>
            </a:pPr>
            <a:endParaRPr lang="en-US" dirty="0">
              <a:solidFill>
                <a:schemeClr val="accent1">
                  <a:lumMod val="50000"/>
                </a:schemeClr>
              </a:solidFill>
              <a:latin typeface="Cambria" panose="02040503050406030204" pitchFamily="18" charset="0"/>
              <a:ea typeface="Cambria" panose="02040503050406030204" pitchFamily="18" charset="0"/>
            </a:endParaRPr>
          </a:p>
          <a:p>
            <a:pPr>
              <a:lnSpc>
                <a:spcPct val="100000"/>
              </a:lnSpc>
              <a:spcAft>
                <a:spcPts val="1800"/>
              </a:spcAft>
            </a:pPr>
            <a:endParaRPr lang="en-US" dirty="0" smtClean="0">
              <a:solidFill>
                <a:schemeClr val="accent1">
                  <a:lumMod val="50000"/>
                </a:schemeClr>
              </a:solidFill>
              <a:latin typeface="Cambria" panose="02040503050406030204" pitchFamily="18" charset="0"/>
              <a:ea typeface="Cambria" panose="02040503050406030204" pitchFamily="18" charset="0"/>
            </a:endParaRPr>
          </a:p>
          <a:p>
            <a:pPr>
              <a:lnSpc>
                <a:spcPct val="100000"/>
              </a:lnSpc>
              <a:spcAft>
                <a:spcPts val="1800"/>
              </a:spcAft>
            </a:pPr>
            <a:endParaRPr lang="en-US" dirty="0">
              <a:solidFill>
                <a:schemeClr val="accent1">
                  <a:lumMod val="50000"/>
                </a:schemeClr>
              </a:solidFill>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9670608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wipe(left)">
                                      <p:cBhvr>
                                        <p:cTn id="7" dur="500"/>
                                        <p:tgtEl>
                                          <p:spTgt spid="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7">
                                            <p:txEl>
                                              <p:pRg st="1" end="1"/>
                                            </p:txEl>
                                          </p:spTgt>
                                        </p:tgtEl>
                                        <p:attrNameLst>
                                          <p:attrName>style.visibility</p:attrName>
                                        </p:attrNameLst>
                                      </p:cBhvr>
                                      <p:to>
                                        <p:strVal val="visible"/>
                                      </p:to>
                                    </p:set>
                                    <p:animEffect transition="in" filter="wipe(left)">
                                      <p:cBhvr>
                                        <p:cTn id="12" dur="500"/>
                                        <p:tgtEl>
                                          <p:spTgt spid="7">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7">
                                            <p:txEl>
                                              <p:pRg st="2" end="2"/>
                                            </p:txEl>
                                          </p:spTgt>
                                        </p:tgtEl>
                                        <p:attrNameLst>
                                          <p:attrName>style.visibility</p:attrName>
                                        </p:attrNameLst>
                                      </p:cBhvr>
                                      <p:to>
                                        <p:strVal val="visible"/>
                                      </p:to>
                                    </p:set>
                                    <p:animEffect transition="in" filter="wipe(left)">
                                      <p:cBhvr>
                                        <p:cTn id="17" dur="500"/>
                                        <p:tgtEl>
                                          <p:spTgt spid="7">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7">
                                            <p:txEl>
                                              <p:pRg st="3" end="3"/>
                                            </p:txEl>
                                          </p:spTgt>
                                        </p:tgtEl>
                                        <p:attrNameLst>
                                          <p:attrName>style.visibility</p:attrName>
                                        </p:attrNameLst>
                                      </p:cBhvr>
                                      <p:to>
                                        <p:strVal val="visible"/>
                                      </p:to>
                                    </p:set>
                                    <p:animEffect transition="in" filter="wipe(left)">
                                      <p:cBhvr>
                                        <p:cTn id="22" dur="500"/>
                                        <p:tgtEl>
                                          <p:spTgt spid="7">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108119"/>
            <a:ext cx="7886700" cy="763960"/>
          </a:xfrm>
        </p:spPr>
        <p:txBody>
          <a:bodyPr>
            <a:normAutofit/>
          </a:bodyPr>
          <a:lstStyle/>
          <a:p>
            <a:pPr algn="ctr"/>
            <a:r>
              <a:rPr lang="en-US" b="1" u="sng" dirty="0" smtClean="0"/>
              <a:t>Preaching in Antioch</a:t>
            </a:r>
            <a:endParaRPr lang="en-US" dirty="0"/>
          </a:p>
        </p:txBody>
      </p:sp>
      <p:sp>
        <p:nvSpPr>
          <p:cNvPr id="7" name="Content Placeholder 6"/>
          <p:cNvSpPr>
            <a:spLocks noGrp="1"/>
          </p:cNvSpPr>
          <p:nvPr>
            <p:ph idx="1"/>
          </p:nvPr>
        </p:nvSpPr>
        <p:spPr>
          <a:xfrm>
            <a:off x="115617" y="851059"/>
            <a:ext cx="8912773" cy="5887499"/>
          </a:xfrm>
        </p:spPr>
        <p:txBody>
          <a:bodyPr>
            <a:noAutofit/>
          </a:bodyPr>
          <a:lstStyle/>
          <a:p>
            <a:pPr marL="182880" indent="182880">
              <a:lnSpc>
                <a:spcPct val="100000"/>
              </a:lnSpc>
              <a:spcBef>
                <a:spcPts val="600"/>
              </a:spcBef>
              <a:spcAft>
                <a:spcPts val="1200"/>
              </a:spcAft>
            </a:pPr>
            <a:r>
              <a:rPr lang="en-US" b="1" dirty="0" smtClean="0"/>
              <a:t>Acts 13:14b-15 –</a:t>
            </a:r>
            <a:r>
              <a:rPr lang="en-US" dirty="0" smtClean="0"/>
              <a:t> Paul (in the synagogue) is invited to preach (the longest of his recorded sermons).</a:t>
            </a:r>
          </a:p>
          <a:p>
            <a:pPr marL="182880" indent="182880">
              <a:lnSpc>
                <a:spcPct val="100000"/>
              </a:lnSpc>
              <a:spcBef>
                <a:spcPts val="600"/>
              </a:spcBef>
              <a:spcAft>
                <a:spcPts val="1200"/>
              </a:spcAft>
            </a:pPr>
            <a:r>
              <a:rPr lang="en-US" b="1" dirty="0"/>
              <a:t>Acts </a:t>
            </a:r>
            <a:r>
              <a:rPr lang="en-US" b="1" dirty="0" smtClean="0"/>
              <a:t>13:16 </a:t>
            </a:r>
            <a:r>
              <a:rPr lang="en-US" b="1" dirty="0"/>
              <a:t>–</a:t>
            </a:r>
            <a:r>
              <a:rPr lang="en-US" dirty="0"/>
              <a:t> </a:t>
            </a:r>
            <a:r>
              <a:rPr lang="en-US" dirty="0" smtClean="0"/>
              <a:t>“you who </a:t>
            </a:r>
            <a:r>
              <a:rPr lang="en-US" b="1" dirty="0" smtClean="0"/>
              <a:t>fear God</a:t>
            </a:r>
            <a:r>
              <a:rPr lang="en-US" dirty="0" smtClean="0"/>
              <a:t>” = True Jews and Gentile converts to Judaism.  Important for all people: fear God!</a:t>
            </a:r>
          </a:p>
          <a:p>
            <a:pPr marL="982980" lvl="1" indent="-342900">
              <a:lnSpc>
                <a:spcPct val="100000"/>
              </a:lnSpc>
              <a:spcBef>
                <a:spcPts val="600"/>
              </a:spcBef>
              <a:spcAft>
                <a:spcPts val="1200"/>
              </a:spcAft>
              <a:buFont typeface="Courier New" panose="02070309020205020404" pitchFamily="49" charset="0"/>
              <a:buChar char="o"/>
            </a:pPr>
            <a:r>
              <a:rPr lang="en-US" b="1" dirty="0" smtClean="0"/>
              <a:t>Deuteronomy 10:12,20-21 </a:t>
            </a:r>
            <a:r>
              <a:rPr lang="en-US" b="1" dirty="0"/>
              <a:t>–</a:t>
            </a:r>
            <a:r>
              <a:rPr lang="en-US" dirty="0"/>
              <a:t> </a:t>
            </a:r>
            <a:r>
              <a:rPr lang="en-US" dirty="0" smtClean="0"/>
              <a:t>The fear of the LORD is the basis for our walking in His ways, serving Him, and loving Him.</a:t>
            </a:r>
          </a:p>
          <a:p>
            <a:pPr marL="982980" lvl="1" indent="-342900">
              <a:lnSpc>
                <a:spcPct val="100000"/>
              </a:lnSpc>
              <a:spcBef>
                <a:spcPts val="600"/>
              </a:spcBef>
              <a:spcAft>
                <a:spcPts val="1200"/>
              </a:spcAft>
              <a:buFont typeface="Courier New" panose="02070309020205020404" pitchFamily="49" charset="0"/>
              <a:buChar char="o"/>
            </a:pPr>
            <a:r>
              <a:rPr lang="en-US" b="1" dirty="0" smtClean="0"/>
              <a:t>Hebrews 12:28-29 </a:t>
            </a:r>
            <a:r>
              <a:rPr lang="en-US" b="1" dirty="0"/>
              <a:t>–</a:t>
            </a:r>
            <a:r>
              <a:rPr lang="en-US" dirty="0"/>
              <a:t> </a:t>
            </a:r>
            <a:r>
              <a:rPr lang="en-US" dirty="0" smtClean="0"/>
              <a:t>True reverence and awe help us humbly surrender to the Creator of the Universe.</a:t>
            </a:r>
          </a:p>
          <a:p>
            <a:pPr marL="982980" lvl="1" indent="-342900">
              <a:lnSpc>
                <a:spcPct val="100000"/>
              </a:lnSpc>
              <a:spcBef>
                <a:spcPts val="600"/>
              </a:spcBef>
              <a:spcAft>
                <a:spcPts val="1200"/>
              </a:spcAft>
              <a:buFont typeface="Courier New" panose="02070309020205020404" pitchFamily="49" charset="0"/>
              <a:buChar char="o"/>
            </a:pPr>
            <a:r>
              <a:rPr lang="en-US" b="1" dirty="0" smtClean="0"/>
              <a:t>Isaiah 66:1-2 </a:t>
            </a:r>
            <a:r>
              <a:rPr lang="en-US" dirty="0" smtClean="0"/>
              <a:t>– God is pleased when we have a humble spirit and tremble at His Word.</a:t>
            </a:r>
          </a:p>
          <a:p>
            <a:pPr marL="982980" lvl="1" indent="-342900">
              <a:lnSpc>
                <a:spcPct val="100000"/>
              </a:lnSpc>
              <a:spcBef>
                <a:spcPts val="600"/>
              </a:spcBef>
              <a:spcAft>
                <a:spcPts val="1200"/>
              </a:spcAft>
              <a:buFont typeface="Courier New" panose="02070309020205020404" pitchFamily="49" charset="0"/>
              <a:buChar char="o"/>
            </a:pPr>
            <a:r>
              <a:rPr lang="en-US" b="1" dirty="0" smtClean="0"/>
              <a:t>Exodus 1:15-17 </a:t>
            </a:r>
            <a:r>
              <a:rPr lang="en-US" dirty="0" smtClean="0"/>
              <a:t>– To fear God means that we choose to obey Him above all others</a:t>
            </a:r>
          </a:p>
        </p:txBody>
      </p:sp>
    </p:spTree>
    <p:extLst>
      <p:ext uri="{BB962C8B-B14F-4D97-AF65-F5344CB8AC3E}">
        <p14:creationId xmlns:p14="http://schemas.microsoft.com/office/powerpoint/2010/main" val="7784066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wipe(left)">
                                      <p:cBhvr>
                                        <p:cTn id="7" dur="500"/>
                                        <p:tgtEl>
                                          <p:spTgt spid="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7">
                                            <p:txEl>
                                              <p:pRg st="1" end="1"/>
                                            </p:txEl>
                                          </p:spTgt>
                                        </p:tgtEl>
                                        <p:attrNameLst>
                                          <p:attrName>style.visibility</p:attrName>
                                        </p:attrNameLst>
                                      </p:cBhvr>
                                      <p:to>
                                        <p:strVal val="visible"/>
                                      </p:to>
                                    </p:set>
                                    <p:animEffect transition="in" filter="wipe(left)">
                                      <p:cBhvr>
                                        <p:cTn id="12" dur="500"/>
                                        <p:tgtEl>
                                          <p:spTgt spid="7">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7">
                                            <p:txEl>
                                              <p:pRg st="2" end="2"/>
                                            </p:txEl>
                                          </p:spTgt>
                                        </p:tgtEl>
                                        <p:attrNameLst>
                                          <p:attrName>style.visibility</p:attrName>
                                        </p:attrNameLst>
                                      </p:cBhvr>
                                      <p:to>
                                        <p:strVal val="visible"/>
                                      </p:to>
                                    </p:set>
                                    <p:animEffect transition="in" filter="wipe(left)">
                                      <p:cBhvr>
                                        <p:cTn id="17" dur="500"/>
                                        <p:tgtEl>
                                          <p:spTgt spid="7">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7">
                                            <p:txEl>
                                              <p:pRg st="3" end="3"/>
                                            </p:txEl>
                                          </p:spTgt>
                                        </p:tgtEl>
                                        <p:attrNameLst>
                                          <p:attrName>style.visibility</p:attrName>
                                        </p:attrNameLst>
                                      </p:cBhvr>
                                      <p:to>
                                        <p:strVal val="visible"/>
                                      </p:to>
                                    </p:set>
                                    <p:animEffect transition="in" filter="wipe(left)">
                                      <p:cBhvr>
                                        <p:cTn id="22" dur="500"/>
                                        <p:tgtEl>
                                          <p:spTgt spid="7">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7">
                                            <p:txEl>
                                              <p:pRg st="4" end="4"/>
                                            </p:txEl>
                                          </p:spTgt>
                                        </p:tgtEl>
                                        <p:attrNameLst>
                                          <p:attrName>style.visibility</p:attrName>
                                        </p:attrNameLst>
                                      </p:cBhvr>
                                      <p:to>
                                        <p:strVal val="visible"/>
                                      </p:to>
                                    </p:set>
                                    <p:animEffect transition="in" filter="wipe(left)">
                                      <p:cBhvr>
                                        <p:cTn id="27" dur="500"/>
                                        <p:tgtEl>
                                          <p:spTgt spid="7">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7">
                                            <p:txEl>
                                              <p:pRg st="5" end="5"/>
                                            </p:txEl>
                                          </p:spTgt>
                                        </p:tgtEl>
                                        <p:attrNameLst>
                                          <p:attrName>style.visibility</p:attrName>
                                        </p:attrNameLst>
                                      </p:cBhvr>
                                      <p:to>
                                        <p:strVal val="visible"/>
                                      </p:to>
                                    </p:set>
                                    <p:animEffect transition="in" filter="wipe(left)">
                                      <p:cBhvr>
                                        <p:cTn id="32" dur="500"/>
                                        <p:tgtEl>
                                          <p:spTgt spid="7">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p" bldLvl="3"/>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108119"/>
            <a:ext cx="7886700" cy="763960"/>
          </a:xfrm>
        </p:spPr>
        <p:txBody>
          <a:bodyPr>
            <a:normAutofit/>
          </a:bodyPr>
          <a:lstStyle/>
          <a:p>
            <a:pPr algn="ctr"/>
            <a:r>
              <a:rPr lang="en-US" b="1" u="sng" dirty="0" smtClean="0"/>
              <a:t>Preaching in Antioch</a:t>
            </a:r>
            <a:endParaRPr lang="en-US" dirty="0"/>
          </a:p>
        </p:txBody>
      </p:sp>
      <p:sp>
        <p:nvSpPr>
          <p:cNvPr id="7" name="Content Placeholder 6"/>
          <p:cNvSpPr>
            <a:spLocks noGrp="1"/>
          </p:cNvSpPr>
          <p:nvPr>
            <p:ph idx="1"/>
          </p:nvPr>
        </p:nvSpPr>
        <p:spPr>
          <a:xfrm>
            <a:off x="231227" y="872079"/>
            <a:ext cx="8702561" cy="5887499"/>
          </a:xfrm>
        </p:spPr>
        <p:txBody>
          <a:bodyPr>
            <a:noAutofit/>
          </a:bodyPr>
          <a:lstStyle/>
          <a:p>
            <a:pPr marL="182880" indent="182880">
              <a:lnSpc>
                <a:spcPct val="100000"/>
              </a:lnSpc>
              <a:spcBef>
                <a:spcPts val="600"/>
              </a:spcBef>
              <a:spcAft>
                <a:spcPts val="1200"/>
              </a:spcAft>
            </a:pPr>
            <a:r>
              <a:rPr lang="en-US" b="1" dirty="0" smtClean="0"/>
              <a:t>Acts 13:14b-15 –</a:t>
            </a:r>
            <a:r>
              <a:rPr lang="en-US" dirty="0" smtClean="0"/>
              <a:t> Paul (in the synagogue) is invited to preach (the longest of his recorded sermons).</a:t>
            </a:r>
          </a:p>
          <a:p>
            <a:pPr marL="182880" indent="182880">
              <a:lnSpc>
                <a:spcPct val="100000"/>
              </a:lnSpc>
              <a:spcBef>
                <a:spcPts val="600"/>
              </a:spcBef>
              <a:spcAft>
                <a:spcPts val="1200"/>
              </a:spcAft>
            </a:pPr>
            <a:r>
              <a:rPr lang="en-US" b="1" dirty="0"/>
              <a:t>Acts </a:t>
            </a:r>
            <a:r>
              <a:rPr lang="en-US" b="1" dirty="0" smtClean="0"/>
              <a:t>13:16 </a:t>
            </a:r>
            <a:r>
              <a:rPr lang="en-US" b="1" dirty="0"/>
              <a:t>–</a:t>
            </a:r>
            <a:r>
              <a:rPr lang="en-US" dirty="0"/>
              <a:t> </a:t>
            </a:r>
            <a:r>
              <a:rPr lang="en-US" dirty="0" smtClean="0"/>
              <a:t>“you who fear God” = Gentile converts to Judaism.  Important for all people: fear God!</a:t>
            </a:r>
          </a:p>
          <a:p>
            <a:pPr marL="182880" indent="182880">
              <a:lnSpc>
                <a:spcPct val="100000"/>
              </a:lnSpc>
              <a:spcBef>
                <a:spcPts val="600"/>
              </a:spcBef>
              <a:spcAft>
                <a:spcPts val="1200"/>
              </a:spcAft>
            </a:pPr>
            <a:r>
              <a:rPr lang="en-US" b="1" dirty="0" smtClean="0"/>
              <a:t>Acts 13:17-21 </a:t>
            </a:r>
            <a:r>
              <a:rPr lang="en-US" b="1" dirty="0"/>
              <a:t>–</a:t>
            </a:r>
            <a:r>
              <a:rPr lang="en-US" dirty="0"/>
              <a:t> </a:t>
            </a:r>
            <a:r>
              <a:rPr lang="en-US" dirty="0" smtClean="0"/>
              <a:t>Paul starts by repeating the history of Israel, showing how </a:t>
            </a:r>
            <a:r>
              <a:rPr lang="en-US" b="1" dirty="0" smtClean="0"/>
              <a:t>God’s plans </a:t>
            </a:r>
            <a:r>
              <a:rPr lang="en-US" dirty="0" smtClean="0"/>
              <a:t>continued to come true.</a:t>
            </a:r>
          </a:p>
          <a:p>
            <a:pPr marL="182880" indent="182880">
              <a:lnSpc>
                <a:spcPct val="100000"/>
              </a:lnSpc>
              <a:spcBef>
                <a:spcPts val="600"/>
              </a:spcBef>
              <a:spcAft>
                <a:spcPts val="1200"/>
              </a:spcAft>
            </a:pPr>
            <a:r>
              <a:rPr lang="en-US" b="1" dirty="0"/>
              <a:t>Acts </a:t>
            </a:r>
            <a:r>
              <a:rPr lang="en-US" b="1" dirty="0" smtClean="0"/>
              <a:t>13:22 </a:t>
            </a:r>
            <a:r>
              <a:rPr lang="en-US" b="1" dirty="0"/>
              <a:t>–</a:t>
            </a:r>
            <a:r>
              <a:rPr lang="en-US" dirty="0"/>
              <a:t> </a:t>
            </a:r>
            <a:r>
              <a:rPr lang="en-US" dirty="0" smtClean="0"/>
              <a:t>David was not “a man </a:t>
            </a:r>
            <a:r>
              <a:rPr lang="en-US" b="1" dirty="0" smtClean="0"/>
              <a:t>after God’s heart</a:t>
            </a:r>
            <a:r>
              <a:rPr lang="en-US" dirty="0" smtClean="0"/>
              <a:t>” because of his perfect obedience, but because of his open </a:t>
            </a:r>
            <a:r>
              <a:rPr lang="en-US" b="1" dirty="0" smtClean="0"/>
              <a:t>confession and repentance</a:t>
            </a:r>
            <a:r>
              <a:rPr lang="en-US" dirty="0" smtClean="0"/>
              <a:t>.</a:t>
            </a:r>
          </a:p>
        </p:txBody>
      </p:sp>
    </p:spTree>
    <p:extLst>
      <p:ext uri="{BB962C8B-B14F-4D97-AF65-F5344CB8AC3E}">
        <p14:creationId xmlns:p14="http://schemas.microsoft.com/office/powerpoint/2010/main" val="33171386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7">
                                            <p:txEl>
                                              <p:pRg st="2" end="2"/>
                                            </p:txEl>
                                          </p:spTgt>
                                        </p:tgtEl>
                                        <p:attrNameLst>
                                          <p:attrName>style.visibility</p:attrName>
                                        </p:attrNameLst>
                                      </p:cBhvr>
                                      <p:to>
                                        <p:strVal val="visible"/>
                                      </p:to>
                                    </p:set>
                                    <p:animEffect transition="in" filter="wipe(left)">
                                      <p:cBhvr>
                                        <p:cTn id="7" dur="500"/>
                                        <p:tgtEl>
                                          <p:spTgt spid="7">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7">
                                            <p:txEl>
                                              <p:pRg st="3" end="3"/>
                                            </p:txEl>
                                          </p:spTgt>
                                        </p:tgtEl>
                                        <p:attrNameLst>
                                          <p:attrName>style.visibility</p:attrName>
                                        </p:attrNameLst>
                                      </p:cBhvr>
                                      <p:to>
                                        <p:strVal val="visible"/>
                                      </p:to>
                                    </p:set>
                                    <p:animEffect transition="in" filter="wipe(left)">
                                      <p:cBhvr>
                                        <p:cTn id="12" dur="500"/>
                                        <p:tgtEl>
                                          <p:spTgt spid="7">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uiExpand="1" build="p" bldLvl="3"/>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108119"/>
            <a:ext cx="7886700" cy="763960"/>
          </a:xfrm>
        </p:spPr>
        <p:txBody>
          <a:bodyPr>
            <a:normAutofit/>
          </a:bodyPr>
          <a:lstStyle/>
          <a:p>
            <a:pPr algn="ctr"/>
            <a:r>
              <a:rPr lang="en-US" b="1" u="sng" dirty="0"/>
              <a:t>Preaching in Antioch</a:t>
            </a:r>
            <a:endParaRPr lang="en-US" dirty="0"/>
          </a:p>
        </p:txBody>
      </p:sp>
      <p:sp>
        <p:nvSpPr>
          <p:cNvPr id="7" name="Content Placeholder 6"/>
          <p:cNvSpPr>
            <a:spLocks noGrp="1"/>
          </p:cNvSpPr>
          <p:nvPr>
            <p:ph idx="1"/>
          </p:nvPr>
        </p:nvSpPr>
        <p:spPr>
          <a:xfrm>
            <a:off x="231227" y="998483"/>
            <a:ext cx="8702561" cy="5761095"/>
          </a:xfrm>
        </p:spPr>
        <p:txBody>
          <a:bodyPr>
            <a:noAutofit/>
          </a:bodyPr>
          <a:lstStyle/>
          <a:p>
            <a:pPr marL="182880" indent="182880">
              <a:lnSpc>
                <a:spcPct val="100000"/>
              </a:lnSpc>
              <a:spcBef>
                <a:spcPts val="600"/>
              </a:spcBef>
              <a:spcAft>
                <a:spcPts val="1200"/>
              </a:spcAft>
            </a:pPr>
            <a:r>
              <a:rPr lang="en-US" b="1" dirty="0"/>
              <a:t>Acts 13:23 –</a:t>
            </a:r>
            <a:r>
              <a:rPr lang="en-US" dirty="0"/>
              <a:t> Good news</a:t>
            </a:r>
            <a:r>
              <a:rPr lang="en-US" dirty="0" smtClean="0"/>
              <a:t>! </a:t>
            </a:r>
            <a:r>
              <a:rPr lang="en-US" dirty="0"/>
              <a:t>The “offspring of David”, the promised </a:t>
            </a:r>
            <a:r>
              <a:rPr lang="en-US" b="1" dirty="0"/>
              <a:t>Savior has come</a:t>
            </a:r>
            <a:r>
              <a:rPr lang="en-US" dirty="0"/>
              <a:t>!  It is Jesus!</a:t>
            </a:r>
          </a:p>
          <a:p>
            <a:pPr marL="182880" indent="182880">
              <a:lnSpc>
                <a:spcPct val="100000"/>
              </a:lnSpc>
              <a:spcBef>
                <a:spcPts val="600"/>
              </a:spcBef>
              <a:spcAft>
                <a:spcPts val="1200"/>
              </a:spcAft>
            </a:pPr>
            <a:r>
              <a:rPr lang="en-US" b="1" dirty="0" smtClean="0"/>
              <a:t>Acts 13:27-28 –</a:t>
            </a:r>
            <a:r>
              <a:rPr lang="en-US" dirty="0" smtClean="0"/>
              <a:t> Bad news! The Jewish leaders didn’t recognize Jesus and had him killed.</a:t>
            </a:r>
          </a:p>
          <a:p>
            <a:pPr marL="182880" indent="182880">
              <a:lnSpc>
                <a:spcPct val="100000"/>
              </a:lnSpc>
              <a:spcBef>
                <a:spcPts val="600"/>
              </a:spcBef>
              <a:spcAft>
                <a:spcPts val="1200"/>
              </a:spcAft>
            </a:pPr>
            <a:r>
              <a:rPr lang="en-US" b="1" dirty="0"/>
              <a:t>Acts </a:t>
            </a:r>
            <a:r>
              <a:rPr lang="en-US" b="1" dirty="0" smtClean="0"/>
              <a:t>13:29-31 </a:t>
            </a:r>
            <a:r>
              <a:rPr lang="en-US" b="1" dirty="0"/>
              <a:t>–</a:t>
            </a:r>
            <a:r>
              <a:rPr lang="en-US" dirty="0"/>
              <a:t> </a:t>
            </a:r>
            <a:r>
              <a:rPr lang="en-US" dirty="0" smtClean="0"/>
              <a:t>Good news!  God raised Jesus from the dead – it was </a:t>
            </a:r>
            <a:r>
              <a:rPr lang="en-US" b="1" dirty="0" smtClean="0"/>
              <a:t>all a part of his plan </a:t>
            </a:r>
            <a:r>
              <a:rPr lang="en-US" dirty="0" smtClean="0"/>
              <a:t>for your salvation!</a:t>
            </a:r>
          </a:p>
          <a:p>
            <a:pPr marL="182880" indent="182880">
              <a:lnSpc>
                <a:spcPct val="100000"/>
              </a:lnSpc>
              <a:spcBef>
                <a:spcPts val="600"/>
              </a:spcBef>
              <a:spcAft>
                <a:spcPts val="1200"/>
              </a:spcAft>
            </a:pPr>
            <a:r>
              <a:rPr lang="en-US" b="1" dirty="0" smtClean="0"/>
              <a:t>Acts 13:38-39 </a:t>
            </a:r>
            <a:r>
              <a:rPr lang="en-US" b="1" dirty="0"/>
              <a:t>–</a:t>
            </a:r>
            <a:r>
              <a:rPr lang="en-US" dirty="0"/>
              <a:t> </a:t>
            </a:r>
            <a:r>
              <a:rPr lang="en-US" dirty="0" smtClean="0"/>
              <a:t>“through this man forgiveness of sins is proclaimed.”  “everyone who </a:t>
            </a:r>
            <a:r>
              <a:rPr lang="en-US" b="1" dirty="0" smtClean="0"/>
              <a:t>believes is freed </a:t>
            </a:r>
            <a:r>
              <a:rPr lang="en-US" dirty="0" smtClean="0"/>
              <a:t>… could </a:t>
            </a:r>
            <a:r>
              <a:rPr lang="en-US" b="1" dirty="0" smtClean="0"/>
              <a:t>not</a:t>
            </a:r>
            <a:r>
              <a:rPr lang="en-US" dirty="0" smtClean="0"/>
              <a:t> be freed </a:t>
            </a:r>
            <a:r>
              <a:rPr lang="en-US" b="1" dirty="0" smtClean="0"/>
              <a:t>by the law </a:t>
            </a:r>
            <a:r>
              <a:rPr lang="en-US" dirty="0" smtClean="0"/>
              <a:t>of Moses.”</a:t>
            </a:r>
          </a:p>
          <a:p>
            <a:pPr marL="182880" indent="182880">
              <a:lnSpc>
                <a:spcPct val="100000"/>
              </a:lnSpc>
              <a:spcBef>
                <a:spcPts val="600"/>
              </a:spcBef>
              <a:spcAft>
                <a:spcPts val="1200"/>
              </a:spcAft>
            </a:pPr>
            <a:r>
              <a:rPr lang="en-US" b="1" dirty="0"/>
              <a:t>Acts </a:t>
            </a:r>
            <a:r>
              <a:rPr lang="en-US" b="1" dirty="0" smtClean="0"/>
              <a:t>13:40-41 </a:t>
            </a:r>
            <a:r>
              <a:rPr lang="en-US" b="1" dirty="0"/>
              <a:t>–</a:t>
            </a:r>
            <a:r>
              <a:rPr lang="en-US" dirty="0"/>
              <a:t> </a:t>
            </a:r>
            <a:r>
              <a:rPr lang="en-US" dirty="0" smtClean="0"/>
              <a:t>Beware … don’t perish … believe!</a:t>
            </a:r>
            <a:endParaRPr lang="en-US" dirty="0"/>
          </a:p>
        </p:txBody>
      </p:sp>
    </p:spTree>
    <p:extLst>
      <p:ext uri="{BB962C8B-B14F-4D97-AF65-F5344CB8AC3E}">
        <p14:creationId xmlns:p14="http://schemas.microsoft.com/office/powerpoint/2010/main" val="3984446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wipe(left)">
                                      <p:cBhvr>
                                        <p:cTn id="7" dur="500"/>
                                        <p:tgtEl>
                                          <p:spTgt spid="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7">
                                            <p:txEl>
                                              <p:pRg st="1" end="1"/>
                                            </p:txEl>
                                          </p:spTgt>
                                        </p:tgtEl>
                                        <p:attrNameLst>
                                          <p:attrName>style.visibility</p:attrName>
                                        </p:attrNameLst>
                                      </p:cBhvr>
                                      <p:to>
                                        <p:strVal val="visible"/>
                                      </p:to>
                                    </p:set>
                                    <p:animEffect transition="in" filter="wipe(left)">
                                      <p:cBhvr>
                                        <p:cTn id="12" dur="500"/>
                                        <p:tgtEl>
                                          <p:spTgt spid="7">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7">
                                            <p:txEl>
                                              <p:pRg st="2" end="2"/>
                                            </p:txEl>
                                          </p:spTgt>
                                        </p:tgtEl>
                                        <p:attrNameLst>
                                          <p:attrName>style.visibility</p:attrName>
                                        </p:attrNameLst>
                                      </p:cBhvr>
                                      <p:to>
                                        <p:strVal val="visible"/>
                                      </p:to>
                                    </p:set>
                                    <p:animEffect transition="in" filter="wipe(left)">
                                      <p:cBhvr>
                                        <p:cTn id="17" dur="500"/>
                                        <p:tgtEl>
                                          <p:spTgt spid="7">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7">
                                            <p:txEl>
                                              <p:pRg st="3" end="3"/>
                                            </p:txEl>
                                          </p:spTgt>
                                        </p:tgtEl>
                                        <p:attrNameLst>
                                          <p:attrName>style.visibility</p:attrName>
                                        </p:attrNameLst>
                                      </p:cBhvr>
                                      <p:to>
                                        <p:strVal val="visible"/>
                                      </p:to>
                                    </p:set>
                                    <p:animEffect transition="in" filter="wipe(left)">
                                      <p:cBhvr>
                                        <p:cTn id="22" dur="500"/>
                                        <p:tgtEl>
                                          <p:spTgt spid="7">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7">
                                            <p:txEl>
                                              <p:pRg st="4" end="4"/>
                                            </p:txEl>
                                          </p:spTgt>
                                        </p:tgtEl>
                                        <p:attrNameLst>
                                          <p:attrName>style.visibility</p:attrName>
                                        </p:attrNameLst>
                                      </p:cBhvr>
                                      <p:to>
                                        <p:strVal val="visible"/>
                                      </p:to>
                                    </p:set>
                                    <p:animEffect transition="in" filter="wipe(left)">
                                      <p:cBhvr>
                                        <p:cTn id="27" dur="500"/>
                                        <p:tgtEl>
                                          <p:spTgt spid="7">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p" bldLvl="3"/>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108119"/>
            <a:ext cx="7886700" cy="763960"/>
          </a:xfrm>
        </p:spPr>
        <p:txBody>
          <a:bodyPr>
            <a:normAutofit/>
          </a:bodyPr>
          <a:lstStyle/>
          <a:p>
            <a:pPr algn="ctr"/>
            <a:r>
              <a:rPr lang="en-US" b="1" u="sng" dirty="0" smtClean="0"/>
              <a:t>Two Reactions in Antioch</a:t>
            </a:r>
            <a:endParaRPr lang="en-US" dirty="0"/>
          </a:p>
        </p:txBody>
      </p:sp>
      <p:sp>
        <p:nvSpPr>
          <p:cNvPr id="7" name="Content Placeholder 6"/>
          <p:cNvSpPr>
            <a:spLocks noGrp="1"/>
          </p:cNvSpPr>
          <p:nvPr>
            <p:ph idx="1"/>
          </p:nvPr>
        </p:nvSpPr>
        <p:spPr>
          <a:xfrm>
            <a:off x="231227" y="998483"/>
            <a:ext cx="8702561" cy="5761095"/>
          </a:xfrm>
        </p:spPr>
        <p:txBody>
          <a:bodyPr>
            <a:noAutofit/>
          </a:bodyPr>
          <a:lstStyle/>
          <a:p>
            <a:pPr marL="182880" indent="182880">
              <a:lnSpc>
                <a:spcPct val="100000"/>
              </a:lnSpc>
              <a:spcBef>
                <a:spcPts val="600"/>
              </a:spcBef>
              <a:spcAft>
                <a:spcPts val="1200"/>
              </a:spcAft>
            </a:pPr>
            <a:r>
              <a:rPr lang="en-US" b="1" dirty="0"/>
              <a:t>Acts </a:t>
            </a:r>
            <a:r>
              <a:rPr lang="en-US" b="1" dirty="0" smtClean="0"/>
              <a:t>13:44-45 </a:t>
            </a:r>
            <a:r>
              <a:rPr lang="en-US" b="1" dirty="0"/>
              <a:t>–</a:t>
            </a:r>
            <a:r>
              <a:rPr lang="en-US" dirty="0"/>
              <a:t> whenever you set out to do God’s work, </a:t>
            </a:r>
            <a:r>
              <a:rPr lang="en-US" b="1" dirty="0"/>
              <a:t>expect</a:t>
            </a:r>
            <a:r>
              <a:rPr lang="en-US" dirty="0"/>
              <a:t> your adversary to send </a:t>
            </a:r>
            <a:r>
              <a:rPr lang="en-US" b="1" dirty="0"/>
              <a:t>opposition</a:t>
            </a:r>
            <a:r>
              <a:rPr lang="en-US" dirty="0" smtClean="0"/>
              <a:t>.</a:t>
            </a:r>
            <a:endParaRPr lang="en-US" dirty="0"/>
          </a:p>
          <a:p>
            <a:pPr marL="182880" indent="182880">
              <a:lnSpc>
                <a:spcPct val="100000"/>
              </a:lnSpc>
              <a:spcBef>
                <a:spcPts val="600"/>
              </a:spcBef>
              <a:spcAft>
                <a:spcPts val="1200"/>
              </a:spcAft>
            </a:pPr>
            <a:r>
              <a:rPr lang="en-US" b="1" dirty="0" smtClean="0"/>
              <a:t>Acts 13:46 –</a:t>
            </a:r>
            <a:r>
              <a:rPr lang="en-US" dirty="0" smtClean="0"/>
              <a:t> opposition did not stop Paul and Barnabas. They </a:t>
            </a:r>
            <a:r>
              <a:rPr lang="en-US" b="1" dirty="0" smtClean="0"/>
              <a:t>spoke out boldly</a:t>
            </a:r>
            <a:r>
              <a:rPr lang="en-US" dirty="0" smtClean="0"/>
              <a:t>.</a:t>
            </a:r>
          </a:p>
          <a:p>
            <a:pPr marL="182880" indent="182880">
              <a:lnSpc>
                <a:spcPct val="100000"/>
              </a:lnSpc>
              <a:spcBef>
                <a:spcPts val="600"/>
              </a:spcBef>
              <a:spcAft>
                <a:spcPts val="1200"/>
              </a:spcAft>
            </a:pPr>
            <a:r>
              <a:rPr lang="en-US" b="1" dirty="0" smtClean="0"/>
              <a:t>Acts 13:46 </a:t>
            </a:r>
            <a:r>
              <a:rPr lang="en-US" b="1" dirty="0"/>
              <a:t>–</a:t>
            </a:r>
            <a:r>
              <a:rPr lang="en-US" dirty="0"/>
              <a:t> </a:t>
            </a:r>
            <a:r>
              <a:rPr lang="en-US" dirty="0" smtClean="0"/>
              <a:t>A </a:t>
            </a:r>
            <a:r>
              <a:rPr lang="en-US" b="1" dirty="0" smtClean="0"/>
              <a:t>negative reaction </a:t>
            </a:r>
            <a:r>
              <a:rPr lang="en-US" dirty="0" smtClean="0"/>
              <a:t>from the Jews: they “thrust aside” the word of God and “judge yourselves unworthy of eternal life.”</a:t>
            </a:r>
          </a:p>
          <a:p>
            <a:pPr marL="182880" indent="182880">
              <a:lnSpc>
                <a:spcPct val="100000"/>
              </a:lnSpc>
              <a:spcBef>
                <a:spcPts val="600"/>
              </a:spcBef>
              <a:spcAft>
                <a:spcPts val="1200"/>
              </a:spcAft>
            </a:pPr>
            <a:r>
              <a:rPr lang="en-US" b="1" dirty="0" smtClean="0"/>
              <a:t>Acts </a:t>
            </a:r>
            <a:r>
              <a:rPr lang="en-US" b="1" dirty="0" smtClean="0"/>
              <a:t>13:47-48 </a:t>
            </a:r>
            <a:r>
              <a:rPr lang="en-US" b="1" dirty="0"/>
              <a:t>–</a:t>
            </a:r>
            <a:r>
              <a:rPr lang="en-US" dirty="0"/>
              <a:t> </a:t>
            </a:r>
            <a:r>
              <a:rPr lang="en-US" dirty="0" smtClean="0"/>
              <a:t>A </a:t>
            </a:r>
            <a:r>
              <a:rPr lang="en-US" b="1" dirty="0" smtClean="0"/>
              <a:t>positive reaction </a:t>
            </a:r>
            <a:r>
              <a:rPr lang="en-US" dirty="0" smtClean="0"/>
              <a:t>from Gentiles: “rejoicing and glorifying the word of the Lord.”</a:t>
            </a:r>
          </a:p>
          <a:p>
            <a:pPr marL="182880" indent="182880">
              <a:lnSpc>
                <a:spcPct val="100000"/>
              </a:lnSpc>
              <a:spcBef>
                <a:spcPts val="600"/>
              </a:spcBef>
              <a:spcAft>
                <a:spcPts val="1200"/>
              </a:spcAft>
            </a:pPr>
            <a:r>
              <a:rPr lang="en-US" b="1" dirty="0"/>
              <a:t>Acts </a:t>
            </a:r>
            <a:r>
              <a:rPr lang="en-US" b="1" dirty="0" smtClean="0"/>
              <a:t>13:49</a:t>
            </a:r>
            <a:r>
              <a:rPr lang="en-US" dirty="0" smtClean="0"/>
              <a:t> </a:t>
            </a:r>
            <a:r>
              <a:rPr lang="en-US" dirty="0"/>
              <a:t>– “And the word of the Lord was spreading throughout the whole region</a:t>
            </a:r>
            <a:r>
              <a:rPr lang="en-US" dirty="0" smtClean="0"/>
              <a:t>.”</a:t>
            </a:r>
            <a:endParaRPr lang="en-US" dirty="0"/>
          </a:p>
        </p:txBody>
      </p:sp>
    </p:spTree>
    <p:extLst>
      <p:ext uri="{BB962C8B-B14F-4D97-AF65-F5344CB8AC3E}">
        <p14:creationId xmlns:p14="http://schemas.microsoft.com/office/powerpoint/2010/main" val="36183178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wipe(left)">
                                      <p:cBhvr>
                                        <p:cTn id="7" dur="500"/>
                                        <p:tgtEl>
                                          <p:spTgt spid="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7">
                                            <p:txEl>
                                              <p:pRg st="1" end="1"/>
                                            </p:txEl>
                                          </p:spTgt>
                                        </p:tgtEl>
                                        <p:attrNameLst>
                                          <p:attrName>style.visibility</p:attrName>
                                        </p:attrNameLst>
                                      </p:cBhvr>
                                      <p:to>
                                        <p:strVal val="visible"/>
                                      </p:to>
                                    </p:set>
                                    <p:animEffect transition="in" filter="wipe(left)">
                                      <p:cBhvr>
                                        <p:cTn id="12" dur="500"/>
                                        <p:tgtEl>
                                          <p:spTgt spid="7">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7">
                                            <p:txEl>
                                              <p:pRg st="2" end="2"/>
                                            </p:txEl>
                                          </p:spTgt>
                                        </p:tgtEl>
                                        <p:attrNameLst>
                                          <p:attrName>style.visibility</p:attrName>
                                        </p:attrNameLst>
                                      </p:cBhvr>
                                      <p:to>
                                        <p:strVal val="visible"/>
                                      </p:to>
                                    </p:set>
                                    <p:animEffect transition="in" filter="wipe(left)">
                                      <p:cBhvr>
                                        <p:cTn id="17" dur="500"/>
                                        <p:tgtEl>
                                          <p:spTgt spid="7">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7">
                                            <p:txEl>
                                              <p:pRg st="3" end="3"/>
                                            </p:txEl>
                                          </p:spTgt>
                                        </p:tgtEl>
                                        <p:attrNameLst>
                                          <p:attrName>style.visibility</p:attrName>
                                        </p:attrNameLst>
                                      </p:cBhvr>
                                      <p:to>
                                        <p:strVal val="visible"/>
                                      </p:to>
                                    </p:set>
                                    <p:animEffect transition="in" filter="wipe(left)">
                                      <p:cBhvr>
                                        <p:cTn id="22" dur="500"/>
                                        <p:tgtEl>
                                          <p:spTgt spid="7">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7">
                                            <p:txEl>
                                              <p:pRg st="4" end="4"/>
                                            </p:txEl>
                                          </p:spTgt>
                                        </p:tgtEl>
                                        <p:attrNameLst>
                                          <p:attrName>style.visibility</p:attrName>
                                        </p:attrNameLst>
                                      </p:cBhvr>
                                      <p:to>
                                        <p:strVal val="visible"/>
                                      </p:to>
                                    </p:set>
                                    <p:animEffect transition="in" filter="wipe(left)">
                                      <p:cBhvr>
                                        <p:cTn id="27" dur="500"/>
                                        <p:tgtEl>
                                          <p:spTgt spid="7">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p" bldLvl="3"/>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108119"/>
            <a:ext cx="7886700" cy="763960"/>
          </a:xfrm>
        </p:spPr>
        <p:txBody>
          <a:bodyPr>
            <a:normAutofit fontScale="90000"/>
          </a:bodyPr>
          <a:lstStyle/>
          <a:p>
            <a:pPr algn="ctr"/>
            <a:r>
              <a:rPr lang="en-US" b="1" u="sng" dirty="0" smtClean="0"/>
              <a:t>God’s Choice / Man’s Responsibility</a:t>
            </a:r>
            <a:endParaRPr lang="en-US" dirty="0"/>
          </a:p>
        </p:txBody>
      </p:sp>
      <p:sp>
        <p:nvSpPr>
          <p:cNvPr id="7" name="Content Placeholder 6"/>
          <p:cNvSpPr>
            <a:spLocks noGrp="1"/>
          </p:cNvSpPr>
          <p:nvPr>
            <p:ph idx="1"/>
          </p:nvPr>
        </p:nvSpPr>
        <p:spPr>
          <a:xfrm>
            <a:off x="231227" y="998483"/>
            <a:ext cx="8702561" cy="5761095"/>
          </a:xfrm>
        </p:spPr>
        <p:txBody>
          <a:bodyPr>
            <a:noAutofit/>
          </a:bodyPr>
          <a:lstStyle/>
          <a:p>
            <a:pPr marL="182880" indent="0">
              <a:lnSpc>
                <a:spcPct val="100000"/>
              </a:lnSpc>
              <a:spcBef>
                <a:spcPts val="600"/>
              </a:spcBef>
              <a:spcAft>
                <a:spcPts val="1200"/>
              </a:spcAft>
              <a:buNone/>
            </a:pPr>
            <a:r>
              <a:rPr lang="en-US" b="1" dirty="0" smtClean="0"/>
              <a:t>A poor </a:t>
            </a:r>
            <a:r>
              <a:rPr lang="en-US" b="1" u="sng" dirty="0" smtClean="0"/>
              <a:t>choice by people </a:t>
            </a:r>
            <a:r>
              <a:rPr lang="en-US" dirty="0" smtClean="0"/>
              <a:t>(Acts 13:46) </a:t>
            </a:r>
            <a:r>
              <a:rPr lang="en-US" dirty="0"/>
              <a:t>– </a:t>
            </a:r>
            <a:r>
              <a:rPr lang="en-US" dirty="0" smtClean="0"/>
              <a:t>A negative reaction from the Jews: </a:t>
            </a:r>
            <a:r>
              <a:rPr lang="en-US" b="1" dirty="0" smtClean="0"/>
              <a:t>they “thrust aside” </a:t>
            </a:r>
            <a:r>
              <a:rPr lang="en-US" dirty="0" smtClean="0"/>
              <a:t>the word of God and “</a:t>
            </a:r>
            <a:r>
              <a:rPr lang="en-US" b="1" dirty="0" smtClean="0"/>
              <a:t>judge yourselves </a:t>
            </a:r>
            <a:r>
              <a:rPr lang="en-US" dirty="0" smtClean="0"/>
              <a:t>unworthy of eternal life.”</a:t>
            </a:r>
          </a:p>
          <a:p>
            <a:pPr marL="182880" indent="0">
              <a:lnSpc>
                <a:spcPct val="100000"/>
              </a:lnSpc>
              <a:spcBef>
                <a:spcPts val="600"/>
              </a:spcBef>
              <a:spcAft>
                <a:spcPts val="1200"/>
              </a:spcAft>
              <a:buNone/>
            </a:pPr>
            <a:r>
              <a:rPr lang="en-US" b="1" u="sng" dirty="0" smtClean="0"/>
              <a:t>Examples</a:t>
            </a:r>
            <a:r>
              <a:rPr lang="en-US" dirty="0" smtClean="0"/>
              <a:t>: John 3:36, Romans 10:13, Hebrews 2:1-3</a:t>
            </a:r>
          </a:p>
          <a:p>
            <a:pPr marL="182880" indent="0">
              <a:lnSpc>
                <a:spcPct val="100000"/>
              </a:lnSpc>
              <a:spcBef>
                <a:spcPts val="600"/>
              </a:spcBef>
              <a:spcAft>
                <a:spcPts val="1200"/>
              </a:spcAft>
              <a:buNone/>
            </a:pPr>
            <a:r>
              <a:rPr lang="en-US" b="1" u="sng" dirty="0" smtClean="0"/>
              <a:t>God’s choice </a:t>
            </a:r>
            <a:r>
              <a:rPr lang="en-US" b="1" dirty="0" smtClean="0"/>
              <a:t>to save </a:t>
            </a:r>
            <a:r>
              <a:rPr lang="en-US" dirty="0" smtClean="0"/>
              <a:t>(Acts 13:48) </a:t>
            </a:r>
            <a:r>
              <a:rPr lang="en-US" b="1" dirty="0"/>
              <a:t>–</a:t>
            </a:r>
            <a:r>
              <a:rPr lang="en-US" dirty="0"/>
              <a:t> </a:t>
            </a:r>
            <a:r>
              <a:rPr lang="en-US" dirty="0" smtClean="0"/>
              <a:t>“as </a:t>
            </a:r>
            <a:r>
              <a:rPr lang="en-US" dirty="0"/>
              <a:t>were </a:t>
            </a:r>
            <a:r>
              <a:rPr lang="en-US" b="1" dirty="0"/>
              <a:t>appointed</a:t>
            </a:r>
            <a:r>
              <a:rPr lang="en-US" dirty="0"/>
              <a:t> to eternal life believed.”</a:t>
            </a:r>
            <a:endParaRPr lang="en-US" dirty="0" smtClean="0"/>
          </a:p>
          <a:p>
            <a:pPr marL="182880" indent="0">
              <a:lnSpc>
                <a:spcPct val="100000"/>
              </a:lnSpc>
              <a:spcBef>
                <a:spcPts val="600"/>
              </a:spcBef>
              <a:spcAft>
                <a:spcPts val="1200"/>
              </a:spcAft>
              <a:buNone/>
            </a:pPr>
            <a:r>
              <a:rPr lang="en-US" b="1" u="sng" dirty="0" smtClean="0"/>
              <a:t>Examples</a:t>
            </a:r>
            <a:r>
              <a:rPr lang="en-US" b="1" dirty="0" smtClean="0"/>
              <a:t>:</a:t>
            </a:r>
            <a:r>
              <a:rPr lang="en-US" dirty="0" smtClean="0"/>
              <a:t> Ephesians 1:4-5, John 6:65, Romans 8:29-30</a:t>
            </a:r>
          </a:p>
          <a:p>
            <a:pPr marL="182880" indent="0">
              <a:lnSpc>
                <a:spcPct val="100000"/>
              </a:lnSpc>
              <a:spcBef>
                <a:spcPts val="600"/>
              </a:spcBef>
              <a:spcAft>
                <a:spcPts val="1200"/>
              </a:spcAft>
              <a:buNone/>
            </a:pPr>
            <a:r>
              <a:rPr lang="en-US" dirty="0" smtClean="0"/>
              <a:t>               </a:t>
            </a:r>
            <a:r>
              <a:rPr lang="en-US" b="1" dirty="0" smtClean="0"/>
              <a:t>Both are true </a:t>
            </a:r>
            <a:r>
              <a:rPr lang="en-US" dirty="0" smtClean="0"/>
              <a:t>(but I can’t explain it)</a:t>
            </a:r>
            <a:endParaRPr lang="en-US" dirty="0"/>
          </a:p>
        </p:txBody>
      </p:sp>
    </p:spTree>
    <p:extLst>
      <p:ext uri="{BB962C8B-B14F-4D97-AF65-F5344CB8AC3E}">
        <p14:creationId xmlns:p14="http://schemas.microsoft.com/office/powerpoint/2010/main" val="33859302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wipe(left)">
                                      <p:cBhvr>
                                        <p:cTn id="7" dur="500"/>
                                        <p:tgtEl>
                                          <p:spTgt spid="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7">
                                            <p:txEl>
                                              <p:pRg st="1" end="1"/>
                                            </p:txEl>
                                          </p:spTgt>
                                        </p:tgtEl>
                                        <p:attrNameLst>
                                          <p:attrName>style.visibility</p:attrName>
                                        </p:attrNameLst>
                                      </p:cBhvr>
                                      <p:to>
                                        <p:strVal val="visible"/>
                                      </p:to>
                                    </p:set>
                                    <p:animEffect transition="in" filter="wipe(left)">
                                      <p:cBhvr>
                                        <p:cTn id="12" dur="500"/>
                                        <p:tgtEl>
                                          <p:spTgt spid="7">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7">
                                            <p:txEl>
                                              <p:pRg st="2" end="2"/>
                                            </p:txEl>
                                          </p:spTgt>
                                        </p:tgtEl>
                                        <p:attrNameLst>
                                          <p:attrName>style.visibility</p:attrName>
                                        </p:attrNameLst>
                                      </p:cBhvr>
                                      <p:to>
                                        <p:strVal val="visible"/>
                                      </p:to>
                                    </p:set>
                                    <p:animEffect transition="in" filter="wipe(left)">
                                      <p:cBhvr>
                                        <p:cTn id="17" dur="500"/>
                                        <p:tgtEl>
                                          <p:spTgt spid="7">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7">
                                            <p:txEl>
                                              <p:pRg st="3" end="3"/>
                                            </p:txEl>
                                          </p:spTgt>
                                        </p:tgtEl>
                                        <p:attrNameLst>
                                          <p:attrName>style.visibility</p:attrName>
                                        </p:attrNameLst>
                                      </p:cBhvr>
                                      <p:to>
                                        <p:strVal val="visible"/>
                                      </p:to>
                                    </p:set>
                                    <p:animEffect transition="in" filter="wipe(left)">
                                      <p:cBhvr>
                                        <p:cTn id="22" dur="500"/>
                                        <p:tgtEl>
                                          <p:spTgt spid="7">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7">
                                            <p:txEl>
                                              <p:pRg st="4" end="4"/>
                                            </p:txEl>
                                          </p:spTgt>
                                        </p:tgtEl>
                                        <p:attrNameLst>
                                          <p:attrName>style.visibility</p:attrName>
                                        </p:attrNameLst>
                                      </p:cBhvr>
                                      <p:to>
                                        <p:strVal val="visible"/>
                                      </p:to>
                                    </p:set>
                                    <p:animEffect transition="in" filter="wipe(left)">
                                      <p:cBhvr>
                                        <p:cTn id="27" dur="500"/>
                                        <p:tgtEl>
                                          <p:spTgt spid="7">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p" bldLvl="3"/>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rotWithShape="1">
          <a:blip r:embed="rId3">
            <a:extLst>
              <a:ext uri="{28A0092B-C50C-407E-A947-70E740481C1C}">
                <a14:useLocalDpi xmlns:a14="http://schemas.microsoft.com/office/drawing/2010/main" val="0"/>
              </a:ext>
            </a:extLst>
          </a:blip>
          <a:srcRect l="55402" t="38022" r="13563" b="28315"/>
          <a:stretch/>
        </p:blipFill>
        <p:spPr>
          <a:xfrm>
            <a:off x="2479076" y="1939159"/>
            <a:ext cx="6664924" cy="4918841"/>
          </a:xfrm>
          <a:prstGeom prst="rect">
            <a:avLst/>
          </a:prstGeom>
        </p:spPr>
      </p:pic>
      <p:cxnSp>
        <p:nvCxnSpPr>
          <p:cNvPr id="6" name="Curved Connector 5"/>
          <p:cNvCxnSpPr/>
          <p:nvPr/>
        </p:nvCxnSpPr>
        <p:spPr>
          <a:xfrm rot="10800000" flipV="1">
            <a:off x="7683063" y="4782206"/>
            <a:ext cx="210211" cy="157655"/>
          </a:xfrm>
          <a:prstGeom prst="curvedConnector3">
            <a:avLst>
              <a:gd name="adj1" fmla="val 50000"/>
            </a:avLst>
          </a:prstGeom>
          <a:ln w="38100">
            <a:tailEnd type="triangle"/>
          </a:ln>
        </p:spPr>
        <p:style>
          <a:lnRef idx="1">
            <a:schemeClr val="accent1"/>
          </a:lnRef>
          <a:fillRef idx="0">
            <a:schemeClr val="accent1"/>
          </a:fillRef>
          <a:effectRef idx="0">
            <a:schemeClr val="accent1"/>
          </a:effectRef>
          <a:fontRef idx="minor">
            <a:schemeClr val="tx1"/>
          </a:fontRef>
        </p:style>
      </p:cxnSp>
      <p:cxnSp>
        <p:nvCxnSpPr>
          <p:cNvPr id="12" name="Curved Connector 11"/>
          <p:cNvCxnSpPr/>
          <p:nvPr/>
        </p:nvCxnSpPr>
        <p:spPr>
          <a:xfrm rot="10800000" flipV="1">
            <a:off x="6432336" y="4939862"/>
            <a:ext cx="1250726" cy="938154"/>
          </a:xfrm>
          <a:prstGeom prst="curvedConnector3">
            <a:avLst>
              <a:gd name="adj1" fmla="val 50000"/>
            </a:avLst>
          </a:prstGeom>
          <a:ln w="38100">
            <a:tailEnd type="triangle"/>
          </a:ln>
        </p:spPr>
        <p:style>
          <a:lnRef idx="1">
            <a:schemeClr val="accent1"/>
          </a:lnRef>
          <a:fillRef idx="0">
            <a:schemeClr val="accent1"/>
          </a:fillRef>
          <a:effectRef idx="0">
            <a:schemeClr val="accent1"/>
          </a:effectRef>
          <a:fontRef idx="minor">
            <a:schemeClr val="tx1"/>
          </a:fontRef>
        </p:style>
      </p:cxnSp>
      <p:sp>
        <p:nvSpPr>
          <p:cNvPr id="16" name="TextBox 15"/>
          <p:cNvSpPr txBox="1"/>
          <p:nvPr/>
        </p:nvSpPr>
        <p:spPr>
          <a:xfrm>
            <a:off x="6432336" y="5739071"/>
            <a:ext cx="1250725" cy="369332"/>
          </a:xfrm>
          <a:prstGeom prst="rect">
            <a:avLst/>
          </a:prstGeom>
          <a:noFill/>
        </p:spPr>
        <p:txBody>
          <a:bodyPr wrap="square" rtlCol="0">
            <a:spAutoFit/>
          </a:bodyPr>
          <a:lstStyle/>
          <a:p>
            <a:r>
              <a:rPr lang="en-US" b="1" dirty="0" smtClean="0">
                <a:solidFill>
                  <a:schemeClr val="tx1">
                    <a:lumMod val="65000"/>
                    <a:lumOff val="35000"/>
                  </a:schemeClr>
                </a:solidFill>
                <a:latin typeface="Arial Rounded MT Bold" panose="020F0704030504030204" pitchFamily="34" charset="0"/>
              </a:rPr>
              <a:t>Salamis</a:t>
            </a:r>
            <a:endParaRPr lang="en-US" b="1" dirty="0">
              <a:solidFill>
                <a:schemeClr val="tx1">
                  <a:lumMod val="65000"/>
                  <a:lumOff val="35000"/>
                </a:schemeClr>
              </a:solidFill>
              <a:latin typeface="Arial Rounded MT Bold" panose="020F0704030504030204" pitchFamily="34" charset="0"/>
            </a:endParaRPr>
          </a:p>
        </p:txBody>
      </p:sp>
      <p:sp>
        <p:nvSpPr>
          <p:cNvPr id="17" name="Oval 16"/>
          <p:cNvSpPr/>
          <p:nvPr/>
        </p:nvSpPr>
        <p:spPr>
          <a:xfrm>
            <a:off x="6327228" y="5878016"/>
            <a:ext cx="137160" cy="13716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Title 18"/>
          <p:cNvSpPr>
            <a:spLocks noGrp="1"/>
          </p:cNvSpPr>
          <p:nvPr>
            <p:ph type="title"/>
          </p:nvPr>
        </p:nvSpPr>
        <p:spPr>
          <a:xfrm>
            <a:off x="126123" y="161441"/>
            <a:ext cx="8933793" cy="1325563"/>
          </a:xfrm>
        </p:spPr>
        <p:txBody>
          <a:bodyPr>
            <a:noAutofit/>
          </a:bodyPr>
          <a:lstStyle/>
          <a:p>
            <a:r>
              <a:rPr lang="en-US" sz="2400" dirty="0" smtClean="0"/>
              <a:t>“But </a:t>
            </a:r>
            <a:r>
              <a:rPr lang="en-US" sz="2400" dirty="0"/>
              <a:t>the </a:t>
            </a:r>
            <a:r>
              <a:rPr lang="en-US" sz="2400" dirty="0" smtClean="0"/>
              <a:t>Jews incited </a:t>
            </a:r>
            <a:r>
              <a:rPr lang="en-US" sz="2400" dirty="0"/>
              <a:t>the devout women of high standing and the leading men of the city, stirred up persecution against Paul and Barnabas, and </a:t>
            </a:r>
            <a:r>
              <a:rPr lang="en-US" sz="2400" b="1" dirty="0"/>
              <a:t>drove them out of their district</a:t>
            </a:r>
            <a:r>
              <a:rPr lang="en-US" sz="2400" dirty="0"/>
              <a:t>. </a:t>
            </a:r>
            <a:r>
              <a:rPr lang="en-US" sz="2400" dirty="0" smtClean="0"/>
              <a:t>But </a:t>
            </a:r>
            <a:r>
              <a:rPr lang="en-US" sz="2400" dirty="0"/>
              <a:t>they shook off the dust from their feet against them and went to </a:t>
            </a:r>
            <a:r>
              <a:rPr lang="en-US" sz="2400" b="1" dirty="0" err="1"/>
              <a:t>Iconium</a:t>
            </a:r>
            <a:r>
              <a:rPr lang="en-US" sz="2400" dirty="0" smtClean="0"/>
              <a:t>.” </a:t>
            </a:r>
            <a:r>
              <a:rPr lang="en-US" sz="2400" dirty="0"/>
              <a:t>Acts </a:t>
            </a:r>
            <a:r>
              <a:rPr lang="en-US" sz="2400" dirty="0" smtClean="0"/>
              <a:t>13:50,51</a:t>
            </a:r>
            <a:endParaRPr lang="en-US" sz="2400" dirty="0"/>
          </a:p>
        </p:txBody>
      </p:sp>
      <p:cxnSp>
        <p:nvCxnSpPr>
          <p:cNvPr id="8" name="Curved Connector 7"/>
          <p:cNvCxnSpPr>
            <a:stCxn id="17" idx="1"/>
          </p:cNvCxnSpPr>
          <p:nvPr/>
        </p:nvCxnSpPr>
        <p:spPr>
          <a:xfrm rot="16200000" flipH="1" flipV="1">
            <a:off x="5621468" y="5615889"/>
            <a:ext cx="443633" cy="1008060"/>
          </a:xfrm>
          <a:prstGeom prst="curvedConnector4">
            <a:avLst>
              <a:gd name="adj1" fmla="val 7700"/>
              <a:gd name="adj2" fmla="val 55166"/>
            </a:avLst>
          </a:prstGeom>
          <a:ln w="38100">
            <a:tailEnd type="triangle"/>
          </a:ln>
        </p:spPr>
        <p:style>
          <a:lnRef idx="1">
            <a:schemeClr val="accent1"/>
          </a:lnRef>
          <a:fillRef idx="0">
            <a:schemeClr val="accent1"/>
          </a:fillRef>
          <a:effectRef idx="0">
            <a:schemeClr val="accent1"/>
          </a:effectRef>
          <a:fontRef idx="minor">
            <a:schemeClr val="tx1"/>
          </a:fontRef>
        </p:style>
      </p:cxnSp>
      <p:cxnSp>
        <p:nvCxnSpPr>
          <p:cNvPr id="9" name="Curved Connector 8"/>
          <p:cNvCxnSpPr>
            <a:stCxn id="14" idx="0"/>
          </p:cNvCxnSpPr>
          <p:nvPr/>
        </p:nvCxnSpPr>
        <p:spPr>
          <a:xfrm rot="16200000" flipV="1">
            <a:off x="3679969" y="3874042"/>
            <a:ext cx="1201542" cy="89065"/>
          </a:xfrm>
          <a:prstGeom prst="curvedConnector3">
            <a:avLst>
              <a:gd name="adj1" fmla="val 50000"/>
            </a:avLst>
          </a:prstGeom>
          <a:ln w="38100">
            <a:tailEnd type="triangle"/>
          </a:ln>
        </p:spPr>
        <p:style>
          <a:lnRef idx="1">
            <a:schemeClr val="accent1"/>
          </a:lnRef>
          <a:fillRef idx="0">
            <a:schemeClr val="accent1"/>
          </a:fillRef>
          <a:effectRef idx="0">
            <a:schemeClr val="accent1"/>
          </a:effectRef>
          <a:fontRef idx="minor">
            <a:schemeClr val="tx1"/>
          </a:fontRef>
        </p:style>
      </p:cxnSp>
      <p:sp>
        <p:nvSpPr>
          <p:cNvPr id="13" name="TextBox 12"/>
          <p:cNvSpPr txBox="1"/>
          <p:nvPr/>
        </p:nvSpPr>
        <p:spPr>
          <a:xfrm>
            <a:off x="4393852" y="4334680"/>
            <a:ext cx="924917" cy="369332"/>
          </a:xfrm>
          <a:prstGeom prst="rect">
            <a:avLst/>
          </a:prstGeom>
          <a:noFill/>
        </p:spPr>
        <p:txBody>
          <a:bodyPr wrap="square" rtlCol="0">
            <a:spAutoFit/>
          </a:bodyPr>
          <a:lstStyle/>
          <a:p>
            <a:r>
              <a:rPr lang="en-US" b="1" dirty="0" err="1" smtClean="0">
                <a:solidFill>
                  <a:schemeClr val="tx1">
                    <a:lumMod val="65000"/>
                    <a:lumOff val="35000"/>
                  </a:schemeClr>
                </a:solidFill>
                <a:latin typeface="Arial Rounded MT Bold" panose="020F0704030504030204" pitchFamily="34" charset="0"/>
              </a:rPr>
              <a:t>Perga</a:t>
            </a:r>
            <a:endParaRPr lang="en-US" b="1" dirty="0">
              <a:solidFill>
                <a:schemeClr val="tx1">
                  <a:lumMod val="65000"/>
                  <a:lumOff val="35000"/>
                </a:schemeClr>
              </a:solidFill>
              <a:latin typeface="Arial Rounded MT Bold" panose="020F0704030504030204" pitchFamily="34" charset="0"/>
            </a:endParaRPr>
          </a:p>
        </p:txBody>
      </p:sp>
      <p:sp>
        <p:nvSpPr>
          <p:cNvPr id="14" name="Oval 13"/>
          <p:cNvSpPr/>
          <p:nvPr/>
        </p:nvSpPr>
        <p:spPr>
          <a:xfrm>
            <a:off x="4256692" y="4519346"/>
            <a:ext cx="137160" cy="13716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5" name="Curved Connector 14"/>
          <p:cNvCxnSpPr/>
          <p:nvPr/>
        </p:nvCxnSpPr>
        <p:spPr>
          <a:xfrm rot="16200000" flipV="1">
            <a:off x="3953077" y="5002853"/>
            <a:ext cx="1711079" cy="966687"/>
          </a:xfrm>
          <a:prstGeom prst="curvedConnector3">
            <a:avLst>
              <a:gd name="adj1" fmla="val 50000"/>
            </a:avLst>
          </a:prstGeom>
          <a:ln w="38100">
            <a:tailEnd type="triangle"/>
          </a:ln>
        </p:spPr>
        <p:style>
          <a:lnRef idx="1">
            <a:schemeClr val="accent1"/>
          </a:lnRef>
          <a:fillRef idx="0">
            <a:schemeClr val="accent1"/>
          </a:fillRef>
          <a:effectRef idx="0">
            <a:schemeClr val="accent1"/>
          </a:effectRef>
          <a:fontRef idx="minor">
            <a:schemeClr val="tx1"/>
          </a:fontRef>
        </p:style>
      </p:cxnSp>
      <p:cxnSp>
        <p:nvCxnSpPr>
          <p:cNvPr id="18" name="Curved Connector 17"/>
          <p:cNvCxnSpPr/>
          <p:nvPr/>
        </p:nvCxnSpPr>
        <p:spPr>
          <a:xfrm>
            <a:off x="4256694" y="3317803"/>
            <a:ext cx="956438" cy="308267"/>
          </a:xfrm>
          <a:prstGeom prst="curvedConnector3">
            <a:avLst>
              <a:gd name="adj1" fmla="val 50000"/>
            </a:avLst>
          </a:prstGeom>
          <a:ln w="38100">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3041477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18"/>
                                        </p:tgtEl>
                                        <p:attrNameLst>
                                          <p:attrName>style.visibility</p:attrName>
                                        </p:attrNameLst>
                                      </p:cBhvr>
                                      <p:to>
                                        <p:strVal val="visible"/>
                                      </p:to>
                                    </p:set>
                                    <p:animEffect transition="in" filter="wipe(left)">
                                      <p:cBhvr>
                                        <p:cTn id="7" dur="500"/>
                                        <p:tgtEl>
                                          <p:spTgt spid="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118629"/>
            <a:ext cx="7886700" cy="763960"/>
          </a:xfrm>
        </p:spPr>
        <p:txBody>
          <a:bodyPr>
            <a:normAutofit/>
          </a:bodyPr>
          <a:lstStyle/>
          <a:p>
            <a:pPr algn="ctr"/>
            <a:r>
              <a:rPr lang="en-US" b="1" u="sng" dirty="0" smtClean="0"/>
              <a:t>Some “Take </a:t>
            </a:r>
            <a:r>
              <a:rPr lang="en-US" b="1" u="sng" dirty="0" err="1" smtClean="0"/>
              <a:t>Aways</a:t>
            </a:r>
            <a:r>
              <a:rPr lang="en-US" b="1" u="sng" dirty="0" smtClean="0"/>
              <a:t>”</a:t>
            </a:r>
            <a:endParaRPr lang="en-US" b="1" u="sng" dirty="0"/>
          </a:p>
        </p:txBody>
      </p:sp>
      <p:sp>
        <p:nvSpPr>
          <p:cNvPr id="7" name="Content Placeholder 6"/>
          <p:cNvSpPr>
            <a:spLocks noGrp="1"/>
          </p:cNvSpPr>
          <p:nvPr>
            <p:ph idx="1"/>
          </p:nvPr>
        </p:nvSpPr>
        <p:spPr>
          <a:xfrm>
            <a:off x="420411" y="1093079"/>
            <a:ext cx="8324194" cy="5297214"/>
          </a:xfrm>
        </p:spPr>
        <p:txBody>
          <a:bodyPr>
            <a:normAutofit fontScale="92500" lnSpcReduction="20000"/>
          </a:bodyPr>
          <a:lstStyle/>
          <a:p>
            <a:pPr>
              <a:lnSpc>
                <a:spcPct val="100000"/>
              </a:lnSpc>
              <a:spcAft>
                <a:spcPts val="1800"/>
              </a:spcAft>
            </a:pPr>
            <a:r>
              <a:rPr lang="en-US" dirty="0" smtClean="0">
                <a:solidFill>
                  <a:schemeClr val="accent1">
                    <a:lumMod val="50000"/>
                  </a:schemeClr>
                </a:solidFill>
                <a:latin typeface="Cambria" panose="02040503050406030204" pitchFamily="18" charset="0"/>
                <a:ea typeface="Cambria" panose="02040503050406030204" pitchFamily="18" charset="0"/>
              </a:rPr>
              <a:t>Spend more “quiet time” with God and His Word.  Stay close to Him in prayer and worship.</a:t>
            </a:r>
          </a:p>
          <a:p>
            <a:pPr>
              <a:lnSpc>
                <a:spcPct val="100000"/>
              </a:lnSpc>
              <a:spcAft>
                <a:spcPts val="1800"/>
              </a:spcAft>
            </a:pPr>
            <a:r>
              <a:rPr lang="en-US" dirty="0" smtClean="0">
                <a:solidFill>
                  <a:schemeClr val="accent1">
                    <a:lumMod val="50000"/>
                  </a:schemeClr>
                </a:solidFill>
                <a:latin typeface="Cambria" panose="02040503050406030204" pitchFamily="18" charset="0"/>
                <a:ea typeface="Cambria" panose="02040503050406030204" pitchFamily="18" charset="0"/>
              </a:rPr>
              <a:t>Don’t just sit and wait for Him to use you – serve now (prayer, telling others about Jesus, </a:t>
            </a:r>
            <a:r>
              <a:rPr lang="en-US" dirty="0" err="1" smtClean="0">
                <a:solidFill>
                  <a:schemeClr val="accent1">
                    <a:lumMod val="50000"/>
                  </a:schemeClr>
                </a:solidFill>
                <a:latin typeface="Cambria" panose="02040503050406030204" pitchFamily="18" charset="0"/>
                <a:ea typeface="Cambria" panose="02040503050406030204" pitchFamily="18" charset="0"/>
              </a:rPr>
              <a:t>etc</a:t>
            </a:r>
            <a:r>
              <a:rPr lang="en-US" dirty="0" smtClean="0">
                <a:solidFill>
                  <a:schemeClr val="accent1">
                    <a:lumMod val="50000"/>
                  </a:schemeClr>
                </a:solidFill>
                <a:latin typeface="Cambria" panose="02040503050406030204" pitchFamily="18" charset="0"/>
                <a:ea typeface="Cambria" panose="02040503050406030204" pitchFamily="18" charset="0"/>
              </a:rPr>
              <a:t>).</a:t>
            </a:r>
          </a:p>
          <a:p>
            <a:pPr>
              <a:lnSpc>
                <a:spcPct val="100000"/>
              </a:lnSpc>
              <a:spcAft>
                <a:spcPts val="1800"/>
              </a:spcAft>
            </a:pPr>
            <a:r>
              <a:rPr lang="en-US" dirty="0">
                <a:solidFill>
                  <a:schemeClr val="accent1">
                    <a:lumMod val="50000"/>
                  </a:schemeClr>
                </a:solidFill>
                <a:latin typeface="Cambria" panose="02040503050406030204" pitchFamily="18" charset="0"/>
                <a:ea typeface="Cambria" panose="02040503050406030204" pitchFamily="18" charset="0"/>
              </a:rPr>
              <a:t>When you speak for God, expect opposition (but be </a:t>
            </a:r>
            <a:r>
              <a:rPr lang="en-US" dirty="0" smtClean="0">
                <a:solidFill>
                  <a:schemeClr val="accent1">
                    <a:lumMod val="50000"/>
                  </a:schemeClr>
                </a:solidFill>
                <a:latin typeface="Cambria" panose="02040503050406030204" pitchFamily="18" charset="0"/>
                <a:ea typeface="Cambria" panose="02040503050406030204" pitchFamily="18" charset="0"/>
              </a:rPr>
              <a:t>bold!)</a:t>
            </a:r>
          </a:p>
          <a:p>
            <a:pPr>
              <a:lnSpc>
                <a:spcPct val="100000"/>
              </a:lnSpc>
              <a:spcAft>
                <a:spcPts val="1800"/>
              </a:spcAft>
            </a:pPr>
            <a:r>
              <a:rPr lang="en-US" dirty="0" smtClean="0">
                <a:solidFill>
                  <a:schemeClr val="accent1">
                    <a:lumMod val="50000"/>
                  </a:schemeClr>
                </a:solidFill>
                <a:latin typeface="Cambria" panose="02040503050406030204" pitchFamily="18" charset="0"/>
                <a:ea typeface="Cambria" panose="02040503050406030204" pitchFamily="18" charset="0"/>
              </a:rPr>
              <a:t>Be careful to recognize and avoid false teachers!</a:t>
            </a:r>
          </a:p>
          <a:p>
            <a:pPr>
              <a:lnSpc>
                <a:spcPct val="100000"/>
              </a:lnSpc>
              <a:spcAft>
                <a:spcPts val="1800"/>
              </a:spcAft>
            </a:pPr>
            <a:r>
              <a:rPr lang="en-US" dirty="0">
                <a:solidFill>
                  <a:schemeClr val="accent1">
                    <a:lumMod val="50000"/>
                  </a:schemeClr>
                </a:solidFill>
                <a:latin typeface="Cambria" panose="02040503050406030204" pitchFamily="18" charset="0"/>
                <a:ea typeface="Cambria" panose="02040503050406030204" pitchFamily="18" charset="0"/>
              </a:rPr>
              <a:t>Be ready to go where He sends you to share His good news</a:t>
            </a:r>
            <a:r>
              <a:rPr lang="en-US" dirty="0" smtClean="0">
                <a:solidFill>
                  <a:schemeClr val="accent1">
                    <a:lumMod val="50000"/>
                  </a:schemeClr>
                </a:solidFill>
                <a:latin typeface="Cambria" panose="02040503050406030204" pitchFamily="18" charset="0"/>
                <a:ea typeface="Cambria" panose="02040503050406030204" pitchFamily="18" charset="0"/>
              </a:rPr>
              <a:t>.</a:t>
            </a:r>
          </a:p>
          <a:p>
            <a:pPr>
              <a:lnSpc>
                <a:spcPct val="100000"/>
              </a:lnSpc>
              <a:spcAft>
                <a:spcPts val="1800"/>
              </a:spcAft>
            </a:pPr>
            <a:r>
              <a:rPr lang="en-US" dirty="0" smtClean="0">
                <a:solidFill>
                  <a:schemeClr val="accent1">
                    <a:lumMod val="50000"/>
                  </a:schemeClr>
                </a:solidFill>
                <a:latin typeface="Cambria" panose="02040503050406030204" pitchFamily="18" charset="0"/>
                <a:ea typeface="Cambria" panose="02040503050406030204" pitchFamily="18" charset="0"/>
              </a:rPr>
              <a:t>Fear the Lord!</a:t>
            </a:r>
          </a:p>
          <a:p>
            <a:pPr>
              <a:lnSpc>
                <a:spcPct val="100000"/>
              </a:lnSpc>
              <a:spcAft>
                <a:spcPts val="1800"/>
              </a:spcAft>
            </a:pPr>
            <a:endParaRPr lang="en-US" dirty="0" smtClean="0">
              <a:solidFill>
                <a:schemeClr val="accent1">
                  <a:lumMod val="50000"/>
                </a:schemeClr>
              </a:solidFill>
              <a:latin typeface="Cambria" panose="02040503050406030204" pitchFamily="18" charset="0"/>
              <a:ea typeface="Cambria" panose="02040503050406030204" pitchFamily="18" charset="0"/>
            </a:endParaRPr>
          </a:p>
          <a:p>
            <a:pPr>
              <a:lnSpc>
                <a:spcPct val="100000"/>
              </a:lnSpc>
              <a:spcAft>
                <a:spcPts val="1800"/>
              </a:spcAft>
            </a:pPr>
            <a:endParaRPr lang="en-US" dirty="0" smtClean="0">
              <a:solidFill>
                <a:schemeClr val="accent1">
                  <a:lumMod val="50000"/>
                </a:schemeClr>
              </a:solidFill>
              <a:latin typeface="Cambria" panose="02040503050406030204" pitchFamily="18" charset="0"/>
              <a:ea typeface="Cambria" panose="02040503050406030204" pitchFamily="18" charset="0"/>
            </a:endParaRPr>
          </a:p>
          <a:p>
            <a:pPr>
              <a:lnSpc>
                <a:spcPct val="100000"/>
              </a:lnSpc>
              <a:spcAft>
                <a:spcPts val="1800"/>
              </a:spcAft>
            </a:pPr>
            <a:endParaRPr lang="en-US" dirty="0" smtClean="0">
              <a:solidFill>
                <a:schemeClr val="accent1">
                  <a:lumMod val="50000"/>
                </a:schemeClr>
              </a:solidFill>
              <a:latin typeface="Cambria" panose="02040503050406030204" pitchFamily="18" charset="0"/>
              <a:ea typeface="Cambria" panose="02040503050406030204" pitchFamily="18" charset="0"/>
            </a:endParaRPr>
          </a:p>
          <a:p>
            <a:pPr>
              <a:lnSpc>
                <a:spcPct val="100000"/>
              </a:lnSpc>
              <a:spcAft>
                <a:spcPts val="1800"/>
              </a:spcAft>
            </a:pPr>
            <a:endParaRPr lang="en-US" dirty="0">
              <a:solidFill>
                <a:schemeClr val="accent1">
                  <a:lumMod val="50000"/>
                </a:schemeClr>
              </a:solidFill>
              <a:latin typeface="Cambria" panose="02040503050406030204" pitchFamily="18" charset="0"/>
              <a:ea typeface="Cambria" panose="02040503050406030204" pitchFamily="18" charset="0"/>
            </a:endParaRPr>
          </a:p>
          <a:p>
            <a:pPr>
              <a:lnSpc>
                <a:spcPct val="100000"/>
              </a:lnSpc>
              <a:spcAft>
                <a:spcPts val="1800"/>
              </a:spcAft>
            </a:pPr>
            <a:endParaRPr lang="en-US" dirty="0" smtClean="0">
              <a:solidFill>
                <a:schemeClr val="accent1">
                  <a:lumMod val="50000"/>
                </a:schemeClr>
              </a:solidFill>
              <a:latin typeface="Cambria" panose="02040503050406030204" pitchFamily="18" charset="0"/>
              <a:ea typeface="Cambria" panose="02040503050406030204" pitchFamily="18" charset="0"/>
            </a:endParaRPr>
          </a:p>
          <a:p>
            <a:pPr>
              <a:lnSpc>
                <a:spcPct val="100000"/>
              </a:lnSpc>
              <a:spcAft>
                <a:spcPts val="1800"/>
              </a:spcAft>
            </a:pPr>
            <a:endParaRPr lang="en-US" dirty="0">
              <a:solidFill>
                <a:schemeClr val="accent1">
                  <a:lumMod val="50000"/>
                </a:schemeClr>
              </a:solidFill>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10451522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wipe(left)">
                                      <p:cBhvr>
                                        <p:cTn id="7" dur="500"/>
                                        <p:tgtEl>
                                          <p:spTgt spid="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7">
                                            <p:txEl>
                                              <p:pRg st="1" end="1"/>
                                            </p:txEl>
                                          </p:spTgt>
                                        </p:tgtEl>
                                        <p:attrNameLst>
                                          <p:attrName>style.visibility</p:attrName>
                                        </p:attrNameLst>
                                      </p:cBhvr>
                                      <p:to>
                                        <p:strVal val="visible"/>
                                      </p:to>
                                    </p:set>
                                    <p:animEffect transition="in" filter="wipe(left)">
                                      <p:cBhvr>
                                        <p:cTn id="12" dur="500"/>
                                        <p:tgtEl>
                                          <p:spTgt spid="7">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7">
                                            <p:txEl>
                                              <p:pRg st="2" end="2"/>
                                            </p:txEl>
                                          </p:spTgt>
                                        </p:tgtEl>
                                        <p:attrNameLst>
                                          <p:attrName>style.visibility</p:attrName>
                                        </p:attrNameLst>
                                      </p:cBhvr>
                                      <p:to>
                                        <p:strVal val="visible"/>
                                      </p:to>
                                    </p:set>
                                    <p:animEffect transition="in" filter="wipe(left)">
                                      <p:cBhvr>
                                        <p:cTn id="17" dur="500"/>
                                        <p:tgtEl>
                                          <p:spTgt spid="7">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7">
                                            <p:txEl>
                                              <p:pRg st="3" end="3"/>
                                            </p:txEl>
                                          </p:spTgt>
                                        </p:tgtEl>
                                        <p:attrNameLst>
                                          <p:attrName>style.visibility</p:attrName>
                                        </p:attrNameLst>
                                      </p:cBhvr>
                                      <p:to>
                                        <p:strVal val="visible"/>
                                      </p:to>
                                    </p:set>
                                    <p:animEffect transition="in" filter="wipe(left)">
                                      <p:cBhvr>
                                        <p:cTn id="22" dur="500"/>
                                        <p:tgtEl>
                                          <p:spTgt spid="7">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7">
                                            <p:txEl>
                                              <p:pRg st="4" end="4"/>
                                            </p:txEl>
                                          </p:spTgt>
                                        </p:tgtEl>
                                        <p:attrNameLst>
                                          <p:attrName>style.visibility</p:attrName>
                                        </p:attrNameLst>
                                      </p:cBhvr>
                                      <p:to>
                                        <p:strVal val="visible"/>
                                      </p:to>
                                    </p:set>
                                    <p:animEffect transition="in" filter="wipe(left)">
                                      <p:cBhvr>
                                        <p:cTn id="27" dur="500"/>
                                        <p:tgtEl>
                                          <p:spTgt spid="7">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7">
                                            <p:txEl>
                                              <p:pRg st="5" end="5"/>
                                            </p:txEl>
                                          </p:spTgt>
                                        </p:tgtEl>
                                        <p:attrNameLst>
                                          <p:attrName>style.visibility</p:attrName>
                                        </p:attrNameLst>
                                      </p:cBhvr>
                                      <p:to>
                                        <p:strVal val="visible"/>
                                      </p:to>
                                    </p:set>
                                    <p:animEffect transition="in" filter="wipe(left)">
                                      <p:cBhvr>
                                        <p:cTn id="32" dur="500"/>
                                        <p:tgtEl>
                                          <p:spTgt spid="7">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24039"/>
            <a:ext cx="7886700" cy="763960"/>
          </a:xfrm>
        </p:spPr>
        <p:txBody>
          <a:bodyPr>
            <a:normAutofit/>
          </a:bodyPr>
          <a:lstStyle/>
          <a:p>
            <a:pPr algn="ctr"/>
            <a:r>
              <a:rPr lang="en-US" b="1" u="sng" dirty="0" smtClean="0"/>
              <a:t>Good Church Leadership</a:t>
            </a:r>
            <a:endParaRPr lang="en-US" dirty="0"/>
          </a:p>
        </p:txBody>
      </p:sp>
      <p:sp>
        <p:nvSpPr>
          <p:cNvPr id="7" name="Content Placeholder 6"/>
          <p:cNvSpPr>
            <a:spLocks noGrp="1"/>
          </p:cNvSpPr>
          <p:nvPr>
            <p:ph idx="1"/>
          </p:nvPr>
        </p:nvSpPr>
        <p:spPr>
          <a:xfrm>
            <a:off x="231227" y="798509"/>
            <a:ext cx="8702561" cy="5887499"/>
          </a:xfrm>
        </p:spPr>
        <p:txBody>
          <a:bodyPr>
            <a:noAutofit/>
          </a:bodyPr>
          <a:lstStyle/>
          <a:p>
            <a:pPr marL="182880" indent="182880">
              <a:lnSpc>
                <a:spcPct val="100000"/>
              </a:lnSpc>
              <a:spcBef>
                <a:spcPts val="600"/>
              </a:spcBef>
              <a:spcAft>
                <a:spcPts val="1200"/>
              </a:spcAft>
            </a:pPr>
            <a:r>
              <a:rPr lang="en-US" sz="2400" dirty="0" smtClean="0"/>
              <a:t>A </a:t>
            </a:r>
            <a:r>
              <a:rPr lang="en-US" sz="2400" b="1" dirty="0" smtClean="0"/>
              <a:t>diverse</a:t>
            </a:r>
            <a:r>
              <a:rPr lang="en-US" sz="2400" dirty="0" smtClean="0"/>
              <a:t> group of five men in Syrian Antioch, </a:t>
            </a:r>
            <a:r>
              <a:rPr lang="en-US" sz="2400" b="1" dirty="0" smtClean="0"/>
              <a:t>united</a:t>
            </a:r>
            <a:r>
              <a:rPr lang="en-US" sz="2400" dirty="0" smtClean="0"/>
              <a:t> </a:t>
            </a:r>
            <a:r>
              <a:rPr lang="en-US" sz="2400" dirty="0"/>
              <a:t>in Christ and </a:t>
            </a:r>
            <a:r>
              <a:rPr lang="en-US" sz="2400" dirty="0" smtClean="0"/>
              <a:t>leadership of His church </a:t>
            </a:r>
          </a:p>
          <a:p>
            <a:pPr marL="182880" indent="182880">
              <a:lnSpc>
                <a:spcPct val="100000"/>
              </a:lnSpc>
              <a:spcBef>
                <a:spcPts val="600"/>
              </a:spcBef>
              <a:spcAft>
                <a:spcPts val="1200"/>
              </a:spcAft>
            </a:pPr>
            <a:r>
              <a:rPr lang="en-US" sz="2400" b="1" dirty="0" smtClean="0"/>
              <a:t>Acts 13:1 –</a:t>
            </a:r>
            <a:r>
              <a:rPr lang="en-US" sz="2400" dirty="0" smtClean="0"/>
              <a:t> </a:t>
            </a:r>
            <a:r>
              <a:rPr lang="en-US" sz="2400" b="1" dirty="0" smtClean="0"/>
              <a:t>Prophets</a:t>
            </a:r>
            <a:r>
              <a:rPr lang="en-US" sz="2400" dirty="0" smtClean="0"/>
              <a:t> (preachers proclaiming the gospel) and </a:t>
            </a:r>
            <a:r>
              <a:rPr lang="en-US" sz="2400" b="1" dirty="0" smtClean="0"/>
              <a:t>Teachers</a:t>
            </a:r>
            <a:r>
              <a:rPr lang="en-US" sz="2400" dirty="0" smtClean="0"/>
              <a:t> (instructing the church with Scripture).</a:t>
            </a:r>
          </a:p>
          <a:p>
            <a:pPr marL="182880" indent="182880">
              <a:lnSpc>
                <a:spcPct val="100000"/>
              </a:lnSpc>
              <a:spcBef>
                <a:spcPts val="600"/>
              </a:spcBef>
              <a:spcAft>
                <a:spcPts val="1200"/>
              </a:spcAft>
            </a:pPr>
            <a:r>
              <a:rPr lang="en-US" sz="2400" b="1" dirty="0" smtClean="0"/>
              <a:t>Acts 13:2 –</a:t>
            </a:r>
            <a:r>
              <a:rPr lang="en-US" sz="2400" dirty="0" smtClean="0"/>
              <a:t> These leaders spent serious time </a:t>
            </a:r>
            <a:r>
              <a:rPr lang="en-US" sz="2400" b="1" dirty="0" smtClean="0"/>
              <a:t>focused on the Lord</a:t>
            </a:r>
            <a:r>
              <a:rPr lang="en-US" sz="2400" dirty="0" smtClean="0"/>
              <a:t>, not just doing activities.  Their </a:t>
            </a:r>
            <a:r>
              <a:rPr lang="en-US" sz="2400" b="1" dirty="0" smtClean="0"/>
              <a:t>close walk with God</a:t>
            </a:r>
            <a:r>
              <a:rPr lang="en-US" sz="2400" dirty="0" smtClean="0"/>
              <a:t> helped them hear from the Holy Spirit.</a:t>
            </a:r>
          </a:p>
          <a:p>
            <a:pPr marL="182880" indent="182880">
              <a:lnSpc>
                <a:spcPct val="100000"/>
              </a:lnSpc>
              <a:spcBef>
                <a:spcPts val="600"/>
              </a:spcBef>
              <a:spcAft>
                <a:spcPts val="1200"/>
              </a:spcAft>
            </a:pPr>
            <a:r>
              <a:rPr lang="en-US" sz="2400" dirty="0" smtClean="0"/>
              <a:t>Take more joy in your salvation than in your success (Luke 10:20).  </a:t>
            </a:r>
          </a:p>
          <a:p>
            <a:pPr marL="182880" indent="182880">
              <a:lnSpc>
                <a:spcPct val="100000"/>
              </a:lnSpc>
              <a:spcBef>
                <a:spcPts val="600"/>
              </a:spcBef>
              <a:spcAft>
                <a:spcPts val="1200"/>
              </a:spcAft>
            </a:pPr>
            <a:r>
              <a:rPr lang="en-US" sz="2400" dirty="0" smtClean="0"/>
              <a:t>The church did not choose Barnabas and Saul – the </a:t>
            </a:r>
            <a:r>
              <a:rPr lang="en-US" sz="2400" b="1" dirty="0" smtClean="0"/>
              <a:t>Holy Spirit called them</a:t>
            </a:r>
            <a:r>
              <a:rPr lang="en-US" sz="2400" dirty="0" smtClean="0"/>
              <a:t> into His work.  God usually uses people who are </a:t>
            </a:r>
            <a:r>
              <a:rPr lang="en-US" sz="2400" b="1" dirty="0" smtClean="0"/>
              <a:t>already busy </a:t>
            </a:r>
            <a:r>
              <a:rPr lang="en-US" sz="2400" dirty="0" smtClean="0"/>
              <a:t>with </a:t>
            </a:r>
            <a:r>
              <a:rPr lang="en-US" sz="2400" b="1" dirty="0" smtClean="0"/>
              <a:t>His work </a:t>
            </a:r>
            <a:r>
              <a:rPr lang="en-US" sz="2400" dirty="0" smtClean="0"/>
              <a:t>(not idle).</a:t>
            </a:r>
            <a:endParaRPr lang="en-US" sz="2400" dirty="0"/>
          </a:p>
          <a:p>
            <a:pPr marL="182880" indent="182880">
              <a:lnSpc>
                <a:spcPct val="100000"/>
              </a:lnSpc>
              <a:spcBef>
                <a:spcPts val="600"/>
              </a:spcBef>
              <a:spcAft>
                <a:spcPts val="1200"/>
              </a:spcAft>
            </a:pPr>
            <a:r>
              <a:rPr lang="en-US" sz="2400" b="1" dirty="0"/>
              <a:t>Acts </a:t>
            </a:r>
            <a:r>
              <a:rPr lang="en-US" sz="2400" b="1" dirty="0" smtClean="0"/>
              <a:t>13:3 </a:t>
            </a:r>
            <a:r>
              <a:rPr lang="en-US" sz="2400" dirty="0"/>
              <a:t>– </a:t>
            </a:r>
            <a:r>
              <a:rPr lang="en-US" sz="2400" dirty="0" smtClean="0"/>
              <a:t>Laying hands showed </a:t>
            </a:r>
            <a:r>
              <a:rPr lang="en-US" sz="2400" b="1" dirty="0" smtClean="0"/>
              <a:t>unity and agreement</a:t>
            </a:r>
            <a:r>
              <a:rPr lang="en-US" sz="2400" dirty="0" smtClean="0"/>
              <a:t>.</a:t>
            </a:r>
            <a:endParaRPr lang="en-US" sz="2400" dirty="0"/>
          </a:p>
        </p:txBody>
      </p:sp>
    </p:spTree>
    <p:extLst>
      <p:ext uri="{BB962C8B-B14F-4D97-AF65-F5344CB8AC3E}">
        <p14:creationId xmlns:p14="http://schemas.microsoft.com/office/powerpoint/2010/main" val="13416966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wipe(left)">
                                      <p:cBhvr>
                                        <p:cTn id="7" dur="500"/>
                                        <p:tgtEl>
                                          <p:spTgt spid="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7">
                                            <p:txEl>
                                              <p:pRg st="1" end="1"/>
                                            </p:txEl>
                                          </p:spTgt>
                                        </p:tgtEl>
                                        <p:attrNameLst>
                                          <p:attrName>style.visibility</p:attrName>
                                        </p:attrNameLst>
                                      </p:cBhvr>
                                      <p:to>
                                        <p:strVal val="visible"/>
                                      </p:to>
                                    </p:set>
                                    <p:animEffect transition="in" filter="wipe(left)">
                                      <p:cBhvr>
                                        <p:cTn id="12" dur="500"/>
                                        <p:tgtEl>
                                          <p:spTgt spid="7">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7">
                                            <p:txEl>
                                              <p:pRg st="2" end="2"/>
                                            </p:txEl>
                                          </p:spTgt>
                                        </p:tgtEl>
                                        <p:attrNameLst>
                                          <p:attrName>style.visibility</p:attrName>
                                        </p:attrNameLst>
                                      </p:cBhvr>
                                      <p:to>
                                        <p:strVal val="visible"/>
                                      </p:to>
                                    </p:set>
                                    <p:animEffect transition="in" filter="wipe(left)">
                                      <p:cBhvr>
                                        <p:cTn id="17" dur="500"/>
                                        <p:tgtEl>
                                          <p:spTgt spid="7">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7">
                                            <p:txEl>
                                              <p:pRg st="3" end="3"/>
                                            </p:txEl>
                                          </p:spTgt>
                                        </p:tgtEl>
                                        <p:attrNameLst>
                                          <p:attrName>style.visibility</p:attrName>
                                        </p:attrNameLst>
                                      </p:cBhvr>
                                      <p:to>
                                        <p:strVal val="visible"/>
                                      </p:to>
                                    </p:set>
                                    <p:animEffect transition="in" filter="wipe(left)">
                                      <p:cBhvr>
                                        <p:cTn id="22" dur="500"/>
                                        <p:tgtEl>
                                          <p:spTgt spid="7">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7">
                                            <p:txEl>
                                              <p:pRg st="4" end="4"/>
                                            </p:txEl>
                                          </p:spTgt>
                                        </p:tgtEl>
                                        <p:attrNameLst>
                                          <p:attrName>style.visibility</p:attrName>
                                        </p:attrNameLst>
                                      </p:cBhvr>
                                      <p:to>
                                        <p:strVal val="visible"/>
                                      </p:to>
                                    </p:set>
                                    <p:animEffect transition="in" filter="wipe(left)">
                                      <p:cBhvr>
                                        <p:cTn id="27" dur="500"/>
                                        <p:tgtEl>
                                          <p:spTgt spid="7">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7">
                                            <p:txEl>
                                              <p:pRg st="5" end="5"/>
                                            </p:txEl>
                                          </p:spTgt>
                                        </p:tgtEl>
                                        <p:attrNameLst>
                                          <p:attrName>style.visibility</p:attrName>
                                        </p:attrNameLst>
                                      </p:cBhvr>
                                      <p:to>
                                        <p:strVal val="visible"/>
                                      </p:to>
                                    </p:set>
                                    <p:animEffect transition="in" filter="wipe(left)">
                                      <p:cBhvr>
                                        <p:cTn id="32" dur="500"/>
                                        <p:tgtEl>
                                          <p:spTgt spid="7">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p" bldLvl="3"/>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39021"/>
            <a:ext cx="7886700" cy="911384"/>
          </a:xfrm>
        </p:spPr>
        <p:txBody>
          <a:bodyPr>
            <a:normAutofit fontScale="90000"/>
          </a:bodyPr>
          <a:lstStyle/>
          <a:p>
            <a:pPr algn="ctr"/>
            <a:r>
              <a:rPr lang="en-US" b="1" u="sng" dirty="0" smtClean="0"/>
              <a:t>Set Apart for Me Barnabas and Saul</a:t>
            </a:r>
            <a:endParaRPr lang="en-US" dirty="0"/>
          </a:p>
        </p:txBody>
      </p:sp>
      <p:pic>
        <p:nvPicPr>
          <p:cNvPr id="3" name="Picture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852752"/>
            <a:ext cx="9144000" cy="5994737"/>
          </a:xfrm>
          <a:prstGeom prst="rect">
            <a:avLst/>
          </a:prstGeom>
        </p:spPr>
      </p:pic>
      <p:sp>
        <p:nvSpPr>
          <p:cNvPr id="4" name="Rounded Rectangle 3"/>
          <p:cNvSpPr/>
          <p:nvPr/>
        </p:nvSpPr>
        <p:spPr>
          <a:xfrm>
            <a:off x="5297214" y="3264942"/>
            <a:ext cx="2554014" cy="1885127"/>
          </a:xfrm>
          <a:prstGeom prst="roundRect">
            <a:avLst/>
          </a:prstGeom>
          <a:no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8683107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500" fill="hold"/>
                                        <p:tgtEl>
                                          <p:spTgt spid="4"/>
                                        </p:tgtEl>
                                        <p:attrNameLst>
                                          <p:attrName>ppt_w</p:attrName>
                                        </p:attrNameLst>
                                      </p:cBhvr>
                                      <p:tavLst>
                                        <p:tav tm="0">
                                          <p:val>
                                            <p:fltVal val="0"/>
                                          </p:val>
                                        </p:tav>
                                        <p:tav tm="100000">
                                          <p:val>
                                            <p:strVal val="#ppt_w"/>
                                          </p:val>
                                        </p:tav>
                                      </p:tavLst>
                                    </p:anim>
                                    <p:anim calcmode="lin" valueType="num">
                                      <p:cBhvr>
                                        <p:cTn id="8" dur="500" fill="hold"/>
                                        <p:tgtEl>
                                          <p:spTgt spid="4"/>
                                        </p:tgtEl>
                                        <p:attrNameLst>
                                          <p:attrName>ppt_h</p:attrName>
                                        </p:attrNameLst>
                                      </p:cBhvr>
                                      <p:tavLst>
                                        <p:tav tm="0">
                                          <p:val>
                                            <p:fltVal val="0"/>
                                          </p:val>
                                        </p:tav>
                                        <p:tav tm="100000">
                                          <p:val>
                                            <p:strVal val="#ppt_h"/>
                                          </p:val>
                                        </p:tav>
                                      </p:tavLst>
                                    </p:anim>
                                    <p:animEffect transition="in" filter="fade">
                                      <p:cBhvr>
                                        <p:cTn id="9"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rotWithShape="1">
          <a:blip r:embed="rId3">
            <a:extLst>
              <a:ext uri="{28A0092B-C50C-407E-A947-70E740481C1C}">
                <a14:useLocalDpi xmlns:a14="http://schemas.microsoft.com/office/drawing/2010/main" val="0"/>
              </a:ext>
            </a:extLst>
          </a:blip>
          <a:srcRect l="55402" t="38022" r="13563" b="28315"/>
          <a:stretch/>
        </p:blipFill>
        <p:spPr>
          <a:xfrm>
            <a:off x="2479076" y="1939159"/>
            <a:ext cx="6664924" cy="4918841"/>
          </a:xfrm>
          <a:prstGeom prst="rect">
            <a:avLst/>
          </a:prstGeom>
        </p:spPr>
      </p:pic>
      <p:cxnSp>
        <p:nvCxnSpPr>
          <p:cNvPr id="6" name="Curved Connector 5"/>
          <p:cNvCxnSpPr/>
          <p:nvPr/>
        </p:nvCxnSpPr>
        <p:spPr>
          <a:xfrm rot="10800000" flipV="1">
            <a:off x="7683063" y="4782206"/>
            <a:ext cx="210211" cy="157655"/>
          </a:xfrm>
          <a:prstGeom prst="curvedConnector3">
            <a:avLst>
              <a:gd name="adj1" fmla="val 50000"/>
            </a:avLst>
          </a:prstGeom>
          <a:ln w="38100">
            <a:tailEnd type="triangle"/>
          </a:ln>
        </p:spPr>
        <p:style>
          <a:lnRef idx="1">
            <a:schemeClr val="accent1"/>
          </a:lnRef>
          <a:fillRef idx="0">
            <a:schemeClr val="accent1"/>
          </a:fillRef>
          <a:effectRef idx="0">
            <a:schemeClr val="accent1"/>
          </a:effectRef>
          <a:fontRef idx="minor">
            <a:schemeClr val="tx1"/>
          </a:fontRef>
        </p:style>
      </p:cxnSp>
      <p:cxnSp>
        <p:nvCxnSpPr>
          <p:cNvPr id="12" name="Curved Connector 11"/>
          <p:cNvCxnSpPr/>
          <p:nvPr/>
        </p:nvCxnSpPr>
        <p:spPr>
          <a:xfrm rot="10800000" flipV="1">
            <a:off x="6432336" y="4939862"/>
            <a:ext cx="1250726" cy="938154"/>
          </a:xfrm>
          <a:prstGeom prst="curvedConnector3">
            <a:avLst>
              <a:gd name="adj1" fmla="val 50000"/>
            </a:avLst>
          </a:prstGeom>
          <a:ln w="38100">
            <a:tailEnd type="triangle"/>
          </a:ln>
        </p:spPr>
        <p:style>
          <a:lnRef idx="1">
            <a:schemeClr val="accent1"/>
          </a:lnRef>
          <a:fillRef idx="0">
            <a:schemeClr val="accent1"/>
          </a:fillRef>
          <a:effectRef idx="0">
            <a:schemeClr val="accent1"/>
          </a:effectRef>
          <a:fontRef idx="minor">
            <a:schemeClr val="tx1"/>
          </a:fontRef>
        </p:style>
      </p:cxnSp>
      <p:sp>
        <p:nvSpPr>
          <p:cNvPr id="16" name="TextBox 15"/>
          <p:cNvSpPr txBox="1"/>
          <p:nvPr/>
        </p:nvSpPr>
        <p:spPr>
          <a:xfrm>
            <a:off x="6432336" y="5739071"/>
            <a:ext cx="1250725" cy="369332"/>
          </a:xfrm>
          <a:prstGeom prst="rect">
            <a:avLst/>
          </a:prstGeom>
          <a:noFill/>
        </p:spPr>
        <p:txBody>
          <a:bodyPr wrap="square" rtlCol="0">
            <a:spAutoFit/>
          </a:bodyPr>
          <a:lstStyle/>
          <a:p>
            <a:r>
              <a:rPr lang="en-US" b="1" dirty="0" smtClean="0">
                <a:solidFill>
                  <a:schemeClr val="tx1">
                    <a:lumMod val="65000"/>
                    <a:lumOff val="35000"/>
                  </a:schemeClr>
                </a:solidFill>
                <a:latin typeface="Arial Rounded MT Bold" panose="020F0704030504030204" pitchFamily="34" charset="0"/>
              </a:rPr>
              <a:t>Salamis</a:t>
            </a:r>
            <a:endParaRPr lang="en-US" b="1" dirty="0">
              <a:solidFill>
                <a:schemeClr val="tx1">
                  <a:lumMod val="65000"/>
                  <a:lumOff val="35000"/>
                </a:schemeClr>
              </a:solidFill>
              <a:latin typeface="Arial Rounded MT Bold" panose="020F0704030504030204" pitchFamily="34" charset="0"/>
            </a:endParaRPr>
          </a:p>
        </p:txBody>
      </p:sp>
      <p:sp>
        <p:nvSpPr>
          <p:cNvPr id="17" name="Oval 16"/>
          <p:cNvSpPr/>
          <p:nvPr/>
        </p:nvSpPr>
        <p:spPr>
          <a:xfrm>
            <a:off x="6327228" y="5878016"/>
            <a:ext cx="137160" cy="13716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Title 18"/>
          <p:cNvSpPr>
            <a:spLocks noGrp="1"/>
          </p:cNvSpPr>
          <p:nvPr>
            <p:ph type="title"/>
          </p:nvPr>
        </p:nvSpPr>
        <p:spPr>
          <a:xfrm>
            <a:off x="399390" y="161441"/>
            <a:ext cx="8357696" cy="1325563"/>
          </a:xfrm>
        </p:spPr>
        <p:txBody>
          <a:bodyPr>
            <a:noAutofit/>
          </a:bodyPr>
          <a:lstStyle/>
          <a:p>
            <a:r>
              <a:rPr lang="en-US" sz="2400" dirty="0" smtClean="0"/>
              <a:t>“So</a:t>
            </a:r>
            <a:r>
              <a:rPr lang="en-US" sz="2400" dirty="0"/>
              <a:t>, being sent out by the Holy Spirit, they went down to </a:t>
            </a:r>
            <a:r>
              <a:rPr lang="en-US" sz="2400" b="1" dirty="0"/>
              <a:t>Seleucia</a:t>
            </a:r>
            <a:r>
              <a:rPr lang="en-US" sz="2400" dirty="0"/>
              <a:t>, and from there they sailed to </a:t>
            </a:r>
            <a:r>
              <a:rPr lang="en-US" sz="2400" b="1" dirty="0"/>
              <a:t>Cyprus</a:t>
            </a:r>
            <a:r>
              <a:rPr lang="en-US" sz="2400" dirty="0"/>
              <a:t>.</a:t>
            </a:r>
            <a:r>
              <a:rPr lang="en-US" sz="2400" b="1" baseline="30000" dirty="0"/>
              <a:t> </a:t>
            </a:r>
            <a:r>
              <a:rPr lang="en-US" sz="2400" b="1" baseline="30000" dirty="0" smtClean="0"/>
              <a:t> </a:t>
            </a:r>
            <a:r>
              <a:rPr lang="en-US" sz="2400" dirty="0"/>
              <a:t>When they arrived at </a:t>
            </a:r>
            <a:r>
              <a:rPr lang="en-US" sz="2400" b="1" dirty="0"/>
              <a:t>Salamis</a:t>
            </a:r>
            <a:r>
              <a:rPr lang="en-US" sz="2400" dirty="0"/>
              <a:t>, they proclaimed the word of God in the synagogues of the </a:t>
            </a:r>
            <a:r>
              <a:rPr lang="en-US" sz="2400" dirty="0" smtClean="0"/>
              <a:t>Jews. And they had John to assist them.”   Acts 13:4,5</a:t>
            </a:r>
            <a:endParaRPr lang="en-US" sz="2400" dirty="0"/>
          </a:p>
        </p:txBody>
      </p:sp>
      <p:sp>
        <p:nvSpPr>
          <p:cNvPr id="20" name="TextBox 19"/>
          <p:cNvSpPr txBox="1"/>
          <p:nvPr/>
        </p:nvSpPr>
        <p:spPr>
          <a:xfrm>
            <a:off x="4393852" y="4334680"/>
            <a:ext cx="924917" cy="369332"/>
          </a:xfrm>
          <a:prstGeom prst="rect">
            <a:avLst/>
          </a:prstGeom>
          <a:noFill/>
        </p:spPr>
        <p:txBody>
          <a:bodyPr wrap="square" rtlCol="0">
            <a:spAutoFit/>
          </a:bodyPr>
          <a:lstStyle/>
          <a:p>
            <a:r>
              <a:rPr lang="en-US" b="1" dirty="0" err="1" smtClean="0">
                <a:solidFill>
                  <a:schemeClr val="tx1">
                    <a:lumMod val="65000"/>
                    <a:lumOff val="35000"/>
                  </a:schemeClr>
                </a:solidFill>
                <a:latin typeface="Arial Rounded MT Bold" panose="020F0704030504030204" pitchFamily="34" charset="0"/>
              </a:rPr>
              <a:t>Perga</a:t>
            </a:r>
            <a:endParaRPr lang="en-US" b="1" dirty="0">
              <a:solidFill>
                <a:schemeClr val="tx1">
                  <a:lumMod val="65000"/>
                  <a:lumOff val="35000"/>
                </a:schemeClr>
              </a:solidFill>
              <a:latin typeface="Arial Rounded MT Bold" panose="020F0704030504030204" pitchFamily="34" charset="0"/>
            </a:endParaRPr>
          </a:p>
        </p:txBody>
      </p:sp>
      <p:sp>
        <p:nvSpPr>
          <p:cNvPr id="21" name="Oval 20"/>
          <p:cNvSpPr/>
          <p:nvPr/>
        </p:nvSpPr>
        <p:spPr>
          <a:xfrm>
            <a:off x="4256692" y="4519346"/>
            <a:ext cx="137160" cy="13716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9224660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2" fill="hold"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wipe(right)">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2" fill="hold" nodeType="clickEffect">
                                  <p:stCondLst>
                                    <p:cond delay="0"/>
                                  </p:stCondLst>
                                  <p:childTnLst>
                                    <p:set>
                                      <p:cBhvr>
                                        <p:cTn id="11" dur="1" fill="hold">
                                          <p:stCondLst>
                                            <p:cond delay="0"/>
                                          </p:stCondLst>
                                        </p:cTn>
                                        <p:tgtEl>
                                          <p:spTgt spid="12"/>
                                        </p:tgtEl>
                                        <p:attrNameLst>
                                          <p:attrName>style.visibility</p:attrName>
                                        </p:attrNameLst>
                                      </p:cBhvr>
                                      <p:to>
                                        <p:strVal val="visible"/>
                                      </p:to>
                                    </p:set>
                                    <p:animEffect transition="in" filter="wipe(right)">
                                      <p:cBhvr>
                                        <p:cTn id="12"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108119"/>
            <a:ext cx="7886700" cy="763960"/>
          </a:xfrm>
        </p:spPr>
        <p:txBody>
          <a:bodyPr>
            <a:normAutofit/>
          </a:bodyPr>
          <a:lstStyle/>
          <a:p>
            <a:pPr algn="ctr"/>
            <a:r>
              <a:rPr lang="en-US" b="1" u="sng" dirty="0" smtClean="0"/>
              <a:t>Ministry in Eastern Cyprus</a:t>
            </a:r>
            <a:endParaRPr lang="en-US" dirty="0"/>
          </a:p>
        </p:txBody>
      </p:sp>
      <p:sp>
        <p:nvSpPr>
          <p:cNvPr id="7" name="Content Placeholder 6"/>
          <p:cNvSpPr>
            <a:spLocks noGrp="1"/>
          </p:cNvSpPr>
          <p:nvPr>
            <p:ph idx="1"/>
          </p:nvPr>
        </p:nvSpPr>
        <p:spPr>
          <a:xfrm>
            <a:off x="231227" y="1061545"/>
            <a:ext cx="8702561" cy="5698033"/>
          </a:xfrm>
        </p:spPr>
        <p:txBody>
          <a:bodyPr>
            <a:noAutofit/>
          </a:bodyPr>
          <a:lstStyle/>
          <a:p>
            <a:pPr marL="182880" indent="182880">
              <a:lnSpc>
                <a:spcPct val="100000"/>
              </a:lnSpc>
              <a:spcBef>
                <a:spcPts val="600"/>
              </a:spcBef>
              <a:spcAft>
                <a:spcPts val="1200"/>
              </a:spcAft>
            </a:pPr>
            <a:r>
              <a:rPr lang="en-US" b="1" dirty="0" smtClean="0"/>
              <a:t>Salamis</a:t>
            </a:r>
            <a:r>
              <a:rPr lang="en-US" dirty="0" smtClean="0"/>
              <a:t> was the chief port and commercial center of Cyprus. Barnabas was from Cyprus (Acts 4:36), so it was familiar to him.</a:t>
            </a:r>
            <a:endParaRPr lang="en-US" dirty="0"/>
          </a:p>
          <a:p>
            <a:pPr marL="182880" indent="182880">
              <a:lnSpc>
                <a:spcPct val="100000"/>
              </a:lnSpc>
              <a:spcBef>
                <a:spcPts val="600"/>
              </a:spcBef>
              <a:spcAft>
                <a:spcPts val="1200"/>
              </a:spcAft>
            </a:pPr>
            <a:r>
              <a:rPr lang="en-US" b="1" dirty="0" smtClean="0"/>
              <a:t>Acts 13:5 –</a:t>
            </a:r>
            <a:r>
              <a:rPr lang="en-US" dirty="0" smtClean="0"/>
              <a:t> the mission: proclaim </a:t>
            </a:r>
            <a:r>
              <a:rPr lang="en-US" b="1" dirty="0" smtClean="0"/>
              <a:t>the gospel</a:t>
            </a:r>
            <a:r>
              <a:rPr lang="en-US" dirty="0" smtClean="0"/>
              <a:t>;  the audience: </a:t>
            </a:r>
            <a:r>
              <a:rPr lang="en-US" b="1" dirty="0" smtClean="0"/>
              <a:t>starting with the Jews </a:t>
            </a:r>
            <a:r>
              <a:rPr lang="en-US" dirty="0" smtClean="0"/>
              <a:t>in the synagogue.  This was what Saul usually did when entering a new city.</a:t>
            </a:r>
          </a:p>
          <a:p>
            <a:pPr marL="182880" indent="182880">
              <a:lnSpc>
                <a:spcPct val="100000"/>
              </a:lnSpc>
              <a:spcBef>
                <a:spcPts val="600"/>
              </a:spcBef>
              <a:spcAft>
                <a:spcPts val="1200"/>
              </a:spcAft>
            </a:pPr>
            <a:r>
              <a:rPr lang="en-US" dirty="0" smtClean="0"/>
              <a:t>If they met with Gentiles first, the Jews would have rejected them.</a:t>
            </a:r>
          </a:p>
          <a:p>
            <a:pPr marL="182880" indent="182880">
              <a:lnSpc>
                <a:spcPct val="100000"/>
              </a:lnSpc>
              <a:spcBef>
                <a:spcPts val="600"/>
              </a:spcBef>
              <a:spcAft>
                <a:spcPts val="1200"/>
              </a:spcAft>
            </a:pPr>
            <a:r>
              <a:rPr lang="en-US" b="1" dirty="0" smtClean="0"/>
              <a:t>Matthew 10:5,6 </a:t>
            </a:r>
            <a:r>
              <a:rPr lang="en-US" dirty="0" smtClean="0"/>
              <a:t>– Jesus instructed the apostles to </a:t>
            </a:r>
            <a:r>
              <a:rPr lang="en-US" u="sng" dirty="0" smtClean="0"/>
              <a:t>begin</a:t>
            </a:r>
            <a:r>
              <a:rPr lang="en-US" dirty="0" smtClean="0"/>
              <a:t> their gospel ministry among the Jews (</a:t>
            </a:r>
            <a:r>
              <a:rPr lang="en-US" b="1" dirty="0" smtClean="0"/>
              <a:t>Romans 1:16</a:t>
            </a:r>
            <a:r>
              <a:rPr lang="en-US" dirty="0" smtClean="0"/>
              <a:t>)</a:t>
            </a:r>
          </a:p>
          <a:p>
            <a:pPr marL="182880" indent="182880">
              <a:lnSpc>
                <a:spcPct val="100000"/>
              </a:lnSpc>
              <a:spcBef>
                <a:spcPts val="600"/>
              </a:spcBef>
              <a:spcAft>
                <a:spcPts val="1200"/>
              </a:spcAft>
            </a:pPr>
            <a:r>
              <a:rPr lang="en-US" b="1" dirty="0" smtClean="0"/>
              <a:t>John Mark </a:t>
            </a:r>
            <a:r>
              <a:rPr lang="en-US" dirty="0" smtClean="0"/>
              <a:t>was Barnabas’ cousin (Colossians 4:10)</a:t>
            </a:r>
            <a:endParaRPr lang="en-US" dirty="0"/>
          </a:p>
        </p:txBody>
      </p:sp>
    </p:spTree>
    <p:extLst>
      <p:ext uri="{BB962C8B-B14F-4D97-AF65-F5344CB8AC3E}">
        <p14:creationId xmlns:p14="http://schemas.microsoft.com/office/powerpoint/2010/main" val="42141470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wipe(left)">
                                      <p:cBhvr>
                                        <p:cTn id="7" dur="500"/>
                                        <p:tgtEl>
                                          <p:spTgt spid="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7">
                                            <p:txEl>
                                              <p:pRg st="1" end="1"/>
                                            </p:txEl>
                                          </p:spTgt>
                                        </p:tgtEl>
                                        <p:attrNameLst>
                                          <p:attrName>style.visibility</p:attrName>
                                        </p:attrNameLst>
                                      </p:cBhvr>
                                      <p:to>
                                        <p:strVal val="visible"/>
                                      </p:to>
                                    </p:set>
                                    <p:animEffect transition="in" filter="wipe(left)">
                                      <p:cBhvr>
                                        <p:cTn id="12" dur="500"/>
                                        <p:tgtEl>
                                          <p:spTgt spid="7">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7">
                                            <p:txEl>
                                              <p:pRg st="2" end="2"/>
                                            </p:txEl>
                                          </p:spTgt>
                                        </p:tgtEl>
                                        <p:attrNameLst>
                                          <p:attrName>style.visibility</p:attrName>
                                        </p:attrNameLst>
                                      </p:cBhvr>
                                      <p:to>
                                        <p:strVal val="visible"/>
                                      </p:to>
                                    </p:set>
                                    <p:animEffect transition="in" filter="wipe(left)">
                                      <p:cBhvr>
                                        <p:cTn id="17" dur="500"/>
                                        <p:tgtEl>
                                          <p:spTgt spid="7">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7">
                                            <p:txEl>
                                              <p:pRg st="3" end="3"/>
                                            </p:txEl>
                                          </p:spTgt>
                                        </p:tgtEl>
                                        <p:attrNameLst>
                                          <p:attrName>style.visibility</p:attrName>
                                        </p:attrNameLst>
                                      </p:cBhvr>
                                      <p:to>
                                        <p:strVal val="visible"/>
                                      </p:to>
                                    </p:set>
                                    <p:animEffect transition="in" filter="wipe(left)">
                                      <p:cBhvr>
                                        <p:cTn id="22" dur="500"/>
                                        <p:tgtEl>
                                          <p:spTgt spid="7">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7">
                                            <p:txEl>
                                              <p:pRg st="4" end="4"/>
                                            </p:txEl>
                                          </p:spTgt>
                                        </p:tgtEl>
                                        <p:attrNameLst>
                                          <p:attrName>style.visibility</p:attrName>
                                        </p:attrNameLst>
                                      </p:cBhvr>
                                      <p:to>
                                        <p:strVal val="visible"/>
                                      </p:to>
                                    </p:set>
                                    <p:animEffect transition="in" filter="wipe(left)">
                                      <p:cBhvr>
                                        <p:cTn id="27" dur="500"/>
                                        <p:tgtEl>
                                          <p:spTgt spid="7">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p" bldLvl="3"/>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rotWithShape="1">
          <a:blip r:embed="rId3">
            <a:extLst>
              <a:ext uri="{28A0092B-C50C-407E-A947-70E740481C1C}">
                <a14:useLocalDpi xmlns:a14="http://schemas.microsoft.com/office/drawing/2010/main" val="0"/>
              </a:ext>
            </a:extLst>
          </a:blip>
          <a:srcRect l="55402" t="38022" r="13563" b="28315"/>
          <a:stretch/>
        </p:blipFill>
        <p:spPr>
          <a:xfrm>
            <a:off x="2479076" y="1939159"/>
            <a:ext cx="6664924" cy="4918841"/>
          </a:xfrm>
          <a:prstGeom prst="rect">
            <a:avLst/>
          </a:prstGeom>
        </p:spPr>
      </p:pic>
      <p:cxnSp>
        <p:nvCxnSpPr>
          <p:cNvPr id="6" name="Curved Connector 5"/>
          <p:cNvCxnSpPr/>
          <p:nvPr/>
        </p:nvCxnSpPr>
        <p:spPr>
          <a:xfrm rot="10800000" flipV="1">
            <a:off x="7683063" y="4782206"/>
            <a:ext cx="210211" cy="157655"/>
          </a:xfrm>
          <a:prstGeom prst="curvedConnector3">
            <a:avLst>
              <a:gd name="adj1" fmla="val 50000"/>
            </a:avLst>
          </a:prstGeom>
          <a:ln w="38100">
            <a:tailEnd type="triangle"/>
          </a:ln>
        </p:spPr>
        <p:style>
          <a:lnRef idx="1">
            <a:schemeClr val="accent1"/>
          </a:lnRef>
          <a:fillRef idx="0">
            <a:schemeClr val="accent1"/>
          </a:fillRef>
          <a:effectRef idx="0">
            <a:schemeClr val="accent1"/>
          </a:effectRef>
          <a:fontRef idx="minor">
            <a:schemeClr val="tx1"/>
          </a:fontRef>
        </p:style>
      </p:cxnSp>
      <p:cxnSp>
        <p:nvCxnSpPr>
          <p:cNvPr id="12" name="Curved Connector 11"/>
          <p:cNvCxnSpPr/>
          <p:nvPr/>
        </p:nvCxnSpPr>
        <p:spPr>
          <a:xfrm rot="10800000" flipV="1">
            <a:off x="6432336" y="4939862"/>
            <a:ext cx="1250726" cy="938154"/>
          </a:xfrm>
          <a:prstGeom prst="curvedConnector3">
            <a:avLst>
              <a:gd name="adj1" fmla="val 50000"/>
            </a:avLst>
          </a:prstGeom>
          <a:ln w="38100">
            <a:tailEnd type="triangle"/>
          </a:ln>
        </p:spPr>
        <p:style>
          <a:lnRef idx="1">
            <a:schemeClr val="accent1"/>
          </a:lnRef>
          <a:fillRef idx="0">
            <a:schemeClr val="accent1"/>
          </a:fillRef>
          <a:effectRef idx="0">
            <a:schemeClr val="accent1"/>
          </a:effectRef>
          <a:fontRef idx="minor">
            <a:schemeClr val="tx1"/>
          </a:fontRef>
        </p:style>
      </p:cxnSp>
      <p:sp>
        <p:nvSpPr>
          <p:cNvPr id="16" name="TextBox 15"/>
          <p:cNvSpPr txBox="1"/>
          <p:nvPr/>
        </p:nvSpPr>
        <p:spPr>
          <a:xfrm>
            <a:off x="6432336" y="5739071"/>
            <a:ext cx="1250725" cy="369332"/>
          </a:xfrm>
          <a:prstGeom prst="rect">
            <a:avLst/>
          </a:prstGeom>
          <a:noFill/>
        </p:spPr>
        <p:txBody>
          <a:bodyPr wrap="square" rtlCol="0">
            <a:spAutoFit/>
          </a:bodyPr>
          <a:lstStyle/>
          <a:p>
            <a:r>
              <a:rPr lang="en-US" b="1" dirty="0" smtClean="0">
                <a:solidFill>
                  <a:schemeClr val="tx1">
                    <a:lumMod val="65000"/>
                    <a:lumOff val="35000"/>
                  </a:schemeClr>
                </a:solidFill>
                <a:latin typeface="Arial Rounded MT Bold" panose="020F0704030504030204" pitchFamily="34" charset="0"/>
              </a:rPr>
              <a:t>Salamis</a:t>
            </a:r>
            <a:endParaRPr lang="en-US" b="1" dirty="0">
              <a:solidFill>
                <a:schemeClr val="tx1">
                  <a:lumMod val="65000"/>
                  <a:lumOff val="35000"/>
                </a:schemeClr>
              </a:solidFill>
              <a:latin typeface="Arial Rounded MT Bold" panose="020F0704030504030204" pitchFamily="34" charset="0"/>
            </a:endParaRPr>
          </a:p>
        </p:txBody>
      </p:sp>
      <p:sp>
        <p:nvSpPr>
          <p:cNvPr id="17" name="Oval 16"/>
          <p:cNvSpPr/>
          <p:nvPr/>
        </p:nvSpPr>
        <p:spPr>
          <a:xfrm>
            <a:off x="6327228" y="5878016"/>
            <a:ext cx="137160" cy="13716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Title 18"/>
          <p:cNvSpPr>
            <a:spLocks noGrp="1"/>
          </p:cNvSpPr>
          <p:nvPr>
            <p:ph type="title"/>
          </p:nvPr>
        </p:nvSpPr>
        <p:spPr>
          <a:xfrm>
            <a:off x="399390" y="161441"/>
            <a:ext cx="8357696" cy="1325563"/>
          </a:xfrm>
        </p:spPr>
        <p:txBody>
          <a:bodyPr>
            <a:noAutofit/>
          </a:bodyPr>
          <a:lstStyle/>
          <a:p>
            <a:r>
              <a:rPr lang="en-US" sz="2400" dirty="0"/>
              <a:t>“When they had gone </a:t>
            </a:r>
            <a:r>
              <a:rPr lang="en-US" sz="2400" b="1" dirty="0"/>
              <a:t>through the whole island </a:t>
            </a:r>
            <a:r>
              <a:rPr lang="en-US" sz="2400" dirty="0"/>
              <a:t>as far as </a:t>
            </a:r>
            <a:r>
              <a:rPr lang="en-US" sz="2400" b="1" dirty="0" err="1"/>
              <a:t>Paphos</a:t>
            </a:r>
            <a:r>
              <a:rPr lang="en-US" sz="2400" dirty="0"/>
              <a:t>, they came upon a certain magician, a Jewish false prophet named Bar-Jesus</a:t>
            </a:r>
            <a:r>
              <a:rPr lang="en-US" sz="2400" dirty="0" smtClean="0"/>
              <a:t>.  Acts 13:6</a:t>
            </a:r>
            <a:endParaRPr lang="en-US" sz="2400" dirty="0"/>
          </a:p>
        </p:txBody>
      </p:sp>
      <p:cxnSp>
        <p:nvCxnSpPr>
          <p:cNvPr id="8" name="Curved Connector 7"/>
          <p:cNvCxnSpPr>
            <a:stCxn id="17" idx="1"/>
          </p:cNvCxnSpPr>
          <p:nvPr/>
        </p:nvCxnSpPr>
        <p:spPr>
          <a:xfrm rot="16200000" flipH="1" flipV="1">
            <a:off x="5621468" y="5615889"/>
            <a:ext cx="443633" cy="1008060"/>
          </a:xfrm>
          <a:prstGeom prst="curvedConnector4">
            <a:avLst>
              <a:gd name="adj1" fmla="val 7700"/>
              <a:gd name="adj2" fmla="val 55166"/>
            </a:avLst>
          </a:prstGeom>
          <a:ln w="38100">
            <a:tailEnd type="triangle"/>
          </a:ln>
        </p:spPr>
        <p:style>
          <a:lnRef idx="1">
            <a:schemeClr val="accent1"/>
          </a:lnRef>
          <a:fillRef idx="0">
            <a:schemeClr val="accent1"/>
          </a:fillRef>
          <a:effectRef idx="0">
            <a:schemeClr val="accent1"/>
          </a:effectRef>
          <a:fontRef idx="minor">
            <a:schemeClr val="tx1"/>
          </a:fontRef>
        </p:style>
      </p:cxnSp>
      <p:sp>
        <p:nvSpPr>
          <p:cNvPr id="18" name="TextBox 17"/>
          <p:cNvSpPr txBox="1"/>
          <p:nvPr/>
        </p:nvSpPr>
        <p:spPr>
          <a:xfrm>
            <a:off x="4393852" y="4334680"/>
            <a:ext cx="924917" cy="369332"/>
          </a:xfrm>
          <a:prstGeom prst="rect">
            <a:avLst/>
          </a:prstGeom>
          <a:noFill/>
        </p:spPr>
        <p:txBody>
          <a:bodyPr wrap="square" rtlCol="0">
            <a:spAutoFit/>
          </a:bodyPr>
          <a:lstStyle/>
          <a:p>
            <a:r>
              <a:rPr lang="en-US" b="1" dirty="0" err="1" smtClean="0">
                <a:solidFill>
                  <a:schemeClr val="tx1">
                    <a:lumMod val="65000"/>
                    <a:lumOff val="35000"/>
                  </a:schemeClr>
                </a:solidFill>
                <a:latin typeface="Arial Rounded MT Bold" panose="020F0704030504030204" pitchFamily="34" charset="0"/>
              </a:rPr>
              <a:t>Perga</a:t>
            </a:r>
            <a:endParaRPr lang="en-US" b="1" dirty="0">
              <a:solidFill>
                <a:schemeClr val="tx1">
                  <a:lumMod val="65000"/>
                  <a:lumOff val="35000"/>
                </a:schemeClr>
              </a:solidFill>
              <a:latin typeface="Arial Rounded MT Bold" panose="020F0704030504030204" pitchFamily="34" charset="0"/>
            </a:endParaRPr>
          </a:p>
        </p:txBody>
      </p:sp>
      <p:sp>
        <p:nvSpPr>
          <p:cNvPr id="20" name="Oval 19"/>
          <p:cNvSpPr/>
          <p:nvPr/>
        </p:nvSpPr>
        <p:spPr>
          <a:xfrm>
            <a:off x="4256692" y="4519346"/>
            <a:ext cx="137160" cy="13716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845997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2" fill="hold"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wipe(right)">
                                      <p:cBhvr>
                                        <p:cTn id="7"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108119"/>
            <a:ext cx="7886700" cy="763960"/>
          </a:xfrm>
        </p:spPr>
        <p:txBody>
          <a:bodyPr>
            <a:normAutofit/>
          </a:bodyPr>
          <a:lstStyle/>
          <a:p>
            <a:pPr algn="ctr"/>
            <a:r>
              <a:rPr lang="en-US" b="1" u="sng" dirty="0" smtClean="0"/>
              <a:t>Opposition in Western Cyprus</a:t>
            </a:r>
            <a:endParaRPr lang="en-US" dirty="0"/>
          </a:p>
        </p:txBody>
      </p:sp>
      <p:sp>
        <p:nvSpPr>
          <p:cNvPr id="7" name="Content Placeholder 6"/>
          <p:cNvSpPr>
            <a:spLocks noGrp="1"/>
          </p:cNvSpPr>
          <p:nvPr>
            <p:ph idx="1"/>
          </p:nvPr>
        </p:nvSpPr>
        <p:spPr>
          <a:xfrm>
            <a:off x="231227" y="1061545"/>
            <a:ext cx="8702561" cy="5698033"/>
          </a:xfrm>
        </p:spPr>
        <p:txBody>
          <a:bodyPr>
            <a:noAutofit/>
          </a:bodyPr>
          <a:lstStyle/>
          <a:p>
            <a:pPr marL="182880" indent="182880">
              <a:lnSpc>
                <a:spcPct val="100000"/>
              </a:lnSpc>
              <a:spcBef>
                <a:spcPts val="600"/>
              </a:spcBef>
              <a:spcAft>
                <a:spcPts val="1200"/>
              </a:spcAft>
            </a:pPr>
            <a:r>
              <a:rPr lang="en-US" b="1" dirty="0" err="1" smtClean="0"/>
              <a:t>Paphos</a:t>
            </a:r>
            <a:r>
              <a:rPr lang="en-US" b="1" dirty="0" smtClean="0"/>
              <a:t> </a:t>
            </a:r>
            <a:r>
              <a:rPr lang="en-US" dirty="0" smtClean="0"/>
              <a:t>was the capital of Cyprus, a place filled with idolatry, especially worship of Aphrodite (Venus). </a:t>
            </a:r>
          </a:p>
          <a:p>
            <a:pPr marL="182880" indent="182880">
              <a:lnSpc>
                <a:spcPct val="100000"/>
              </a:lnSpc>
              <a:spcBef>
                <a:spcPts val="600"/>
              </a:spcBef>
              <a:spcAft>
                <a:spcPts val="1200"/>
              </a:spcAft>
            </a:pPr>
            <a:r>
              <a:rPr lang="en-US" b="1" dirty="0" smtClean="0"/>
              <a:t>Acts 13:6 –</a:t>
            </a:r>
            <a:r>
              <a:rPr lang="en-US" dirty="0" smtClean="0"/>
              <a:t> the Bible constantly warns against </a:t>
            </a:r>
            <a:r>
              <a:rPr lang="en-US" b="1" dirty="0" smtClean="0"/>
              <a:t>false prophets</a:t>
            </a:r>
            <a:r>
              <a:rPr lang="en-US" dirty="0" smtClean="0"/>
              <a:t>. “Bar-Jesus” actually means “son of salvation” showing him to be a deceiver. </a:t>
            </a:r>
          </a:p>
          <a:p>
            <a:pPr marL="182880" indent="182880">
              <a:lnSpc>
                <a:spcPct val="100000"/>
              </a:lnSpc>
              <a:spcBef>
                <a:spcPts val="600"/>
              </a:spcBef>
              <a:spcAft>
                <a:spcPts val="1200"/>
              </a:spcAft>
            </a:pPr>
            <a:r>
              <a:rPr lang="en-US" b="1" dirty="0"/>
              <a:t>Acts </a:t>
            </a:r>
            <a:r>
              <a:rPr lang="en-US" b="1" dirty="0" smtClean="0"/>
              <a:t>13:7 </a:t>
            </a:r>
            <a:r>
              <a:rPr lang="en-US" b="1" dirty="0"/>
              <a:t>–</a:t>
            </a:r>
            <a:r>
              <a:rPr lang="en-US" dirty="0"/>
              <a:t> </a:t>
            </a:r>
            <a:r>
              <a:rPr lang="en-US" dirty="0" smtClean="0"/>
              <a:t>the “intelligent” Roman governor was ready to compare Saul’s message with Bar-Jesus.</a:t>
            </a:r>
          </a:p>
          <a:p>
            <a:pPr marL="182880" indent="182880">
              <a:lnSpc>
                <a:spcPct val="100000"/>
              </a:lnSpc>
              <a:spcBef>
                <a:spcPts val="600"/>
              </a:spcBef>
              <a:spcAft>
                <a:spcPts val="1200"/>
              </a:spcAft>
            </a:pPr>
            <a:r>
              <a:rPr lang="en-US" b="1" dirty="0"/>
              <a:t>Acts </a:t>
            </a:r>
            <a:r>
              <a:rPr lang="en-US" b="1" dirty="0" smtClean="0"/>
              <a:t>13:8 </a:t>
            </a:r>
            <a:r>
              <a:rPr lang="en-US" b="1" dirty="0"/>
              <a:t>–</a:t>
            </a:r>
            <a:r>
              <a:rPr lang="en-US" dirty="0"/>
              <a:t> </a:t>
            </a:r>
            <a:r>
              <a:rPr lang="en-US" dirty="0" smtClean="0"/>
              <a:t>whenever you set out to do God’s work, </a:t>
            </a:r>
            <a:r>
              <a:rPr lang="en-US" b="1" dirty="0" smtClean="0"/>
              <a:t>expect</a:t>
            </a:r>
            <a:r>
              <a:rPr lang="en-US" dirty="0" smtClean="0"/>
              <a:t> your adversary to send </a:t>
            </a:r>
            <a:r>
              <a:rPr lang="en-US" b="1" dirty="0" smtClean="0"/>
              <a:t>opposition</a:t>
            </a:r>
            <a:r>
              <a:rPr lang="en-US" dirty="0" smtClean="0"/>
              <a:t>.  The goal of Satan is always to have people “turn away from the faith.”</a:t>
            </a:r>
            <a:endParaRPr lang="en-US" dirty="0"/>
          </a:p>
        </p:txBody>
      </p:sp>
    </p:spTree>
    <p:extLst>
      <p:ext uri="{BB962C8B-B14F-4D97-AF65-F5344CB8AC3E}">
        <p14:creationId xmlns:p14="http://schemas.microsoft.com/office/powerpoint/2010/main" val="40579110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wipe(left)">
                                      <p:cBhvr>
                                        <p:cTn id="7" dur="500"/>
                                        <p:tgtEl>
                                          <p:spTgt spid="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7">
                                            <p:txEl>
                                              <p:pRg st="1" end="1"/>
                                            </p:txEl>
                                          </p:spTgt>
                                        </p:tgtEl>
                                        <p:attrNameLst>
                                          <p:attrName>style.visibility</p:attrName>
                                        </p:attrNameLst>
                                      </p:cBhvr>
                                      <p:to>
                                        <p:strVal val="visible"/>
                                      </p:to>
                                    </p:set>
                                    <p:animEffect transition="in" filter="wipe(left)">
                                      <p:cBhvr>
                                        <p:cTn id="12" dur="500"/>
                                        <p:tgtEl>
                                          <p:spTgt spid="7">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7">
                                            <p:txEl>
                                              <p:pRg st="2" end="2"/>
                                            </p:txEl>
                                          </p:spTgt>
                                        </p:tgtEl>
                                        <p:attrNameLst>
                                          <p:attrName>style.visibility</p:attrName>
                                        </p:attrNameLst>
                                      </p:cBhvr>
                                      <p:to>
                                        <p:strVal val="visible"/>
                                      </p:to>
                                    </p:set>
                                    <p:animEffect transition="in" filter="wipe(left)">
                                      <p:cBhvr>
                                        <p:cTn id="17" dur="500"/>
                                        <p:tgtEl>
                                          <p:spTgt spid="7">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7">
                                            <p:txEl>
                                              <p:pRg st="3" end="3"/>
                                            </p:txEl>
                                          </p:spTgt>
                                        </p:tgtEl>
                                        <p:attrNameLst>
                                          <p:attrName>style.visibility</p:attrName>
                                        </p:attrNameLst>
                                      </p:cBhvr>
                                      <p:to>
                                        <p:strVal val="visible"/>
                                      </p:to>
                                    </p:set>
                                    <p:animEffect transition="in" filter="wipe(left)">
                                      <p:cBhvr>
                                        <p:cTn id="22" dur="500"/>
                                        <p:tgtEl>
                                          <p:spTgt spid="7">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p" bldLvl="3"/>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108119"/>
            <a:ext cx="7886700" cy="763960"/>
          </a:xfrm>
        </p:spPr>
        <p:txBody>
          <a:bodyPr>
            <a:normAutofit/>
          </a:bodyPr>
          <a:lstStyle/>
          <a:p>
            <a:pPr algn="ctr"/>
            <a:r>
              <a:rPr lang="en-US" b="1" u="sng" dirty="0" smtClean="0"/>
              <a:t>Overcoming Evil with Good</a:t>
            </a:r>
            <a:endParaRPr lang="en-US" dirty="0"/>
          </a:p>
        </p:txBody>
      </p:sp>
      <p:sp>
        <p:nvSpPr>
          <p:cNvPr id="7" name="Content Placeholder 6"/>
          <p:cNvSpPr>
            <a:spLocks noGrp="1"/>
          </p:cNvSpPr>
          <p:nvPr>
            <p:ph idx="1"/>
          </p:nvPr>
        </p:nvSpPr>
        <p:spPr>
          <a:xfrm>
            <a:off x="231227" y="1061545"/>
            <a:ext cx="8702561" cy="5698033"/>
          </a:xfrm>
        </p:spPr>
        <p:txBody>
          <a:bodyPr>
            <a:noAutofit/>
          </a:bodyPr>
          <a:lstStyle/>
          <a:p>
            <a:pPr marL="182880" indent="182880">
              <a:lnSpc>
                <a:spcPct val="100000"/>
              </a:lnSpc>
              <a:spcBef>
                <a:spcPts val="600"/>
              </a:spcBef>
              <a:spcAft>
                <a:spcPts val="1200"/>
              </a:spcAft>
            </a:pPr>
            <a:r>
              <a:rPr lang="en-US" b="1" dirty="0" smtClean="0"/>
              <a:t>Acts 13:9 –</a:t>
            </a:r>
            <a:r>
              <a:rPr lang="en-US" dirty="0" smtClean="0"/>
              <a:t> </a:t>
            </a:r>
            <a:r>
              <a:rPr lang="en-US" b="1" dirty="0" smtClean="0"/>
              <a:t>Saul</a:t>
            </a:r>
            <a:r>
              <a:rPr lang="en-US" dirty="0" smtClean="0"/>
              <a:t> (Hebrew) also called </a:t>
            </a:r>
            <a:r>
              <a:rPr lang="en-US" b="1" dirty="0" smtClean="0"/>
              <a:t>Paul</a:t>
            </a:r>
            <a:r>
              <a:rPr lang="en-US" dirty="0" smtClean="0"/>
              <a:t> (Greek) </a:t>
            </a:r>
          </a:p>
          <a:p>
            <a:pPr marL="182880" indent="182880">
              <a:lnSpc>
                <a:spcPct val="100000"/>
              </a:lnSpc>
              <a:spcBef>
                <a:spcPts val="600"/>
              </a:spcBef>
              <a:spcAft>
                <a:spcPts val="1200"/>
              </a:spcAft>
            </a:pPr>
            <a:r>
              <a:rPr lang="en-US" b="1" dirty="0"/>
              <a:t>Acts </a:t>
            </a:r>
            <a:r>
              <a:rPr lang="en-US" b="1" dirty="0" smtClean="0"/>
              <a:t>13:10 </a:t>
            </a:r>
            <a:r>
              <a:rPr lang="en-US" b="1" dirty="0"/>
              <a:t>–</a:t>
            </a:r>
            <a:r>
              <a:rPr lang="en-US" dirty="0"/>
              <a:t> </a:t>
            </a:r>
            <a:r>
              <a:rPr lang="en-US" dirty="0" smtClean="0"/>
              <a:t>Very strong condemnation!  This “son of the devil” is an “enemy of all righteousness.”  His deceit is a trap to </a:t>
            </a:r>
            <a:r>
              <a:rPr lang="en-US" b="1" dirty="0" smtClean="0"/>
              <a:t>turn people away </a:t>
            </a:r>
            <a:r>
              <a:rPr lang="en-US" dirty="0" smtClean="0"/>
              <a:t>from truth.</a:t>
            </a:r>
          </a:p>
          <a:p>
            <a:pPr marL="182880" indent="182880">
              <a:lnSpc>
                <a:spcPct val="100000"/>
              </a:lnSpc>
              <a:spcBef>
                <a:spcPts val="600"/>
              </a:spcBef>
              <a:spcAft>
                <a:spcPts val="1200"/>
              </a:spcAft>
            </a:pPr>
            <a:r>
              <a:rPr lang="en-US" b="1" dirty="0" smtClean="0"/>
              <a:t>Acts 13:11 </a:t>
            </a:r>
            <a:r>
              <a:rPr lang="en-US" b="1" dirty="0"/>
              <a:t>–</a:t>
            </a:r>
            <a:r>
              <a:rPr lang="en-US" dirty="0"/>
              <a:t> </a:t>
            </a:r>
            <a:r>
              <a:rPr lang="en-US" dirty="0" smtClean="0"/>
              <a:t>Bar-Jesus made others </a:t>
            </a:r>
            <a:r>
              <a:rPr lang="en-US" b="1" dirty="0" smtClean="0"/>
              <a:t>spiritually blind</a:t>
            </a:r>
            <a:r>
              <a:rPr lang="en-US" dirty="0" smtClean="0"/>
              <a:t>, and now he will be </a:t>
            </a:r>
            <a:r>
              <a:rPr lang="en-US" b="1" dirty="0" smtClean="0"/>
              <a:t>physically blind</a:t>
            </a:r>
            <a:r>
              <a:rPr lang="en-US" dirty="0" smtClean="0"/>
              <a:t>. </a:t>
            </a:r>
          </a:p>
          <a:p>
            <a:pPr marL="182880" indent="182880">
              <a:lnSpc>
                <a:spcPct val="100000"/>
              </a:lnSpc>
              <a:spcBef>
                <a:spcPts val="600"/>
              </a:spcBef>
              <a:spcAft>
                <a:spcPts val="1200"/>
              </a:spcAft>
            </a:pPr>
            <a:r>
              <a:rPr lang="en-US" b="1" dirty="0" smtClean="0"/>
              <a:t>John 9:39-41 </a:t>
            </a:r>
            <a:r>
              <a:rPr lang="en-US" dirty="0" smtClean="0"/>
              <a:t>– </a:t>
            </a:r>
            <a:r>
              <a:rPr lang="en-US" b="1" dirty="0" smtClean="0"/>
              <a:t>Spiritual blindness </a:t>
            </a:r>
            <a:r>
              <a:rPr lang="en-US" dirty="0" smtClean="0"/>
              <a:t>is the worst.</a:t>
            </a:r>
          </a:p>
          <a:p>
            <a:pPr marL="182880" indent="182880">
              <a:lnSpc>
                <a:spcPct val="100000"/>
              </a:lnSpc>
              <a:spcBef>
                <a:spcPts val="600"/>
              </a:spcBef>
              <a:spcAft>
                <a:spcPts val="1200"/>
              </a:spcAft>
            </a:pPr>
            <a:r>
              <a:rPr lang="en-US" b="1" dirty="0"/>
              <a:t>Acts </a:t>
            </a:r>
            <a:r>
              <a:rPr lang="en-US" b="1" dirty="0" smtClean="0"/>
              <a:t>13:12 </a:t>
            </a:r>
            <a:r>
              <a:rPr lang="en-US" b="1" dirty="0"/>
              <a:t>–</a:t>
            </a:r>
            <a:r>
              <a:rPr lang="en-US" dirty="0"/>
              <a:t> </a:t>
            </a:r>
            <a:r>
              <a:rPr lang="en-US" dirty="0" smtClean="0"/>
              <a:t>The </a:t>
            </a:r>
            <a:r>
              <a:rPr lang="en-US" b="1" dirty="0" smtClean="0"/>
              <a:t>miracle</a:t>
            </a:r>
            <a:r>
              <a:rPr lang="en-US" dirty="0" smtClean="0"/>
              <a:t> caused the governor to see the </a:t>
            </a:r>
            <a:r>
              <a:rPr lang="en-US" b="1" dirty="0" smtClean="0"/>
              <a:t>authority</a:t>
            </a:r>
            <a:r>
              <a:rPr lang="en-US" dirty="0" smtClean="0"/>
              <a:t> of Paul’s gospel, but </a:t>
            </a:r>
            <a:r>
              <a:rPr lang="en-US" b="1" dirty="0" smtClean="0"/>
              <a:t>the teaching </a:t>
            </a:r>
            <a:r>
              <a:rPr lang="en-US" dirty="0" smtClean="0"/>
              <a:t>of the Lord “astonished” him and caused him </a:t>
            </a:r>
            <a:r>
              <a:rPr lang="en-US" b="1" dirty="0" smtClean="0"/>
              <a:t>to believe</a:t>
            </a:r>
            <a:r>
              <a:rPr lang="en-US" dirty="0" smtClean="0"/>
              <a:t>.</a:t>
            </a:r>
          </a:p>
        </p:txBody>
      </p:sp>
    </p:spTree>
    <p:extLst>
      <p:ext uri="{BB962C8B-B14F-4D97-AF65-F5344CB8AC3E}">
        <p14:creationId xmlns:p14="http://schemas.microsoft.com/office/powerpoint/2010/main" val="1614907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wipe(left)">
                                      <p:cBhvr>
                                        <p:cTn id="7" dur="500"/>
                                        <p:tgtEl>
                                          <p:spTgt spid="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7">
                                            <p:txEl>
                                              <p:pRg st="1" end="1"/>
                                            </p:txEl>
                                          </p:spTgt>
                                        </p:tgtEl>
                                        <p:attrNameLst>
                                          <p:attrName>style.visibility</p:attrName>
                                        </p:attrNameLst>
                                      </p:cBhvr>
                                      <p:to>
                                        <p:strVal val="visible"/>
                                      </p:to>
                                    </p:set>
                                    <p:animEffect transition="in" filter="wipe(left)">
                                      <p:cBhvr>
                                        <p:cTn id="12" dur="500"/>
                                        <p:tgtEl>
                                          <p:spTgt spid="7">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7">
                                            <p:txEl>
                                              <p:pRg st="2" end="2"/>
                                            </p:txEl>
                                          </p:spTgt>
                                        </p:tgtEl>
                                        <p:attrNameLst>
                                          <p:attrName>style.visibility</p:attrName>
                                        </p:attrNameLst>
                                      </p:cBhvr>
                                      <p:to>
                                        <p:strVal val="visible"/>
                                      </p:to>
                                    </p:set>
                                    <p:animEffect transition="in" filter="wipe(left)">
                                      <p:cBhvr>
                                        <p:cTn id="17" dur="500"/>
                                        <p:tgtEl>
                                          <p:spTgt spid="7">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7">
                                            <p:txEl>
                                              <p:pRg st="3" end="3"/>
                                            </p:txEl>
                                          </p:spTgt>
                                        </p:tgtEl>
                                        <p:attrNameLst>
                                          <p:attrName>style.visibility</p:attrName>
                                        </p:attrNameLst>
                                      </p:cBhvr>
                                      <p:to>
                                        <p:strVal val="visible"/>
                                      </p:to>
                                    </p:set>
                                    <p:animEffect transition="in" filter="wipe(left)">
                                      <p:cBhvr>
                                        <p:cTn id="22" dur="500"/>
                                        <p:tgtEl>
                                          <p:spTgt spid="7">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7">
                                            <p:txEl>
                                              <p:pRg st="4" end="4"/>
                                            </p:txEl>
                                          </p:spTgt>
                                        </p:tgtEl>
                                        <p:attrNameLst>
                                          <p:attrName>style.visibility</p:attrName>
                                        </p:attrNameLst>
                                      </p:cBhvr>
                                      <p:to>
                                        <p:strVal val="visible"/>
                                      </p:to>
                                    </p:set>
                                    <p:animEffect transition="in" filter="wipe(left)">
                                      <p:cBhvr>
                                        <p:cTn id="27" dur="500"/>
                                        <p:tgtEl>
                                          <p:spTgt spid="7">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p" bldLvl="3"/>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rotWithShape="1">
          <a:blip r:embed="rId3">
            <a:extLst>
              <a:ext uri="{28A0092B-C50C-407E-A947-70E740481C1C}">
                <a14:useLocalDpi xmlns:a14="http://schemas.microsoft.com/office/drawing/2010/main" val="0"/>
              </a:ext>
            </a:extLst>
          </a:blip>
          <a:srcRect l="55402" t="38022" r="13563" b="28315"/>
          <a:stretch/>
        </p:blipFill>
        <p:spPr>
          <a:xfrm>
            <a:off x="2479076" y="1939159"/>
            <a:ext cx="6664924" cy="4918841"/>
          </a:xfrm>
          <a:prstGeom prst="rect">
            <a:avLst/>
          </a:prstGeom>
        </p:spPr>
      </p:pic>
      <p:cxnSp>
        <p:nvCxnSpPr>
          <p:cNvPr id="6" name="Curved Connector 5"/>
          <p:cNvCxnSpPr/>
          <p:nvPr/>
        </p:nvCxnSpPr>
        <p:spPr>
          <a:xfrm rot="10800000" flipV="1">
            <a:off x="7683063" y="4782206"/>
            <a:ext cx="210211" cy="157655"/>
          </a:xfrm>
          <a:prstGeom prst="curvedConnector3">
            <a:avLst>
              <a:gd name="adj1" fmla="val 50000"/>
            </a:avLst>
          </a:prstGeom>
          <a:ln w="38100">
            <a:tailEnd type="triangle"/>
          </a:ln>
        </p:spPr>
        <p:style>
          <a:lnRef idx="1">
            <a:schemeClr val="accent1"/>
          </a:lnRef>
          <a:fillRef idx="0">
            <a:schemeClr val="accent1"/>
          </a:fillRef>
          <a:effectRef idx="0">
            <a:schemeClr val="accent1"/>
          </a:effectRef>
          <a:fontRef idx="minor">
            <a:schemeClr val="tx1"/>
          </a:fontRef>
        </p:style>
      </p:cxnSp>
      <p:cxnSp>
        <p:nvCxnSpPr>
          <p:cNvPr id="12" name="Curved Connector 11"/>
          <p:cNvCxnSpPr/>
          <p:nvPr/>
        </p:nvCxnSpPr>
        <p:spPr>
          <a:xfrm rot="10800000" flipV="1">
            <a:off x="6432336" y="4939862"/>
            <a:ext cx="1250726" cy="938154"/>
          </a:xfrm>
          <a:prstGeom prst="curvedConnector3">
            <a:avLst>
              <a:gd name="adj1" fmla="val 50000"/>
            </a:avLst>
          </a:prstGeom>
          <a:ln w="38100">
            <a:tailEnd type="triangle"/>
          </a:ln>
        </p:spPr>
        <p:style>
          <a:lnRef idx="1">
            <a:schemeClr val="accent1"/>
          </a:lnRef>
          <a:fillRef idx="0">
            <a:schemeClr val="accent1"/>
          </a:fillRef>
          <a:effectRef idx="0">
            <a:schemeClr val="accent1"/>
          </a:effectRef>
          <a:fontRef idx="minor">
            <a:schemeClr val="tx1"/>
          </a:fontRef>
        </p:style>
      </p:cxnSp>
      <p:sp>
        <p:nvSpPr>
          <p:cNvPr id="16" name="TextBox 15"/>
          <p:cNvSpPr txBox="1"/>
          <p:nvPr/>
        </p:nvSpPr>
        <p:spPr>
          <a:xfrm>
            <a:off x="6432336" y="5739071"/>
            <a:ext cx="1250725" cy="369332"/>
          </a:xfrm>
          <a:prstGeom prst="rect">
            <a:avLst/>
          </a:prstGeom>
          <a:noFill/>
        </p:spPr>
        <p:txBody>
          <a:bodyPr wrap="square" rtlCol="0">
            <a:spAutoFit/>
          </a:bodyPr>
          <a:lstStyle/>
          <a:p>
            <a:r>
              <a:rPr lang="en-US" b="1" dirty="0" smtClean="0">
                <a:solidFill>
                  <a:schemeClr val="tx1">
                    <a:lumMod val="65000"/>
                    <a:lumOff val="35000"/>
                  </a:schemeClr>
                </a:solidFill>
                <a:latin typeface="Arial Rounded MT Bold" panose="020F0704030504030204" pitchFamily="34" charset="0"/>
              </a:rPr>
              <a:t>Salamis</a:t>
            </a:r>
            <a:endParaRPr lang="en-US" b="1" dirty="0">
              <a:solidFill>
                <a:schemeClr val="tx1">
                  <a:lumMod val="65000"/>
                  <a:lumOff val="35000"/>
                </a:schemeClr>
              </a:solidFill>
              <a:latin typeface="Arial Rounded MT Bold" panose="020F0704030504030204" pitchFamily="34" charset="0"/>
            </a:endParaRPr>
          </a:p>
        </p:txBody>
      </p:sp>
      <p:sp>
        <p:nvSpPr>
          <p:cNvPr id="17" name="Oval 16"/>
          <p:cNvSpPr/>
          <p:nvPr/>
        </p:nvSpPr>
        <p:spPr>
          <a:xfrm>
            <a:off x="6327228" y="5878016"/>
            <a:ext cx="137160" cy="13716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Title 18"/>
          <p:cNvSpPr>
            <a:spLocks noGrp="1"/>
          </p:cNvSpPr>
          <p:nvPr>
            <p:ph type="title"/>
          </p:nvPr>
        </p:nvSpPr>
        <p:spPr>
          <a:xfrm>
            <a:off x="73572" y="161441"/>
            <a:ext cx="8965325" cy="1325563"/>
          </a:xfrm>
        </p:spPr>
        <p:txBody>
          <a:bodyPr>
            <a:noAutofit/>
          </a:bodyPr>
          <a:lstStyle/>
          <a:p>
            <a:r>
              <a:rPr lang="en-US" sz="2400" dirty="0"/>
              <a:t>“Now Paul and his companions set sail from </a:t>
            </a:r>
            <a:r>
              <a:rPr lang="en-US" sz="2400" dirty="0" err="1"/>
              <a:t>Paphos</a:t>
            </a:r>
            <a:r>
              <a:rPr lang="en-US" sz="2400" dirty="0"/>
              <a:t> and came to </a:t>
            </a:r>
            <a:r>
              <a:rPr lang="en-US" sz="2400" b="1" dirty="0" err="1"/>
              <a:t>Perga</a:t>
            </a:r>
            <a:r>
              <a:rPr lang="en-US" sz="2400" dirty="0"/>
              <a:t> in Pamphylia. And </a:t>
            </a:r>
            <a:r>
              <a:rPr lang="en-US" sz="2400" b="1" dirty="0"/>
              <a:t>John left them and returned to Jerusalem</a:t>
            </a:r>
            <a:r>
              <a:rPr lang="en-US" sz="2400" b="1" dirty="0" smtClean="0"/>
              <a:t>,</a:t>
            </a:r>
            <a:r>
              <a:rPr lang="en-US" sz="2400" dirty="0" smtClean="0"/>
              <a:t> </a:t>
            </a:r>
            <a:r>
              <a:rPr lang="en-US" sz="2400" dirty="0"/>
              <a:t>but they went on from </a:t>
            </a:r>
            <a:r>
              <a:rPr lang="en-US" sz="2400" dirty="0" err="1"/>
              <a:t>Perga</a:t>
            </a:r>
            <a:r>
              <a:rPr lang="en-US" sz="2400" dirty="0"/>
              <a:t> and came to </a:t>
            </a:r>
            <a:r>
              <a:rPr lang="en-US" sz="2400" b="1" dirty="0"/>
              <a:t>Antioch in Pisidia</a:t>
            </a:r>
            <a:r>
              <a:rPr lang="en-US" sz="2400" dirty="0" smtClean="0"/>
              <a:t>.”  Acts 13:13,14a</a:t>
            </a:r>
            <a:endParaRPr lang="en-US" sz="2400" dirty="0"/>
          </a:p>
        </p:txBody>
      </p:sp>
      <p:cxnSp>
        <p:nvCxnSpPr>
          <p:cNvPr id="8" name="Curved Connector 7"/>
          <p:cNvCxnSpPr>
            <a:stCxn id="17" idx="1"/>
          </p:cNvCxnSpPr>
          <p:nvPr/>
        </p:nvCxnSpPr>
        <p:spPr>
          <a:xfrm rot="16200000" flipH="1" flipV="1">
            <a:off x="5621468" y="5615889"/>
            <a:ext cx="443633" cy="1008060"/>
          </a:xfrm>
          <a:prstGeom prst="curvedConnector4">
            <a:avLst>
              <a:gd name="adj1" fmla="val 7700"/>
              <a:gd name="adj2" fmla="val 55166"/>
            </a:avLst>
          </a:prstGeom>
          <a:ln w="38100">
            <a:tailEnd type="triangle"/>
          </a:ln>
        </p:spPr>
        <p:style>
          <a:lnRef idx="1">
            <a:schemeClr val="accent1"/>
          </a:lnRef>
          <a:fillRef idx="0">
            <a:schemeClr val="accent1"/>
          </a:fillRef>
          <a:effectRef idx="0">
            <a:schemeClr val="accent1"/>
          </a:effectRef>
          <a:fontRef idx="minor">
            <a:schemeClr val="tx1"/>
          </a:fontRef>
        </p:style>
      </p:cxnSp>
      <p:cxnSp>
        <p:nvCxnSpPr>
          <p:cNvPr id="9" name="Curved Connector 8"/>
          <p:cNvCxnSpPr>
            <a:stCxn id="14" idx="0"/>
          </p:cNvCxnSpPr>
          <p:nvPr/>
        </p:nvCxnSpPr>
        <p:spPr>
          <a:xfrm rot="16200000" flipV="1">
            <a:off x="3679969" y="3874042"/>
            <a:ext cx="1201542" cy="89065"/>
          </a:xfrm>
          <a:prstGeom prst="curvedConnector3">
            <a:avLst>
              <a:gd name="adj1" fmla="val 50000"/>
            </a:avLst>
          </a:prstGeom>
          <a:ln w="38100">
            <a:tailEnd type="triangle"/>
          </a:ln>
        </p:spPr>
        <p:style>
          <a:lnRef idx="1">
            <a:schemeClr val="accent1"/>
          </a:lnRef>
          <a:fillRef idx="0">
            <a:schemeClr val="accent1"/>
          </a:fillRef>
          <a:effectRef idx="0">
            <a:schemeClr val="accent1"/>
          </a:effectRef>
          <a:fontRef idx="minor">
            <a:schemeClr val="tx1"/>
          </a:fontRef>
        </p:style>
      </p:cxnSp>
      <p:sp>
        <p:nvSpPr>
          <p:cNvPr id="13" name="TextBox 12"/>
          <p:cNvSpPr txBox="1"/>
          <p:nvPr/>
        </p:nvSpPr>
        <p:spPr>
          <a:xfrm>
            <a:off x="4393852" y="4334680"/>
            <a:ext cx="924917" cy="369332"/>
          </a:xfrm>
          <a:prstGeom prst="rect">
            <a:avLst/>
          </a:prstGeom>
          <a:noFill/>
        </p:spPr>
        <p:txBody>
          <a:bodyPr wrap="square" rtlCol="0">
            <a:spAutoFit/>
          </a:bodyPr>
          <a:lstStyle/>
          <a:p>
            <a:r>
              <a:rPr lang="en-US" b="1" dirty="0" err="1" smtClean="0">
                <a:solidFill>
                  <a:schemeClr val="tx1">
                    <a:lumMod val="65000"/>
                    <a:lumOff val="35000"/>
                  </a:schemeClr>
                </a:solidFill>
                <a:latin typeface="Arial Rounded MT Bold" panose="020F0704030504030204" pitchFamily="34" charset="0"/>
              </a:rPr>
              <a:t>Perga</a:t>
            </a:r>
            <a:endParaRPr lang="en-US" b="1" dirty="0">
              <a:solidFill>
                <a:schemeClr val="tx1">
                  <a:lumMod val="65000"/>
                  <a:lumOff val="35000"/>
                </a:schemeClr>
              </a:solidFill>
              <a:latin typeface="Arial Rounded MT Bold" panose="020F0704030504030204" pitchFamily="34" charset="0"/>
            </a:endParaRPr>
          </a:p>
        </p:txBody>
      </p:sp>
      <p:sp>
        <p:nvSpPr>
          <p:cNvPr id="14" name="Oval 13"/>
          <p:cNvSpPr/>
          <p:nvPr/>
        </p:nvSpPr>
        <p:spPr>
          <a:xfrm>
            <a:off x="4256692" y="4519346"/>
            <a:ext cx="137160" cy="13716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5" name="Curved Connector 14"/>
          <p:cNvCxnSpPr/>
          <p:nvPr/>
        </p:nvCxnSpPr>
        <p:spPr>
          <a:xfrm rot="16200000" flipV="1">
            <a:off x="3953077" y="5002853"/>
            <a:ext cx="1711079" cy="966687"/>
          </a:xfrm>
          <a:prstGeom prst="curvedConnector3">
            <a:avLst>
              <a:gd name="adj1" fmla="val 50000"/>
            </a:avLst>
          </a:prstGeom>
          <a:ln w="38100">
            <a:tailEnd type="triangle"/>
          </a:ln>
        </p:spPr>
        <p:style>
          <a:lnRef idx="1">
            <a:schemeClr val="accent1"/>
          </a:lnRef>
          <a:fillRef idx="0">
            <a:schemeClr val="accent1"/>
          </a:fillRef>
          <a:effectRef idx="0">
            <a:schemeClr val="accent1"/>
          </a:effectRef>
          <a:fontRef idx="minor">
            <a:schemeClr val="tx1"/>
          </a:fontRef>
        </p:style>
      </p:cxnSp>
      <p:sp>
        <p:nvSpPr>
          <p:cNvPr id="2" name="TextBox 1"/>
          <p:cNvSpPr txBox="1"/>
          <p:nvPr/>
        </p:nvSpPr>
        <p:spPr>
          <a:xfrm>
            <a:off x="147144" y="2806262"/>
            <a:ext cx="2121719" cy="1938992"/>
          </a:xfrm>
          <a:prstGeom prst="rect">
            <a:avLst/>
          </a:prstGeom>
          <a:noFill/>
        </p:spPr>
        <p:txBody>
          <a:bodyPr wrap="square" rtlCol="0">
            <a:spAutoFit/>
          </a:bodyPr>
          <a:lstStyle/>
          <a:p>
            <a:r>
              <a:rPr lang="en-US" sz="2000" dirty="0" smtClean="0"/>
              <a:t>We’re not sure why John Mark left them, but Paul was not happy with his decision (Acts 15:38)</a:t>
            </a:r>
            <a:endParaRPr lang="en-US" sz="2000" dirty="0"/>
          </a:p>
        </p:txBody>
      </p:sp>
    </p:spTree>
    <p:extLst>
      <p:ext uri="{BB962C8B-B14F-4D97-AF65-F5344CB8AC3E}">
        <p14:creationId xmlns:p14="http://schemas.microsoft.com/office/powerpoint/2010/main" val="42459682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15"/>
                                        </p:tgtEl>
                                        <p:attrNameLst>
                                          <p:attrName>style.visibility</p:attrName>
                                        </p:attrNameLst>
                                      </p:cBhvr>
                                      <p:to>
                                        <p:strVal val="visible"/>
                                      </p:to>
                                    </p:set>
                                    <p:animEffect transition="in" filter="wipe(down)">
                                      <p:cBhvr>
                                        <p:cTn id="7" dur="500"/>
                                        <p:tgtEl>
                                          <p:spTgt spid="15"/>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wipe(down)">
                                      <p:cBhvr>
                                        <p:cTn id="12" dur="500"/>
                                        <p:tgtEl>
                                          <p:spTgt spid="9"/>
                                        </p:tgtEl>
                                      </p:cBhvr>
                                    </p:animEffect>
                                  </p:childTnLst>
                                </p:cTn>
                              </p:par>
                            </p:childTnLst>
                          </p:cTn>
                        </p:par>
                      </p:childTnLst>
                    </p:cTn>
                  </p:par>
                  <p:par>
                    <p:cTn id="13" fill="hold">
                      <p:stCondLst>
                        <p:cond delay="indefinite"/>
                      </p:stCondLst>
                      <p:childTnLst>
                        <p:par>
                          <p:cTn id="14" fill="hold">
                            <p:stCondLst>
                              <p:cond delay="0"/>
                            </p:stCondLst>
                            <p:childTnLst>
                              <p:par>
                                <p:cTn id="15" presetID="2" presetClass="entr" presetSubtype="1" fill="hold" grpId="0" nodeType="clickEffect">
                                  <p:stCondLst>
                                    <p:cond delay="0"/>
                                  </p:stCondLst>
                                  <p:childTnLst>
                                    <p:set>
                                      <p:cBhvr>
                                        <p:cTn id="16" dur="1" fill="hold">
                                          <p:stCondLst>
                                            <p:cond delay="0"/>
                                          </p:stCondLst>
                                        </p:cTn>
                                        <p:tgtEl>
                                          <p:spTgt spid="2"/>
                                        </p:tgtEl>
                                        <p:attrNameLst>
                                          <p:attrName>style.visibility</p:attrName>
                                        </p:attrNameLst>
                                      </p:cBhvr>
                                      <p:to>
                                        <p:strVal val="visible"/>
                                      </p:to>
                                    </p:set>
                                    <p:anim calcmode="lin" valueType="num">
                                      <p:cBhvr additive="base">
                                        <p:cTn id="17" dur="1000" fill="hold"/>
                                        <p:tgtEl>
                                          <p:spTgt spid="2"/>
                                        </p:tgtEl>
                                        <p:attrNameLst>
                                          <p:attrName>ppt_x</p:attrName>
                                        </p:attrNameLst>
                                      </p:cBhvr>
                                      <p:tavLst>
                                        <p:tav tm="0">
                                          <p:val>
                                            <p:strVal val="#ppt_x"/>
                                          </p:val>
                                        </p:tav>
                                        <p:tav tm="100000">
                                          <p:val>
                                            <p:strVal val="#ppt_x"/>
                                          </p:val>
                                        </p:tav>
                                      </p:tavLst>
                                    </p:anim>
                                    <p:anim calcmode="lin" valueType="num">
                                      <p:cBhvr additive="base">
                                        <p:cTn id="18" dur="1000" fill="hold"/>
                                        <p:tgtEl>
                                          <p:spTgt spid="2"/>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4907</TotalTime>
  <Words>1648</Words>
  <Application>Microsoft Office PowerPoint</Application>
  <PresentationFormat>On-screen Show (4:3)</PresentationFormat>
  <Paragraphs>126</Paragraphs>
  <Slides>17</Slides>
  <Notes>16</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17</vt:i4>
      </vt:variant>
    </vt:vector>
  </HeadingPairs>
  <TitlesOfParts>
    <vt:vector size="24" baseType="lpstr">
      <vt:lpstr>Arial</vt:lpstr>
      <vt:lpstr>Arial Rounded MT Bold</vt:lpstr>
      <vt:lpstr>Calibri</vt:lpstr>
      <vt:lpstr>Calibri Light</vt:lpstr>
      <vt:lpstr>Cambria</vt:lpstr>
      <vt:lpstr>Courier New</vt:lpstr>
      <vt:lpstr>Office Theme</vt:lpstr>
      <vt:lpstr>Sent Out by the Holy Spirit</vt:lpstr>
      <vt:lpstr>Good Church Leadership</vt:lpstr>
      <vt:lpstr>Set Apart for Me Barnabas and Saul</vt:lpstr>
      <vt:lpstr>“So, being sent out by the Holy Spirit, they went down to Seleucia, and from there they sailed to Cyprus.  When they arrived at Salamis, they proclaimed the word of God in the synagogues of the Jews. And they had John to assist them.”   Acts 13:4,5</vt:lpstr>
      <vt:lpstr>Ministry in Eastern Cyprus</vt:lpstr>
      <vt:lpstr>“When they had gone through the whole island as far as Paphos, they came upon a certain magician, a Jewish false prophet named Bar-Jesus.  Acts 13:6</vt:lpstr>
      <vt:lpstr>Opposition in Western Cyprus</vt:lpstr>
      <vt:lpstr>Overcoming Evil with Good</vt:lpstr>
      <vt:lpstr>“Now Paul and his companions set sail from Paphos and came to Perga in Pamphylia. And John left them and returned to Jerusalem, but they went on from Perga and came to Antioch in Pisidia.”  Acts 13:13,14a</vt:lpstr>
      <vt:lpstr>Some “Take Aways”</vt:lpstr>
      <vt:lpstr>Preaching in Antioch</vt:lpstr>
      <vt:lpstr>Preaching in Antioch</vt:lpstr>
      <vt:lpstr>Preaching in Antioch</vt:lpstr>
      <vt:lpstr>Two Reactions in Antioch</vt:lpstr>
      <vt:lpstr>God’s Choice / Man’s Responsibility</vt:lpstr>
      <vt:lpstr>“But the Jews incited the devout women of high standing and the leading men of the city, stirred up persecution against Paul and Barnabas, and drove them out of their district. But they shook off the dust from their feet against them and went to Iconium.” Acts 13:50,51</vt:lpstr>
      <vt:lpstr>Some “Take Aways”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Book of Acts</dc:title>
  <dc:creator>Mark Robnett</dc:creator>
  <cp:lastModifiedBy>Mark Robnett</cp:lastModifiedBy>
  <cp:revision>290</cp:revision>
  <dcterms:created xsi:type="dcterms:W3CDTF">2022-11-02T22:17:55Z</dcterms:created>
  <dcterms:modified xsi:type="dcterms:W3CDTF">2023-10-19T23:29:53Z</dcterms:modified>
</cp:coreProperties>
</file>