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95" r:id="rId3"/>
    <p:sldId id="306" r:id="rId4"/>
    <p:sldId id="297" r:id="rId5"/>
    <p:sldId id="307" r:id="rId6"/>
    <p:sldId id="312" r:id="rId7"/>
    <p:sldId id="308" r:id="rId8"/>
    <p:sldId id="309" r:id="rId9"/>
    <p:sldId id="311" r:id="rId10"/>
    <p:sldId id="310" r:id="rId11"/>
    <p:sldId id="30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80047" autoAdjust="0"/>
  </p:normalViewPr>
  <p:slideViewPr>
    <p:cSldViewPr snapToGrid="0">
      <p:cViewPr varScale="1">
        <p:scale>
          <a:sx n="91" d="100"/>
          <a:sy n="91" d="100"/>
        </p:scale>
        <p:origin x="1806" y="90"/>
      </p:cViewPr>
      <p:guideLst/>
    </p:cSldViewPr>
  </p:slideViewPr>
  <p:notesTextViewPr>
    <p:cViewPr>
      <p:scale>
        <a:sx n="3" d="2"/>
        <a:sy n="3" d="2"/>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6/9/2023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653690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1">
                    <a:lumMod val="50000"/>
                  </a:schemeClr>
                </a:solidFill>
                <a:latin typeface="Cambria" panose="02040503050406030204" pitchFamily="18" charset="0"/>
                <a:ea typeface="Cambria" panose="02040503050406030204" pitchFamily="18" charset="0"/>
              </a:rPr>
              <a:t>How has God gifted you to serve the church? (by the power of the Holy Spirit).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1">
                    <a:lumMod val="50000"/>
                  </a:schemeClr>
                </a:solidFill>
                <a:latin typeface="Cambria" panose="02040503050406030204" pitchFamily="18" charset="0"/>
                <a:ea typeface="Cambria" panose="02040503050406030204" pitchFamily="18" charset="0"/>
              </a:rPr>
              <a:t>Be willing to stand strong even when everyone around you doesn’t (Matt 10:16-23).</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1078364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206584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In</a:t>
            </a:r>
            <a:r>
              <a:rPr lang="en-US" baseline="0" dirty="0" smtClean="0"/>
              <a:t> verse 4, Barnabas was included with Paul as an apostle, even though he was not a witness of the resurrection or directly chosen by Jesus. In this case, the word “apostle” is more technically defined as “one sent out,” and in Barnabas’ case he was sent out by the Antioch church.  In addition, Paul is often called an “apostle of Jesus Christ” (Rom 1:1; 1 </a:t>
            </a:r>
            <a:r>
              <a:rPr lang="en-US" baseline="0" dirty="0" err="1" smtClean="0"/>
              <a:t>Cor</a:t>
            </a:r>
            <a:r>
              <a:rPr lang="en-US" baseline="0" dirty="0" smtClean="0"/>
              <a:t> 1:1; Gal 1:1; </a:t>
            </a:r>
            <a:r>
              <a:rPr lang="en-US" baseline="0" dirty="0" err="1" smtClean="0"/>
              <a:t>Eph</a:t>
            </a:r>
            <a:r>
              <a:rPr lang="en-US" baseline="0" dirty="0" smtClean="0"/>
              <a:t> 1:1, </a:t>
            </a:r>
            <a:r>
              <a:rPr lang="en-US" baseline="0" dirty="0" err="1" smtClean="0"/>
              <a:t>etc</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2954881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321749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In</a:t>
            </a:r>
            <a:r>
              <a:rPr lang="en-US" baseline="0" dirty="0" smtClean="0"/>
              <a:t> verse 4, Barnabas was included with Paul as an apostle, even though he was not a witness of the resurrection or directly chosen by Jesus. In this case, the word “apostle” is more technically defined as “one sent out,” and in Barnabas’ case he was sent out by the Antioch church.  In addition, Paul is often called an “apostle of Jesus Christ” (Rom 1:1; 1 </a:t>
            </a:r>
            <a:r>
              <a:rPr lang="en-US" baseline="0" dirty="0" err="1" smtClean="0"/>
              <a:t>Cor</a:t>
            </a:r>
            <a:r>
              <a:rPr lang="en-US" baseline="0" dirty="0" smtClean="0"/>
              <a:t> 1:1; Gal 1:1; </a:t>
            </a:r>
            <a:r>
              <a:rPr lang="en-US" baseline="0" dirty="0" err="1" smtClean="0"/>
              <a:t>Eph</a:t>
            </a:r>
            <a:r>
              <a:rPr lang="en-US" baseline="0" dirty="0" smtClean="0"/>
              <a:t> 1:1, </a:t>
            </a:r>
            <a:r>
              <a:rPr lang="en-US" baseline="0" dirty="0" err="1" smtClean="0"/>
              <a:t>etc</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3472457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No mention is</a:t>
            </a:r>
            <a:r>
              <a:rPr lang="en-US" baseline="0" dirty="0" smtClean="0"/>
              <a:t> made of going to the synagogue, so there must have been a very small Jewish community in this small town.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1837895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smtClean="0"/>
              <a:t>All religion, apart from the one true God, is futile, hopeless, and in</a:t>
            </a:r>
            <a:r>
              <a:rPr lang="en-US" baseline="0" dirty="0" smtClean="0"/>
              <a:t> vain!</a:t>
            </a:r>
          </a:p>
          <a:p>
            <a:pPr algn="just"/>
            <a:endParaRPr lang="en-US" baseline="0" dirty="0" smtClean="0"/>
          </a:p>
          <a:p>
            <a:pPr algn="just"/>
            <a:r>
              <a:rPr lang="en-US" baseline="0" dirty="0" smtClean="0"/>
              <a:t>“Common Revelation” is available to all men through nature and conscience.</a:t>
            </a:r>
          </a:p>
          <a:p>
            <a:pPr algn="just"/>
            <a:r>
              <a:rPr lang="en-US" baseline="0" dirty="0" smtClean="0"/>
              <a:t>“Special Revelation” comes through God’s word and is necessary for salvation.</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320275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smtClean="0"/>
              <a:t>“Supposing…” is Greek word “</a:t>
            </a:r>
            <a:r>
              <a:rPr lang="en-US" dirty="0" err="1" smtClean="0"/>
              <a:t>nomizo</a:t>
            </a:r>
            <a:r>
              <a:rPr lang="en-US" dirty="0" smtClean="0"/>
              <a:t>,” usually referring to something that isn’t true.</a:t>
            </a:r>
          </a:p>
          <a:p>
            <a:pPr algn="just"/>
            <a:endParaRPr lang="en-US" dirty="0" smtClean="0"/>
          </a:p>
          <a:p>
            <a:pPr algn="just"/>
            <a:r>
              <a:rPr lang="en-US" dirty="0" smtClean="0"/>
              <a:t>Paul includes this event in his “suffering list” of 2 </a:t>
            </a:r>
            <a:r>
              <a:rPr lang="en-US" dirty="0" err="1" smtClean="0"/>
              <a:t>Cor</a:t>
            </a:r>
            <a:r>
              <a:rPr lang="en-US" baseline="0" dirty="0" smtClean="0"/>
              <a:t> 11:25</a:t>
            </a:r>
          </a:p>
          <a:p>
            <a:pPr algn="just"/>
            <a:endParaRPr lang="en-US" baseline="0" dirty="0" smtClean="0"/>
          </a:p>
          <a:p>
            <a:pPr algn="just"/>
            <a:r>
              <a:rPr lang="en-US" baseline="0" dirty="0" err="1" smtClean="0"/>
              <a:t>Lystra</a:t>
            </a:r>
            <a:r>
              <a:rPr lang="en-US" baseline="0" dirty="0" smtClean="0"/>
              <a:t> was the home of Timothy (Acts 16:1).  Perhaps he was saved during Paul’s first missionary journey.</a:t>
            </a:r>
          </a:p>
          <a:p>
            <a:pPr algn="just"/>
            <a:endParaRPr lang="en-US" baseline="0" dirty="0" smtClean="0"/>
          </a:p>
          <a:p>
            <a:pPr algn="just"/>
            <a:r>
              <a:rPr lang="en-US" baseline="0" dirty="0" smtClean="0"/>
              <a:t>Christians are not guaranteed an easy life – we live in a world controlled by the devil and will face his spiritual attacks (</a:t>
            </a:r>
            <a:r>
              <a:rPr lang="en-US" baseline="0" dirty="0" err="1" smtClean="0"/>
              <a:t>Eph</a:t>
            </a:r>
            <a:r>
              <a:rPr lang="en-US" baseline="0" dirty="0" smtClean="0"/>
              <a:t> 6:10).</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3287634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1630464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6/9/2023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6/9/2023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6/9/2023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6/9/2023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6/9/2023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6/9/2023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937" y="546538"/>
            <a:ext cx="8229602" cy="2627586"/>
          </a:xfrm>
        </p:spPr>
        <p:txBody>
          <a:bodyPr>
            <a:normAutofit/>
          </a:bodyPr>
          <a:lstStyle/>
          <a:p>
            <a:pPr>
              <a:lnSpc>
                <a:spcPct val="100000"/>
              </a:lnSpc>
            </a:pPr>
            <a:r>
              <a:rPr lang="en-US" sz="6600" b="1" dirty="0" smtClean="0"/>
              <a:t>Proclaiming and Persevering</a:t>
            </a:r>
            <a:endParaRPr lang="en-US" b="1" dirty="0"/>
          </a:p>
        </p:txBody>
      </p:sp>
      <p:sp>
        <p:nvSpPr>
          <p:cNvPr id="3" name="Subtitle 2"/>
          <p:cNvSpPr>
            <a:spLocks noGrp="1"/>
          </p:cNvSpPr>
          <p:nvPr>
            <p:ph type="subTitle" idx="1"/>
          </p:nvPr>
        </p:nvSpPr>
        <p:spPr>
          <a:xfrm>
            <a:off x="1143000" y="3983421"/>
            <a:ext cx="6858000" cy="1702675"/>
          </a:xfrm>
        </p:spPr>
        <p:txBody>
          <a:bodyPr>
            <a:normAutofit/>
          </a:bodyPr>
          <a:lstStyle/>
          <a:p>
            <a:r>
              <a:rPr lang="en-US" sz="4800" dirty="0" smtClean="0"/>
              <a:t>Acts 14</a:t>
            </a: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Serving the Churches</a:t>
            </a:r>
            <a:endParaRPr lang="en-US" dirty="0"/>
          </a:p>
        </p:txBody>
      </p:sp>
      <p:sp>
        <p:nvSpPr>
          <p:cNvPr id="7" name="Content Placeholder 6"/>
          <p:cNvSpPr>
            <a:spLocks noGrp="1"/>
          </p:cNvSpPr>
          <p:nvPr>
            <p:ph idx="1"/>
          </p:nvPr>
        </p:nvSpPr>
        <p:spPr>
          <a:xfrm>
            <a:off x="115614" y="1061545"/>
            <a:ext cx="8765627" cy="5698033"/>
          </a:xfrm>
        </p:spPr>
        <p:txBody>
          <a:bodyPr>
            <a:noAutofit/>
          </a:bodyPr>
          <a:lstStyle/>
          <a:p>
            <a:pPr marL="182880" indent="182880">
              <a:lnSpc>
                <a:spcPct val="100000"/>
              </a:lnSpc>
              <a:spcBef>
                <a:spcPts val="600"/>
              </a:spcBef>
              <a:spcAft>
                <a:spcPts val="1200"/>
              </a:spcAft>
            </a:pPr>
            <a:r>
              <a:rPr lang="en-US" b="1" dirty="0" smtClean="0"/>
              <a:t>Acts 14:23 –</a:t>
            </a:r>
            <a:r>
              <a:rPr lang="en-US" dirty="0" smtClean="0"/>
              <a:t> Paul appointed elders (pastors) in every church – he did not leave them without a “shepherd.”  Remember: the Lord is the Chief Shepherd (“in Whom they had believed”) </a:t>
            </a:r>
          </a:p>
          <a:p>
            <a:pPr marL="182880" indent="182880">
              <a:lnSpc>
                <a:spcPct val="100000"/>
              </a:lnSpc>
              <a:spcBef>
                <a:spcPts val="600"/>
              </a:spcBef>
              <a:spcAft>
                <a:spcPts val="1200"/>
              </a:spcAft>
            </a:pPr>
            <a:r>
              <a:rPr lang="en-US" b="1" dirty="0" smtClean="0"/>
              <a:t>Acts 14:24-26 –</a:t>
            </a:r>
            <a:r>
              <a:rPr lang="en-US" dirty="0" smtClean="0"/>
              <a:t> They made the most of every opportunity to share the gospel along the journey!</a:t>
            </a:r>
          </a:p>
          <a:p>
            <a:pPr marL="182880" indent="182880">
              <a:lnSpc>
                <a:spcPct val="100000"/>
              </a:lnSpc>
              <a:spcBef>
                <a:spcPts val="600"/>
              </a:spcBef>
              <a:spcAft>
                <a:spcPts val="1200"/>
              </a:spcAft>
            </a:pPr>
            <a:r>
              <a:rPr lang="en-US" b="1" dirty="0" smtClean="0"/>
              <a:t>Acts 14:27 </a:t>
            </a:r>
            <a:r>
              <a:rPr lang="en-US" b="1" dirty="0"/>
              <a:t>–</a:t>
            </a:r>
            <a:r>
              <a:rPr lang="en-US" dirty="0"/>
              <a:t> </a:t>
            </a:r>
            <a:r>
              <a:rPr lang="en-US" dirty="0" smtClean="0"/>
              <a:t>“They declared </a:t>
            </a:r>
            <a:r>
              <a:rPr lang="en-US" b="1" dirty="0" smtClean="0"/>
              <a:t>all that God had done</a:t>
            </a:r>
            <a:r>
              <a:rPr lang="en-US" dirty="0" smtClean="0"/>
              <a:t>” – reminding us that no one can do God’s work in their own strength. God works through them and receives the glory!</a:t>
            </a:r>
          </a:p>
          <a:p>
            <a:pPr marL="182880" indent="182880">
              <a:lnSpc>
                <a:spcPct val="100000"/>
              </a:lnSpc>
              <a:spcBef>
                <a:spcPts val="600"/>
              </a:spcBef>
              <a:spcAft>
                <a:spcPts val="1200"/>
              </a:spcAft>
            </a:pPr>
            <a:r>
              <a:rPr lang="en-US" b="1" dirty="0" smtClean="0"/>
              <a:t>Acts 14:28 </a:t>
            </a:r>
            <a:r>
              <a:rPr lang="en-US" dirty="0" smtClean="0"/>
              <a:t>– We should always take plenty of time to share and rejoice in what God is doing through us!</a:t>
            </a:r>
            <a:endParaRPr lang="en-US" dirty="0"/>
          </a:p>
        </p:txBody>
      </p:sp>
    </p:spTree>
    <p:extLst>
      <p:ext uri="{BB962C8B-B14F-4D97-AF65-F5344CB8AC3E}">
        <p14:creationId xmlns:p14="http://schemas.microsoft.com/office/powerpoint/2010/main" val="2354155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420411" y="1093079"/>
            <a:ext cx="8397768" cy="5507418"/>
          </a:xfrm>
        </p:spPr>
        <p:txBody>
          <a:bodyPr>
            <a:normAutofit fontScale="85000" lnSpcReduction="10000"/>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When sharing the gospel, </a:t>
            </a:r>
            <a:r>
              <a:rPr lang="en-US" b="1" dirty="0" smtClean="0">
                <a:solidFill>
                  <a:schemeClr val="accent1">
                    <a:lumMod val="50000"/>
                  </a:schemeClr>
                </a:solidFill>
                <a:latin typeface="Cambria" panose="02040503050406030204" pitchFamily="18" charset="0"/>
                <a:ea typeface="Cambria" panose="02040503050406030204" pitchFamily="18" charset="0"/>
              </a:rPr>
              <a:t>pray for boldness and clarity</a:t>
            </a:r>
            <a:r>
              <a:rPr lang="en-US" dirty="0" smtClean="0">
                <a:solidFill>
                  <a:schemeClr val="accent1">
                    <a:lumMod val="50000"/>
                  </a:schemeClr>
                </a:solidFill>
                <a:latin typeface="Cambria" panose="02040503050406030204" pitchFamily="18" charset="0"/>
                <a:ea typeface="Cambria" panose="02040503050406030204" pitchFamily="18" charset="0"/>
              </a:rPr>
              <a:t>, even when faced with opposition.</a:t>
            </a:r>
          </a:p>
          <a:p>
            <a:pPr>
              <a:lnSpc>
                <a:spcPct val="100000"/>
              </a:lnSpc>
              <a:spcAft>
                <a:spcPts val="1800"/>
              </a:spcAft>
            </a:pPr>
            <a:r>
              <a:rPr lang="en-US" b="1" dirty="0" smtClean="0">
                <a:solidFill>
                  <a:schemeClr val="accent1">
                    <a:lumMod val="50000"/>
                  </a:schemeClr>
                </a:solidFill>
                <a:latin typeface="Cambria" panose="02040503050406030204" pitchFamily="18" charset="0"/>
                <a:ea typeface="Cambria" panose="02040503050406030204" pitchFamily="18" charset="0"/>
              </a:rPr>
              <a:t>Guard your mind </a:t>
            </a:r>
            <a:r>
              <a:rPr lang="en-US" dirty="0" smtClean="0">
                <a:solidFill>
                  <a:schemeClr val="accent1">
                    <a:lumMod val="50000"/>
                  </a:schemeClr>
                </a:solidFill>
                <a:latin typeface="Cambria" panose="02040503050406030204" pitchFamily="18" charset="0"/>
                <a:ea typeface="Cambria" panose="02040503050406030204" pitchFamily="18" charset="0"/>
              </a:rPr>
              <a:t>against the false teaching and the culture</a:t>
            </a:r>
            <a:r>
              <a:rPr lang="en-US" dirty="0">
                <a:solidFill>
                  <a:schemeClr val="accent1">
                    <a:lumMod val="50000"/>
                  </a:schemeClr>
                </a:solidFill>
                <a:latin typeface="Cambria" panose="02040503050406030204" pitchFamily="18" charset="0"/>
                <a:ea typeface="Cambria" panose="02040503050406030204" pitchFamily="18" charset="0"/>
              </a:rPr>
              <a:t> </a:t>
            </a:r>
            <a:r>
              <a:rPr lang="en-US" dirty="0" smtClean="0">
                <a:solidFill>
                  <a:schemeClr val="accent1">
                    <a:lumMod val="50000"/>
                  </a:schemeClr>
                </a:solidFill>
                <a:latin typeface="Cambria" panose="02040503050406030204" pitchFamily="18" charset="0"/>
                <a:ea typeface="Cambria" panose="02040503050406030204" pitchFamily="18" charset="0"/>
              </a:rPr>
              <a:t>of this world.</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Be open to “move on” when appropriate.</a:t>
            </a:r>
          </a:p>
          <a:p>
            <a:pPr>
              <a:lnSpc>
                <a:spcPct val="100000"/>
              </a:lnSpc>
              <a:spcAft>
                <a:spcPts val="1800"/>
              </a:spcAft>
            </a:pPr>
            <a:r>
              <a:rPr lang="en-US" b="1" dirty="0" smtClean="0">
                <a:solidFill>
                  <a:schemeClr val="accent1">
                    <a:lumMod val="50000"/>
                  </a:schemeClr>
                </a:solidFill>
                <a:latin typeface="Cambria" panose="02040503050406030204" pitchFamily="18" charset="0"/>
                <a:ea typeface="Cambria" panose="02040503050406030204" pitchFamily="18" charset="0"/>
              </a:rPr>
              <a:t>Perseverance</a:t>
            </a:r>
            <a:r>
              <a:rPr lang="en-US" dirty="0" smtClean="0">
                <a:solidFill>
                  <a:schemeClr val="accent1">
                    <a:lumMod val="50000"/>
                  </a:schemeClr>
                </a:solidFill>
                <a:latin typeface="Cambria" panose="02040503050406030204" pitchFamily="18" charset="0"/>
                <a:ea typeface="Cambria" panose="02040503050406030204" pitchFamily="18" charset="0"/>
              </a:rPr>
              <a:t> in the Christian life is important.  Be willing to stand strong even when everyone around you doesn’t.</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When possible, </a:t>
            </a:r>
            <a:r>
              <a:rPr lang="en-US" b="1" dirty="0" smtClean="0">
                <a:solidFill>
                  <a:schemeClr val="accent1">
                    <a:lumMod val="50000"/>
                  </a:schemeClr>
                </a:solidFill>
                <a:latin typeface="Cambria" panose="02040503050406030204" pitchFamily="18" charset="0"/>
                <a:ea typeface="Cambria" panose="02040503050406030204" pitchFamily="18" charset="0"/>
              </a:rPr>
              <a:t>help new believers </a:t>
            </a:r>
            <a:r>
              <a:rPr lang="en-US" dirty="0" smtClean="0">
                <a:solidFill>
                  <a:schemeClr val="accent1">
                    <a:lumMod val="50000"/>
                  </a:schemeClr>
                </a:solidFill>
                <a:latin typeface="Cambria" panose="02040503050406030204" pitchFamily="18" charset="0"/>
                <a:ea typeface="Cambria" panose="02040503050406030204" pitchFamily="18" charset="0"/>
              </a:rPr>
              <a:t>to grow as </a:t>
            </a:r>
            <a:r>
              <a:rPr lang="en-US" b="1" dirty="0" smtClean="0">
                <a:solidFill>
                  <a:schemeClr val="accent1">
                    <a:lumMod val="50000"/>
                  </a:schemeClr>
                </a:solidFill>
                <a:latin typeface="Cambria" panose="02040503050406030204" pitchFamily="18" charset="0"/>
                <a:ea typeface="Cambria" panose="02040503050406030204" pitchFamily="18" charset="0"/>
              </a:rPr>
              <a:t>disciples</a:t>
            </a:r>
            <a:r>
              <a:rPr lang="en-US"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Always give </a:t>
            </a:r>
            <a:r>
              <a:rPr lang="en-US" b="1" dirty="0" smtClean="0">
                <a:solidFill>
                  <a:schemeClr val="accent1">
                    <a:lumMod val="50000"/>
                  </a:schemeClr>
                </a:solidFill>
                <a:latin typeface="Cambria" panose="02040503050406030204" pitchFamily="18" charset="0"/>
                <a:ea typeface="Cambria" panose="02040503050406030204" pitchFamily="18" charset="0"/>
              </a:rPr>
              <a:t>God the glory </a:t>
            </a:r>
            <a:r>
              <a:rPr lang="en-US" dirty="0" smtClean="0">
                <a:solidFill>
                  <a:schemeClr val="accent1">
                    <a:lumMod val="50000"/>
                  </a:schemeClr>
                </a:solidFill>
                <a:latin typeface="Cambria" panose="02040503050406030204" pitchFamily="18" charset="0"/>
                <a:ea typeface="Cambria" panose="02040503050406030204" pitchFamily="18" charset="0"/>
              </a:rPr>
              <a:t>for what He does through you.</a:t>
            </a: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6706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5402" t="38022" r="13563" b="28315"/>
          <a:stretch/>
        </p:blipFill>
        <p:spPr>
          <a:xfrm>
            <a:off x="2479076" y="1939159"/>
            <a:ext cx="6664924" cy="4918841"/>
          </a:xfrm>
          <a:prstGeom prst="rect">
            <a:avLst/>
          </a:prstGeom>
        </p:spPr>
      </p:pic>
      <p:cxnSp>
        <p:nvCxnSpPr>
          <p:cNvPr id="6" name="Curved Connector 5"/>
          <p:cNvCxnSpPr/>
          <p:nvPr/>
        </p:nvCxnSpPr>
        <p:spPr>
          <a:xfrm rot="10800000" flipV="1">
            <a:off x="7683063" y="4782206"/>
            <a:ext cx="210211" cy="15765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0800000" flipV="1">
            <a:off x="6432336" y="4939862"/>
            <a:ext cx="1250726" cy="938154"/>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32336" y="5739071"/>
            <a:ext cx="1250725" cy="369332"/>
          </a:xfrm>
          <a:prstGeom prst="rect">
            <a:avLst/>
          </a:prstGeom>
          <a:noFill/>
        </p:spPr>
        <p:txBody>
          <a:bodyPr wrap="square" rtlCol="0">
            <a:spAutoFit/>
          </a:bodyPr>
          <a:lstStyle/>
          <a:p>
            <a:r>
              <a:rPr lang="en-US" b="1" dirty="0" smtClean="0">
                <a:solidFill>
                  <a:schemeClr val="tx1">
                    <a:lumMod val="65000"/>
                    <a:lumOff val="35000"/>
                  </a:schemeClr>
                </a:solidFill>
                <a:latin typeface="Arial Rounded MT Bold" panose="020F0704030504030204" pitchFamily="34" charset="0"/>
              </a:rPr>
              <a:t>Salamis</a:t>
            </a:r>
            <a:endParaRPr lang="en-US" b="1" dirty="0">
              <a:solidFill>
                <a:schemeClr val="tx1">
                  <a:lumMod val="65000"/>
                  <a:lumOff val="35000"/>
                </a:schemeClr>
              </a:solidFill>
              <a:latin typeface="Arial Rounded MT Bold" panose="020F0704030504030204" pitchFamily="34" charset="0"/>
            </a:endParaRPr>
          </a:p>
        </p:txBody>
      </p:sp>
      <p:sp>
        <p:nvSpPr>
          <p:cNvPr id="17" name="Oval 16"/>
          <p:cNvSpPr/>
          <p:nvPr/>
        </p:nvSpPr>
        <p:spPr>
          <a:xfrm>
            <a:off x="6327228" y="587801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itle 18"/>
          <p:cNvSpPr>
            <a:spLocks noGrp="1"/>
          </p:cNvSpPr>
          <p:nvPr>
            <p:ph type="title"/>
          </p:nvPr>
        </p:nvSpPr>
        <p:spPr>
          <a:xfrm>
            <a:off x="126123" y="161441"/>
            <a:ext cx="8933793" cy="1325563"/>
          </a:xfrm>
        </p:spPr>
        <p:txBody>
          <a:bodyPr>
            <a:noAutofit/>
          </a:bodyPr>
          <a:lstStyle/>
          <a:p>
            <a:r>
              <a:rPr lang="en-US" sz="2400" dirty="0" smtClean="0"/>
              <a:t>“But </a:t>
            </a:r>
            <a:r>
              <a:rPr lang="en-US" sz="2400" dirty="0"/>
              <a:t>the </a:t>
            </a:r>
            <a:r>
              <a:rPr lang="en-US" sz="2400" dirty="0" smtClean="0"/>
              <a:t>Jews incited </a:t>
            </a:r>
            <a:r>
              <a:rPr lang="en-US" sz="2400" dirty="0"/>
              <a:t>the devout women of high standing and the leading men of the city, stirred up </a:t>
            </a:r>
            <a:r>
              <a:rPr lang="en-US" sz="2400" b="1" dirty="0"/>
              <a:t>persecution against Paul and Barnabas</a:t>
            </a:r>
            <a:r>
              <a:rPr lang="en-US" sz="2400" dirty="0"/>
              <a:t>, and </a:t>
            </a:r>
            <a:r>
              <a:rPr lang="en-US" sz="2400" b="1" dirty="0"/>
              <a:t>drove them out of their district</a:t>
            </a:r>
            <a:r>
              <a:rPr lang="en-US" sz="2400" dirty="0"/>
              <a:t>. </a:t>
            </a:r>
            <a:r>
              <a:rPr lang="en-US" sz="2400" dirty="0" smtClean="0"/>
              <a:t>But </a:t>
            </a:r>
            <a:r>
              <a:rPr lang="en-US" sz="2400" dirty="0"/>
              <a:t>they shook off the dust from their feet against them and went to </a:t>
            </a:r>
            <a:r>
              <a:rPr lang="en-US" sz="2400" b="1" dirty="0" err="1"/>
              <a:t>Iconium</a:t>
            </a:r>
            <a:r>
              <a:rPr lang="en-US" sz="2400" dirty="0" smtClean="0"/>
              <a:t>.” </a:t>
            </a:r>
            <a:r>
              <a:rPr lang="en-US" sz="2400" dirty="0"/>
              <a:t>Acts </a:t>
            </a:r>
            <a:r>
              <a:rPr lang="en-US" sz="2400" dirty="0" smtClean="0"/>
              <a:t>13:50,51</a:t>
            </a:r>
            <a:endParaRPr lang="en-US" sz="2400" dirty="0"/>
          </a:p>
        </p:txBody>
      </p:sp>
      <p:cxnSp>
        <p:nvCxnSpPr>
          <p:cNvPr id="8" name="Curved Connector 7"/>
          <p:cNvCxnSpPr>
            <a:stCxn id="17" idx="1"/>
          </p:cNvCxnSpPr>
          <p:nvPr/>
        </p:nvCxnSpPr>
        <p:spPr>
          <a:xfrm rot="16200000" flipH="1" flipV="1">
            <a:off x="5621468" y="5615889"/>
            <a:ext cx="443633" cy="1008060"/>
          </a:xfrm>
          <a:prstGeom prst="curvedConnector4">
            <a:avLst>
              <a:gd name="adj1" fmla="val 7700"/>
              <a:gd name="adj2" fmla="val 55166"/>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Curved Connector 8"/>
          <p:cNvCxnSpPr>
            <a:stCxn id="14" idx="0"/>
          </p:cNvCxnSpPr>
          <p:nvPr/>
        </p:nvCxnSpPr>
        <p:spPr>
          <a:xfrm rot="16200000" flipV="1">
            <a:off x="3679969" y="3874042"/>
            <a:ext cx="1201542" cy="8906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393852" y="4334680"/>
            <a:ext cx="924917" cy="369332"/>
          </a:xfrm>
          <a:prstGeom prst="rect">
            <a:avLst/>
          </a:prstGeom>
          <a:noFill/>
        </p:spPr>
        <p:txBody>
          <a:bodyPr wrap="square" rtlCol="0">
            <a:spAutoFit/>
          </a:bodyPr>
          <a:lstStyle/>
          <a:p>
            <a:r>
              <a:rPr lang="en-US" b="1" dirty="0" err="1" smtClean="0">
                <a:solidFill>
                  <a:schemeClr val="tx1">
                    <a:lumMod val="65000"/>
                    <a:lumOff val="35000"/>
                  </a:schemeClr>
                </a:solidFill>
                <a:latin typeface="Arial Rounded MT Bold" panose="020F0704030504030204" pitchFamily="34" charset="0"/>
              </a:rPr>
              <a:t>Perga</a:t>
            </a:r>
            <a:endParaRPr lang="en-US" b="1" dirty="0">
              <a:solidFill>
                <a:schemeClr val="tx1">
                  <a:lumMod val="65000"/>
                  <a:lumOff val="35000"/>
                </a:schemeClr>
              </a:solidFill>
              <a:latin typeface="Arial Rounded MT Bold" panose="020F0704030504030204" pitchFamily="34" charset="0"/>
            </a:endParaRPr>
          </a:p>
        </p:txBody>
      </p:sp>
      <p:sp>
        <p:nvSpPr>
          <p:cNvPr id="14" name="Oval 13"/>
          <p:cNvSpPr/>
          <p:nvPr/>
        </p:nvSpPr>
        <p:spPr>
          <a:xfrm>
            <a:off x="4256692" y="4519346"/>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Curved Connector 14"/>
          <p:cNvCxnSpPr/>
          <p:nvPr/>
        </p:nvCxnSpPr>
        <p:spPr>
          <a:xfrm rot="16200000" flipV="1">
            <a:off x="3953077" y="5002853"/>
            <a:ext cx="1711079" cy="96668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8" name="Curved Connector 17"/>
          <p:cNvCxnSpPr/>
          <p:nvPr/>
        </p:nvCxnSpPr>
        <p:spPr>
          <a:xfrm>
            <a:off x="4256694" y="3317803"/>
            <a:ext cx="956438" cy="30826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147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err="1" smtClean="0"/>
              <a:t>Iconium</a:t>
            </a:r>
            <a:r>
              <a:rPr lang="en-US" b="1" u="sng" dirty="0" smtClean="0"/>
              <a:t>: Success and Opposition</a:t>
            </a:r>
            <a:endParaRPr lang="en-US" dirty="0"/>
          </a:p>
        </p:txBody>
      </p:sp>
      <p:sp>
        <p:nvSpPr>
          <p:cNvPr id="7" name="Content Placeholder 6"/>
          <p:cNvSpPr>
            <a:spLocks noGrp="1"/>
          </p:cNvSpPr>
          <p:nvPr>
            <p:ph idx="1"/>
          </p:nvPr>
        </p:nvSpPr>
        <p:spPr>
          <a:xfrm>
            <a:off x="147147" y="1061545"/>
            <a:ext cx="8828690" cy="5698033"/>
          </a:xfrm>
        </p:spPr>
        <p:txBody>
          <a:bodyPr>
            <a:noAutofit/>
          </a:bodyPr>
          <a:lstStyle/>
          <a:p>
            <a:pPr marL="182880" indent="182880">
              <a:lnSpc>
                <a:spcPct val="100000"/>
              </a:lnSpc>
              <a:spcBef>
                <a:spcPts val="600"/>
              </a:spcBef>
              <a:spcAft>
                <a:spcPts val="1200"/>
              </a:spcAft>
            </a:pPr>
            <a:r>
              <a:rPr lang="en-US" b="1" dirty="0" smtClean="0"/>
              <a:t>Acts 14:1 –</a:t>
            </a:r>
            <a:r>
              <a:rPr lang="en-US" dirty="0" smtClean="0"/>
              <a:t> their custom: go into the synagogue first and preach to the Jews.  If they went to Gentiles first, they wouldn’t be welcomed by the Jews</a:t>
            </a:r>
          </a:p>
          <a:p>
            <a:pPr marL="182880" indent="182880">
              <a:lnSpc>
                <a:spcPct val="100000"/>
              </a:lnSpc>
              <a:spcBef>
                <a:spcPts val="600"/>
              </a:spcBef>
              <a:spcAft>
                <a:spcPts val="1200"/>
              </a:spcAft>
            </a:pPr>
            <a:r>
              <a:rPr lang="en-US" dirty="0" smtClean="0"/>
              <a:t>Good news: many Jews </a:t>
            </a:r>
            <a:r>
              <a:rPr lang="en-US" u="sng" dirty="0" smtClean="0"/>
              <a:t>and</a:t>
            </a:r>
            <a:r>
              <a:rPr lang="en-US" dirty="0" smtClean="0"/>
              <a:t> Greeks believed.</a:t>
            </a:r>
          </a:p>
          <a:p>
            <a:pPr marL="182880" indent="182880">
              <a:lnSpc>
                <a:spcPct val="100000"/>
              </a:lnSpc>
              <a:spcBef>
                <a:spcPts val="600"/>
              </a:spcBef>
              <a:spcAft>
                <a:spcPts val="1200"/>
              </a:spcAft>
            </a:pPr>
            <a:r>
              <a:rPr lang="en-US" b="1" dirty="0" smtClean="0"/>
              <a:t>Acts 14:2 </a:t>
            </a:r>
            <a:r>
              <a:rPr lang="en-US" b="1" dirty="0"/>
              <a:t>–</a:t>
            </a:r>
            <a:r>
              <a:rPr lang="en-US" dirty="0"/>
              <a:t> </a:t>
            </a:r>
            <a:r>
              <a:rPr lang="en-US" dirty="0" smtClean="0"/>
              <a:t>Bad news: unbelieving Jews </a:t>
            </a:r>
            <a:r>
              <a:rPr lang="en-US" b="1" dirty="0" smtClean="0"/>
              <a:t>poisoned their minds </a:t>
            </a:r>
            <a:r>
              <a:rPr lang="en-US" dirty="0" smtClean="0"/>
              <a:t>against the apostles.  </a:t>
            </a:r>
            <a:r>
              <a:rPr lang="en-US" b="1" dirty="0" smtClean="0">
                <a:solidFill>
                  <a:srgbClr val="C00000"/>
                </a:solidFill>
              </a:rPr>
              <a:t>Guard your mind</a:t>
            </a:r>
            <a:r>
              <a:rPr lang="en-US" dirty="0" smtClean="0"/>
              <a:t>! (Rom 12:2)</a:t>
            </a:r>
          </a:p>
          <a:p>
            <a:pPr marL="182880" indent="182880">
              <a:lnSpc>
                <a:spcPct val="100000"/>
              </a:lnSpc>
              <a:spcBef>
                <a:spcPts val="600"/>
              </a:spcBef>
              <a:spcAft>
                <a:spcPts val="1200"/>
              </a:spcAft>
            </a:pPr>
            <a:r>
              <a:rPr lang="en-US" b="1" dirty="0" smtClean="0"/>
              <a:t>Acts 14:3 </a:t>
            </a:r>
            <a:r>
              <a:rPr lang="en-US" b="1" dirty="0"/>
              <a:t>–</a:t>
            </a:r>
            <a:r>
              <a:rPr lang="en-US" dirty="0"/>
              <a:t> </a:t>
            </a:r>
            <a:r>
              <a:rPr lang="en-US" dirty="0" smtClean="0"/>
              <a:t>Good news: Paul and Barnabas stayed for a long time and preached grace with </a:t>
            </a:r>
            <a:r>
              <a:rPr lang="en-US" b="1" dirty="0" smtClean="0"/>
              <a:t>boldness</a:t>
            </a:r>
            <a:r>
              <a:rPr lang="en-US" dirty="0" smtClean="0"/>
              <a:t> (Acts 4:29).</a:t>
            </a:r>
          </a:p>
          <a:p>
            <a:pPr marL="182880" indent="182880">
              <a:lnSpc>
                <a:spcPct val="100000"/>
              </a:lnSpc>
              <a:spcBef>
                <a:spcPts val="600"/>
              </a:spcBef>
              <a:spcAft>
                <a:spcPts val="1200"/>
              </a:spcAft>
            </a:pPr>
            <a:r>
              <a:rPr lang="en-US" b="1" dirty="0" smtClean="0"/>
              <a:t>Ephesians 6:19-20 </a:t>
            </a:r>
            <a:r>
              <a:rPr lang="en-US" dirty="0" smtClean="0"/>
              <a:t>– This should be our prayer, even when facing strong opposition!</a:t>
            </a:r>
            <a:endParaRPr lang="en-US" dirty="0"/>
          </a:p>
        </p:txBody>
      </p:sp>
    </p:spTree>
    <p:extLst>
      <p:ext uri="{BB962C8B-B14F-4D97-AF65-F5344CB8AC3E}">
        <p14:creationId xmlns:p14="http://schemas.microsoft.com/office/powerpoint/2010/main" val="137277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err="1" smtClean="0"/>
              <a:t>Iconium</a:t>
            </a:r>
            <a:r>
              <a:rPr lang="en-US" b="1" u="sng" dirty="0" smtClean="0"/>
              <a:t>: Success and Opposition</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b="1" dirty="0" smtClean="0"/>
              <a:t>Acts 14:4 –</a:t>
            </a:r>
            <a:r>
              <a:rPr lang="en-US" dirty="0" smtClean="0"/>
              <a:t> even a powerful gospel presentation will be met with some </a:t>
            </a:r>
            <a:r>
              <a:rPr lang="en-US" b="1" dirty="0" smtClean="0"/>
              <a:t>acceptance</a:t>
            </a:r>
            <a:r>
              <a:rPr lang="en-US" dirty="0" smtClean="0"/>
              <a:t> </a:t>
            </a:r>
            <a:r>
              <a:rPr lang="en-US" u="sng" dirty="0" smtClean="0"/>
              <a:t>and</a:t>
            </a:r>
            <a:r>
              <a:rPr lang="en-US" dirty="0" smtClean="0"/>
              <a:t> some </a:t>
            </a:r>
            <a:r>
              <a:rPr lang="en-US" b="1" dirty="0" smtClean="0"/>
              <a:t>rejection</a:t>
            </a:r>
          </a:p>
          <a:p>
            <a:pPr marL="182880" indent="182880">
              <a:lnSpc>
                <a:spcPct val="100000"/>
              </a:lnSpc>
              <a:spcBef>
                <a:spcPts val="600"/>
              </a:spcBef>
              <a:spcAft>
                <a:spcPts val="1200"/>
              </a:spcAft>
            </a:pPr>
            <a:r>
              <a:rPr lang="en-US" b="1" dirty="0" smtClean="0"/>
              <a:t>Acts 14:5 </a:t>
            </a:r>
            <a:r>
              <a:rPr lang="en-US" b="1" dirty="0"/>
              <a:t>–</a:t>
            </a:r>
            <a:r>
              <a:rPr lang="en-US" dirty="0"/>
              <a:t> </a:t>
            </a:r>
            <a:r>
              <a:rPr lang="en-US" dirty="0" smtClean="0"/>
              <a:t>since stoning was the Jewish form of execution, this was probably planned by the Jews</a:t>
            </a:r>
          </a:p>
        </p:txBody>
      </p:sp>
    </p:spTree>
    <p:extLst>
      <p:ext uri="{BB962C8B-B14F-4D97-AF65-F5344CB8AC3E}">
        <p14:creationId xmlns:p14="http://schemas.microsoft.com/office/powerpoint/2010/main" val="4057911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5402" t="38022" r="13563" b="28315"/>
          <a:stretch/>
        </p:blipFill>
        <p:spPr>
          <a:xfrm>
            <a:off x="1249373" y="1644878"/>
            <a:ext cx="6664924" cy="4918841"/>
          </a:xfrm>
          <a:prstGeom prst="rect">
            <a:avLst/>
          </a:prstGeom>
        </p:spPr>
      </p:pic>
      <p:cxnSp>
        <p:nvCxnSpPr>
          <p:cNvPr id="6" name="Curved Connector 5"/>
          <p:cNvCxnSpPr/>
          <p:nvPr/>
        </p:nvCxnSpPr>
        <p:spPr>
          <a:xfrm rot="10800000" flipV="1">
            <a:off x="6453360" y="4487925"/>
            <a:ext cx="210211" cy="15765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p:cNvCxnSpPr/>
          <p:nvPr/>
        </p:nvCxnSpPr>
        <p:spPr>
          <a:xfrm rot="10800000" flipV="1">
            <a:off x="5202633" y="4645581"/>
            <a:ext cx="1250726" cy="938154"/>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202633" y="5444790"/>
            <a:ext cx="1250725" cy="369332"/>
          </a:xfrm>
          <a:prstGeom prst="rect">
            <a:avLst/>
          </a:prstGeom>
          <a:noFill/>
        </p:spPr>
        <p:txBody>
          <a:bodyPr wrap="square" rtlCol="0">
            <a:spAutoFit/>
          </a:bodyPr>
          <a:lstStyle/>
          <a:p>
            <a:r>
              <a:rPr lang="en-US" b="1" dirty="0" smtClean="0">
                <a:solidFill>
                  <a:schemeClr val="tx1">
                    <a:lumMod val="65000"/>
                    <a:lumOff val="35000"/>
                  </a:schemeClr>
                </a:solidFill>
                <a:latin typeface="Arial Rounded MT Bold" panose="020F0704030504030204" pitchFamily="34" charset="0"/>
              </a:rPr>
              <a:t>Salamis</a:t>
            </a:r>
            <a:endParaRPr lang="en-US" b="1" dirty="0">
              <a:solidFill>
                <a:schemeClr val="tx1">
                  <a:lumMod val="65000"/>
                  <a:lumOff val="35000"/>
                </a:schemeClr>
              </a:solidFill>
              <a:latin typeface="Arial Rounded MT Bold" panose="020F0704030504030204" pitchFamily="34" charset="0"/>
            </a:endParaRPr>
          </a:p>
        </p:txBody>
      </p:sp>
      <p:sp>
        <p:nvSpPr>
          <p:cNvPr id="17" name="Oval 16"/>
          <p:cNvSpPr/>
          <p:nvPr/>
        </p:nvSpPr>
        <p:spPr>
          <a:xfrm>
            <a:off x="5097525" y="5583735"/>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Curved Connector 7"/>
          <p:cNvCxnSpPr>
            <a:stCxn id="17" idx="1"/>
          </p:cNvCxnSpPr>
          <p:nvPr/>
        </p:nvCxnSpPr>
        <p:spPr>
          <a:xfrm rot="16200000" flipH="1" flipV="1">
            <a:off x="4391765" y="5321608"/>
            <a:ext cx="443633" cy="1008060"/>
          </a:xfrm>
          <a:prstGeom prst="curvedConnector4">
            <a:avLst>
              <a:gd name="adj1" fmla="val 7700"/>
              <a:gd name="adj2" fmla="val 55166"/>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Curved Connector 8"/>
          <p:cNvCxnSpPr>
            <a:stCxn id="14" idx="0"/>
          </p:cNvCxnSpPr>
          <p:nvPr/>
        </p:nvCxnSpPr>
        <p:spPr>
          <a:xfrm rot="16200000" flipV="1">
            <a:off x="2450266" y="3579761"/>
            <a:ext cx="1201542" cy="89065"/>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164149" y="4040399"/>
            <a:ext cx="924917" cy="369332"/>
          </a:xfrm>
          <a:prstGeom prst="rect">
            <a:avLst/>
          </a:prstGeom>
          <a:noFill/>
        </p:spPr>
        <p:txBody>
          <a:bodyPr wrap="square" rtlCol="0">
            <a:spAutoFit/>
          </a:bodyPr>
          <a:lstStyle/>
          <a:p>
            <a:r>
              <a:rPr lang="en-US" b="1" dirty="0" err="1" smtClean="0">
                <a:solidFill>
                  <a:schemeClr val="tx1">
                    <a:lumMod val="65000"/>
                    <a:lumOff val="35000"/>
                  </a:schemeClr>
                </a:solidFill>
                <a:latin typeface="Arial Rounded MT Bold" panose="020F0704030504030204" pitchFamily="34" charset="0"/>
              </a:rPr>
              <a:t>Perga</a:t>
            </a:r>
            <a:endParaRPr lang="en-US" b="1" dirty="0">
              <a:solidFill>
                <a:schemeClr val="tx1">
                  <a:lumMod val="65000"/>
                  <a:lumOff val="35000"/>
                </a:schemeClr>
              </a:solidFill>
              <a:latin typeface="Arial Rounded MT Bold" panose="020F0704030504030204" pitchFamily="34" charset="0"/>
            </a:endParaRPr>
          </a:p>
        </p:txBody>
      </p:sp>
      <p:sp>
        <p:nvSpPr>
          <p:cNvPr id="14" name="Oval 13"/>
          <p:cNvSpPr/>
          <p:nvPr/>
        </p:nvSpPr>
        <p:spPr>
          <a:xfrm>
            <a:off x="3026989" y="4225065"/>
            <a:ext cx="137160" cy="13716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Curved Connector 14"/>
          <p:cNvCxnSpPr/>
          <p:nvPr/>
        </p:nvCxnSpPr>
        <p:spPr>
          <a:xfrm rot="16200000" flipV="1">
            <a:off x="2723374" y="4708572"/>
            <a:ext cx="1711079" cy="96668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8" name="Curved Connector 17"/>
          <p:cNvCxnSpPr/>
          <p:nvPr/>
        </p:nvCxnSpPr>
        <p:spPr>
          <a:xfrm>
            <a:off x="3026991" y="3023522"/>
            <a:ext cx="956438" cy="30826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67859" y="260026"/>
            <a:ext cx="8439807" cy="1325563"/>
          </a:xfrm>
        </p:spPr>
        <p:txBody>
          <a:bodyPr>
            <a:noAutofit/>
          </a:bodyPr>
          <a:lstStyle/>
          <a:p>
            <a:r>
              <a:rPr lang="en-US" sz="2800" dirty="0" smtClean="0"/>
              <a:t>“they </a:t>
            </a:r>
            <a:r>
              <a:rPr lang="en-US" sz="2800" dirty="0"/>
              <a:t>learned of it and fled to </a:t>
            </a:r>
            <a:r>
              <a:rPr lang="en-US" sz="2800" dirty="0" err="1"/>
              <a:t>Lystra</a:t>
            </a:r>
            <a:r>
              <a:rPr lang="en-US" sz="2800" dirty="0"/>
              <a:t> and </a:t>
            </a:r>
            <a:r>
              <a:rPr lang="en-US" sz="2800" dirty="0" err="1"/>
              <a:t>Derbe</a:t>
            </a:r>
            <a:r>
              <a:rPr lang="en-US" sz="2800" dirty="0"/>
              <a:t>, cities of Lycaonia, and to the surrounding country,</a:t>
            </a:r>
            <a:r>
              <a:rPr lang="en-US" sz="2800" b="1" baseline="30000" dirty="0"/>
              <a:t> </a:t>
            </a:r>
            <a:r>
              <a:rPr lang="en-US" sz="2800" dirty="0" smtClean="0"/>
              <a:t>and </a:t>
            </a:r>
            <a:r>
              <a:rPr lang="en-US" sz="2800" dirty="0"/>
              <a:t>there they continued to preach the gospel</a:t>
            </a:r>
            <a:r>
              <a:rPr lang="en-US" sz="2800" dirty="0" smtClean="0"/>
              <a:t>.” Acts 14:6,7</a:t>
            </a:r>
            <a:endParaRPr lang="en-US" sz="2800" dirty="0"/>
          </a:p>
        </p:txBody>
      </p:sp>
      <p:cxnSp>
        <p:nvCxnSpPr>
          <p:cNvPr id="20" name="Curved Connector 19"/>
          <p:cNvCxnSpPr/>
          <p:nvPr/>
        </p:nvCxnSpPr>
        <p:spPr>
          <a:xfrm rot="5400000">
            <a:off x="3813945" y="3407096"/>
            <a:ext cx="285884" cy="94062"/>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 name="Curved Connector 20"/>
          <p:cNvCxnSpPr/>
          <p:nvPr/>
        </p:nvCxnSpPr>
        <p:spPr>
          <a:xfrm>
            <a:off x="3815263" y="3531960"/>
            <a:ext cx="420413" cy="288151"/>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729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up)">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err="1" smtClean="0"/>
              <a:t>Iconium</a:t>
            </a:r>
            <a:r>
              <a:rPr lang="en-US" b="1" u="sng" dirty="0" smtClean="0"/>
              <a:t>: Success and Opposition</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b="1" dirty="0" smtClean="0"/>
              <a:t>Acts 14:4 –</a:t>
            </a:r>
            <a:r>
              <a:rPr lang="en-US" dirty="0" smtClean="0"/>
              <a:t> even a powerful gospel presentation will be met with some </a:t>
            </a:r>
            <a:r>
              <a:rPr lang="en-US" b="1" dirty="0" smtClean="0"/>
              <a:t>acceptance</a:t>
            </a:r>
            <a:r>
              <a:rPr lang="en-US" dirty="0" smtClean="0"/>
              <a:t> </a:t>
            </a:r>
            <a:r>
              <a:rPr lang="en-US" u="sng" dirty="0" smtClean="0"/>
              <a:t>and</a:t>
            </a:r>
            <a:r>
              <a:rPr lang="en-US" dirty="0" smtClean="0"/>
              <a:t> some </a:t>
            </a:r>
            <a:r>
              <a:rPr lang="en-US" b="1" dirty="0" smtClean="0"/>
              <a:t>rejection</a:t>
            </a:r>
          </a:p>
          <a:p>
            <a:pPr marL="182880" indent="182880">
              <a:lnSpc>
                <a:spcPct val="100000"/>
              </a:lnSpc>
              <a:spcBef>
                <a:spcPts val="600"/>
              </a:spcBef>
              <a:spcAft>
                <a:spcPts val="1200"/>
              </a:spcAft>
            </a:pPr>
            <a:r>
              <a:rPr lang="en-US" b="1" dirty="0" smtClean="0"/>
              <a:t>Acts 14:5 </a:t>
            </a:r>
            <a:r>
              <a:rPr lang="en-US" b="1" dirty="0"/>
              <a:t>–</a:t>
            </a:r>
            <a:r>
              <a:rPr lang="en-US" dirty="0"/>
              <a:t> </a:t>
            </a:r>
            <a:r>
              <a:rPr lang="en-US" dirty="0" smtClean="0"/>
              <a:t>since stoning was the Jewish form of execution, this was probably planned by the Jews</a:t>
            </a:r>
          </a:p>
          <a:p>
            <a:pPr marL="182880" indent="182880">
              <a:lnSpc>
                <a:spcPct val="100000"/>
              </a:lnSpc>
              <a:spcBef>
                <a:spcPts val="600"/>
              </a:spcBef>
              <a:spcAft>
                <a:spcPts val="1200"/>
              </a:spcAft>
            </a:pPr>
            <a:r>
              <a:rPr lang="en-US" b="1" dirty="0" smtClean="0"/>
              <a:t>Acts 14:6 </a:t>
            </a:r>
            <a:r>
              <a:rPr lang="en-US" b="1" dirty="0"/>
              <a:t>–</a:t>
            </a:r>
            <a:r>
              <a:rPr lang="en-US" dirty="0"/>
              <a:t> </a:t>
            </a:r>
            <a:r>
              <a:rPr lang="en-US" dirty="0" smtClean="0"/>
              <a:t>Paul and Barnabas fled, not as cowards, but as sensible men</a:t>
            </a:r>
            <a:r>
              <a:rPr lang="en-US" dirty="0"/>
              <a:t> </a:t>
            </a:r>
            <a:r>
              <a:rPr lang="en-US" dirty="0" smtClean="0"/>
              <a:t>(as instructed by Jesus in Matt 10:23).</a:t>
            </a:r>
          </a:p>
          <a:p>
            <a:pPr marL="182880" indent="182880">
              <a:lnSpc>
                <a:spcPct val="100000"/>
              </a:lnSpc>
              <a:spcBef>
                <a:spcPts val="600"/>
              </a:spcBef>
              <a:spcAft>
                <a:spcPts val="1200"/>
              </a:spcAft>
            </a:pPr>
            <a:r>
              <a:rPr lang="en-US" b="1" dirty="0" smtClean="0"/>
              <a:t>Acts 14:7 </a:t>
            </a:r>
            <a:r>
              <a:rPr lang="en-US" dirty="0" smtClean="0"/>
              <a:t>– They didn’t hide – they continued their journey to preach the gospel.</a:t>
            </a:r>
            <a:endParaRPr lang="en-US" dirty="0"/>
          </a:p>
        </p:txBody>
      </p:sp>
    </p:spTree>
    <p:extLst>
      <p:ext uri="{BB962C8B-B14F-4D97-AF65-F5344CB8AC3E}">
        <p14:creationId xmlns:p14="http://schemas.microsoft.com/office/powerpoint/2010/main" val="1577263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Effect transition="in" filter="wipe(left)">
                                      <p:cBhvr>
                                        <p:cTn id="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err="1" smtClean="0"/>
              <a:t>Lystra</a:t>
            </a:r>
            <a:r>
              <a:rPr lang="en-US" b="1" u="sng" dirty="0" smtClean="0"/>
              <a:t>: Speaking into Idolatry</a:t>
            </a:r>
            <a:endParaRPr lang="en-US" dirty="0"/>
          </a:p>
        </p:txBody>
      </p:sp>
      <p:sp>
        <p:nvSpPr>
          <p:cNvPr id="7" name="Content Placeholder 6"/>
          <p:cNvSpPr>
            <a:spLocks noGrp="1"/>
          </p:cNvSpPr>
          <p:nvPr>
            <p:ph idx="1"/>
          </p:nvPr>
        </p:nvSpPr>
        <p:spPr>
          <a:xfrm>
            <a:off x="178677" y="1061545"/>
            <a:ext cx="8797159" cy="5698033"/>
          </a:xfrm>
        </p:spPr>
        <p:txBody>
          <a:bodyPr>
            <a:noAutofit/>
          </a:bodyPr>
          <a:lstStyle/>
          <a:p>
            <a:pPr marL="182880" indent="182880">
              <a:lnSpc>
                <a:spcPct val="100000"/>
              </a:lnSpc>
              <a:spcBef>
                <a:spcPts val="600"/>
              </a:spcBef>
              <a:spcAft>
                <a:spcPts val="1200"/>
              </a:spcAft>
            </a:pPr>
            <a:r>
              <a:rPr lang="en-US" sz="2600" b="1" dirty="0" smtClean="0"/>
              <a:t>Acts 14:8 –</a:t>
            </a:r>
            <a:r>
              <a:rPr lang="en-US" sz="2600" dirty="0" smtClean="0"/>
              <a:t> Three descriptions of his hopeless condition.</a:t>
            </a:r>
          </a:p>
          <a:p>
            <a:pPr marL="182880" indent="182880">
              <a:lnSpc>
                <a:spcPct val="100000"/>
              </a:lnSpc>
              <a:spcBef>
                <a:spcPts val="600"/>
              </a:spcBef>
              <a:spcAft>
                <a:spcPts val="1200"/>
              </a:spcAft>
            </a:pPr>
            <a:r>
              <a:rPr lang="en-US" sz="2600" b="1" dirty="0" smtClean="0"/>
              <a:t>Acts 14:9,10 </a:t>
            </a:r>
            <a:r>
              <a:rPr lang="en-US" sz="2600" b="1" dirty="0"/>
              <a:t>–</a:t>
            </a:r>
            <a:r>
              <a:rPr lang="en-US" sz="2600" dirty="0"/>
              <a:t> </a:t>
            </a:r>
            <a:r>
              <a:rPr lang="en-US" sz="2600" dirty="0" smtClean="0"/>
              <a:t>The Greek verb tense shows that the man was continually listening to the gospel (believing).  Paul saw the opportunity to </a:t>
            </a:r>
            <a:r>
              <a:rPr lang="en-US" sz="2600" b="1" dirty="0" smtClean="0"/>
              <a:t>confirm the message </a:t>
            </a:r>
            <a:r>
              <a:rPr lang="en-US" sz="2600" dirty="0" smtClean="0"/>
              <a:t>with a miracle.</a:t>
            </a:r>
          </a:p>
          <a:p>
            <a:pPr marL="182880" indent="182880">
              <a:lnSpc>
                <a:spcPct val="100000"/>
              </a:lnSpc>
              <a:spcBef>
                <a:spcPts val="600"/>
              </a:spcBef>
              <a:spcAft>
                <a:spcPts val="1200"/>
              </a:spcAft>
            </a:pPr>
            <a:r>
              <a:rPr lang="en-US" sz="2600" b="1" dirty="0" smtClean="0"/>
              <a:t>1 Peter 4:10,11</a:t>
            </a:r>
            <a:r>
              <a:rPr lang="en-US" sz="2600" dirty="0" smtClean="0"/>
              <a:t> – While we may not have healing power, </a:t>
            </a:r>
            <a:r>
              <a:rPr lang="en-US" sz="2600" b="1" dirty="0" smtClean="0"/>
              <a:t>we all need God’s power</a:t>
            </a:r>
            <a:r>
              <a:rPr lang="en-US" sz="2600" dirty="0" smtClean="0"/>
              <a:t> by the Holy Spirit to do His work!</a:t>
            </a:r>
          </a:p>
          <a:p>
            <a:pPr marL="182880" indent="182880">
              <a:lnSpc>
                <a:spcPct val="100000"/>
              </a:lnSpc>
              <a:spcBef>
                <a:spcPts val="600"/>
              </a:spcBef>
              <a:spcAft>
                <a:spcPts val="1200"/>
              </a:spcAft>
            </a:pPr>
            <a:r>
              <a:rPr lang="en-US" sz="2600" b="1" dirty="0" smtClean="0"/>
              <a:t>Acts 14:11-13 –</a:t>
            </a:r>
            <a:r>
              <a:rPr lang="en-US" sz="2600" dirty="0" smtClean="0"/>
              <a:t> The people’s response shows that they worshiped Greek gods.</a:t>
            </a:r>
          </a:p>
          <a:p>
            <a:pPr marL="182880" indent="182880">
              <a:lnSpc>
                <a:spcPct val="100000"/>
              </a:lnSpc>
              <a:spcBef>
                <a:spcPts val="600"/>
              </a:spcBef>
              <a:spcAft>
                <a:spcPts val="1200"/>
              </a:spcAft>
            </a:pPr>
            <a:r>
              <a:rPr lang="en-US" sz="2600" dirty="0" smtClean="0"/>
              <a:t>Miracles don’t always lead to clarity and salvation!</a:t>
            </a:r>
          </a:p>
          <a:p>
            <a:pPr marL="182880" indent="182880">
              <a:lnSpc>
                <a:spcPct val="100000"/>
              </a:lnSpc>
              <a:spcBef>
                <a:spcPts val="600"/>
              </a:spcBef>
              <a:spcAft>
                <a:spcPts val="1200"/>
              </a:spcAft>
            </a:pPr>
            <a:r>
              <a:rPr lang="en-US" sz="2400" b="1" dirty="0"/>
              <a:t>Acts 14:14 –</a:t>
            </a:r>
            <a:r>
              <a:rPr lang="en-US" sz="2400" dirty="0"/>
              <a:t> tearing their robes was a sign of horror and disgust at blasphemy. </a:t>
            </a:r>
          </a:p>
        </p:txBody>
      </p:sp>
    </p:spTree>
    <p:extLst>
      <p:ext uri="{BB962C8B-B14F-4D97-AF65-F5344CB8AC3E}">
        <p14:creationId xmlns:p14="http://schemas.microsoft.com/office/powerpoint/2010/main" val="305880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err="1" smtClean="0"/>
              <a:t>Lystra</a:t>
            </a:r>
            <a:r>
              <a:rPr lang="en-US" b="1" u="sng" dirty="0" smtClean="0"/>
              <a:t>: </a:t>
            </a:r>
            <a:r>
              <a:rPr lang="en-US" b="1" u="sng" dirty="0"/>
              <a:t>Speaking into Idolatry</a:t>
            </a:r>
            <a:endParaRPr lang="en-US" dirty="0"/>
          </a:p>
        </p:txBody>
      </p:sp>
      <p:sp>
        <p:nvSpPr>
          <p:cNvPr id="7" name="Content Placeholder 6"/>
          <p:cNvSpPr>
            <a:spLocks noGrp="1"/>
          </p:cNvSpPr>
          <p:nvPr>
            <p:ph idx="1"/>
          </p:nvPr>
        </p:nvSpPr>
        <p:spPr>
          <a:xfrm>
            <a:off x="231227" y="1061545"/>
            <a:ext cx="8702561" cy="5698033"/>
          </a:xfrm>
        </p:spPr>
        <p:txBody>
          <a:bodyPr>
            <a:noAutofit/>
          </a:bodyPr>
          <a:lstStyle/>
          <a:p>
            <a:pPr marL="182880" indent="182880">
              <a:lnSpc>
                <a:spcPct val="100000"/>
              </a:lnSpc>
              <a:spcBef>
                <a:spcPts val="600"/>
              </a:spcBef>
              <a:spcAft>
                <a:spcPts val="1200"/>
              </a:spcAft>
            </a:pPr>
            <a:r>
              <a:rPr lang="en-US" b="1" dirty="0" smtClean="0"/>
              <a:t>Acts 14:15 </a:t>
            </a:r>
            <a:r>
              <a:rPr lang="en-US" b="1" dirty="0"/>
              <a:t>–</a:t>
            </a:r>
            <a:r>
              <a:rPr lang="en-US" dirty="0"/>
              <a:t> </a:t>
            </a:r>
            <a:r>
              <a:rPr lang="en-US" dirty="0" smtClean="0"/>
              <a:t>In humility, the apostles clarify that they are just men and that the </a:t>
            </a:r>
            <a:r>
              <a:rPr lang="en-US" b="1" dirty="0" smtClean="0"/>
              <a:t>gods of </a:t>
            </a:r>
            <a:r>
              <a:rPr lang="en-US" b="1" dirty="0" err="1" smtClean="0"/>
              <a:t>Lystra</a:t>
            </a:r>
            <a:r>
              <a:rPr lang="en-US" b="1" dirty="0" smtClean="0"/>
              <a:t> are idols </a:t>
            </a:r>
            <a:r>
              <a:rPr lang="en-US" dirty="0" smtClean="0"/>
              <a:t>(“these vain things”).  </a:t>
            </a:r>
          </a:p>
          <a:p>
            <a:pPr marL="182880" indent="182880">
              <a:lnSpc>
                <a:spcPct val="100000"/>
              </a:lnSpc>
              <a:spcBef>
                <a:spcPts val="600"/>
              </a:spcBef>
              <a:spcAft>
                <a:spcPts val="1200"/>
              </a:spcAft>
            </a:pPr>
            <a:r>
              <a:rPr lang="en-US" dirty="0" smtClean="0"/>
              <a:t>The </a:t>
            </a:r>
            <a:r>
              <a:rPr lang="en-US" b="1" dirty="0" smtClean="0"/>
              <a:t>true, living God </a:t>
            </a:r>
            <a:r>
              <a:rPr lang="en-US" dirty="0" smtClean="0"/>
              <a:t>who </a:t>
            </a:r>
            <a:r>
              <a:rPr lang="en-US" b="1" dirty="0" smtClean="0"/>
              <a:t>created all things </a:t>
            </a:r>
            <a:r>
              <a:rPr lang="en-US" dirty="0" smtClean="0"/>
              <a:t>has come to set people </a:t>
            </a:r>
            <a:r>
              <a:rPr lang="en-US" b="1" dirty="0" smtClean="0"/>
              <a:t>free</a:t>
            </a:r>
            <a:r>
              <a:rPr lang="en-US" dirty="0" smtClean="0"/>
              <a:t>.</a:t>
            </a:r>
          </a:p>
          <a:p>
            <a:pPr marL="182880" indent="182880">
              <a:lnSpc>
                <a:spcPct val="100000"/>
              </a:lnSpc>
              <a:spcBef>
                <a:spcPts val="600"/>
              </a:spcBef>
              <a:spcAft>
                <a:spcPts val="1200"/>
              </a:spcAft>
            </a:pPr>
            <a:r>
              <a:rPr lang="en-US" b="1" dirty="0" smtClean="0"/>
              <a:t>Acts 14:16,17 </a:t>
            </a:r>
            <a:r>
              <a:rPr lang="en-US" b="1" dirty="0"/>
              <a:t>–</a:t>
            </a:r>
            <a:r>
              <a:rPr lang="en-US" dirty="0"/>
              <a:t> </a:t>
            </a:r>
            <a:r>
              <a:rPr lang="en-US" dirty="0" smtClean="0"/>
              <a:t>Sin causes people to </a:t>
            </a:r>
            <a:r>
              <a:rPr lang="en-US" b="1" dirty="0" smtClean="0"/>
              <a:t>turn from God </a:t>
            </a:r>
            <a:r>
              <a:rPr lang="en-US" dirty="0" smtClean="0"/>
              <a:t>and “</a:t>
            </a:r>
            <a:r>
              <a:rPr lang="en-US" b="1" dirty="0" smtClean="0"/>
              <a:t>walk in their own ways</a:t>
            </a:r>
            <a:r>
              <a:rPr lang="en-US" dirty="0" smtClean="0"/>
              <a:t>.” But God continues to give evidence of His existence and love (“common grace”)</a:t>
            </a:r>
          </a:p>
          <a:p>
            <a:pPr marL="182880" indent="182880">
              <a:lnSpc>
                <a:spcPct val="100000"/>
              </a:lnSpc>
              <a:spcBef>
                <a:spcPts val="600"/>
              </a:spcBef>
              <a:spcAft>
                <a:spcPts val="1200"/>
              </a:spcAft>
            </a:pPr>
            <a:r>
              <a:rPr lang="en-US" b="1" dirty="0" smtClean="0"/>
              <a:t>Acts 14:18 </a:t>
            </a:r>
            <a:r>
              <a:rPr lang="en-US" dirty="0" smtClean="0"/>
              <a:t>– Sadly, culture can </a:t>
            </a:r>
            <a:r>
              <a:rPr lang="en-US" b="1" dirty="0" smtClean="0"/>
              <a:t>blind people </a:t>
            </a:r>
            <a:r>
              <a:rPr lang="en-US" dirty="0" smtClean="0"/>
              <a:t>to the truth of the gospel.  Beware of worldly culture and traditions. (1 John 2:15-17)</a:t>
            </a:r>
            <a:endParaRPr lang="en-US" dirty="0"/>
          </a:p>
        </p:txBody>
      </p:sp>
    </p:spTree>
    <p:extLst>
      <p:ext uri="{BB962C8B-B14F-4D97-AF65-F5344CB8AC3E}">
        <p14:creationId xmlns:p14="http://schemas.microsoft.com/office/powerpoint/2010/main" val="3026933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err="1" smtClean="0"/>
              <a:t>Lystra</a:t>
            </a:r>
            <a:r>
              <a:rPr lang="en-US" b="1" u="sng" dirty="0" smtClean="0"/>
              <a:t>, </a:t>
            </a:r>
            <a:r>
              <a:rPr lang="en-US" b="1" u="sng" dirty="0" err="1" smtClean="0"/>
              <a:t>etc</a:t>
            </a:r>
            <a:r>
              <a:rPr lang="en-US" b="1" u="sng" dirty="0" smtClean="0"/>
              <a:t>: Expect Opposition</a:t>
            </a:r>
            <a:endParaRPr lang="en-US" dirty="0"/>
          </a:p>
        </p:txBody>
      </p:sp>
      <p:sp>
        <p:nvSpPr>
          <p:cNvPr id="7" name="Content Placeholder 6"/>
          <p:cNvSpPr>
            <a:spLocks noGrp="1"/>
          </p:cNvSpPr>
          <p:nvPr>
            <p:ph idx="1"/>
          </p:nvPr>
        </p:nvSpPr>
        <p:spPr>
          <a:xfrm>
            <a:off x="231227" y="987972"/>
            <a:ext cx="8702561" cy="5771606"/>
          </a:xfrm>
        </p:spPr>
        <p:txBody>
          <a:bodyPr>
            <a:noAutofit/>
          </a:bodyPr>
          <a:lstStyle/>
          <a:p>
            <a:pPr marL="182880" indent="182880">
              <a:lnSpc>
                <a:spcPct val="100000"/>
              </a:lnSpc>
              <a:spcBef>
                <a:spcPts val="600"/>
              </a:spcBef>
              <a:spcAft>
                <a:spcPts val="1200"/>
              </a:spcAft>
            </a:pPr>
            <a:r>
              <a:rPr lang="en-US" b="1" dirty="0" smtClean="0"/>
              <a:t>Acts 14:19 –</a:t>
            </a:r>
            <a:r>
              <a:rPr lang="en-US" dirty="0" smtClean="0"/>
              <a:t> People can quickly change their minds. One day they want to worship Paul, the next they stone him! (does this sounds familiar?)</a:t>
            </a:r>
          </a:p>
          <a:p>
            <a:pPr marL="182880" indent="182880">
              <a:lnSpc>
                <a:spcPct val="100000"/>
              </a:lnSpc>
              <a:spcBef>
                <a:spcPts val="600"/>
              </a:spcBef>
              <a:spcAft>
                <a:spcPts val="1200"/>
              </a:spcAft>
            </a:pPr>
            <a:r>
              <a:rPr lang="en-US" b="1" dirty="0" smtClean="0"/>
              <a:t>Acts 14:20 – </a:t>
            </a:r>
            <a:r>
              <a:rPr lang="en-US" dirty="0" smtClean="0"/>
              <a:t>“Disciples” shows the ministry was fruitful. Paul boldly returned to the city.</a:t>
            </a:r>
          </a:p>
          <a:p>
            <a:pPr marL="182880" indent="182880">
              <a:lnSpc>
                <a:spcPct val="100000"/>
              </a:lnSpc>
              <a:spcBef>
                <a:spcPts val="600"/>
              </a:spcBef>
              <a:spcAft>
                <a:spcPts val="1200"/>
              </a:spcAft>
            </a:pPr>
            <a:r>
              <a:rPr lang="en-US" b="1" dirty="0" smtClean="0"/>
              <a:t>Acts 14:20,21 </a:t>
            </a:r>
            <a:r>
              <a:rPr lang="en-US" b="1" dirty="0"/>
              <a:t>–</a:t>
            </a:r>
            <a:r>
              <a:rPr lang="en-US" dirty="0"/>
              <a:t> </a:t>
            </a:r>
            <a:r>
              <a:rPr lang="en-US" dirty="0" smtClean="0"/>
              <a:t>The next day, Paul started the 60km journey to </a:t>
            </a:r>
            <a:r>
              <a:rPr lang="en-US" dirty="0" err="1" smtClean="0"/>
              <a:t>Derbe</a:t>
            </a:r>
            <a:r>
              <a:rPr lang="en-US" dirty="0" smtClean="0"/>
              <a:t>, making many disciples (persistence)!</a:t>
            </a:r>
          </a:p>
          <a:p>
            <a:pPr marL="182880" indent="182880">
              <a:lnSpc>
                <a:spcPct val="100000"/>
              </a:lnSpc>
              <a:spcBef>
                <a:spcPts val="600"/>
              </a:spcBef>
              <a:spcAft>
                <a:spcPts val="1200"/>
              </a:spcAft>
            </a:pPr>
            <a:r>
              <a:rPr lang="en-US" b="1" dirty="0" smtClean="0"/>
              <a:t>Acts 14:22 </a:t>
            </a:r>
            <a:r>
              <a:rPr lang="en-US" dirty="0" smtClean="0"/>
              <a:t>– To continue in the faith, expect many tribulations (Christianity isn’t an easy road to travel)</a:t>
            </a:r>
            <a:endParaRPr lang="en-US" dirty="0"/>
          </a:p>
        </p:txBody>
      </p:sp>
    </p:spTree>
    <p:extLst>
      <p:ext uri="{BB962C8B-B14F-4D97-AF65-F5344CB8AC3E}">
        <p14:creationId xmlns:p14="http://schemas.microsoft.com/office/powerpoint/2010/main" val="2584838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5029</TotalTime>
  <Words>1225</Words>
  <Application>Microsoft Office PowerPoint</Application>
  <PresentationFormat>On-screen Show (4:3)</PresentationFormat>
  <Paragraphs>78</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Rounded MT Bold</vt:lpstr>
      <vt:lpstr>Calibri</vt:lpstr>
      <vt:lpstr>Calibri Light</vt:lpstr>
      <vt:lpstr>Cambria</vt:lpstr>
      <vt:lpstr>Office Theme</vt:lpstr>
      <vt:lpstr>Proclaiming and Persevering</vt:lpstr>
      <vt:lpstr>“But the Jews incited the devout women of high standing and the leading men of the city, stirred up persecution against Paul and Barnabas, and drove them out of their district. But they shook off the dust from their feet against them and went to Iconium.” Acts 13:50,51</vt:lpstr>
      <vt:lpstr>Iconium: Success and Opposition</vt:lpstr>
      <vt:lpstr>Iconium: Success and Opposition</vt:lpstr>
      <vt:lpstr>“they learned of it and fled to Lystra and Derbe, cities of Lycaonia, and to the surrounding country, and there they continued to preach the gospel.” Acts 14:6,7</vt:lpstr>
      <vt:lpstr>Iconium: Success and Opposition</vt:lpstr>
      <vt:lpstr>Lystra: Speaking into Idolatry</vt:lpstr>
      <vt:lpstr>Lystra: Speaking into Idolatry</vt:lpstr>
      <vt:lpstr>Lystra, etc: Expect Opposition</vt:lpstr>
      <vt:lpstr>Serving the Churches</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310</cp:revision>
  <dcterms:created xsi:type="dcterms:W3CDTF">2022-11-02T22:17:55Z</dcterms:created>
  <dcterms:modified xsi:type="dcterms:W3CDTF">2023-06-09T23:57:53Z</dcterms:modified>
</cp:coreProperties>
</file>