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313" r:id="rId3"/>
    <p:sldId id="306" r:id="rId4"/>
    <p:sldId id="315" r:id="rId5"/>
    <p:sldId id="314" r:id="rId6"/>
    <p:sldId id="316" r:id="rId7"/>
    <p:sldId id="317" r:id="rId8"/>
    <p:sldId id="318" r:id="rId9"/>
    <p:sldId id="319" r:id="rId10"/>
    <p:sldId id="30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205" autoAdjust="0"/>
    <p:restoredTop sz="80282" autoAdjust="0"/>
  </p:normalViewPr>
  <p:slideViewPr>
    <p:cSldViewPr snapToGrid="0">
      <p:cViewPr varScale="1">
        <p:scale>
          <a:sx n="91" d="100"/>
          <a:sy n="91" d="100"/>
        </p:scale>
        <p:origin x="1806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200" d="100"/>
        <a:sy n="200" d="100"/>
      </p:scale>
      <p:origin x="0" y="-489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6E1A17-0C42-46D3-B25B-C5FDCF936158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5137F4-5C01-4833-8342-24C0486150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559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smtClean="0"/>
              <a:t>This chapter describes one of the first “church councils, one that determined the answer to the most important question of all: what must I do to be saved? </a:t>
            </a:r>
          </a:p>
          <a:p>
            <a:endParaRPr lang="en-US" baseline="0" dirty="0" smtClean="0"/>
          </a:p>
          <a:p>
            <a:r>
              <a:rPr lang="en-US" baseline="0" dirty="0" smtClean="0"/>
              <a:t>Other important church councils include: </a:t>
            </a:r>
            <a:r>
              <a:rPr lang="en-US" baseline="0" dirty="0" err="1" smtClean="0"/>
              <a:t>Nicea</a:t>
            </a:r>
            <a:r>
              <a:rPr lang="en-US" baseline="0" dirty="0" smtClean="0"/>
              <a:t> (325) and Chalcedon (451), correcting erroneous teaching about the person and nature of Jesus while clarifying the biblical position of truth.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23282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r>
              <a:rPr lang="en-US" dirty="0" smtClean="0"/>
              <a:t>Proverbs 4:</a:t>
            </a:r>
            <a:r>
              <a:rPr lang="en-US" sz="1200" b="1" i="0" u="none" strike="noStrike" kern="1200" baseline="30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14 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Do not set foot on the path of the wicked or walk in the way of evildoers.  </a:t>
            </a:r>
            <a:r>
              <a:rPr lang="en-US" sz="1200" b="1" i="0" u="none" strike="noStrike" kern="1200" baseline="30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15 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Avoid it, do not travel on it; turn from it and go on your way.  </a:t>
            </a:r>
            <a:r>
              <a:rPr lang="en-US" sz="1200" b="1" i="0" u="none" strike="noStrike" kern="1200" baseline="30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16 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 they cannot rest until they do evil; they are robbed of sleep till they make someone stumble.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3644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519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5843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6622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4041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5331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38276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16680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en-US" dirty="0" smtClean="0"/>
              <a:t>Unsettling</a:t>
            </a:r>
            <a:r>
              <a:rPr lang="en-US" baseline="0" dirty="0" smtClean="0"/>
              <a:t> (Gk. </a:t>
            </a:r>
            <a:r>
              <a:rPr lang="en-US" baseline="0" dirty="0" err="1" smtClean="0"/>
              <a:t>Anaskeuazo</a:t>
            </a:r>
            <a:r>
              <a:rPr lang="en-US" baseline="0" dirty="0" smtClean="0"/>
              <a:t>”) refers to going bankrupt or a military force plundering a town.  It is a strong idea, indicating how false teaching can remove faith and confidence in the truth, leaving believers deeply troubled.</a:t>
            </a:r>
            <a:endParaRPr lang="en-US" dirty="0" smtClean="0"/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The Gentile</a:t>
            </a:r>
            <a:r>
              <a:rPr lang="en-US" baseline="0" dirty="0" smtClean="0"/>
              <a:t>s may have wondered if their salvation was genuine, but this letter brought encouragement and hope.</a:t>
            </a:r>
            <a:endParaRPr lang="en-US" dirty="0" smtClean="0"/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Legalism produces fear, guilt, and pride,</a:t>
            </a:r>
            <a:r>
              <a:rPr lang="en-US" baseline="0" dirty="0" smtClean="0"/>
              <a:t> while grace alone brings comfort and hope.</a:t>
            </a:r>
            <a:endParaRPr lang="en-US" dirty="0" smtClean="0"/>
          </a:p>
          <a:p>
            <a:pPr algn="just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6671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740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116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405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465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033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945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644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257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046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981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887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1AAF78-C487-492D-A5D8-4AA2F643F080}" type="datetimeFigureOut">
              <a:rPr lang="en-US" smtClean="0"/>
              <a:t>11/2/2023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087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89813" y="388889"/>
            <a:ext cx="7173798" cy="242789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6600" b="1" dirty="0" smtClean="0">
                <a:latin typeface="Bookman Old Style" panose="02050604050505020204" pitchFamily="18" charset="0"/>
              </a:rPr>
              <a:t>Salvation by Grace Alone</a:t>
            </a:r>
            <a:endParaRPr lang="en-US" b="1" dirty="0">
              <a:latin typeface="Bookman Old Style" panose="020506040505050202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4818" y="3499945"/>
            <a:ext cx="6508531" cy="2501462"/>
          </a:xfrm>
        </p:spPr>
        <p:txBody>
          <a:bodyPr>
            <a:normAutofit fontScale="92500" lnSpcReduction="20000"/>
          </a:bodyPr>
          <a:lstStyle/>
          <a:p>
            <a:r>
              <a:rPr lang="en-US" sz="5800" dirty="0" smtClean="0"/>
              <a:t>Acts 15</a:t>
            </a:r>
          </a:p>
          <a:p>
            <a:endParaRPr lang="en-US" sz="4800" dirty="0"/>
          </a:p>
          <a:p>
            <a:r>
              <a:rPr lang="en-US" sz="4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Answering the most important question of all!</a:t>
            </a:r>
          </a:p>
        </p:txBody>
      </p:sp>
    </p:spTree>
    <p:extLst>
      <p:ext uri="{BB962C8B-B14F-4D97-AF65-F5344CB8AC3E}">
        <p14:creationId xmlns:p14="http://schemas.microsoft.com/office/powerpoint/2010/main" val="1262474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8629"/>
            <a:ext cx="7886700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/>
              <a:t>Some “Take </a:t>
            </a:r>
            <a:r>
              <a:rPr lang="en-US" b="1" u="sng" dirty="0" err="1" smtClean="0"/>
              <a:t>Aways</a:t>
            </a:r>
            <a:r>
              <a:rPr lang="en-US" b="1" u="sng" dirty="0" smtClean="0"/>
              <a:t>”</a:t>
            </a:r>
            <a:endParaRPr lang="en-US" b="1" u="sng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20411" y="1093079"/>
            <a:ext cx="8397768" cy="5507418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The gospel of Jesus is different than every other faith system: salvation by grace through faith alone.</a:t>
            </a:r>
          </a:p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We have freedom in Christ, but should stay away from things that draw us back to the old way of life.</a:t>
            </a:r>
          </a:p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Recognize and avoid things that offend others.</a:t>
            </a:r>
          </a:p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Be ready to say, “Here am I – send me.”  Rejoice when God uses you, even in a difficult situation.</a:t>
            </a:r>
          </a:p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God is the One who works through you to accomplish His good purposes.  When sharing, speak about “what God has done.”</a:t>
            </a:r>
          </a:p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Remember your true identity: A Christian, called by God’s </a:t>
            </a:r>
            <a:r>
              <a:rPr lang="en-US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name.</a:t>
            </a:r>
            <a:endParaRPr lang="en-US" dirty="0" smtClean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7060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92162"/>
          </a:xfrm>
        </p:spPr>
        <p:txBody>
          <a:bodyPr/>
          <a:lstStyle/>
          <a:p>
            <a:pPr algn="ctr"/>
            <a:r>
              <a:rPr lang="en-US" b="1" u="sng" dirty="0" smtClean="0"/>
              <a:t>God’s Laws for Israel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7500" y="834202"/>
            <a:ext cx="8655269" cy="576103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b="1" dirty="0" smtClean="0"/>
              <a:t>Moral Law</a:t>
            </a:r>
            <a:r>
              <a:rPr lang="en-US" sz="3200" dirty="0" smtClean="0"/>
              <a:t>:  To reflect the holiness of God (e.g. the Ten Commandments)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b="1" dirty="0" smtClean="0"/>
              <a:t>Civil Law</a:t>
            </a:r>
            <a:r>
              <a:rPr lang="en-US" sz="3200" dirty="0" smtClean="0"/>
              <a:t>:  To govern the nation wisely and guide righteous judicial processes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b="1" dirty="0" smtClean="0"/>
              <a:t>Ceremonial Law</a:t>
            </a:r>
            <a:r>
              <a:rPr lang="en-US" sz="3200" dirty="0" smtClean="0"/>
              <a:t>:  To operate the temple with constant sacrifices to “cover” sin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u="sng" dirty="0" smtClean="0"/>
              <a:t>Remember the purpose of the law</a:t>
            </a:r>
            <a:r>
              <a:rPr lang="en-US" sz="3200" dirty="0" smtClean="0"/>
              <a:t>: to </a:t>
            </a:r>
            <a:r>
              <a:rPr lang="en-US" sz="3200" b="1" dirty="0" smtClean="0"/>
              <a:t>expose</a:t>
            </a:r>
            <a:r>
              <a:rPr lang="en-US" sz="3200" dirty="0" smtClean="0"/>
              <a:t> everyone’s </a:t>
            </a:r>
            <a:r>
              <a:rPr lang="en-US" sz="3200" b="1" dirty="0" smtClean="0"/>
              <a:t>sin</a:t>
            </a:r>
            <a:r>
              <a:rPr lang="en-US" sz="3200" dirty="0" smtClean="0"/>
              <a:t> (Romans 3:20,21), </a:t>
            </a:r>
            <a:r>
              <a:rPr lang="en-US" sz="3200" b="1" dirty="0" smtClean="0"/>
              <a:t>not to save </a:t>
            </a:r>
            <a:r>
              <a:rPr lang="en-US" sz="3200" dirty="0" smtClean="0"/>
              <a:t>people from their sin (Galatians 3:11-14).  The law </a:t>
            </a:r>
            <a:r>
              <a:rPr lang="en-US" sz="3200" b="1" dirty="0" smtClean="0"/>
              <a:t>shows us </a:t>
            </a:r>
            <a:r>
              <a:rPr lang="en-US" sz="3200" dirty="0" smtClean="0"/>
              <a:t>that we all </a:t>
            </a:r>
            <a:r>
              <a:rPr lang="en-US" sz="3200" b="1" dirty="0" smtClean="0"/>
              <a:t>need a Savior</a:t>
            </a:r>
            <a:r>
              <a:rPr lang="en-US" sz="3200" dirty="0" smtClean="0"/>
              <a:t>!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80996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08119"/>
            <a:ext cx="7886700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/>
              <a:t>The Circumcision Question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47147" y="1061545"/>
            <a:ext cx="8828690" cy="5698033"/>
          </a:xfrm>
        </p:spPr>
        <p:txBody>
          <a:bodyPr>
            <a:noAutofit/>
          </a:bodyPr>
          <a:lstStyle/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b="1" dirty="0" smtClean="0"/>
              <a:t>Acts 15:1 –</a:t>
            </a:r>
            <a:r>
              <a:rPr lang="en-US" dirty="0" smtClean="0"/>
              <a:t> Some men from Judea: “you </a:t>
            </a:r>
            <a:r>
              <a:rPr lang="en-US" u="sng" dirty="0" smtClean="0"/>
              <a:t>cannot be saved</a:t>
            </a:r>
            <a:r>
              <a:rPr lang="en-US" dirty="0" smtClean="0"/>
              <a:t> unless you are circumcised.”  Their message: salvation comes by belief in Jesus </a:t>
            </a:r>
            <a:r>
              <a:rPr lang="en-US" b="1" dirty="0" smtClean="0"/>
              <a:t>PLUS</a:t>
            </a:r>
            <a:r>
              <a:rPr lang="en-US" dirty="0" smtClean="0"/>
              <a:t> keeping the </a:t>
            </a:r>
            <a:r>
              <a:rPr lang="en-US" u="sng" dirty="0" smtClean="0"/>
              <a:t>ceremonial law</a:t>
            </a:r>
            <a:r>
              <a:rPr lang="en-US" dirty="0" smtClean="0"/>
              <a:t>.</a:t>
            </a:r>
          </a:p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dirty="0" smtClean="0"/>
              <a:t>The core teaching of </a:t>
            </a:r>
            <a:r>
              <a:rPr lang="en-US" b="1" dirty="0" smtClean="0"/>
              <a:t>all false religions</a:t>
            </a:r>
            <a:r>
              <a:rPr lang="en-US" dirty="0" smtClean="0"/>
              <a:t>: salvation comes through </a:t>
            </a:r>
            <a:r>
              <a:rPr lang="en-US" b="1" dirty="0" smtClean="0"/>
              <a:t>good works</a:t>
            </a:r>
            <a:r>
              <a:rPr lang="en-US" dirty="0" smtClean="0"/>
              <a:t>.</a:t>
            </a:r>
          </a:p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b="1" dirty="0"/>
              <a:t>Acts </a:t>
            </a:r>
            <a:r>
              <a:rPr lang="en-US" b="1" dirty="0" smtClean="0"/>
              <a:t>15:2 </a:t>
            </a:r>
            <a:r>
              <a:rPr lang="en-US" b="1" dirty="0"/>
              <a:t>–</a:t>
            </a:r>
            <a:r>
              <a:rPr lang="en-US" dirty="0"/>
              <a:t> </a:t>
            </a:r>
            <a:r>
              <a:rPr lang="en-US" dirty="0" smtClean="0"/>
              <a:t>Dissention and Debate: Paul and Barnabas fought furiously against this </a:t>
            </a:r>
            <a:r>
              <a:rPr lang="en-US" b="1" dirty="0" smtClean="0"/>
              <a:t>destructive false teaching</a:t>
            </a:r>
            <a:r>
              <a:rPr lang="en-US" dirty="0" smtClean="0"/>
              <a:t>.</a:t>
            </a:r>
          </a:p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dirty="0" smtClean="0"/>
              <a:t>This teaching could </a:t>
            </a:r>
            <a:r>
              <a:rPr lang="en-US" b="1" dirty="0" smtClean="0"/>
              <a:t>confuse the truth </a:t>
            </a:r>
            <a:r>
              <a:rPr lang="en-US" dirty="0" smtClean="0"/>
              <a:t>and </a:t>
            </a:r>
            <a:r>
              <a:rPr lang="en-US" b="1" dirty="0" smtClean="0"/>
              <a:t>divide believers</a:t>
            </a:r>
            <a:r>
              <a:rPr lang="en-US" dirty="0" smtClean="0"/>
              <a:t> with Jewish and Gentile backgrounds.</a:t>
            </a:r>
          </a:p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dirty="0" smtClean="0"/>
              <a:t>The church sent Paul, Barnabas, and others to Jerusalem for a decision by the apostles and elders.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2775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3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-39021"/>
            <a:ext cx="7886700" cy="911384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/>
              <a:t>Sent Back to Jerusalem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6938" b="6303"/>
          <a:stretch/>
        </p:blipFill>
        <p:spPr>
          <a:xfrm>
            <a:off x="3811569" y="736381"/>
            <a:ext cx="5332431" cy="6050918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7672553" y="3878317"/>
            <a:ext cx="107205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Phoenicia</a:t>
            </a:r>
            <a:endParaRPr lang="en-US" sz="16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220717" y="1051034"/>
            <a:ext cx="3279228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Acts 15:3  </a:t>
            </a:r>
          </a:p>
          <a:p>
            <a:r>
              <a:rPr lang="en-US" sz="2400" dirty="0" smtClean="0"/>
              <a:t>So</a:t>
            </a:r>
            <a:r>
              <a:rPr lang="en-US" sz="2400" dirty="0"/>
              <a:t>, being sent on their way by the church, they passed through both Phoenicia and Samaria, describing in detail the </a:t>
            </a:r>
            <a:r>
              <a:rPr lang="en-US" sz="2400" b="1" dirty="0"/>
              <a:t>conversion of the Gentiles</a:t>
            </a:r>
            <a:r>
              <a:rPr lang="en-US" sz="2400" dirty="0"/>
              <a:t>, and </a:t>
            </a:r>
            <a:r>
              <a:rPr lang="en-US" sz="2400" b="1" dirty="0"/>
              <a:t>brought great joy</a:t>
            </a:r>
            <a:r>
              <a:rPr lang="en-US" sz="2400" dirty="0"/>
              <a:t> to all the </a:t>
            </a:r>
            <a:r>
              <a:rPr lang="en-US" sz="2400" dirty="0" smtClean="0"/>
              <a:t>brothers.</a:t>
            </a:r>
            <a:endParaRPr lang="en-US" sz="2400" dirty="0"/>
          </a:p>
        </p:txBody>
      </p:sp>
      <p:sp>
        <p:nvSpPr>
          <p:cNvPr id="8" name="Freeform 7"/>
          <p:cNvSpPr/>
          <p:nvPr/>
        </p:nvSpPr>
        <p:spPr>
          <a:xfrm>
            <a:off x="7712127" y="2659117"/>
            <a:ext cx="664618" cy="3195145"/>
          </a:xfrm>
          <a:custGeom>
            <a:avLst/>
            <a:gdLst>
              <a:gd name="connsiteX0" fmla="*/ 328287 w 664618"/>
              <a:gd name="connsiteY0" fmla="*/ 0 h 3195145"/>
              <a:gd name="connsiteX1" fmla="*/ 370328 w 664618"/>
              <a:gd name="connsiteY1" fmla="*/ 52552 h 3195145"/>
              <a:gd name="connsiteX2" fmla="*/ 401859 w 664618"/>
              <a:gd name="connsiteY2" fmla="*/ 73573 h 3195145"/>
              <a:gd name="connsiteX3" fmla="*/ 412370 w 664618"/>
              <a:gd name="connsiteY3" fmla="*/ 105104 h 3195145"/>
              <a:gd name="connsiteX4" fmla="*/ 454411 w 664618"/>
              <a:gd name="connsiteY4" fmla="*/ 168166 h 3195145"/>
              <a:gd name="connsiteX5" fmla="*/ 475432 w 664618"/>
              <a:gd name="connsiteY5" fmla="*/ 231228 h 3195145"/>
              <a:gd name="connsiteX6" fmla="*/ 485942 w 664618"/>
              <a:gd name="connsiteY6" fmla="*/ 262759 h 3195145"/>
              <a:gd name="connsiteX7" fmla="*/ 496452 w 664618"/>
              <a:gd name="connsiteY7" fmla="*/ 325821 h 3195145"/>
              <a:gd name="connsiteX8" fmla="*/ 485942 w 664618"/>
              <a:gd name="connsiteY8" fmla="*/ 420414 h 3195145"/>
              <a:gd name="connsiteX9" fmla="*/ 464921 w 664618"/>
              <a:gd name="connsiteY9" fmla="*/ 483476 h 3195145"/>
              <a:gd name="connsiteX10" fmla="*/ 433390 w 664618"/>
              <a:gd name="connsiteY10" fmla="*/ 546538 h 3195145"/>
              <a:gd name="connsiteX11" fmla="*/ 412370 w 664618"/>
              <a:gd name="connsiteY11" fmla="*/ 609600 h 3195145"/>
              <a:gd name="connsiteX12" fmla="*/ 370328 w 664618"/>
              <a:gd name="connsiteY12" fmla="*/ 672662 h 3195145"/>
              <a:gd name="connsiteX13" fmla="*/ 349307 w 664618"/>
              <a:gd name="connsiteY13" fmla="*/ 735724 h 3195145"/>
              <a:gd name="connsiteX14" fmla="*/ 328287 w 664618"/>
              <a:gd name="connsiteY14" fmla="*/ 903890 h 3195145"/>
              <a:gd name="connsiteX15" fmla="*/ 338797 w 664618"/>
              <a:gd name="connsiteY15" fmla="*/ 1292773 h 3195145"/>
              <a:gd name="connsiteX16" fmla="*/ 370328 w 664618"/>
              <a:gd name="connsiteY16" fmla="*/ 1429407 h 3195145"/>
              <a:gd name="connsiteX17" fmla="*/ 412370 w 664618"/>
              <a:gd name="connsiteY17" fmla="*/ 1492469 h 3195145"/>
              <a:gd name="connsiteX18" fmla="*/ 433390 w 664618"/>
              <a:gd name="connsiteY18" fmla="*/ 1524000 h 3195145"/>
              <a:gd name="connsiteX19" fmla="*/ 443901 w 664618"/>
              <a:gd name="connsiteY19" fmla="*/ 1555531 h 3195145"/>
              <a:gd name="connsiteX20" fmla="*/ 475432 w 664618"/>
              <a:gd name="connsiteY20" fmla="*/ 1576552 h 3195145"/>
              <a:gd name="connsiteX21" fmla="*/ 580535 w 664618"/>
              <a:gd name="connsiteY21" fmla="*/ 1734207 h 3195145"/>
              <a:gd name="connsiteX22" fmla="*/ 622576 w 664618"/>
              <a:gd name="connsiteY22" fmla="*/ 1797269 h 3195145"/>
              <a:gd name="connsiteX23" fmla="*/ 643597 w 664618"/>
              <a:gd name="connsiteY23" fmla="*/ 1860331 h 3195145"/>
              <a:gd name="connsiteX24" fmla="*/ 654107 w 664618"/>
              <a:gd name="connsiteY24" fmla="*/ 1891862 h 3195145"/>
              <a:gd name="connsiteX25" fmla="*/ 664618 w 664618"/>
              <a:gd name="connsiteY25" fmla="*/ 1944414 h 3195145"/>
              <a:gd name="connsiteX26" fmla="*/ 654107 w 664618"/>
              <a:gd name="connsiteY26" fmla="*/ 2081049 h 3195145"/>
              <a:gd name="connsiteX27" fmla="*/ 643597 w 664618"/>
              <a:gd name="connsiteY27" fmla="*/ 2112580 h 3195145"/>
              <a:gd name="connsiteX28" fmla="*/ 612066 w 664618"/>
              <a:gd name="connsiteY28" fmla="*/ 2133600 h 3195145"/>
              <a:gd name="connsiteX29" fmla="*/ 591045 w 664618"/>
              <a:gd name="connsiteY29" fmla="*/ 2165131 h 3195145"/>
              <a:gd name="connsiteX30" fmla="*/ 527983 w 664618"/>
              <a:gd name="connsiteY30" fmla="*/ 2207173 h 3195145"/>
              <a:gd name="connsiteX31" fmla="*/ 443901 w 664618"/>
              <a:gd name="connsiteY31" fmla="*/ 2280745 h 3195145"/>
              <a:gd name="connsiteX32" fmla="*/ 412370 w 664618"/>
              <a:gd name="connsiteY32" fmla="*/ 2301766 h 3195145"/>
              <a:gd name="connsiteX33" fmla="*/ 359818 w 664618"/>
              <a:gd name="connsiteY33" fmla="*/ 2354317 h 3195145"/>
              <a:gd name="connsiteX34" fmla="*/ 338797 w 664618"/>
              <a:gd name="connsiteY34" fmla="*/ 2385849 h 3195145"/>
              <a:gd name="connsiteX35" fmla="*/ 275735 w 664618"/>
              <a:gd name="connsiteY35" fmla="*/ 2427890 h 3195145"/>
              <a:gd name="connsiteX36" fmla="*/ 223183 w 664618"/>
              <a:gd name="connsiteY36" fmla="*/ 2480442 h 3195145"/>
              <a:gd name="connsiteX37" fmla="*/ 191652 w 664618"/>
              <a:gd name="connsiteY37" fmla="*/ 2543504 h 3195145"/>
              <a:gd name="connsiteX38" fmla="*/ 170632 w 664618"/>
              <a:gd name="connsiteY38" fmla="*/ 2575035 h 3195145"/>
              <a:gd name="connsiteX39" fmla="*/ 160121 w 664618"/>
              <a:gd name="connsiteY39" fmla="*/ 2606566 h 3195145"/>
              <a:gd name="connsiteX40" fmla="*/ 118080 w 664618"/>
              <a:gd name="connsiteY40" fmla="*/ 2669628 h 3195145"/>
              <a:gd name="connsiteX41" fmla="*/ 86549 w 664618"/>
              <a:gd name="connsiteY41" fmla="*/ 2732690 h 3195145"/>
              <a:gd name="connsiteX42" fmla="*/ 76039 w 664618"/>
              <a:gd name="connsiteY42" fmla="*/ 2764221 h 3195145"/>
              <a:gd name="connsiteX43" fmla="*/ 55018 w 664618"/>
              <a:gd name="connsiteY43" fmla="*/ 2795752 h 3195145"/>
              <a:gd name="connsiteX44" fmla="*/ 33997 w 664618"/>
              <a:gd name="connsiteY44" fmla="*/ 2858814 h 3195145"/>
              <a:gd name="connsiteX45" fmla="*/ 23487 w 664618"/>
              <a:gd name="connsiteY45" fmla="*/ 2890345 h 3195145"/>
              <a:gd name="connsiteX46" fmla="*/ 55018 w 664618"/>
              <a:gd name="connsiteY46" fmla="*/ 3195145 h 31951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664618" h="3195145">
                <a:moveTo>
                  <a:pt x="328287" y="0"/>
                </a:moveTo>
                <a:cubicBezTo>
                  <a:pt x="342301" y="17517"/>
                  <a:pt x="354466" y="36689"/>
                  <a:pt x="370328" y="52552"/>
                </a:cubicBezTo>
                <a:cubicBezTo>
                  <a:pt x="379260" y="61484"/>
                  <a:pt x="393968" y="63709"/>
                  <a:pt x="401859" y="73573"/>
                </a:cubicBezTo>
                <a:cubicBezTo>
                  <a:pt x="408780" y="82224"/>
                  <a:pt x="406990" y="95419"/>
                  <a:pt x="412370" y="105104"/>
                </a:cubicBezTo>
                <a:cubicBezTo>
                  <a:pt x="424639" y="127188"/>
                  <a:pt x="454411" y="168166"/>
                  <a:pt x="454411" y="168166"/>
                </a:cubicBezTo>
                <a:lnTo>
                  <a:pt x="475432" y="231228"/>
                </a:lnTo>
                <a:cubicBezTo>
                  <a:pt x="478935" y="241738"/>
                  <a:pt x="484121" y="251831"/>
                  <a:pt x="485942" y="262759"/>
                </a:cubicBezTo>
                <a:lnTo>
                  <a:pt x="496452" y="325821"/>
                </a:lnTo>
                <a:cubicBezTo>
                  <a:pt x="492949" y="357352"/>
                  <a:pt x="492164" y="389305"/>
                  <a:pt x="485942" y="420414"/>
                </a:cubicBezTo>
                <a:cubicBezTo>
                  <a:pt x="481597" y="442141"/>
                  <a:pt x="471928" y="462455"/>
                  <a:pt x="464921" y="483476"/>
                </a:cubicBezTo>
                <a:cubicBezTo>
                  <a:pt x="450416" y="526992"/>
                  <a:pt x="460558" y="505787"/>
                  <a:pt x="433390" y="546538"/>
                </a:cubicBezTo>
                <a:cubicBezTo>
                  <a:pt x="426383" y="567559"/>
                  <a:pt x="424661" y="591164"/>
                  <a:pt x="412370" y="609600"/>
                </a:cubicBezTo>
                <a:lnTo>
                  <a:pt x="370328" y="672662"/>
                </a:lnTo>
                <a:cubicBezTo>
                  <a:pt x="363321" y="693683"/>
                  <a:pt x="352055" y="713737"/>
                  <a:pt x="349307" y="735724"/>
                </a:cubicBezTo>
                <a:lnTo>
                  <a:pt x="328287" y="903890"/>
                </a:lnTo>
                <a:cubicBezTo>
                  <a:pt x="331790" y="1033518"/>
                  <a:pt x="332909" y="1163232"/>
                  <a:pt x="338797" y="1292773"/>
                </a:cubicBezTo>
                <a:cubicBezTo>
                  <a:pt x="340097" y="1321375"/>
                  <a:pt x="352513" y="1402685"/>
                  <a:pt x="370328" y="1429407"/>
                </a:cubicBezTo>
                <a:lnTo>
                  <a:pt x="412370" y="1492469"/>
                </a:lnTo>
                <a:cubicBezTo>
                  <a:pt x="419377" y="1502979"/>
                  <a:pt x="429395" y="1512017"/>
                  <a:pt x="433390" y="1524000"/>
                </a:cubicBezTo>
                <a:cubicBezTo>
                  <a:pt x="436894" y="1534510"/>
                  <a:pt x="436980" y="1546880"/>
                  <a:pt x="443901" y="1555531"/>
                </a:cubicBezTo>
                <a:cubicBezTo>
                  <a:pt x="451792" y="1565395"/>
                  <a:pt x="464922" y="1569545"/>
                  <a:pt x="475432" y="1576552"/>
                </a:cubicBezTo>
                <a:lnTo>
                  <a:pt x="580535" y="1734207"/>
                </a:lnTo>
                <a:lnTo>
                  <a:pt x="622576" y="1797269"/>
                </a:lnTo>
                <a:lnTo>
                  <a:pt x="643597" y="1860331"/>
                </a:lnTo>
                <a:cubicBezTo>
                  <a:pt x="647100" y="1870841"/>
                  <a:pt x="651934" y="1880998"/>
                  <a:pt x="654107" y="1891862"/>
                </a:cubicBezTo>
                <a:lnTo>
                  <a:pt x="664618" y="1944414"/>
                </a:lnTo>
                <a:cubicBezTo>
                  <a:pt x="661114" y="1989959"/>
                  <a:pt x="659773" y="2035722"/>
                  <a:pt x="654107" y="2081049"/>
                </a:cubicBezTo>
                <a:cubicBezTo>
                  <a:pt x="652733" y="2092042"/>
                  <a:pt x="650518" y="2103929"/>
                  <a:pt x="643597" y="2112580"/>
                </a:cubicBezTo>
                <a:cubicBezTo>
                  <a:pt x="635706" y="2122444"/>
                  <a:pt x="622576" y="2126593"/>
                  <a:pt x="612066" y="2133600"/>
                </a:cubicBezTo>
                <a:cubicBezTo>
                  <a:pt x="605059" y="2144110"/>
                  <a:pt x="600551" y="2156813"/>
                  <a:pt x="591045" y="2165131"/>
                </a:cubicBezTo>
                <a:cubicBezTo>
                  <a:pt x="572032" y="2181767"/>
                  <a:pt x="527983" y="2207173"/>
                  <a:pt x="527983" y="2207173"/>
                </a:cubicBezTo>
                <a:cubicBezTo>
                  <a:pt x="492949" y="2259725"/>
                  <a:pt x="517474" y="2231697"/>
                  <a:pt x="443901" y="2280745"/>
                </a:cubicBezTo>
                <a:lnTo>
                  <a:pt x="412370" y="2301766"/>
                </a:lnTo>
                <a:cubicBezTo>
                  <a:pt x="356311" y="2385853"/>
                  <a:pt x="429890" y="2284245"/>
                  <a:pt x="359818" y="2354317"/>
                </a:cubicBezTo>
                <a:cubicBezTo>
                  <a:pt x="350886" y="2363249"/>
                  <a:pt x="348304" y="2377531"/>
                  <a:pt x="338797" y="2385849"/>
                </a:cubicBezTo>
                <a:cubicBezTo>
                  <a:pt x="319784" y="2402485"/>
                  <a:pt x="275735" y="2427890"/>
                  <a:pt x="275735" y="2427890"/>
                </a:cubicBezTo>
                <a:cubicBezTo>
                  <a:pt x="219676" y="2511977"/>
                  <a:pt x="293255" y="2410369"/>
                  <a:pt x="223183" y="2480442"/>
                </a:cubicBezTo>
                <a:cubicBezTo>
                  <a:pt x="193065" y="2510560"/>
                  <a:pt x="208747" y="2509314"/>
                  <a:pt x="191652" y="2543504"/>
                </a:cubicBezTo>
                <a:cubicBezTo>
                  <a:pt x="186003" y="2554802"/>
                  <a:pt x="176281" y="2563737"/>
                  <a:pt x="170632" y="2575035"/>
                </a:cubicBezTo>
                <a:cubicBezTo>
                  <a:pt x="165677" y="2584944"/>
                  <a:pt x="165501" y="2596881"/>
                  <a:pt x="160121" y="2606566"/>
                </a:cubicBezTo>
                <a:cubicBezTo>
                  <a:pt x="147852" y="2628650"/>
                  <a:pt x="118080" y="2669628"/>
                  <a:pt x="118080" y="2669628"/>
                </a:cubicBezTo>
                <a:cubicBezTo>
                  <a:pt x="91663" y="2748882"/>
                  <a:pt x="127298" y="2651192"/>
                  <a:pt x="86549" y="2732690"/>
                </a:cubicBezTo>
                <a:cubicBezTo>
                  <a:pt x="81594" y="2742599"/>
                  <a:pt x="80994" y="2754312"/>
                  <a:pt x="76039" y="2764221"/>
                </a:cubicBezTo>
                <a:cubicBezTo>
                  <a:pt x="70390" y="2775519"/>
                  <a:pt x="60148" y="2784209"/>
                  <a:pt x="55018" y="2795752"/>
                </a:cubicBezTo>
                <a:cubicBezTo>
                  <a:pt x="46019" y="2816000"/>
                  <a:pt x="41004" y="2837793"/>
                  <a:pt x="33997" y="2858814"/>
                </a:cubicBezTo>
                <a:lnTo>
                  <a:pt x="23487" y="2890345"/>
                </a:lnTo>
                <a:cubicBezTo>
                  <a:pt x="34277" y="3192464"/>
                  <a:pt x="-53800" y="3140739"/>
                  <a:pt x="55018" y="3195145"/>
                </a:cubicBezTo>
              </a:path>
            </a:pathLst>
          </a:custGeom>
          <a:noFill/>
          <a:ln w="44450">
            <a:tailEnd type="stealth" w="med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698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08119"/>
            <a:ext cx="7886700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/>
              <a:t>Back in Jerusalem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47147" y="872079"/>
            <a:ext cx="8828690" cy="5887499"/>
          </a:xfrm>
        </p:spPr>
        <p:txBody>
          <a:bodyPr>
            <a:noAutofit/>
          </a:bodyPr>
          <a:lstStyle/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b="1" dirty="0" smtClean="0"/>
              <a:t>Acts 15:4 –</a:t>
            </a:r>
            <a:r>
              <a:rPr lang="en-US" dirty="0" smtClean="0"/>
              <a:t> “all that </a:t>
            </a:r>
            <a:r>
              <a:rPr lang="en-US" b="1" dirty="0" smtClean="0"/>
              <a:t>God had done </a:t>
            </a:r>
            <a:r>
              <a:rPr lang="en-US" dirty="0" smtClean="0"/>
              <a:t>with them.”  This is </a:t>
            </a:r>
            <a:r>
              <a:rPr lang="en-US" u="sng" dirty="0" smtClean="0"/>
              <a:t>our amazing opportunity</a:t>
            </a:r>
            <a:r>
              <a:rPr lang="en-US" dirty="0" smtClean="0"/>
              <a:t> – to be </a:t>
            </a:r>
            <a:r>
              <a:rPr lang="en-US" b="1" dirty="0" smtClean="0"/>
              <a:t>used by God </a:t>
            </a:r>
            <a:r>
              <a:rPr lang="en-US" dirty="0" smtClean="0"/>
              <a:t>for His eternal purposes.  Be available and ready (Isaiah 6:8)!</a:t>
            </a:r>
          </a:p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b="1" dirty="0" smtClean="0"/>
              <a:t>Acts 15:5a </a:t>
            </a:r>
            <a:r>
              <a:rPr lang="en-US" dirty="0" smtClean="0"/>
              <a:t>– Good news: some Pharisees believed!</a:t>
            </a:r>
          </a:p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b="1" dirty="0" smtClean="0"/>
              <a:t>Acts 15:5bc</a:t>
            </a:r>
            <a:r>
              <a:rPr lang="en-US" dirty="0" smtClean="0"/>
              <a:t> – Bad news: </a:t>
            </a:r>
            <a:r>
              <a:rPr lang="en-US" dirty="0"/>
              <a:t>t</a:t>
            </a:r>
            <a:r>
              <a:rPr lang="en-US" dirty="0" smtClean="0"/>
              <a:t>hey thought is was necessary to circumcise and keep the law.  Beware of the </a:t>
            </a:r>
            <a:r>
              <a:rPr lang="en-US" u="sng" dirty="0" smtClean="0"/>
              <a:t>power of tradition</a:t>
            </a:r>
            <a:r>
              <a:rPr lang="en-US" dirty="0" smtClean="0"/>
              <a:t> and the </a:t>
            </a:r>
            <a:r>
              <a:rPr lang="en-US" u="sng" dirty="0" smtClean="0"/>
              <a:t>demands of “legalism”</a:t>
            </a:r>
            <a:r>
              <a:rPr lang="en-US" dirty="0" smtClean="0"/>
              <a:t>!</a:t>
            </a:r>
          </a:p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dirty="0" smtClean="0"/>
              <a:t>But to add any human work to the cross of Christ is to say that Jesus failed – His sacrifice was not enough…</a:t>
            </a:r>
          </a:p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b="1" dirty="0" smtClean="0"/>
              <a:t>Acts 15:6,7 </a:t>
            </a:r>
            <a:r>
              <a:rPr lang="en-US" dirty="0" smtClean="0"/>
              <a:t>– much debate, followed by three speeches: Peter, Paul/Barnabas, and James.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5143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3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7939" y="108119"/>
            <a:ext cx="8347187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/>
              <a:t>Peter’s Defense and Paul’s Evidence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47147" y="1061545"/>
            <a:ext cx="8828690" cy="5698033"/>
          </a:xfrm>
        </p:spPr>
        <p:txBody>
          <a:bodyPr>
            <a:noAutofit/>
          </a:bodyPr>
          <a:lstStyle/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b="1" dirty="0" smtClean="0"/>
              <a:t>Acts 15:7 –</a:t>
            </a:r>
            <a:r>
              <a:rPr lang="en-US" dirty="0" smtClean="0"/>
              <a:t> Peter was directed by God to preach the gospel to </a:t>
            </a:r>
            <a:r>
              <a:rPr lang="en-US" dirty="0" smtClean="0"/>
              <a:t>Cornelius – </a:t>
            </a:r>
            <a:r>
              <a:rPr lang="en-US" b="1" dirty="0" smtClean="0"/>
              <a:t>saved without </a:t>
            </a:r>
            <a:r>
              <a:rPr lang="en-US" b="1" dirty="0" smtClean="0"/>
              <a:t>circumcision</a:t>
            </a:r>
            <a:r>
              <a:rPr lang="en-US" dirty="0" smtClean="0"/>
              <a:t>.</a:t>
            </a:r>
          </a:p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b="1" dirty="0" smtClean="0"/>
              <a:t>Acts 15:8,9 </a:t>
            </a:r>
            <a:r>
              <a:rPr lang="en-US" dirty="0" smtClean="0"/>
              <a:t>– God makes no distinction: their </a:t>
            </a:r>
            <a:r>
              <a:rPr lang="en-US" b="1" dirty="0" smtClean="0"/>
              <a:t>salvation by faith alone </a:t>
            </a:r>
            <a:r>
              <a:rPr lang="en-US" dirty="0" smtClean="0"/>
              <a:t>was made evident </a:t>
            </a:r>
            <a:r>
              <a:rPr lang="en-US" b="1" dirty="0" smtClean="0"/>
              <a:t>by the Holy Spirit</a:t>
            </a:r>
            <a:r>
              <a:rPr lang="en-US" dirty="0" smtClean="0"/>
              <a:t>.</a:t>
            </a:r>
            <a:endParaRPr lang="en-US" dirty="0"/>
          </a:p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b="1" dirty="0" smtClean="0"/>
              <a:t>Acts 15:10 </a:t>
            </a:r>
            <a:r>
              <a:rPr lang="en-US" dirty="0" smtClean="0"/>
              <a:t>– it is foolish to ask the Gentiles to obey the law, since the Jews have </a:t>
            </a:r>
            <a:r>
              <a:rPr lang="en-US" b="1" dirty="0" smtClean="0"/>
              <a:t>never been able to do it </a:t>
            </a:r>
            <a:r>
              <a:rPr lang="en-US" dirty="0" smtClean="0"/>
              <a:t>either!</a:t>
            </a:r>
          </a:p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b="1" dirty="0" smtClean="0"/>
              <a:t>Acts 15:11 </a:t>
            </a:r>
            <a:r>
              <a:rPr lang="en-US" dirty="0" smtClean="0"/>
              <a:t>– we are </a:t>
            </a:r>
            <a:r>
              <a:rPr lang="en-US" b="1" dirty="0" smtClean="0"/>
              <a:t>all saved </a:t>
            </a:r>
            <a:r>
              <a:rPr lang="en-US" dirty="0" smtClean="0"/>
              <a:t>in </a:t>
            </a:r>
            <a:r>
              <a:rPr lang="en-US" b="1" dirty="0" smtClean="0"/>
              <a:t>the same way</a:t>
            </a:r>
            <a:r>
              <a:rPr lang="en-US" dirty="0" smtClean="0"/>
              <a:t>: by the </a:t>
            </a:r>
            <a:r>
              <a:rPr lang="en-US" b="1" dirty="0" smtClean="0"/>
              <a:t>grace</a:t>
            </a:r>
            <a:r>
              <a:rPr lang="en-US" dirty="0" smtClean="0"/>
              <a:t> of the Lord Jesus!</a:t>
            </a:r>
          </a:p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b="1" dirty="0"/>
              <a:t>Acts </a:t>
            </a:r>
            <a:r>
              <a:rPr lang="en-US" b="1" dirty="0" smtClean="0"/>
              <a:t>15:12 </a:t>
            </a:r>
            <a:r>
              <a:rPr lang="en-US" dirty="0"/>
              <a:t>– </a:t>
            </a:r>
            <a:r>
              <a:rPr lang="en-US" dirty="0" smtClean="0"/>
              <a:t>Evidence presented by Paul and Barnabas is consistent with what Peter has just declared.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9330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3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7939" y="108119"/>
            <a:ext cx="8347187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/>
              <a:t>James’ Conclusion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47147" y="1061545"/>
            <a:ext cx="8828690" cy="5698033"/>
          </a:xfrm>
        </p:spPr>
        <p:txBody>
          <a:bodyPr>
            <a:noAutofit/>
          </a:bodyPr>
          <a:lstStyle/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b="1" dirty="0" smtClean="0"/>
              <a:t>Acts 15:13,14</a:t>
            </a:r>
            <a:r>
              <a:rPr lang="en-US" dirty="0" smtClean="0"/>
              <a:t> – James (now the leader of the Jerusalem church) remembers how the Gentiles (Cornelius, </a:t>
            </a:r>
            <a:r>
              <a:rPr lang="en-US" dirty="0" err="1" smtClean="0"/>
              <a:t>etc</a:t>
            </a:r>
            <a:r>
              <a:rPr lang="en-US" dirty="0" smtClean="0"/>
              <a:t>) were saved without circumcision years earlier.</a:t>
            </a:r>
          </a:p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b="1" dirty="0" smtClean="0"/>
              <a:t>Acts 15:15-17</a:t>
            </a:r>
            <a:r>
              <a:rPr lang="en-US" dirty="0" smtClean="0"/>
              <a:t> </a:t>
            </a:r>
            <a:r>
              <a:rPr lang="en-US" dirty="0"/>
              <a:t>– </a:t>
            </a:r>
            <a:r>
              <a:rPr lang="en-US" dirty="0" smtClean="0"/>
              <a:t>The prophet Amos spoke about salvation of the Gentiles </a:t>
            </a:r>
            <a:r>
              <a:rPr lang="en-US" u="sng" dirty="0" smtClean="0"/>
              <a:t>apart</a:t>
            </a:r>
            <a:r>
              <a:rPr lang="en-US" dirty="0" smtClean="0"/>
              <a:t> from the Jewish law.  </a:t>
            </a:r>
          </a:p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dirty="0" smtClean="0"/>
              <a:t>What is my new </a:t>
            </a:r>
            <a:r>
              <a:rPr lang="en-US" b="1" dirty="0" smtClean="0"/>
              <a:t>identity</a:t>
            </a:r>
            <a:r>
              <a:rPr lang="en-US" dirty="0" smtClean="0"/>
              <a:t>? A </a:t>
            </a:r>
            <a:r>
              <a:rPr lang="en-US" b="1" dirty="0" smtClean="0"/>
              <a:t>Christian</a:t>
            </a:r>
            <a:r>
              <a:rPr lang="en-US" dirty="0" smtClean="0"/>
              <a:t>, called by His name!</a:t>
            </a:r>
          </a:p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b="1" dirty="0" smtClean="0"/>
              <a:t>Acts 15:19 </a:t>
            </a:r>
            <a:r>
              <a:rPr lang="en-US" dirty="0" smtClean="0"/>
              <a:t>– do not </a:t>
            </a:r>
            <a:r>
              <a:rPr lang="en-US" b="1" dirty="0" smtClean="0"/>
              <a:t>trouble</a:t>
            </a:r>
            <a:r>
              <a:rPr lang="en-US" dirty="0" smtClean="0"/>
              <a:t> those Gentiles who are turning to God (like the “men from Judea” were doing).</a:t>
            </a:r>
          </a:p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373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3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7939" y="108119"/>
            <a:ext cx="8347187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/>
              <a:t>The Unified Judgment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47147" y="1061545"/>
            <a:ext cx="8828690" cy="5698033"/>
          </a:xfrm>
        </p:spPr>
        <p:txBody>
          <a:bodyPr>
            <a:noAutofit/>
          </a:bodyPr>
          <a:lstStyle/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b="1" dirty="0" smtClean="0"/>
              <a:t>Acts 15:20</a:t>
            </a:r>
            <a:r>
              <a:rPr lang="en-US" dirty="0" smtClean="0"/>
              <a:t> – Four things for Christians to avoid:</a:t>
            </a:r>
          </a:p>
          <a:p>
            <a:pPr marL="640080" lvl="1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dirty="0" smtClean="0"/>
              <a:t>“Things polluted by </a:t>
            </a:r>
            <a:r>
              <a:rPr lang="en-US" b="1" dirty="0" smtClean="0"/>
              <a:t>idols</a:t>
            </a:r>
            <a:r>
              <a:rPr lang="en-US" dirty="0" smtClean="0"/>
              <a:t>” – these Gentiles were saved from idolatry, so be sure to </a:t>
            </a:r>
            <a:r>
              <a:rPr lang="en-US" b="1" dirty="0" smtClean="0"/>
              <a:t>keep far away </a:t>
            </a:r>
            <a:r>
              <a:rPr lang="en-US" dirty="0" smtClean="0"/>
              <a:t>from it</a:t>
            </a:r>
          </a:p>
          <a:p>
            <a:pPr marL="640080" lvl="1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dirty="0" smtClean="0"/>
              <a:t>“</a:t>
            </a:r>
            <a:r>
              <a:rPr lang="en-US" b="1" dirty="0" smtClean="0"/>
              <a:t>Sexual Immorality</a:t>
            </a:r>
            <a:r>
              <a:rPr lang="en-US" dirty="0" smtClean="0"/>
              <a:t>” – the biggest </a:t>
            </a:r>
            <a:r>
              <a:rPr lang="en-US" b="1" dirty="0" smtClean="0"/>
              <a:t>moral trap </a:t>
            </a:r>
            <a:r>
              <a:rPr lang="en-US" dirty="0" smtClean="0"/>
              <a:t>used by Satan to slow down Christians running God’s race</a:t>
            </a:r>
          </a:p>
          <a:p>
            <a:pPr marL="640080" lvl="1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dirty="0" smtClean="0"/>
              <a:t>“What has been </a:t>
            </a:r>
            <a:r>
              <a:rPr lang="en-US" b="1" dirty="0" smtClean="0"/>
              <a:t>strangled</a:t>
            </a:r>
            <a:r>
              <a:rPr lang="en-US" dirty="0" smtClean="0"/>
              <a:t> and from </a:t>
            </a:r>
            <a:r>
              <a:rPr lang="en-US" b="1" dirty="0" smtClean="0"/>
              <a:t>blood</a:t>
            </a:r>
            <a:r>
              <a:rPr lang="en-US" dirty="0" smtClean="0"/>
              <a:t>” – minimal dietary laws, </a:t>
            </a:r>
            <a:r>
              <a:rPr lang="en-US" b="1" dirty="0" smtClean="0"/>
              <a:t>not to achieve holiness</a:t>
            </a:r>
            <a:r>
              <a:rPr lang="en-US" dirty="0" smtClean="0"/>
              <a:t>, but to </a:t>
            </a:r>
            <a:r>
              <a:rPr lang="en-US" b="1" dirty="0" smtClean="0"/>
              <a:t>keep harmony </a:t>
            </a:r>
            <a:r>
              <a:rPr lang="en-US" dirty="0" smtClean="0"/>
              <a:t>between Jewish and Gentile believers (1 </a:t>
            </a:r>
            <a:r>
              <a:rPr lang="en-US" dirty="0" err="1" smtClean="0"/>
              <a:t>Cor</a:t>
            </a:r>
            <a:r>
              <a:rPr lang="en-US" dirty="0" smtClean="0"/>
              <a:t> 10:31-33)</a:t>
            </a:r>
          </a:p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b="1" dirty="0"/>
              <a:t>Acts </a:t>
            </a:r>
            <a:r>
              <a:rPr lang="en-US" b="1" dirty="0" smtClean="0"/>
              <a:t>15:22</a:t>
            </a:r>
            <a:r>
              <a:rPr lang="en-US" dirty="0" smtClean="0"/>
              <a:t> </a:t>
            </a:r>
            <a:r>
              <a:rPr lang="en-US" dirty="0"/>
              <a:t>– </a:t>
            </a:r>
            <a:r>
              <a:rPr lang="en-US" dirty="0" smtClean="0"/>
              <a:t>The whole church had </a:t>
            </a:r>
            <a:r>
              <a:rPr lang="en-US" b="1" dirty="0" smtClean="0"/>
              <a:t>unity</a:t>
            </a:r>
            <a:r>
              <a:rPr lang="en-US" dirty="0" smtClean="0"/>
              <a:t> in this judgment, sending key people and the message to the Gentiles.</a:t>
            </a:r>
          </a:p>
        </p:txBody>
      </p:sp>
    </p:spTree>
    <p:extLst>
      <p:ext uri="{BB962C8B-B14F-4D97-AF65-F5344CB8AC3E}">
        <p14:creationId xmlns:p14="http://schemas.microsoft.com/office/powerpoint/2010/main" val="1298254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3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7939" y="108119"/>
            <a:ext cx="8347187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/>
              <a:t>Encouragement and Joy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47147" y="1061545"/>
            <a:ext cx="8828690" cy="5698033"/>
          </a:xfrm>
        </p:spPr>
        <p:txBody>
          <a:bodyPr>
            <a:noAutofit/>
          </a:bodyPr>
          <a:lstStyle/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b="1" dirty="0" smtClean="0"/>
              <a:t>Acts 15:23</a:t>
            </a:r>
            <a:r>
              <a:rPr lang="en-US" dirty="0" smtClean="0"/>
              <a:t> – Jewish </a:t>
            </a:r>
            <a:r>
              <a:rPr lang="en-US" b="1" dirty="0" smtClean="0"/>
              <a:t>brothers</a:t>
            </a:r>
            <a:r>
              <a:rPr lang="en-US" dirty="0" smtClean="0"/>
              <a:t> sending an important message to their Gentile </a:t>
            </a:r>
            <a:r>
              <a:rPr lang="en-US" b="1" dirty="0" smtClean="0"/>
              <a:t>brothers</a:t>
            </a:r>
            <a:r>
              <a:rPr lang="en-US" dirty="0" smtClean="0"/>
              <a:t>: all fellow believers.</a:t>
            </a:r>
          </a:p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b="1" dirty="0"/>
              <a:t>Acts </a:t>
            </a:r>
            <a:r>
              <a:rPr lang="en-US" b="1" dirty="0" smtClean="0"/>
              <a:t>15:24</a:t>
            </a:r>
            <a:r>
              <a:rPr lang="en-US" dirty="0" smtClean="0"/>
              <a:t> </a:t>
            </a:r>
            <a:r>
              <a:rPr lang="en-US" dirty="0"/>
              <a:t>– </a:t>
            </a:r>
            <a:r>
              <a:rPr lang="en-US" dirty="0" smtClean="0"/>
              <a:t>The Jerusalem church </a:t>
            </a:r>
            <a:r>
              <a:rPr lang="en-US" b="1" dirty="0" smtClean="0"/>
              <a:t>did not send </a:t>
            </a:r>
            <a:r>
              <a:rPr lang="en-US" dirty="0" smtClean="0"/>
              <a:t>the people who </a:t>
            </a:r>
            <a:r>
              <a:rPr lang="en-US" b="1" dirty="0" smtClean="0"/>
              <a:t>troubled</a:t>
            </a:r>
            <a:r>
              <a:rPr lang="en-US" dirty="0" smtClean="0"/>
              <a:t> and </a:t>
            </a:r>
            <a:r>
              <a:rPr lang="en-US" b="1" dirty="0" smtClean="0"/>
              <a:t>unsettled </a:t>
            </a:r>
            <a:r>
              <a:rPr lang="en-US" dirty="0" smtClean="0"/>
              <a:t>Antioch.</a:t>
            </a:r>
          </a:p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b="1" dirty="0"/>
              <a:t>Acts </a:t>
            </a:r>
            <a:r>
              <a:rPr lang="en-US" b="1" dirty="0" smtClean="0"/>
              <a:t>15:25,26</a:t>
            </a:r>
            <a:r>
              <a:rPr lang="en-US" dirty="0" smtClean="0"/>
              <a:t> </a:t>
            </a:r>
            <a:r>
              <a:rPr lang="en-US" dirty="0"/>
              <a:t>– </a:t>
            </a:r>
            <a:r>
              <a:rPr lang="en-US" dirty="0" smtClean="0"/>
              <a:t>“</a:t>
            </a:r>
            <a:r>
              <a:rPr lang="en-US" b="1" dirty="0" smtClean="0"/>
              <a:t>beloved</a:t>
            </a:r>
            <a:r>
              <a:rPr lang="en-US" dirty="0" smtClean="0"/>
              <a:t> Barnabas and Paul,” men who </a:t>
            </a:r>
            <a:r>
              <a:rPr lang="en-US" b="1" dirty="0" smtClean="0"/>
              <a:t>risked their lives </a:t>
            </a:r>
            <a:r>
              <a:rPr lang="en-US" dirty="0" smtClean="0"/>
              <a:t>for the name of Jesus.  Willingness to suffer for Jesus was the pattern of their lives (Phil 1:21-23)</a:t>
            </a:r>
          </a:p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b="1" dirty="0"/>
              <a:t>Acts </a:t>
            </a:r>
            <a:r>
              <a:rPr lang="en-US" b="1" dirty="0" smtClean="0"/>
              <a:t>15:27</a:t>
            </a:r>
            <a:r>
              <a:rPr lang="en-US" dirty="0" smtClean="0"/>
              <a:t> </a:t>
            </a:r>
            <a:r>
              <a:rPr lang="en-US" dirty="0"/>
              <a:t>– </a:t>
            </a:r>
            <a:r>
              <a:rPr lang="en-US" dirty="0" smtClean="0"/>
              <a:t>Judas and Silas also came to confirm the message, proving it was </a:t>
            </a:r>
            <a:r>
              <a:rPr lang="en-US" b="1" dirty="0" smtClean="0"/>
              <a:t>not a biased </a:t>
            </a:r>
            <a:r>
              <a:rPr lang="en-US" dirty="0" smtClean="0"/>
              <a:t>report.</a:t>
            </a:r>
          </a:p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b="1" dirty="0"/>
              <a:t>Acts </a:t>
            </a:r>
            <a:r>
              <a:rPr lang="en-US" b="1" dirty="0" smtClean="0"/>
              <a:t>15:30-32</a:t>
            </a:r>
            <a:r>
              <a:rPr lang="en-US" dirty="0" smtClean="0"/>
              <a:t> </a:t>
            </a:r>
            <a:r>
              <a:rPr lang="en-US" dirty="0"/>
              <a:t>– </a:t>
            </a:r>
            <a:r>
              <a:rPr lang="en-US" b="1" dirty="0" smtClean="0"/>
              <a:t>Joy</a:t>
            </a:r>
            <a:r>
              <a:rPr lang="en-US" dirty="0" smtClean="0"/>
              <a:t> and </a:t>
            </a:r>
            <a:r>
              <a:rPr lang="en-US" b="1" dirty="0" smtClean="0"/>
              <a:t>encouragement</a:t>
            </a:r>
            <a:r>
              <a:rPr lang="en-US" dirty="0" smtClean="0"/>
              <a:t>!  Their </a:t>
            </a:r>
            <a:r>
              <a:rPr lang="en-US" b="1" dirty="0" smtClean="0"/>
              <a:t>salvation was genuine</a:t>
            </a:r>
            <a:r>
              <a:rPr lang="en-US" dirty="0" smtClean="0"/>
              <a:t> and </a:t>
            </a:r>
            <a:r>
              <a:rPr lang="en-US" b="1" dirty="0" smtClean="0"/>
              <a:t>freedom</a:t>
            </a:r>
            <a:r>
              <a:rPr lang="en-US" dirty="0" smtClean="0"/>
              <a:t> in Christ was true!</a:t>
            </a:r>
          </a:p>
        </p:txBody>
      </p:sp>
    </p:spTree>
    <p:extLst>
      <p:ext uri="{BB962C8B-B14F-4D97-AF65-F5344CB8AC3E}">
        <p14:creationId xmlns:p14="http://schemas.microsoft.com/office/powerpoint/2010/main" val="742052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3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5611</TotalTime>
  <Words>1121</Words>
  <Application>Microsoft Office PowerPoint</Application>
  <PresentationFormat>On-screen Show (4:3)</PresentationFormat>
  <Paragraphs>74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Bookman Old Style</vt:lpstr>
      <vt:lpstr>Calibri</vt:lpstr>
      <vt:lpstr>Calibri Light</vt:lpstr>
      <vt:lpstr>Cambria</vt:lpstr>
      <vt:lpstr>Office Theme</vt:lpstr>
      <vt:lpstr>Salvation by Grace Alone</vt:lpstr>
      <vt:lpstr>God’s Laws for Israel</vt:lpstr>
      <vt:lpstr>The Circumcision Question</vt:lpstr>
      <vt:lpstr>Sent Back to Jerusalem</vt:lpstr>
      <vt:lpstr>Back in Jerusalem</vt:lpstr>
      <vt:lpstr>Peter’s Defense and Paul’s Evidence</vt:lpstr>
      <vt:lpstr>James’ Conclusion</vt:lpstr>
      <vt:lpstr>The Unified Judgment</vt:lpstr>
      <vt:lpstr>Encouragement and Joy</vt:lpstr>
      <vt:lpstr>Some “Take Aways”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Book of Acts</dc:title>
  <dc:creator>Mark Robnett</dc:creator>
  <cp:lastModifiedBy>Mark Robnett</cp:lastModifiedBy>
  <cp:revision>335</cp:revision>
  <dcterms:created xsi:type="dcterms:W3CDTF">2022-11-02T22:17:55Z</dcterms:created>
  <dcterms:modified xsi:type="dcterms:W3CDTF">2023-11-02T21:06:25Z</dcterms:modified>
</cp:coreProperties>
</file>