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06" r:id="rId3"/>
    <p:sldId id="320" r:id="rId4"/>
    <p:sldId id="316" r:id="rId5"/>
    <p:sldId id="317" r:id="rId6"/>
    <p:sldId id="315" r:id="rId7"/>
    <p:sldId id="318" r:id="rId8"/>
    <p:sldId id="319" r:id="rId9"/>
    <p:sldId id="30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74883" autoAdjust="0"/>
  </p:normalViewPr>
  <p:slideViewPr>
    <p:cSldViewPr snapToGrid="0">
      <p:cViewPr varScale="1">
        <p:scale>
          <a:sx n="85" d="100"/>
          <a:sy n="85" d="100"/>
        </p:scale>
        <p:origin x="1986" y="90"/>
      </p:cViewPr>
      <p:guideLst/>
    </p:cSldViewPr>
  </p:slideViewPr>
  <p:notesTextViewPr>
    <p:cViewPr>
      <p:scale>
        <a:sx n="3" d="2"/>
        <a:sy n="3" d="2"/>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99232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Jesus</a:t>
            </a:r>
            <a:r>
              <a:rPr lang="en-US" baseline="0" dirty="0" smtClean="0"/>
              <a:t> has supreme authority over the universe – no one is greater (Philippians 2:10-11).  What He says, we must obey!</a:t>
            </a:r>
          </a:p>
          <a:p>
            <a:pPr algn="l"/>
            <a:endParaRPr lang="en-US" baseline="0" dirty="0" smtClean="0"/>
          </a:p>
          <a:p>
            <a:pPr algn="l"/>
            <a:r>
              <a:rPr lang="en-US" baseline="0" dirty="0" smtClean="0"/>
              <a:t>Go … make disciples.  What is a disciple?  Webster's definition of a disciple is "a pupil or follower of any teacher or school.“ A true disciple is </a:t>
            </a:r>
            <a:r>
              <a:rPr lang="en-US" b="1" baseline="0" dirty="0" smtClean="0"/>
              <a:t>not just a student </a:t>
            </a:r>
            <a:r>
              <a:rPr lang="en-US" baseline="0" dirty="0" smtClean="0"/>
              <a:t>or a learner, </a:t>
            </a:r>
            <a:r>
              <a:rPr lang="en-US" b="1" baseline="0" dirty="0" smtClean="0"/>
              <a:t>but a follower</a:t>
            </a:r>
            <a:r>
              <a:rPr lang="en-US" baseline="0" dirty="0" smtClean="0"/>
              <a:t>: one who </a:t>
            </a:r>
            <a:r>
              <a:rPr lang="en-US" b="1" baseline="0" dirty="0" smtClean="0"/>
              <a:t>applies</a:t>
            </a:r>
            <a:r>
              <a:rPr lang="en-US" baseline="0" dirty="0" smtClean="0"/>
              <a:t> what he has learned. Thus, a true disciple will ask, "What would Jesus do?“</a:t>
            </a:r>
          </a:p>
          <a:p>
            <a:pPr algn="l"/>
            <a:endParaRPr lang="en-US" baseline="0" dirty="0" smtClean="0"/>
          </a:p>
          <a:p>
            <a:pPr algn="l"/>
            <a:r>
              <a:rPr lang="en-US" b="1" baseline="0" dirty="0" smtClean="0"/>
              <a:t>Baptism</a:t>
            </a:r>
            <a:r>
              <a:rPr lang="en-US" baseline="0" dirty="0" smtClean="0"/>
              <a:t> demonstrates our </a:t>
            </a:r>
            <a:r>
              <a:rPr lang="en-US" b="1" baseline="0" dirty="0" smtClean="0"/>
              <a:t>true identity </a:t>
            </a:r>
            <a:r>
              <a:rPr lang="en-US" baseline="0" dirty="0" smtClean="0"/>
              <a:t>– </a:t>
            </a:r>
            <a:r>
              <a:rPr lang="en-US" b="1" baseline="0" dirty="0" smtClean="0"/>
              <a:t>a disciple of Jesus</a:t>
            </a:r>
            <a:r>
              <a:rPr lang="en-US" baseline="0" dirty="0" smtClean="0"/>
              <a:t>.  Not in the name of Caesar or Buddha or a country of a family – </a:t>
            </a:r>
            <a:r>
              <a:rPr lang="en-US" b="1" baseline="0" dirty="0" smtClean="0"/>
              <a:t>in the name of Jesus</a:t>
            </a:r>
            <a:r>
              <a:rPr lang="en-US" baseline="0" dirty="0" smtClean="0"/>
              <a:t>!</a:t>
            </a: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206584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smtClean="0"/>
              <a:t>Acts 15:2 –</a:t>
            </a:r>
            <a:r>
              <a:rPr lang="en-US" dirty="0" smtClean="0"/>
              <a:t> Dissention and Debate: Paul and Barnabas </a:t>
            </a:r>
            <a:r>
              <a:rPr lang="en-US" b="1" dirty="0" smtClean="0"/>
              <a:t>fought furiously </a:t>
            </a:r>
            <a:r>
              <a:rPr lang="en-US" dirty="0" smtClean="0"/>
              <a:t>against this </a:t>
            </a:r>
            <a:r>
              <a:rPr lang="en-US" b="1" dirty="0" smtClean="0"/>
              <a:t>destructive false teaching</a:t>
            </a:r>
            <a:r>
              <a:rPr lang="en-US" dirty="0" smtClean="0"/>
              <a:t>.</a:t>
            </a:r>
          </a:p>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488352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Antioch was a mature church,</a:t>
            </a:r>
            <a:r>
              <a:rPr lang="en-US" baseline="0" dirty="0" smtClean="0"/>
              <a:t> so Paul desired to reach beyond it to those in need.</a:t>
            </a:r>
          </a:p>
          <a:p>
            <a:pPr algn="l"/>
            <a:endParaRPr lang="en-US" baseline="0" dirty="0" smtClean="0"/>
          </a:p>
          <a:p>
            <a:pPr algn="l"/>
            <a:r>
              <a:rPr lang="en-US" baseline="0" dirty="0" smtClean="0"/>
              <a:t>We should be humbly submitted to our Lord.  His concerns should be our concerns.  If this is not true, we need to search our hearts and find out what idols must be killed.</a:t>
            </a:r>
          </a:p>
          <a:p>
            <a:pPr algn="l"/>
            <a:endParaRPr lang="en-US" baseline="0" dirty="0" smtClean="0"/>
          </a:p>
          <a:p>
            <a:pPr algn="l"/>
            <a:r>
              <a:rPr lang="en-US" baseline="0" dirty="0" smtClean="0"/>
              <a:t>What do we love the most?  Do our actions show that we love God and love others?</a:t>
            </a: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319123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507926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753662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Barnabas did a good job of helping restore John Mark to effective ministry.</a:t>
            </a:r>
          </a:p>
          <a:p>
            <a:pPr algn="l"/>
            <a:endParaRPr lang="en-US" baseline="0" dirty="0" smtClean="0"/>
          </a:p>
          <a:p>
            <a:pPr algn="l"/>
            <a:r>
              <a:rPr lang="en-US" baseline="0" dirty="0" smtClean="0"/>
              <a:t>Other notes about John Mark include Colossians 4:10 and Philemon 24</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553257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004399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1078364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9813" y="388889"/>
            <a:ext cx="7173798" cy="2427890"/>
          </a:xfrm>
        </p:spPr>
        <p:txBody>
          <a:bodyPr>
            <a:normAutofit/>
          </a:bodyPr>
          <a:lstStyle/>
          <a:p>
            <a:pPr>
              <a:lnSpc>
                <a:spcPct val="100000"/>
              </a:lnSpc>
            </a:pPr>
            <a:r>
              <a:rPr lang="en-US" sz="6600" b="1" dirty="0" smtClean="0">
                <a:latin typeface="Bookman Old Style" panose="02050604050505020204" pitchFamily="18" charset="0"/>
              </a:rPr>
              <a:t>Making Disciples</a:t>
            </a:r>
            <a:endParaRPr lang="en-US" b="1" dirty="0">
              <a:latin typeface="Bookman Old Style" panose="02050604050505020204" pitchFamily="18" charset="0"/>
            </a:endParaRPr>
          </a:p>
        </p:txBody>
      </p:sp>
      <p:sp>
        <p:nvSpPr>
          <p:cNvPr id="3" name="Subtitle 2"/>
          <p:cNvSpPr>
            <a:spLocks noGrp="1"/>
          </p:cNvSpPr>
          <p:nvPr>
            <p:ph type="subTitle" idx="1"/>
          </p:nvPr>
        </p:nvSpPr>
        <p:spPr>
          <a:xfrm>
            <a:off x="291544" y="3499945"/>
            <a:ext cx="8574157" cy="2501462"/>
          </a:xfrm>
        </p:spPr>
        <p:txBody>
          <a:bodyPr>
            <a:normAutofit fontScale="92500" lnSpcReduction="10000"/>
          </a:bodyPr>
          <a:lstStyle/>
          <a:p>
            <a:r>
              <a:rPr lang="en-US" sz="5800" dirty="0" smtClean="0"/>
              <a:t>Acts 15:36-41</a:t>
            </a:r>
          </a:p>
          <a:p>
            <a:endParaRPr lang="en-US" sz="4800" dirty="0"/>
          </a:p>
          <a:p>
            <a:r>
              <a:rPr lang="en-US" sz="4800" dirty="0" smtClean="0">
                <a:solidFill>
                  <a:schemeClr val="tx1">
                    <a:lumMod val="65000"/>
                    <a:lumOff val="35000"/>
                  </a:schemeClr>
                </a:solidFill>
              </a:rPr>
              <a:t>“</a:t>
            </a:r>
            <a:r>
              <a:rPr lang="en-US" sz="3500" dirty="0" smtClean="0">
                <a:solidFill>
                  <a:schemeClr val="tx1">
                    <a:lumMod val="65000"/>
                    <a:lumOff val="35000"/>
                  </a:schemeClr>
                </a:solidFill>
              </a:rPr>
              <a:t>Go </a:t>
            </a:r>
            <a:r>
              <a:rPr lang="en-US" sz="3500" dirty="0">
                <a:solidFill>
                  <a:schemeClr val="tx1">
                    <a:lumMod val="65000"/>
                    <a:lumOff val="35000"/>
                  </a:schemeClr>
                </a:solidFill>
              </a:rPr>
              <a:t>therefore and make disciples of all </a:t>
            </a:r>
            <a:r>
              <a:rPr lang="en-US" sz="3500" dirty="0" smtClean="0">
                <a:solidFill>
                  <a:schemeClr val="tx1">
                    <a:lumMod val="65000"/>
                    <a:lumOff val="35000"/>
                  </a:schemeClr>
                </a:solidFill>
              </a:rPr>
              <a:t>nations…” Matthew 28:19</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953426"/>
          </a:xfrm>
        </p:spPr>
        <p:txBody>
          <a:bodyPr>
            <a:normAutofit fontScale="90000"/>
          </a:bodyPr>
          <a:lstStyle/>
          <a:p>
            <a:pPr algn="ctr"/>
            <a:r>
              <a:rPr lang="en-US" b="1" u="sng" dirty="0" smtClean="0"/>
              <a:t>“The Great Commission”</a:t>
            </a:r>
            <a:br>
              <a:rPr lang="en-US" b="1" u="sng" dirty="0" smtClean="0"/>
            </a:br>
            <a:r>
              <a:rPr lang="en-US" sz="3100" b="1" u="sng" dirty="0" smtClean="0"/>
              <a:t>Matthew 28:18-20</a:t>
            </a:r>
            <a:endParaRPr lang="en-US" dirty="0"/>
          </a:p>
        </p:txBody>
      </p:sp>
      <p:sp>
        <p:nvSpPr>
          <p:cNvPr id="7" name="Content Placeholder 6"/>
          <p:cNvSpPr>
            <a:spLocks noGrp="1"/>
          </p:cNvSpPr>
          <p:nvPr>
            <p:ph idx="1"/>
          </p:nvPr>
        </p:nvSpPr>
        <p:spPr>
          <a:xfrm>
            <a:off x="79022" y="1245704"/>
            <a:ext cx="8963377" cy="5513874"/>
          </a:xfrm>
        </p:spPr>
        <p:txBody>
          <a:bodyPr>
            <a:noAutofit/>
          </a:bodyPr>
          <a:lstStyle/>
          <a:p>
            <a:pPr marL="182880" indent="0">
              <a:lnSpc>
                <a:spcPct val="100000"/>
              </a:lnSpc>
              <a:spcBef>
                <a:spcPts val="600"/>
              </a:spcBef>
              <a:spcAft>
                <a:spcPts val="1200"/>
              </a:spcAft>
              <a:buNone/>
            </a:pPr>
            <a:r>
              <a:rPr lang="en-US" b="1" dirty="0" smtClean="0"/>
              <a:t>v.18</a:t>
            </a:r>
            <a:r>
              <a:rPr lang="en-US" dirty="0" smtClean="0"/>
              <a:t>  </a:t>
            </a:r>
            <a:r>
              <a:rPr lang="en-US" u="sng" dirty="0" smtClean="0"/>
              <a:t>Jesus has supreme authority</a:t>
            </a:r>
            <a:r>
              <a:rPr lang="en-US" dirty="0" smtClean="0"/>
              <a:t>:  And </a:t>
            </a:r>
            <a:r>
              <a:rPr lang="en-US" dirty="0"/>
              <a:t>Jesus came and said to them, “All authority in heaven and on earth has been given to </a:t>
            </a:r>
            <a:r>
              <a:rPr lang="en-US" dirty="0" smtClean="0"/>
              <a:t>Me.”  We must obey His commands!</a:t>
            </a:r>
          </a:p>
          <a:p>
            <a:pPr marL="182880" indent="0">
              <a:lnSpc>
                <a:spcPct val="100000"/>
              </a:lnSpc>
              <a:spcBef>
                <a:spcPts val="600"/>
              </a:spcBef>
              <a:spcAft>
                <a:spcPts val="1200"/>
              </a:spcAft>
              <a:buNone/>
            </a:pPr>
            <a:r>
              <a:rPr lang="en-US" b="1" dirty="0" smtClean="0"/>
              <a:t>v.19a</a:t>
            </a:r>
            <a:r>
              <a:rPr lang="en-US" dirty="0" smtClean="0"/>
              <a:t>  </a:t>
            </a:r>
            <a:r>
              <a:rPr lang="en-US" u="sng" dirty="0" smtClean="0"/>
              <a:t>What are His commands</a:t>
            </a:r>
            <a:r>
              <a:rPr lang="en-US" dirty="0" smtClean="0"/>
              <a:t>? “</a:t>
            </a:r>
            <a:r>
              <a:rPr lang="en-US" b="1" dirty="0" smtClean="0"/>
              <a:t>Go </a:t>
            </a:r>
            <a:r>
              <a:rPr lang="en-US" b="1" dirty="0"/>
              <a:t>therefore </a:t>
            </a:r>
            <a:r>
              <a:rPr lang="en-US" dirty="0"/>
              <a:t>and </a:t>
            </a:r>
            <a:r>
              <a:rPr lang="en-US" b="1" dirty="0"/>
              <a:t>make disciples </a:t>
            </a:r>
            <a:r>
              <a:rPr lang="en-US" dirty="0"/>
              <a:t>of all nations</a:t>
            </a:r>
            <a:r>
              <a:rPr lang="en-US" dirty="0" smtClean="0"/>
              <a:t>,”</a:t>
            </a:r>
          </a:p>
          <a:p>
            <a:pPr marL="182880" indent="0">
              <a:lnSpc>
                <a:spcPct val="100000"/>
              </a:lnSpc>
              <a:spcBef>
                <a:spcPts val="600"/>
              </a:spcBef>
              <a:spcAft>
                <a:spcPts val="1200"/>
              </a:spcAft>
              <a:buNone/>
            </a:pPr>
            <a:r>
              <a:rPr lang="en-US" b="1" dirty="0" smtClean="0"/>
              <a:t>v.19b,20a</a:t>
            </a:r>
            <a:r>
              <a:rPr lang="en-US" dirty="0" smtClean="0"/>
              <a:t>  </a:t>
            </a:r>
            <a:r>
              <a:rPr lang="en-US" u="sng" dirty="0" smtClean="0"/>
              <a:t>How do we do this</a:t>
            </a:r>
            <a:r>
              <a:rPr lang="en-US" dirty="0" smtClean="0"/>
              <a:t>?  “</a:t>
            </a:r>
            <a:r>
              <a:rPr lang="en-US" b="1" dirty="0"/>
              <a:t>baptizing</a:t>
            </a:r>
            <a:r>
              <a:rPr lang="en-US" dirty="0"/>
              <a:t> them </a:t>
            </a:r>
            <a:r>
              <a:rPr lang="en-US" b="1" dirty="0"/>
              <a:t>in the name</a:t>
            </a:r>
            <a:r>
              <a:rPr lang="en-US" dirty="0"/>
              <a:t> of the Father and of the Son and of the Holy </a:t>
            </a:r>
            <a:r>
              <a:rPr lang="en-US" dirty="0" smtClean="0"/>
              <a:t>Spirit, </a:t>
            </a:r>
            <a:r>
              <a:rPr lang="en-US" b="1" dirty="0" smtClean="0"/>
              <a:t>teaching</a:t>
            </a:r>
            <a:r>
              <a:rPr lang="en-US" dirty="0" smtClean="0"/>
              <a:t> </a:t>
            </a:r>
            <a:r>
              <a:rPr lang="en-US" dirty="0"/>
              <a:t>them </a:t>
            </a:r>
            <a:r>
              <a:rPr lang="en-US" b="1" dirty="0"/>
              <a:t>to observe </a:t>
            </a:r>
            <a:r>
              <a:rPr lang="en-US" dirty="0"/>
              <a:t>all that I have commanded you</a:t>
            </a:r>
            <a:r>
              <a:rPr lang="en-US" dirty="0" smtClean="0"/>
              <a:t>.” </a:t>
            </a:r>
          </a:p>
          <a:p>
            <a:pPr marL="182880" indent="0">
              <a:lnSpc>
                <a:spcPct val="100000"/>
              </a:lnSpc>
              <a:spcBef>
                <a:spcPts val="600"/>
              </a:spcBef>
              <a:spcAft>
                <a:spcPts val="1200"/>
              </a:spcAft>
              <a:buNone/>
            </a:pPr>
            <a:r>
              <a:rPr lang="en-US" b="1" dirty="0" smtClean="0"/>
              <a:t>v.20b</a:t>
            </a:r>
            <a:r>
              <a:rPr lang="en-US" dirty="0" smtClean="0"/>
              <a:t>  </a:t>
            </a:r>
            <a:r>
              <a:rPr lang="en-US" u="sng" dirty="0" smtClean="0"/>
              <a:t>His wonderful promise</a:t>
            </a:r>
            <a:r>
              <a:rPr lang="en-US" dirty="0" smtClean="0"/>
              <a:t>:  “And </a:t>
            </a:r>
            <a:r>
              <a:rPr lang="en-US" dirty="0"/>
              <a:t>behold, </a:t>
            </a:r>
            <a:r>
              <a:rPr lang="en-US" b="1" dirty="0"/>
              <a:t>I am with you </a:t>
            </a:r>
            <a:r>
              <a:rPr lang="en-US" dirty="0"/>
              <a:t>always, to the end of the age.”</a:t>
            </a:r>
          </a:p>
        </p:txBody>
      </p:sp>
    </p:spTree>
    <p:extLst>
      <p:ext uri="{BB962C8B-B14F-4D97-AF65-F5344CB8AC3E}">
        <p14:creationId xmlns:p14="http://schemas.microsoft.com/office/powerpoint/2010/main" val="137277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From Last Lesson</a:t>
            </a:r>
            <a:r>
              <a:rPr lang="en-US" b="1" dirty="0" smtClean="0"/>
              <a:t>…</a:t>
            </a:r>
            <a:endParaRPr lang="en-US" dirty="0"/>
          </a:p>
        </p:txBody>
      </p:sp>
      <p:sp>
        <p:nvSpPr>
          <p:cNvPr id="7" name="Content Placeholder 6"/>
          <p:cNvSpPr>
            <a:spLocks noGrp="1"/>
          </p:cNvSpPr>
          <p:nvPr>
            <p:ph idx="1"/>
          </p:nvPr>
        </p:nvSpPr>
        <p:spPr>
          <a:xfrm>
            <a:off x="147147" y="1061545"/>
            <a:ext cx="8828690" cy="5698033"/>
          </a:xfrm>
        </p:spPr>
        <p:txBody>
          <a:bodyPr>
            <a:noAutofit/>
          </a:bodyPr>
          <a:lstStyle/>
          <a:p>
            <a:pPr marL="182880" indent="182880">
              <a:lnSpc>
                <a:spcPct val="100000"/>
              </a:lnSpc>
              <a:spcBef>
                <a:spcPts val="600"/>
              </a:spcBef>
              <a:spcAft>
                <a:spcPts val="1200"/>
              </a:spcAft>
            </a:pPr>
            <a:r>
              <a:rPr lang="en-US" b="1" dirty="0" smtClean="0"/>
              <a:t>Acts 15:1,2 –</a:t>
            </a:r>
            <a:r>
              <a:rPr lang="en-US" dirty="0" smtClean="0"/>
              <a:t> Some men from Judea: “you cannot be saved unless you are circumcised.”  </a:t>
            </a:r>
            <a:r>
              <a:rPr lang="en-US" u="sng" dirty="0" smtClean="0"/>
              <a:t>Their message</a:t>
            </a:r>
            <a:r>
              <a:rPr lang="en-US" dirty="0" smtClean="0"/>
              <a:t>: salvation comes by belief in Jesus </a:t>
            </a:r>
            <a:r>
              <a:rPr lang="en-US" b="1" dirty="0" smtClean="0"/>
              <a:t>PLUS</a:t>
            </a:r>
            <a:r>
              <a:rPr lang="en-US" dirty="0" smtClean="0"/>
              <a:t> keeping the ceremonial law.</a:t>
            </a:r>
          </a:p>
          <a:p>
            <a:pPr marL="182880" indent="182880">
              <a:lnSpc>
                <a:spcPct val="100000"/>
              </a:lnSpc>
              <a:spcBef>
                <a:spcPts val="600"/>
              </a:spcBef>
              <a:spcAft>
                <a:spcPts val="1200"/>
              </a:spcAft>
            </a:pPr>
            <a:r>
              <a:rPr lang="en-US" dirty="0" smtClean="0"/>
              <a:t>This teaching </a:t>
            </a:r>
            <a:r>
              <a:rPr lang="en-US" b="1" dirty="0" smtClean="0"/>
              <a:t>confuses the truth, weakens faith, </a:t>
            </a:r>
            <a:r>
              <a:rPr lang="en-US" dirty="0" smtClean="0"/>
              <a:t>and </a:t>
            </a:r>
            <a:r>
              <a:rPr lang="en-US" b="1" dirty="0" smtClean="0"/>
              <a:t>divides believers</a:t>
            </a:r>
            <a:r>
              <a:rPr lang="en-US" dirty="0" smtClean="0"/>
              <a:t> with Jewish and Gentile backgrounds.</a:t>
            </a:r>
          </a:p>
          <a:p>
            <a:pPr marL="182880" indent="182880">
              <a:lnSpc>
                <a:spcPct val="100000"/>
              </a:lnSpc>
              <a:spcBef>
                <a:spcPts val="600"/>
              </a:spcBef>
              <a:spcAft>
                <a:spcPts val="1200"/>
              </a:spcAft>
            </a:pPr>
            <a:r>
              <a:rPr lang="en-US" dirty="0" smtClean="0"/>
              <a:t>The apostles in Jerusalem clarified the truth: salvation is completely by God’s </a:t>
            </a:r>
            <a:r>
              <a:rPr lang="en-US" b="1" dirty="0" smtClean="0"/>
              <a:t>grace</a:t>
            </a:r>
            <a:r>
              <a:rPr lang="en-US" dirty="0" smtClean="0"/>
              <a:t> received </a:t>
            </a:r>
            <a:r>
              <a:rPr lang="en-US" b="1" dirty="0" smtClean="0"/>
              <a:t>through faith alone</a:t>
            </a:r>
            <a:r>
              <a:rPr lang="en-US" dirty="0" smtClean="0"/>
              <a:t>.</a:t>
            </a:r>
          </a:p>
          <a:p>
            <a:pPr marL="182880" indent="182880">
              <a:lnSpc>
                <a:spcPct val="100000"/>
              </a:lnSpc>
              <a:spcBef>
                <a:spcPts val="600"/>
              </a:spcBef>
              <a:spcAft>
                <a:spcPts val="1200"/>
              </a:spcAft>
            </a:pPr>
            <a:r>
              <a:rPr lang="en-US" b="1" dirty="0" smtClean="0"/>
              <a:t>Galatians 2:4-5  </a:t>
            </a:r>
            <a:r>
              <a:rPr lang="en-US" dirty="0" smtClean="0"/>
              <a:t>Paul was very concerned about </a:t>
            </a:r>
            <a:r>
              <a:rPr lang="en-US" b="1" dirty="0" smtClean="0"/>
              <a:t>preserving the truth </a:t>
            </a:r>
            <a:r>
              <a:rPr lang="en-US" dirty="0" smtClean="0"/>
              <a:t>of the </a:t>
            </a:r>
            <a:r>
              <a:rPr lang="en-US" b="1" dirty="0" smtClean="0"/>
              <a:t>gospel</a:t>
            </a:r>
            <a:r>
              <a:rPr lang="en-US" dirty="0" smtClean="0"/>
              <a:t> for the churches (and for us)!</a:t>
            </a:r>
            <a:endParaRPr lang="en-US" dirty="0"/>
          </a:p>
        </p:txBody>
      </p:sp>
    </p:spTree>
    <p:extLst>
      <p:ext uri="{BB962C8B-B14F-4D97-AF65-F5344CB8AC3E}">
        <p14:creationId xmlns:p14="http://schemas.microsoft.com/office/powerpoint/2010/main" val="206241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953426"/>
          </a:xfrm>
        </p:spPr>
        <p:txBody>
          <a:bodyPr>
            <a:normAutofit/>
          </a:bodyPr>
          <a:lstStyle/>
          <a:p>
            <a:pPr algn="ctr"/>
            <a:r>
              <a:rPr lang="en-US" b="1" u="sng" dirty="0" smtClean="0"/>
              <a:t>Going Back to Feed the Children</a:t>
            </a:r>
            <a:endParaRPr lang="en-US" dirty="0"/>
          </a:p>
        </p:txBody>
      </p:sp>
      <p:sp>
        <p:nvSpPr>
          <p:cNvPr id="7" name="Content Placeholder 6"/>
          <p:cNvSpPr>
            <a:spLocks noGrp="1"/>
          </p:cNvSpPr>
          <p:nvPr>
            <p:ph idx="1"/>
          </p:nvPr>
        </p:nvSpPr>
        <p:spPr>
          <a:xfrm>
            <a:off x="147147" y="1061545"/>
            <a:ext cx="8828690" cy="5698033"/>
          </a:xfrm>
        </p:spPr>
        <p:txBody>
          <a:bodyPr>
            <a:noAutofit/>
          </a:bodyPr>
          <a:lstStyle/>
          <a:p>
            <a:pPr marL="182880" indent="0">
              <a:lnSpc>
                <a:spcPct val="100000"/>
              </a:lnSpc>
              <a:spcBef>
                <a:spcPts val="600"/>
              </a:spcBef>
              <a:spcAft>
                <a:spcPts val="1200"/>
              </a:spcAft>
              <a:buNone/>
            </a:pPr>
            <a:r>
              <a:rPr lang="en-US" b="1" dirty="0" smtClean="0"/>
              <a:t>v.36</a:t>
            </a:r>
            <a:r>
              <a:rPr lang="en-US" dirty="0" smtClean="0"/>
              <a:t>  Paul’s heart was filled with two concerns:</a:t>
            </a:r>
          </a:p>
          <a:p>
            <a:pPr marL="1097280" lvl="1" indent="-457200">
              <a:lnSpc>
                <a:spcPct val="100000"/>
              </a:lnSpc>
              <a:spcBef>
                <a:spcPts val="600"/>
              </a:spcBef>
              <a:spcAft>
                <a:spcPts val="1200"/>
              </a:spcAft>
              <a:buFont typeface="+mj-lt"/>
              <a:buAutoNum type="arabicPeriod"/>
            </a:pPr>
            <a:r>
              <a:rPr lang="en-US" sz="2500" u="sng" dirty="0" smtClean="0"/>
              <a:t>Love for the Christians</a:t>
            </a:r>
            <a:r>
              <a:rPr lang="en-US" sz="2500" dirty="0" smtClean="0"/>
              <a:t>. Go back to check on the new churches and help young Christians grow up to be </a:t>
            </a:r>
            <a:r>
              <a:rPr lang="en-US" sz="2500" b="1" dirty="0" smtClean="0"/>
              <a:t>mature disciples</a:t>
            </a:r>
            <a:r>
              <a:rPr lang="en-US" sz="2500" dirty="0" smtClean="0"/>
              <a:t> (1 Corinthians 4:14-15; Colossians 1:28-29).</a:t>
            </a:r>
          </a:p>
          <a:p>
            <a:pPr marL="1097280" lvl="1" indent="-457200">
              <a:lnSpc>
                <a:spcPct val="100000"/>
              </a:lnSpc>
              <a:spcBef>
                <a:spcPts val="600"/>
              </a:spcBef>
              <a:spcAft>
                <a:spcPts val="1200"/>
              </a:spcAft>
              <a:buFont typeface="+mj-lt"/>
              <a:buAutoNum type="arabicPeriod"/>
            </a:pPr>
            <a:r>
              <a:rPr lang="en-US" sz="2500" u="sng" dirty="0" smtClean="0"/>
              <a:t>Concern for the Lost</a:t>
            </a:r>
            <a:r>
              <a:rPr lang="en-US" sz="2500" dirty="0" smtClean="0"/>
              <a:t>.  Spreading the </a:t>
            </a:r>
            <a:r>
              <a:rPr lang="en-US" sz="2500" b="1" dirty="0" smtClean="0"/>
              <a:t>gospel</a:t>
            </a:r>
            <a:r>
              <a:rPr lang="en-US" sz="2500" dirty="0" smtClean="0"/>
              <a:t> to others who had </a:t>
            </a:r>
            <a:r>
              <a:rPr lang="en-US" sz="2500" b="1" dirty="0" smtClean="0"/>
              <a:t>never heard </a:t>
            </a:r>
            <a:r>
              <a:rPr lang="en-US" sz="2500" dirty="0" smtClean="0"/>
              <a:t>(Romans 15:20; 1 Corinthians 9:16).</a:t>
            </a:r>
          </a:p>
          <a:p>
            <a:pPr marL="182880" indent="0">
              <a:lnSpc>
                <a:spcPct val="100000"/>
              </a:lnSpc>
              <a:spcBef>
                <a:spcPts val="600"/>
              </a:spcBef>
              <a:spcAft>
                <a:spcPts val="1200"/>
              </a:spcAft>
              <a:buNone/>
            </a:pPr>
            <a:r>
              <a:rPr lang="en-US" dirty="0" smtClean="0"/>
              <a:t>What is your greatest concern?  </a:t>
            </a:r>
          </a:p>
          <a:p>
            <a:pPr marL="182880" indent="0">
              <a:lnSpc>
                <a:spcPct val="100000"/>
              </a:lnSpc>
              <a:spcBef>
                <a:spcPts val="600"/>
              </a:spcBef>
              <a:spcAft>
                <a:spcPts val="1200"/>
              </a:spcAft>
              <a:buNone/>
            </a:pPr>
            <a:r>
              <a:rPr lang="en-US" dirty="0" smtClean="0"/>
              <a:t>How does it motivate you to action?</a:t>
            </a:r>
          </a:p>
          <a:p>
            <a:pPr marL="182880" indent="0">
              <a:lnSpc>
                <a:spcPct val="100000"/>
              </a:lnSpc>
              <a:spcBef>
                <a:spcPts val="600"/>
              </a:spcBef>
              <a:spcAft>
                <a:spcPts val="1200"/>
              </a:spcAft>
              <a:buNone/>
            </a:pPr>
            <a:r>
              <a:rPr lang="en-US" dirty="0" smtClean="0"/>
              <a:t>Whom has God put on your heart to reach or disciple?</a:t>
            </a:r>
          </a:p>
          <a:p>
            <a:pPr marL="182880" indent="0">
              <a:lnSpc>
                <a:spcPct val="100000"/>
              </a:lnSpc>
              <a:spcBef>
                <a:spcPts val="600"/>
              </a:spcBef>
              <a:spcAft>
                <a:spcPts val="1200"/>
              </a:spcAft>
              <a:buNone/>
            </a:pPr>
            <a:endParaRPr lang="en-US" dirty="0"/>
          </a:p>
        </p:txBody>
      </p:sp>
    </p:spTree>
    <p:extLst>
      <p:ext uri="{BB962C8B-B14F-4D97-AF65-F5344CB8AC3E}">
        <p14:creationId xmlns:p14="http://schemas.microsoft.com/office/powerpoint/2010/main" val="1113232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953426"/>
          </a:xfrm>
        </p:spPr>
        <p:txBody>
          <a:bodyPr>
            <a:normAutofit/>
          </a:bodyPr>
          <a:lstStyle/>
          <a:p>
            <a:pPr algn="ctr"/>
            <a:r>
              <a:rPr lang="en-US" b="1" u="sng" dirty="0" smtClean="0"/>
              <a:t>Strong, but not Perfect</a:t>
            </a:r>
            <a:endParaRPr lang="en-US" dirty="0"/>
          </a:p>
        </p:txBody>
      </p:sp>
      <p:sp>
        <p:nvSpPr>
          <p:cNvPr id="7" name="Content Placeholder 6"/>
          <p:cNvSpPr>
            <a:spLocks noGrp="1"/>
          </p:cNvSpPr>
          <p:nvPr>
            <p:ph idx="1"/>
          </p:nvPr>
        </p:nvSpPr>
        <p:spPr>
          <a:xfrm>
            <a:off x="147147" y="1245704"/>
            <a:ext cx="8828690" cy="5513874"/>
          </a:xfrm>
        </p:spPr>
        <p:txBody>
          <a:bodyPr>
            <a:noAutofit/>
          </a:bodyPr>
          <a:lstStyle/>
          <a:p>
            <a:pPr marL="182880" indent="0">
              <a:lnSpc>
                <a:spcPct val="100000"/>
              </a:lnSpc>
              <a:spcBef>
                <a:spcPts val="600"/>
              </a:spcBef>
              <a:spcAft>
                <a:spcPts val="1200"/>
              </a:spcAft>
              <a:buNone/>
            </a:pPr>
            <a:r>
              <a:rPr lang="en-US" b="1" dirty="0" smtClean="0"/>
              <a:t>Acts 4:36</a:t>
            </a:r>
            <a:r>
              <a:rPr lang="en-US" dirty="0" smtClean="0"/>
              <a:t>  Barnabas = “Son of Encouragement.” He had a soft heart for needy people.</a:t>
            </a:r>
          </a:p>
          <a:p>
            <a:pPr marL="182880" indent="0">
              <a:lnSpc>
                <a:spcPct val="100000"/>
              </a:lnSpc>
              <a:spcBef>
                <a:spcPts val="600"/>
              </a:spcBef>
              <a:spcAft>
                <a:spcPts val="1200"/>
              </a:spcAft>
              <a:buNone/>
            </a:pPr>
            <a:r>
              <a:rPr lang="en-US" b="1" dirty="0"/>
              <a:t>Acts </a:t>
            </a:r>
            <a:r>
              <a:rPr lang="en-US" b="1" dirty="0" smtClean="0"/>
              <a:t>13:5,13</a:t>
            </a:r>
            <a:r>
              <a:rPr lang="en-US" dirty="0" smtClean="0"/>
              <a:t>  John Mark began the 1</a:t>
            </a:r>
            <a:r>
              <a:rPr lang="en-US" baseline="30000" dirty="0" smtClean="0"/>
              <a:t>st</a:t>
            </a:r>
            <a:r>
              <a:rPr lang="en-US" dirty="0" smtClean="0"/>
              <a:t> missionary journey, but left them in Pamphylia.</a:t>
            </a:r>
          </a:p>
          <a:p>
            <a:pPr marL="182880" indent="0">
              <a:lnSpc>
                <a:spcPct val="100000"/>
              </a:lnSpc>
              <a:spcBef>
                <a:spcPts val="600"/>
              </a:spcBef>
              <a:spcAft>
                <a:spcPts val="1200"/>
              </a:spcAft>
              <a:buNone/>
            </a:pPr>
            <a:r>
              <a:rPr lang="en-US" b="1" dirty="0" smtClean="0"/>
              <a:t>15v.37</a:t>
            </a:r>
            <a:r>
              <a:rPr lang="en-US" dirty="0" smtClean="0"/>
              <a:t>  </a:t>
            </a:r>
            <a:r>
              <a:rPr lang="en-US" b="1" dirty="0"/>
              <a:t>Barnabas</a:t>
            </a:r>
            <a:r>
              <a:rPr lang="en-US" dirty="0"/>
              <a:t> = “</a:t>
            </a:r>
            <a:r>
              <a:rPr lang="en-US" b="1" dirty="0"/>
              <a:t>Son of </a:t>
            </a:r>
            <a:r>
              <a:rPr lang="en-US" b="1" dirty="0" smtClean="0"/>
              <a:t>Encouragement</a:t>
            </a:r>
            <a:r>
              <a:rPr lang="en-US" dirty="0" smtClean="0"/>
              <a:t>.”  He desired to give John Mark a second chance at ministry.</a:t>
            </a:r>
          </a:p>
          <a:p>
            <a:pPr marL="182880" indent="0">
              <a:lnSpc>
                <a:spcPct val="100000"/>
              </a:lnSpc>
              <a:spcBef>
                <a:spcPts val="600"/>
              </a:spcBef>
              <a:spcAft>
                <a:spcPts val="1200"/>
              </a:spcAft>
              <a:buNone/>
            </a:pPr>
            <a:r>
              <a:rPr lang="en-US" b="1" dirty="0" smtClean="0"/>
              <a:t>v.38</a:t>
            </a:r>
            <a:r>
              <a:rPr lang="en-US" dirty="0" smtClean="0"/>
              <a:t>  </a:t>
            </a:r>
            <a:r>
              <a:rPr lang="en-US" b="1" dirty="0" smtClean="0"/>
              <a:t>Paul</a:t>
            </a:r>
            <a:r>
              <a:rPr lang="en-US" dirty="0" smtClean="0"/>
              <a:t> was strong-minded and was not willing to bring one who “deserted them.”</a:t>
            </a:r>
          </a:p>
          <a:p>
            <a:pPr marL="182880" indent="0">
              <a:lnSpc>
                <a:spcPct val="100000"/>
              </a:lnSpc>
              <a:spcBef>
                <a:spcPts val="600"/>
              </a:spcBef>
              <a:spcAft>
                <a:spcPts val="1200"/>
              </a:spcAft>
              <a:buNone/>
            </a:pPr>
            <a:r>
              <a:rPr lang="en-US" b="1" dirty="0" smtClean="0"/>
              <a:t>v.39</a:t>
            </a:r>
            <a:r>
              <a:rPr lang="en-US" dirty="0" smtClean="0"/>
              <a:t>  Such a sharp disagreement caused them to separate.  Even these godly men were </a:t>
            </a:r>
            <a:r>
              <a:rPr lang="en-US" b="1" dirty="0" smtClean="0"/>
              <a:t>not perfect</a:t>
            </a:r>
            <a:r>
              <a:rPr lang="en-US" dirty="0" smtClean="0"/>
              <a:t>.  But God…</a:t>
            </a:r>
            <a:endParaRPr lang="en-US" dirty="0"/>
          </a:p>
          <a:p>
            <a:pPr marL="182880" indent="0">
              <a:lnSpc>
                <a:spcPct val="100000"/>
              </a:lnSpc>
              <a:spcBef>
                <a:spcPts val="600"/>
              </a:spcBef>
              <a:spcAft>
                <a:spcPts val="1200"/>
              </a:spcAft>
              <a:buNone/>
            </a:pPr>
            <a:endParaRPr lang="en-US" dirty="0"/>
          </a:p>
        </p:txBody>
      </p:sp>
    </p:spTree>
    <p:extLst>
      <p:ext uri="{BB962C8B-B14F-4D97-AF65-F5344CB8AC3E}">
        <p14:creationId xmlns:p14="http://schemas.microsoft.com/office/powerpoint/2010/main" val="95004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9021"/>
            <a:ext cx="7886700" cy="911384"/>
          </a:xfrm>
        </p:spPr>
        <p:txBody>
          <a:bodyPr>
            <a:normAutofit/>
          </a:bodyPr>
          <a:lstStyle/>
          <a:p>
            <a:pPr algn="ctr"/>
            <a:r>
              <a:rPr lang="en-US" b="1" u="sng" dirty="0" smtClean="0"/>
              <a:t>Going Back to Make Disciples</a:t>
            </a:r>
            <a:endParaRPr lang="en-US" dirty="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16938" b="6303"/>
          <a:stretch/>
        </p:blipFill>
        <p:spPr>
          <a:xfrm>
            <a:off x="3587830" y="768101"/>
            <a:ext cx="5332431" cy="6050918"/>
          </a:xfrm>
          <a:prstGeom prst="rect">
            <a:avLst/>
          </a:prstGeom>
        </p:spPr>
      </p:pic>
      <p:sp>
        <p:nvSpPr>
          <p:cNvPr id="12" name="TextBox 11"/>
          <p:cNvSpPr txBox="1"/>
          <p:nvPr/>
        </p:nvSpPr>
        <p:spPr>
          <a:xfrm>
            <a:off x="7672553" y="3878317"/>
            <a:ext cx="1072054" cy="338554"/>
          </a:xfrm>
          <a:prstGeom prst="rect">
            <a:avLst/>
          </a:prstGeom>
          <a:noFill/>
        </p:spPr>
        <p:txBody>
          <a:bodyPr wrap="square" rtlCol="0">
            <a:spAutoFit/>
          </a:bodyPr>
          <a:lstStyle/>
          <a:p>
            <a:r>
              <a:rPr lang="en-US" sz="1600" b="1" dirty="0" smtClean="0"/>
              <a:t>Phoenicia</a:t>
            </a:r>
            <a:endParaRPr lang="en-US" sz="1600" b="1" dirty="0"/>
          </a:p>
        </p:txBody>
      </p:sp>
      <p:sp>
        <p:nvSpPr>
          <p:cNvPr id="13" name="TextBox 12"/>
          <p:cNvSpPr txBox="1"/>
          <p:nvPr/>
        </p:nvSpPr>
        <p:spPr>
          <a:xfrm>
            <a:off x="220717" y="1051034"/>
            <a:ext cx="3279228" cy="5324535"/>
          </a:xfrm>
          <a:prstGeom prst="rect">
            <a:avLst/>
          </a:prstGeom>
          <a:noFill/>
        </p:spPr>
        <p:txBody>
          <a:bodyPr wrap="square" rtlCol="0">
            <a:spAutoFit/>
          </a:bodyPr>
          <a:lstStyle/>
          <a:p>
            <a:r>
              <a:rPr lang="en-US" sz="2800" b="1" dirty="0" smtClean="0"/>
              <a:t>Acts 15:39-41  </a:t>
            </a:r>
          </a:p>
          <a:p>
            <a:r>
              <a:rPr lang="en-US" sz="2400" dirty="0" smtClean="0"/>
              <a:t>“Barnabas </a:t>
            </a:r>
            <a:r>
              <a:rPr lang="en-US" sz="2400" dirty="0"/>
              <a:t>took Mark with him and sailed away to Cyprus</a:t>
            </a:r>
            <a:r>
              <a:rPr lang="en-US" sz="2400" dirty="0" smtClean="0"/>
              <a:t>, </a:t>
            </a:r>
            <a:r>
              <a:rPr lang="en-US" sz="2400" dirty="0"/>
              <a:t>but Paul chose Silas and </a:t>
            </a:r>
            <a:r>
              <a:rPr lang="en-US" sz="2400" dirty="0" smtClean="0"/>
              <a:t>departed …and </a:t>
            </a:r>
            <a:r>
              <a:rPr lang="en-US" sz="2400" dirty="0"/>
              <a:t>he went through Syria and Cilicia, strengthening the churches</a:t>
            </a:r>
            <a:r>
              <a:rPr lang="en-US" sz="2400" dirty="0" smtClean="0"/>
              <a:t>.”</a:t>
            </a:r>
          </a:p>
          <a:p>
            <a:endParaRPr lang="en-US" sz="2400" dirty="0"/>
          </a:p>
          <a:p>
            <a:r>
              <a:rPr lang="en-US" sz="2400" dirty="0" smtClean="0"/>
              <a:t>* Satan meant it for evil, but </a:t>
            </a:r>
            <a:r>
              <a:rPr lang="en-US" sz="2400" b="1" dirty="0" smtClean="0"/>
              <a:t>God used it for good: </a:t>
            </a:r>
            <a:r>
              <a:rPr lang="en-US" sz="2400" dirty="0" smtClean="0"/>
              <a:t>to multiply the missionary teams!</a:t>
            </a:r>
            <a:endParaRPr lang="en-US" sz="2400" dirty="0"/>
          </a:p>
        </p:txBody>
      </p:sp>
      <p:grpSp>
        <p:nvGrpSpPr>
          <p:cNvPr id="11" name="Group 10"/>
          <p:cNvGrpSpPr/>
          <p:nvPr/>
        </p:nvGrpSpPr>
        <p:grpSpPr>
          <a:xfrm>
            <a:off x="6287911" y="2709333"/>
            <a:ext cx="2223912" cy="1507538"/>
            <a:chOff x="6287911" y="2709333"/>
            <a:chExt cx="2223912" cy="1507538"/>
          </a:xfrm>
        </p:grpSpPr>
        <p:sp>
          <p:nvSpPr>
            <p:cNvPr id="9" name="Freeform 8"/>
            <p:cNvSpPr/>
            <p:nvPr/>
          </p:nvSpPr>
          <p:spPr>
            <a:xfrm>
              <a:off x="6287911" y="2709333"/>
              <a:ext cx="1478845" cy="949807"/>
            </a:xfrm>
            <a:custGeom>
              <a:avLst/>
              <a:gdLst>
                <a:gd name="connsiteX0" fmla="*/ 1478845 w 1478845"/>
                <a:gd name="connsiteY0" fmla="*/ 0 h 949807"/>
                <a:gd name="connsiteX1" fmla="*/ 1422400 w 1478845"/>
                <a:gd name="connsiteY1" fmla="*/ 33867 h 949807"/>
                <a:gd name="connsiteX2" fmla="*/ 1388533 w 1478845"/>
                <a:gd name="connsiteY2" fmla="*/ 56445 h 949807"/>
                <a:gd name="connsiteX3" fmla="*/ 1332089 w 1478845"/>
                <a:gd name="connsiteY3" fmla="*/ 112889 h 949807"/>
                <a:gd name="connsiteX4" fmla="*/ 1286933 w 1478845"/>
                <a:gd name="connsiteY4" fmla="*/ 169334 h 949807"/>
                <a:gd name="connsiteX5" fmla="*/ 1230489 w 1478845"/>
                <a:gd name="connsiteY5" fmla="*/ 214489 h 949807"/>
                <a:gd name="connsiteX6" fmla="*/ 1174045 w 1478845"/>
                <a:gd name="connsiteY6" fmla="*/ 270934 h 949807"/>
                <a:gd name="connsiteX7" fmla="*/ 1117600 w 1478845"/>
                <a:gd name="connsiteY7" fmla="*/ 338667 h 949807"/>
                <a:gd name="connsiteX8" fmla="*/ 1027289 w 1478845"/>
                <a:gd name="connsiteY8" fmla="*/ 440267 h 949807"/>
                <a:gd name="connsiteX9" fmla="*/ 1016000 w 1478845"/>
                <a:gd name="connsiteY9" fmla="*/ 474134 h 949807"/>
                <a:gd name="connsiteX10" fmla="*/ 970845 w 1478845"/>
                <a:gd name="connsiteY10" fmla="*/ 541867 h 949807"/>
                <a:gd name="connsiteX11" fmla="*/ 925689 w 1478845"/>
                <a:gd name="connsiteY11" fmla="*/ 643467 h 949807"/>
                <a:gd name="connsiteX12" fmla="*/ 914400 w 1478845"/>
                <a:gd name="connsiteY12" fmla="*/ 677334 h 949807"/>
                <a:gd name="connsiteX13" fmla="*/ 880533 w 1478845"/>
                <a:gd name="connsiteY13" fmla="*/ 711200 h 949807"/>
                <a:gd name="connsiteX14" fmla="*/ 857956 w 1478845"/>
                <a:gd name="connsiteY14" fmla="*/ 745067 h 949807"/>
                <a:gd name="connsiteX15" fmla="*/ 824089 w 1478845"/>
                <a:gd name="connsiteY15" fmla="*/ 778934 h 949807"/>
                <a:gd name="connsiteX16" fmla="*/ 767645 w 1478845"/>
                <a:gd name="connsiteY16" fmla="*/ 835378 h 949807"/>
                <a:gd name="connsiteX17" fmla="*/ 711200 w 1478845"/>
                <a:gd name="connsiteY17" fmla="*/ 880534 h 949807"/>
                <a:gd name="connsiteX18" fmla="*/ 677333 w 1478845"/>
                <a:gd name="connsiteY18" fmla="*/ 903111 h 949807"/>
                <a:gd name="connsiteX19" fmla="*/ 609600 w 1478845"/>
                <a:gd name="connsiteY19" fmla="*/ 925689 h 949807"/>
                <a:gd name="connsiteX20" fmla="*/ 530578 w 1478845"/>
                <a:gd name="connsiteY20" fmla="*/ 948267 h 949807"/>
                <a:gd name="connsiteX21" fmla="*/ 0 w 1478845"/>
                <a:gd name="connsiteY21" fmla="*/ 948267 h 949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78845" h="949807">
                  <a:moveTo>
                    <a:pt x="1478845" y="0"/>
                  </a:moveTo>
                  <a:cubicBezTo>
                    <a:pt x="1460030" y="11289"/>
                    <a:pt x="1441007" y="22238"/>
                    <a:pt x="1422400" y="33867"/>
                  </a:cubicBezTo>
                  <a:cubicBezTo>
                    <a:pt x="1410895" y="41058"/>
                    <a:pt x="1398127" y="46851"/>
                    <a:pt x="1388533" y="56445"/>
                  </a:cubicBezTo>
                  <a:cubicBezTo>
                    <a:pt x="1313274" y="131704"/>
                    <a:pt x="1422403" y="52680"/>
                    <a:pt x="1332089" y="112889"/>
                  </a:cubicBezTo>
                  <a:cubicBezTo>
                    <a:pt x="1310112" y="178821"/>
                    <a:pt x="1337996" y="118271"/>
                    <a:pt x="1286933" y="169334"/>
                  </a:cubicBezTo>
                  <a:cubicBezTo>
                    <a:pt x="1235871" y="220396"/>
                    <a:pt x="1296421" y="192512"/>
                    <a:pt x="1230489" y="214489"/>
                  </a:cubicBezTo>
                  <a:cubicBezTo>
                    <a:pt x="1189098" y="276576"/>
                    <a:pt x="1230487" y="223899"/>
                    <a:pt x="1174045" y="270934"/>
                  </a:cubicBezTo>
                  <a:cubicBezTo>
                    <a:pt x="1107860" y="326088"/>
                    <a:pt x="1168346" y="281578"/>
                    <a:pt x="1117600" y="338667"/>
                  </a:cubicBezTo>
                  <a:cubicBezTo>
                    <a:pt x="1083407" y="377135"/>
                    <a:pt x="1049250" y="396345"/>
                    <a:pt x="1027289" y="440267"/>
                  </a:cubicBezTo>
                  <a:cubicBezTo>
                    <a:pt x="1021967" y="450910"/>
                    <a:pt x="1021779" y="463732"/>
                    <a:pt x="1016000" y="474134"/>
                  </a:cubicBezTo>
                  <a:cubicBezTo>
                    <a:pt x="1002822" y="497854"/>
                    <a:pt x="979426" y="516125"/>
                    <a:pt x="970845" y="541867"/>
                  </a:cubicBezTo>
                  <a:cubicBezTo>
                    <a:pt x="912595" y="716615"/>
                    <a:pt x="979359" y="536128"/>
                    <a:pt x="925689" y="643467"/>
                  </a:cubicBezTo>
                  <a:cubicBezTo>
                    <a:pt x="920367" y="654110"/>
                    <a:pt x="921001" y="667433"/>
                    <a:pt x="914400" y="677334"/>
                  </a:cubicBezTo>
                  <a:cubicBezTo>
                    <a:pt x="905544" y="690617"/>
                    <a:pt x="890753" y="698935"/>
                    <a:pt x="880533" y="711200"/>
                  </a:cubicBezTo>
                  <a:cubicBezTo>
                    <a:pt x="871847" y="721623"/>
                    <a:pt x="866642" y="734644"/>
                    <a:pt x="857956" y="745067"/>
                  </a:cubicBezTo>
                  <a:cubicBezTo>
                    <a:pt x="847736" y="757332"/>
                    <a:pt x="834310" y="766669"/>
                    <a:pt x="824089" y="778934"/>
                  </a:cubicBezTo>
                  <a:cubicBezTo>
                    <a:pt x="777052" y="835378"/>
                    <a:pt x="829733" y="793985"/>
                    <a:pt x="767645" y="835378"/>
                  </a:cubicBezTo>
                  <a:cubicBezTo>
                    <a:pt x="729586" y="892467"/>
                    <a:pt x="765727" y="853271"/>
                    <a:pt x="711200" y="880534"/>
                  </a:cubicBezTo>
                  <a:cubicBezTo>
                    <a:pt x="699065" y="886601"/>
                    <a:pt x="689731" y="897601"/>
                    <a:pt x="677333" y="903111"/>
                  </a:cubicBezTo>
                  <a:cubicBezTo>
                    <a:pt x="655585" y="912777"/>
                    <a:pt x="632178" y="918163"/>
                    <a:pt x="609600" y="925689"/>
                  </a:cubicBezTo>
                  <a:cubicBezTo>
                    <a:pt x="592951" y="931239"/>
                    <a:pt x="545638" y="947972"/>
                    <a:pt x="530578" y="948267"/>
                  </a:cubicBezTo>
                  <a:cubicBezTo>
                    <a:pt x="353753" y="951734"/>
                    <a:pt x="176859" y="948267"/>
                    <a:pt x="0" y="948267"/>
                  </a:cubicBezTo>
                </a:path>
              </a:pathLst>
            </a:custGeom>
            <a:noFill/>
            <a:ln w="57150">
              <a:solidFill>
                <a:srgbClr val="00B05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021689" y="3570540"/>
              <a:ext cx="1490134" cy="646331"/>
            </a:xfrm>
            <a:prstGeom prst="rect">
              <a:avLst/>
            </a:prstGeom>
            <a:solidFill>
              <a:schemeClr val="accent1">
                <a:lumMod val="60000"/>
                <a:lumOff val="40000"/>
              </a:schemeClr>
            </a:solidFill>
            <a:ln w="38100">
              <a:solidFill>
                <a:srgbClr val="00B050"/>
              </a:solidFill>
            </a:ln>
          </p:spPr>
          <p:txBody>
            <a:bodyPr wrap="square" rtlCol="0">
              <a:spAutoFit/>
            </a:bodyPr>
            <a:lstStyle/>
            <a:p>
              <a:r>
                <a:rPr lang="en-US" b="1" dirty="0" smtClean="0"/>
                <a:t>Barnabas and John Mark</a:t>
              </a:r>
              <a:endParaRPr lang="en-US" b="1" dirty="0"/>
            </a:p>
          </p:txBody>
        </p:sp>
      </p:grpSp>
      <p:grpSp>
        <p:nvGrpSpPr>
          <p:cNvPr id="15" name="Group 14"/>
          <p:cNvGrpSpPr/>
          <p:nvPr/>
        </p:nvGrpSpPr>
        <p:grpSpPr>
          <a:xfrm>
            <a:off x="5610578" y="1084901"/>
            <a:ext cx="3242779" cy="1985677"/>
            <a:chOff x="5610578" y="1084901"/>
            <a:chExt cx="3242779" cy="1985677"/>
          </a:xfrm>
        </p:grpSpPr>
        <p:sp>
          <p:nvSpPr>
            <p:cNvPr id="7" name="Freeform 6"/>
            <p:cNvSpPr/>
            <p:nvPr/>
          </p:nvSpPr>
          <p:spPr>
            <a:xfrm>
              <a:off x="5610578" y="1738489"/>
              <a:ext cx="3242779" cy="1332089"/>
            </a:xfrm>
            <a:custGeom>
              <a:avLst/>
              <a:gdLst>
                <a:gd name="connsiteX0" fmla="*/ 2223911 w 3242779"/>
                <a:gd name="connsiteY0" fmla="*/ 1049867 h 1332089"/>
                <a:gd name="connsiteX1" fmla="*/ 2235200 w 3242779"/>
                <a:gd name="connsiteY1" fmla="*/ 1106311 h 1332089"/>
                <a:gd name="connsiteX2" fmla="*/ 2269066 w 3242779"/>
                <a:gd name="connsiteY2" fmla="*/ 1128889 h 1332089"/>
                <a:gd name="connsiteX3" fmla="*/ 2325511 w 3242779"/>
                <a:gd name="connsiteY3" fmla="*/ 1174044 h 1332089"/>
                <a:gd name="connsiteX4" fmla="*/ 2348089 w 3242779"/>
                <a:gd name="connsiteY4" fmla="*/ 1207911 h 1332089"/>
                <a:gd name="connsiteX5" fmla="*/ 2381955 w 3242779"/>
                <a:gd name="connsiteY5" fmla="*/ 1219200 h 1332089"/>
                <a:gd name="connsiteX6" fmla="*/ 2483555 w 3242779"/>
                <a:gd name="connsiteY6" fmla="*/ 1264355 h 1332089"/>
                <a:gd name="connsiteX7" fmla="*/ 2585155 w 3242779"/>
                <a:gd name="connsiteY7" fmla="*/ 1298222 h 1332089"/>
                <a:gd name="connsiteX8" fmla="*/ 2619022 w 3242779"/>
                <a:gd name="connsiteY8" fmla="*/ 1309511 h 1332089"/>
                <a:gd name="connsiteX9" fmla="*/ 2788355 w 3242779"/>
                <a:gd name="connsiteY9" fmla="*/ 1332089 h 1332089"/>
                <a:gd name="connsiteX10" fmla="*/ 3025422 w 3242779"/>
                <a:gd name="connsiteY10" fmla="*/ 1320800 h 1332089"/>
                <a:gd name="connsiteX11" fmla="*/ 3093155 w 3242779"/>
                <a:gd name="connsiteY11" fmla="*/ 1298222 h 1332089"/>
                <a:gd name="connsiteX12" fmla="*/ 3149600 w 3242779"/>
                <a:gd name="connsiteY12" fmla="*/ 1241778 h 1332089"/>
                <a:gd name="connsiteX13" fmla="*/ 3172178 w 3242779"/>
                <a:gd name="connsiteY13" fmla="*/ 1207911 h 1332089"/>
                <a:gd name="connsiteX14" fmla="*/ 3206044 w 3242779"/>
                <a:gd name="connsiteY14" fmla="*/ 1106311 h 1332089"/>
                <a:gd name="connsiteX15" fmla="*/ 3217333 w 3242779"/>
                <a:gd name="connsiteY15" fmla="*/ 1072444 h 1332089"/>
                <a:gd name="connsiteX16" fmla="*/ 3228622 w 3242779"/>
                <a:gd name="connsiteY16" fmla="*/ 1038578 h 1332089"/>
                <a:gd name="connsiteX17" fmla="*/ 3239911 w 3242779"/>
                <a:gd name="connsiteY17" fmla="*/ 993422 h 1332089"/>
                <a:gd name="connsiteX18" fmla="*/ 3217333 w 3242779"/>
                <a:gd name="connsiteY18" fmla="*/ 508000 h 1332089"/>
                <a:gd name="connsiteX19" fmla="*/ 3194755 w 3242779"/>
                <a:gd name="connsiteY19" fmla="*/ 440267 h 1332089"/>
                <a:gd name="connsiteX20" fmla="*/ 3183466 w 3242779"/>
                <a:gd name="connsiteY20" fmla="*/ 406400 h 1332089"/>
                <a:gd name="connsiteX21" fmla="*/ 3172178 w 3242779"/>
                <a:gd name="connsiteY21" fmla="*/ 372533 h 1332089"/>
                <a:gd name="connsiteX22" fmla="*/ 3093155 w 3242779"/>
                <a:gd name="connsiteY22" fmla="*/ 270933 h 1332089"/>
                <a:gd name="connsiteX23" fmla="*/ 3059289 w 3242779"/>
                <a:gd name="connsiteY23" fmla="*/ 248355 h 1332089"/>
                <a:gd name="connsiteX24" fmla="*/ 3002844 w 3242779"/>
                <a:gd name="connsiteY24" fmla="*/ 203200 h 1332089"/>
                <a:gd name="connsiteX25" fmla="*/ 2980266 w 3242779"/>
                <a:gd name="connsiteY25" fmla="*/ 169333 h 1332089"/>
                <a:gd name="connsiteX26" fmla="*/ 2946400 w 3242779"/>
                <a:gd name="connsiteY26" fmla="*/ 158044 h 1332089"/>
                <a:gd name="connsiteX27" fmla="*/ 2844800 w 3242779"/>
                <a:gd name="connsiteY27" fmla="*/ 112889 h 1332089"/>
                <a:gd name="connsiteX28" fmla="*/ 2675466 w 3242779"/>
                <a:gd name="connsiteY28" fmla="*/ 56444 h 1332089"/>
                <a:gd name="connsiteX29" fmla="*/ 2607733 w 3242779"/>
                <a:gd name="connsiteY29" fmla="*/ 33867 h 1332089"/>
                <a:gd name="connsiteX30" fmla="*/ 2460978 w 3242779"/>
                <a:gd name="connsiteY30" fmla="*/ 11289 h 1332089"/>
                <a:gd name="connsiteX31" fmla="*/ 2359378 w 3242779"/>
                <a:gd name="connsiteY31" fmla="*/ 0 h 1332089"/>
                <a:gd name="connsiteX32" fmla="*/ 2043289 w 3242779"/>
                <a:gd name="connsiteY32" fmla="*/ 11289 h 1332089"/>
                <a:gd name="connsiteX33" fmla="*/ 1975555 w 3242779"/>
                <a:gd name="connsiteY33" fmla="*/ 33867 h 1332089"/>
                <a:gd name="connsiteX34" fmla="*/ 1941689 w 3242779"/>
                <a:gd name="connsiteY34" fmla="*/ 45155 h 1332089"/>
                <a:gd name="connsiteX35" fmla="*/ 1907822 w 3242779"/>
                <a:gd name="connsiteY35" fmla="*/ 56444 h 1332089"/>
                <a:gd name="connsiteX36" fmla="*/ 1817511 w 3242779"/>
                <a:gd name="connsiteY36" fmla="*/ 191911 h 1332089"/>
                <a:gd name="connsiteX37" fmla="*/ 1794933 w 3242779"/>
                <a:gd name="connsiteY37" fmla="*/ 225778 h 1332089"/>
                <a:gd name="connsiteX38" fmla="*/ 1761066 w 3242779"/>
                <a:gd name="connsiteY38" fmla="*/ 293511 h 1332089"/>
                <a:gd name="connsiteX39" fmla="*/ 1704622 w 3242779"/>
                <a:gd name="connsiteY39" fmla="*/ 395111 h 1332089"/>
                <a:gd name="connsiteX40" fmla="*/ 1682044 w 3242779"/>
                <a:gd name="connsiteY40" fmla="*/ 428978 h 1332089"/>
                <a:gd name="connsiteX41" fmla="*/ 1614311 w 3242779"/>
                <a:gd name="connsiteY41" fmla="*/ 462844 h 1332089"/>
                <a:gd name="connsiteX42" fmla="*/ 1580444 w 3242779"/>
                <a:gd name="connsiteY42" fmla="*/ 485422 h 1332089"/>
                <a:gd name="connsiteX43" fmla="*/ 1546578 w 3242779"/>
                <a:gd name="connsiteY43" fmla="*/ 496711 h 1332089"/>
                <a:gd name="connsiteX44" fmla="*/ 1512711 w 3242779"/>
                <a:gd name="connsiteY44" fmla="*/ 519289 h 1332089"/>
                <a:gd name="connsiteX45" fmla="*/ 1478844 w 3242779"/>
                <a:gd name="connsiteY45" fmla="*/ 530578 h 1332089"/>
                <a:gd name="connsiteX46" fmla="*/ 1444978 w 3242779"/>
                <a:gd name="connsiteY46" fmla="*/ 553155 h 1332089"/>
                <a:gd name="connsiteX47" fmla="*/ 1411111 w 3242779"/>
                <a:gd name="connsiteY47" fmla="*/ 564444 h 1332089"/>
                <a:gd name="connsiteX48" fmla="*/ 1343378 w 3242779"/>
                <a:gd name="connsiteY48" fmla="*/ 609600 h 1332089"/>
                <a:gd name="connsiteX49" fmla="*/ 1174044 w 3242779"/>
                <a:gd name="connsiteY49" fmla="*/ 666044 h 1332089"/>
                <a:gd name="connsiteX50" fmla="*/ 1106311 w 3242779"/>
                <a:gd name="connsiteY50" fmla="*/ 688622 h 1332089"/>
                <a:gd name="connsiteX51" fmla="*/ 1061155 w 3242779"/>
                <a:gd name="connsiteY51" fmla="*/ 699911 h 1332089"/>
                <a:gd name="connsiteX52" fmla="*/ 1027289 w 3242779"/>
                <a:gd name="connsiteY52" fmla="*/ 711200 h 1332089"/>
                <a:gd name="connsiteX53" fmla="*/ 982133 w 3242779"/>
                <a:gd name="connsiteY53" fmla="*/ 722489 h 1332089"/>
                <a:gd name="connsiteX54" fmla="*/ 948266 w 3242779"/>
                <a:gd name="connsiteY54" fmla="*/ 733778 h 1332089"/>
                <a:gd name="connsiteX55" fmla="*/ 857955 w 3242779"/>
                <a:gd name="connsiteY55" fmla="*/ 745067 h 1332089"/>
                <a:gd name="connsiteX56" fmla="*/ 598311 w 3242779"/>
                <a:gd name="connsiteY56" fmla="*/ 722489 h 1332089"/>
                <a:gd name="connsiteX57" fmla="*/ 564444 w 3242779"/>
                <a:gd name="connsiteY57" fmla="*/ 711200 h 1332089"/>
                <a:gd name="connsiteX58" fmla="*/ 530578 w 3242779"/>
                <a:gd name="connsiteY58" fmla="*/ 688622 h 1332089"/>
                <a:gd name="connsiteX59" fmla="*/ 462844 w 3242779"/>
                <a:gd name="connsiteY59" fmla="*/ 666044 h 1332089"/>
                <a:gd name="connsiteX60" fmla="*/ 395111 w 3242779"/>
                <a:gd name="connsiteY60" fmla="*/ 620889 h 1332089"/>
                <a:gd name="connsiteX61" fmla="*/ 327378 w 3242779"/>
                <a:gd name="connsiteY61" fmla="*/ 575733 h 1332089"/>
                <a:gd name="connsiteX62" fmla="*/ 293511 w 3242779"/>
                <a:gd name="connsiteY62" fmla="*/ 553155 h 1332089"/>
                <a:gd name="connsiteX63" fmla="*/ 225778 w 3242779"/>
                <a:gd name="connsiteY63" fmla="*/ 451555 h 1332089"/>
                <a:gd name="connsiteX64" fmla="*/ 203200 w 3242779"/>
                <a:gd name="connsiteY64" fmla="*/ 417689 h 1332089"/>
                <a:gd name="connsiteX65" fmla="*/ 158044 w 3242779"/>
                <a:gd name="connsiteY65" fmla="*/ 361244 h 1332089"/>
                <a:gd name="connsiteX66" fmla="*/ 112889 w 3242779"/>
                <a:gd name="connsiteY66" fmla="*/ 304800 h 1332089"/>
                <a:gd name="connsiteX67" fmla="*/ 56444 w 3242779"/>
                <a:gd name="connsiteY67" fmla="*/ 259644 h 1332089"/>
                <a:gd name="connsiteX68" fmla="*/ 33866 w 3242779"/>
                <a:gd name="connsiteY68" fmla="*/ 225778 h 1332089"/>
                <a:gd name="connsiteX69" fmla="*/ 0 w 3242779"/>
                <a:gd name="connsiteY69" fmla="*/ 203200 h 1332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3242779" h="1332089">
                  <a:moveTo>
                    <a:pt x="2223911" y="1049867"/>
                  </a:moveTo>
                  <a:cubicBezTo>
                    <a:pt x="2227674" y="1068682"/>
                    <a:pt x="2225681" y="1089652"/>
                    <a:pt x="2235200" y="1106311"/>
                  </a:cubicBezTo>
                  <a:cubicBezTo>
                    <a:pt x="2241931" y="1118091"/>
                    <a:pt x="2259472" y="1119295"/>
                    <a:pt x="2269066" y="1128889"/>
                  </a:cubicBezTo>
                  <a:cubicBezTo>
                    <a:pt x="2320127" y="1179950"/>
                    <a:pt x="2259580" y="1152067"/>
                    <a:pt x="2325511" y="1174044"/>
                  </a:cubicBezTo>
                  <a:cubicBezTo>
                    <a:pt x="2333037" y="1185333"/>
                    <a:pt x="2337494" y="1199435"/>
                    <a:pt x="2348089" y="1207911"/>
                  </a:cubicBezTo>
                  <a:cubicBezTo>
                    <a:pt x="2357381" y="1215345"/>
                    <a:pt x="2371312" y="1213878"/>
                    <a:pt x="2381955" y="1219200"/>
                  </a:cubicBezTo>
                  <a:cubicBezTo>
                    <a:pt x="2489287" y="1272867"/>
                    <a:pt x="2308821" y="1206112"/>
                    <a:pt x="2483555" y="1264355"/>
                  </a:cubicBezTo>
                  <a:lnTo>
                    <a:pt x="2585155" y="1298222"/>
                  </a:lnTo>
                  <a:cubicBezTo>
                    <a:pt x="2596444" y="1301985"/>
                    <a:pt x="2607195" y="1308197"/>
                    <a:pt x="2619022" y="1309511"/>
                  </a:cubicBezTo>
                  <a:cubicBezTo>
                    <a:pt x="2743371" y="1323328"/>
                    <a:pt x="2687011" y="1315198"/>
                    <a:pt x="2788355" y="1332089"/>
                  </a:cubicBezTo>
                  <a:cubicBezTo>
                    <a:pt x="2867377" y="1328326"/>
                    <a:pt x="2946794" y="1329537"/>
                    <a:pt x="3025422" y="1320800"/>
                  </a:cubicBezTo>
                  <a:cubicBezTo>
                    <a:pt x="3049075" y="1318172"/>
                    <a:pt x="3093155" y="1298222"/>
                    <a:pt x="3093155" y="1298222"/>
                  </a:cubicBezTo>
                  <a:cubicBezTo>
                    <a:pt x="3153363" y="1207909"/>
                    <a:pt x="3074340" y="1317037"/>
                    <a:pt x="3149600" y="1241778"/>
                  </a:cubicBezTo>
                  <a:cubicBezTo>
                    <a:pt x="3159194" y="1232184"/>
                    <a:pt x="3164652" y="1219200"/>
                    <a:pt x="3172178" y="1207911"/>
                  </a:cubicBezTo>
                  <a:lnTo>
                    <a:pt x="3206044" y="1106311"/>
                  </a:lnTo>
                  <a:lnTo>
                    <a:pt x="3217333" y="1072444"/>
                  </a:lnTo>
                  <a:cubicBezTo>
                    <a:pt x="3221096" y="1061155"/>
                    <a:pt x="3225736" y="1050122"/>
                    <a:pt x="3228622" y="1038578"/>
                  </a:cubicBezTo>
                  <a:lnTo>
                    <a:pt x="3239911" y="993422"/>
                  </a:lnTo>
                  <a:cubicBezTo>
                    <a:pt x="3239507" y="978083"/>
                    <a:pt x="3255148" y="646651"/>
                    <a:pt x="3217333" y="508000"/>
                  </a:cubicBezTo>
                  <a:cubicBezTo>
                    <a:pt x="3211071" y="485040"/>
                    <a:pt x="3202281" y="462845"/>
                    <a:pt x="3194755" y="440267"/>
                  </a:cubicBezTo>
                  <a:lnTo>
                    <a:pt x="3183466" y="406400"/>
                  </a:lnTo>
                  <a:cubicBezTo>
                    <a:pt x="3179703" y="395111"/>
                    <a:pt x="3178779" y="382434"/>
                    <a:pt x="3172178" y="372533"/>
                  </a:cubicBezTo>
                  <a:cubicBezTo>
                    <a:pt x="3140709" y="325330"/>
                    <a:pt x="3132946" y="304093"/>
                    <a:pt x="3093155" y="270933"/>
                  </a:cubicBezTo>
                  <a:cubicBezTo>
                    <a:pt x="3082732" y="262247"/>
                    <a:pt x="3070578" y="255881"/>
                    <a:pt x="3059289" y="248355"/>
                  </a:cubicBezTo>
                  <a:cubicBezTo>
                    <a:pt x="2994582" y="151298"/>
                    <a:pt x="3080743" y="265519"/>
                    <a:pt x="3002844" y="203200"/>
                  </a:cubicBezTo>
                  <a:cubicBezTo>
                    <a:pt x="2992249" y="194724"/>
                    <a:pt x="2990861" y="177809"/>
                    <a:pt x="2980266" y="169333"/>
                  </a:cubicBezTo>
                  <a:cubicBezTo>
                    <a:pt x="2970974" y="161899"/>
                    <a:pt x="2957043" y="163365"/>
                    <a:pt x="2946400" y="158044"/>
                  </a:cubicBezTo>
                  <a:cubicBezTo>
                    <a:pt x="2839066" y="104378"/>
                    <a:pt x="3019539" y="171136"/>
                    <a:pt x="2844800" y="112889"/>
                  </a:cubicBezTo>
                  <a:lnTo>
                    <a:pt x="2675466" y="56444"/>
                  </a:lnTo>
                  <a:cubicBezTo>
                    <a:pt x="2675455" y="56440"/>
                    <a:pt x="2607744" y="33869"/>
                    <a:pt x="2607733" y="33867"/>
                  </a:cubicBezTo>
                  <a:cubicBezTo>
                    <a:pt x="2551241" y="24451"/>
                    <a:pt x="2519082" y="18552"/>
                    <a:pt x="2460978" y="11289"/>
                  </a:cubicBezTo>
                  <a:cubicBezTo>
                    <a:pt x="2427166" y="7062"/>
                    <a:pt x="2393245" y="3763"/>
                    <a:pt x="2359378" y="0"/>
                  </a:cubicBezTo>
                  <a:cubicBezTo>
                    <a:pt x="2254015" y="3763"/>
                    <a:pt x="2148311" y="2022"/>
                    <a:pt x="2043289" y="11289"/>
                  </a:cubicBezTo>
                  <a:cubicBezTo>
                    <a:pt x="2019582" y="13381"/>
                    <a:pt x="1998133" y="26341"/>
                    <a:pt x="1975555" y="33867"/>
                  </a:cubicBezTo>
                  <a:lnTo>
                    <a:pt x="1941689" y="45155"/>
                  </a:lnTo>
                  <a:lnTo>
                    <a:pt x="1907822" y="56444"/>
                  </a:lnTo>
                  <a:lnTo>
                    <a:pt x="1817511" y="191911"/>
                  </a:lnTo>
                  <a:cubicBezTo>
                    <a:pt x="1809985" y="203200"/>
                    <a:pt x="1799224" y="212907"/>
                    <a:pt x="1794933" y="225778"/>
                  </a:cubicBezTo>
                  <a:cubicBezTo>
                    <a:pt x="1779353" y="272515"/>
                    <a:pt x="1790245" y="249743"/>
                    <a:pt x="1761066" y="293511"/>
                  </a:cubicBezTo>
                  <a:cubicBezTo>
                    <a:pt x="1741198" y="353121"/>
                    <a:pt x="1756379" y="317476"/>
                    <a:pt x="1704622" y="395111"/>
                  </a:cubicBezTo>
                  <a:cubicBezTo>
                    <a:pt x="1697096" y="406400"/>
                    <a:pt x="1693333" y="421452"/>
                    <a:pt x="1682044" y="428978"/>
                  </a:cubicBezTo>
                  <a:cubicBezTo>
                    <a:pt x="1584986" y="493682"/>
                    <a:pt x="1707790" y="416105"/>
                    <a:pt x="1614311" y="462844"/>
                  </a:cubicBezTo>
                  <a:cubicBezTo>
                    <a:pt x="1602176" y="468912"/>
                    <a:pt x="1592579" y="479354"/>
                    <a:pt x="1580444" y="485422"/>
                  </a:cubicBezTo>
                  <a:cubicBezTo>
                    <a:pt x="1569801" y="490744"/>
                    <a:pt x="1557221" y="491389"/>
                    <a:pt x="1546578" y="496711"/>
                  </a:cubicBezTo>
                  <a:cubicBezTo>
                    <a:pt x="1534443" y="502779"/>
                    <a:pt x="1524846" y="513221"/>
                    <a:pt x="1512711" y="519289"/>
                  </a:cubicBezTo>
                  <a:cubicBezTo>
                    <a:pt x="1502068" y="524611"/>
                    <a:pt x="1489487" y="525256"/>
                    <a:pt x="1478844" y="530578"/>
                  </a:cubicBezTo>
                  <a:cubicBezTo>
                    <a:pt x="1466709" y="536645"/>
                    <a:pt x="1457113" y="547088"/>
                    <a:pt x="1444978" y="553155"/>
                  </a:cubicBezTo>
                  <a:cubicBezTo>
                    <a:pt x="1434335" y="558477"/>
                    <a:pt x="1421513" y="558665"/>
                    <a:pt x="1411111" y="564444"/>
                  </a:cubicBezTo>
                  <a:cubicBezTo>
                    <a:pt x="1387391" y="577622"/>
                    <a:pt x="1369121" y="601019"/>
                    <a:pt x="1343378" y="609600"/>
                  </a:cubicBezTo>
                  <a:lnTo>
                    <a:pt x="1174044" y="666044"/>
                  </a:lnTo>
                  <a:lnTo>
                    <a:pt x="1106311" y="688622"/>
                  </a:lnTo>
                  <a:cubicBezTo>
                    <a:pt x="1091259" y="692385"/>
                    <a:pt x="1076073" y="695649"/>
                    <a:pt x="1061155" y="699911"/>
                  </a:cubicBezTo>
                  <a:cubicBezTo>
                    <a:pt x="1049714" y="703180"/>
                    <a:pt x="1038730" y="707931"/>
                    <a:pt x="1027289" y="711200"/>
                  </a:cubicBezTo>
                  <a:cubicBezTo>
                    <a:pt x="1012371" y="715462"/>
                    <a:pt x="997051" y="718227"/>
                    <a:pt x="982133" y="722489"/>
                  </a:cubicBezTo>
                  <a:cubicBezTo>
                    <a:pt x="970691" y="725758"/>
                    <a:pt x="959974" y="731649"/>
                    <a:pt x="948266" y="733778"/>
                  </a:cubicBezTo>
                  <a:cubicBezTo>
                    <a:pt x="918417" y="739205"/>
                    <a:pt x="888059" y="741304"/>
                    <a:pt x="857955" y="745067"/>
                  </a:cubicBezTo>
                  <a:cubicBezTo>
                    <a:pt x="781496" y="740288"/>
                    <a:pt x="679394" y="738706"/>
                    <a:pt x="598311" y="722489"/>
                  </a:cubicBezTo>
                  <a:cubicBezTo>
                    <a:pt x="586642" y="720155"/>
                    <a:pt x="575733" y="714963"/>
                    <a:pt x="564444" y="711200"/>
                  </a:cubicBezTo>
                  <a:cubicBezTo>
                    <a:pt x="553155" y="703674"/>
                    <a:pt x="542976" y="694132"/>
                    <a:pt x="530578" y="688622"/>
                  </a:cubicBezTo>
                  <a:cubicBezTo>
                    <a:pt x="508830" y="678956"/>
                    <a:pt x="482646" y="679245"/>
                    <a:pt x="462844" y="666044"/>
                  </a:cubicBezTo>
                  <a:lnTo>
                    <a:pt x="395111" y="620889"/>
                  </a:lnTo>
                  <a:lnTo>
                    <a:pt x="327378" y="575733"/>
                  </a:lnTo>
                  <a:lnTo>
                    <a:pt x="293511" y="553155"/>
                  </a:lnTo>
                  <a:lnTo>
                    <a:pt x="225778" y="451555"/>
                  </a:lnTo>
                  <a:lnTo>
                    <a:pt x="203200" y="417689"/>
                  </a:lnTo>
                  <a:cubicBezTo>
                    <a:pt x="174825" y="332565"/>
                    <a:pt x="216401" y="434189"/>
                    <a:pt x="158044" y="361244"/>
                  </a:cubicBezTo>
                  <a:cubicBezTo>
                    <a:pt x="95724" y="283346"/>
                    <a:pt x="209948" y="369508"/>
                    <a:pt x="112889" y="304800"/>
                  </a:cubicBezTo>
                  <a:cubicBezTo>
                    <a:pt x="48186" y="207745"/>
                    <a:pt x="134339" y="321959"/>
                    <a:pt x="56444" y="259644"/>
                  </a:cubicBezTo>
                  <a:cubicBezTo>
                    <a:pt x="45850" y="251169"/>
                    <a:pt x="43460" y="235372"/>
                    <a:pt x="33866" y="225778"/>
                  </a:cubicBezTo>
                  <a:cubicBezTo>
                    <a:pt x="24272" y="216184"/>
                    <a:pt x="0" y="203200"/>
                    <a:pt x="0" y="203200"/>
                  </a:cubicBezTo>
                </a:path>
              </a:pathLst>
            </a:custGeom>
            <a:noFill/>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710235" y="1084901"/>
              <a:ext cx="1043464" cy="646331"/>
            </a:xfrm>
            <a:prstGeom prst="rect">
              <a:avLst/>
            </a:prstGeom>
            <a:solidFill>
              <a:schemeClr val="bg1">
                <a:lumMod val="95000"/>
              </a:schemeClr>
            </a:solidFill>
            <a:ln w="38100">
              <a:solidFill>
                <a:srgbClr val="0070C0"/>
              </a:solidFill>
            </a:ln>
          </p:spPr>
          <p:txBody>
            <a:bodyPr wrap="square" rtlCol="0">
              <a:spAutoFit/>
            </a:bodyPr>
            <a:lstStyle/>
            <a:p>
              <a:r>
                <a:rPr lang="en-US" b="1" dirty="0" smtClean="0"/>
                <a:t>Paul and Silas</a:t>
              </a:r>
              <a:endParaRPr lang="en-US" b="1" dirty="0"/>
            </a:p>
          </p:txBody>
        </p:sp>
      </p:grpSp>
    </p:spTree>
    <p:extLst>
      <p:ext uri="{BB962C8B-B14F-4D97-AF65-F5344CB8AC3E}">
        <p14:creationId xmlns:p14="http://schemas.microsoft.com/office/powerpoint/2010/main" val="229569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ipe(left)">
                                      <p:cBhvr>
                                        <p:cTn id="7" dur="500"/>
                                        <p:tgtEl>
                                          <p:spTgt spid="1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animEffect transition="in" filter="wipe(left)">
                                      <p:cBhvr>
                                        <p:cTn id="11" dur="500"/>
                                        <p:tgtEl>
                                          <p:spTgt spid="1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3">
                                            <p:txEl>
                                              <p:pRg st="3" end="3"/>
                                            </p:txEl>
                                          </p:spTgt>
                                        </p:tgtEl>
                                        <p:attrNameLst>
                                          <p:attrName>style.visibility</p:attrName>
                                        </p:attrNameLst>
                                      </p:cBhvr>
                                      <p:to>
                                        <p:strVal val="visible"/>
                                      </p:to>
                                    </p:set>
                                    <p:animEffect transition="in" filter="wipe(left)">
                                      <p:cBhvr>
                                        <p:cTn id="16" dur="500"/>
                                        <p:tgtEl>
                                          <p:spTgt spid="1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right)">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right)">
                                      <p:cBhvr>
                                        <p:cTn id="2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953426"/>
          </a:xfrm>
        </p:spPr>
        <p:txBody>
          <a:bodyPr>
            <a:normAutofit/>
          </a:bodyPr>
          <a:lstStyle/>
          <a:p>
            <a:pPr algn="ctr"/>
            <a:r>
              <a:rPr lang="en-US" b="1" u="sng" dirty="0" smtClean="0"/>
              <a:t>Good News: Healed Relationships</a:t>
            </a:r>
            <a:endParaRPr lang="en-US" dirty="0"/>
          </a:p>
        </p:txBody>
      </p:sp>
      <p:sp>
        <p:nvSpPr>
          <p:cNvPr id="7" name="Content Placeholder 6"/>
          <p:cNvSpPr>
            <a:spLocks noGrp="1"/>
          </p:cNvSpPr>
          <p:nvPr>
            <p:ph idx="1"/>
          </p:nvPr>
        </p:nvSpPr>
        <p:spPr>
          <a:xfrm>
            <a:off x="147147" y="1478844"/>
            <a:ext cx="8828690" cy="5280734"/>
          </a:xfrm>
        </p:spPr>
        <p:txBody>
          <a:bodyPr>
            <a:noAutofit/>
          </a:bodyPr>
          <a:lstStyle/>
          <a:p>
            <a:pPr marL="182880" indent="0">
              <a:lnSpc>
                <a:spcPct val="100000"/>
              </a:lnSpc>
              <a:spcBef>
                <a:spcPts val="600"/>
              </a:spcBef>
              <a:spcAft>
                <a:spcPts val="2400"/>
              </a:spcAft>
              <a:buNone/>
            </a:pPr>
            <a:r>
              <a:rPr lang="en-US" b="1" dirty="0" smtClean="0"/>
              <a:t>1 Corinthians 9:6</a:t>
            </a:r>
            <a:r>
              <a:rPr lang="en-US" dirty="0" smtClean="0"/>
              <a:t>  Paul speaks approvingly of the ministry of Barnabas.</a:t>
            </a:r>
          </a:p>
          <a:p>
            <a:pPr marL="182880" indent="0">
              <a:lnSpc>
                <a:spcPct val="100000"/>
              </a:lnSpc>
              <a:spcBef>
                <a:spcPts val="600"/>
              </a:spcBef>
              <a:spcAft>
                <a:spcPts val="2400"/>
              </a:spcAft>
              <a:buNone/>
            </a:pPr>
            <a:r>
              <a:rPr lang="en-US" b="1" dirty="0" smtClean="0"/>
              <a:t>2 Timothy 4:11</a:t>
            </a:r>
            <a:r>
              <a:rPr lang="en-US" dirty="0" smtClean="0"/>
              <a:t>  Paul asks that John Mark come and work with him – “he is very useful to me for ministry.”</a:t>
            </a:r>
          </a:p>
          <a:p>
            <a:pPr marL="182880" indent="0">
              <a:lnSpc>
                <a:spcPct val="100000"/>
              </a:lnSpc>
              <a:spcBef>
                <a:spcPts val="600"/>
              </a:spcBef>
              <a:spcAft>
                <a:spcPts val="2400"/>
              </a:spcAft>
              <a:buNone/>
            </a:pPr>
            <a:r>
              <a:rPr lang="en-US" b="1" dirty="0" smtClean="0"/>
              <a:t>1 Peter 5:13  </a:t>
            </a:r>
            <a:r>
              <a:rPr lang="en-US" dirty="0" smtClean="0"/>
              <a:t>Mark becomes very close to Peter, and eventually is used to write one of the gospels</a:t>
            </a:r>
          </a:p>
          <a:p>
            <a:pPr marL="182880" indent="0">
              <a:lnSpc>
                <a:spcPct val="100000"/>
              </a:lnSpc>
              <a:spcBef>
                <a:spcPts val="600"/>
              </a:spcBef>
              <a:spcAft>
                <a:spcPts val="2400"/>
              </a:spcAft>
              <a:buNone/>
            </a:pPr>
            <a:endParaRPr lang="en-US" dirty="0" smtClean="0"/>
          </a:p>
          <a:p>
            <a:pPr marL="182880" indent="0">
              <a:lnSpc>
                <a:spcPct val="100000"/>
              </a:lnSpc>
              <a:spcBef>
                <a:spcPts val="600"/>
              </a:spcBef>
              <a:spcAft>
                <a:spcPts val="2400"/>
              </a:spcAft>
              <a:buNone/>
            </a:pPr>
            <a:endParaRPr lang="en-US" dirty="0" smtClean="0"/>
          </a:p>
        </p:txBody>
      </p:sp>
    </p:spTree>
    <p:extLst>
      <p:ext uri="{BB962C8B-B14F-4D97-AF65-F5344CB8AC3E}">
        <p14:creationId xmlns:p14="http://schemas.microsoft.com/office/powerpoint/2010/main" val="2486909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953426"/>
          </a:xfrm>
        </p:spPr>
        <p:txBody>
          <a:bodyPr>
            <a:normAutofit/>
          </a:bodyPr>
          <a:lstStyle/>
          <a:p>
            <a:pPr algn="ctr"/>
            <a:r>
              <a:rPr lang="en-US" b="1" u="sng" dirty="0" smtClean="0"/>
              <a:t>Strengthening the Churches</a:t>
            </a:r>
            <a:endParaRPr lang="en-US" dirty="0"/>
          </a:p>
        </p:txBody>
      </p:sp>
      <p:sp>
        <p:nvSpPr>
          <p:cNvPr id="7" name="Content Placeholder 6"/>
          <p:cNvSpPr>
            <a:spLocks noGrp="1"/>
          </p:cNvSpPr>
          <p:nvPr>
            <p:ph idx="1"/>
          </p:nvPr>
        </p:nvSpPr>
        <p:spPr>
          <a:xfrm>
            <a:off x="147147" y="1245704"/>
            <a:ext cx="8828690" cy="5513874"/>
          </a:xfrm>
        </p:spPr>
        <p:txBody>
          <a:bodyPr>
            <a:noAutofit/>
          </a:bodyPr>
          <a:lstStyle/>
          <a:p>
            <a:pPr marL="182880" indent="0">
              <a:lnSpc>
                <a:spcPct val="100000"/>
              </a:lnSpc>
              <a:spcBef>
                <a:spcPts val="600"/>
              </a:spcBef>
              <a:spcAft>
                <a:spcPts val="1200"/>
              </a:spcAft>
              <a:buNone/>
            </a:pPr>
            <a:r>
              <a:rPr lang="en-US" b="1" dirty="0" smtClean="0"/>
              <a:t>15v40-41</a:t>
            </a:r>
            <a:r>
              <a:rPr lang="en-US" dirty="0" smtClean="0"/>
              <a:t>  Paul and Silas are “commended” (sent out with approval) by the Antioch church</a:t>
            </a:r>
          </a:p>
          <a:p>
            <a:pPr marL="182880" indent="0">
              <a:lnSpc>
                <a:spcPct val="100000"/>
              </a:lnSpc>
              <a:spcBef>
                <a:spcPts val="600"/>
              </a:spcBef>
              <a:spcAft>
                <a:spcPts val="1200"/>
              </a:spcAft>
              <a:buNone/>
            </a:pPr>
            <a:r>
              <a:rPr lang="en-US" dirty="0" smtClean="0"/>
              <a:t>They traveled around Syria (near Antioch) and Cilicia (with Paul’s hometown, Tarsus).</a:t>
            </a:r>
          </a:p>
          <a:p>
            <a:pPr marL="182880" indent="0">
              <a:lnSpc>
                <a:spcPct val="100000"/>
              </a:lnSpc>
              <a:spcBef>
                <a:spcPts val="600"/>
              </a:spcBef>
              <a:spcAft>
                <a:spcPts val="1200"/>
              </a:spcAft>
              <a:buNone/>
            </a:pPr>
            <a:r>
              <a:rPr lang="en-US" dirty="0" smtClean="0"/>
              <a:t>“</a:t>
            </a:r>
            <a:r>
              <a:rPr lang="en-US" u="sng" dirty="0" smtClean="0"/>
              <a:t>Strengthening the churches</a:t>
            </a:r>
            <a:r>
              <a:rPr lang="en-US" dirty="0" smtClean="0"/>
              <a:t>” – </a:t>
            </a:r>
            <a:r>
              <a:rPr lang="en-US" b="1" dirty="0" smtClean="0"/>
              <a:t>Ephesians 4:11-15</a:t>
            </a:r>
          </a:p>
          <a:p>
            <a:pPr marL="982980" lvl="1" indent="-342900">
              <a:lnSpc>
                <a:spcPct val="100000"/>
              </a:lnSpc>
              <a:spcBef>
                <a:spcPts val="600"/>
              </a:spcBef>
              <a:spcAft>
                <a:spcPts val="1200"/>
              </a:spcAft>
              <a:buFont typeface="Wingdings" panose="05000000000000000000" pitchFamily="2" charset="2"/>
              <a:buChar char="ü"/>
            </a:pPr>
            <a:r>
              <a:rPr lang="en-US" sz="2800" dirty="0" smtClean="0"/>
              <a:t> “Equip the saints for the work of ministry”</a:t>
            </a:r>
          </a:p>
          <a:p>
            <a:pPr marL="982980" lvl="1" indent="-342900">
              <a:lnSpc>
                <a:spcPct val="100000"/>
              </a:lnSpc>
              <a:spcBef>
                <a:spcPts val="600"/>
              </a:spcBef>
              <a:spcAft>
                <a:spcPts val="1200"/>
              </a:spcAft>
              <a:buFont typeface="Wingdings" panose="05000000000000000000" pitchFamily="2" charset="2"/>
              <a:buChar char="ü"/>
            </a:pPr>
            <a:r>
              <a:rPr lang="en-US" sz="2800" dirty="0" smtClean="0"/>
              <a:t> “Mature manhood … no longer children”</a:t>
            </a:r>
          </a:p>
          <a:p>
            <a:pPr marL="982980" lvl="1" indent="-342900">
              <a:lnSpc>
                <a:spcPct val="100000"/>
              </a:lnSpc>
              <a:spcBef>
                <a:spcPts val="600"/>
              </a:spcBef>
              <a:spcAft>
                <a:spcPts val="1200"/>
              </a:spcAft>
              <a:buFont typeface="Wingdings" panose="05000000000000000000" pitchFamily="2" charset="2"/>
              <a:buChar char="ü"/>
            </a:pPr>
            <a:r>
              <a:rPr lang="en-US" sz="2800" dirty="0" smtClean="0"/>
              <a:t>  Not tossed around by false teaching</a:t>
            </a:r>
          </a:p>
          <a:p>
            <a:pPr marL="982980" lvl="1" indent="-342900">
              <a:lnSpc>
                <a:spcPct val="100000"/>
              </a:lnSpc>
              <a:spcBef>
                <a:spcPts val="600"/>
              </a:spcBef>
              <a:spcAft>
                <a:spcPts val="1200"/>
              </a:spcAft>
              <a:buFont typeface="Wingdings" panose="05000000000000000000" pitchFamily="2" charset="2"/>
              <a:buChar char="ü"/>
            </a:pPr>
            <a:r>
              <a:rPr lang="en-US" sz="2800" dirty="0" smtClean="0"/>
              <a:t> “speaking the truth in love”</a:t>
            </a:r>
          </a:p>
        </p:txBody>
      </p:sp>
    </p:spTree>
    <p:extLst>
      <p:ext uri="{BB962C8B-B14F-4D97-AF65-F5344CB8AC3E}">
        <p14:creationId xmlns:p14="http://schemas.microsoft.com/office/powerpoint/2010/main" val="426444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804237" y="1093079"/>
            <a:ext cx="7526965" cy="5507418"/>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God desires for us to grow up and become mature disciples.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Ask God to put someone on your heart who needs to hear the gospel or grow as a disciple.</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Don’t fear – God is able to use your weakness (and failures) for His good purposes!</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6706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5563</TotalTime>
  <Words>929</Words>
  <Application>Microsoft Office PowerPoint</Application>
  <PresentationFormat>On-screen Show (4:3)</PresentationFormat>
  <Paragraphs>74</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Bookman Old Style</vt:lpstr>
      <vt:lpstr>Calibri</vt:lpstr>
      <vt:lpstr>Calibri Light</vt:lpstr>
      <vt:lpstr>Cambria</vt:lpstr>
      <vt:lpstr>Wingdings</vt:lpstr>
      <vt:lpstr>Office Theme</vt:lpstr>
      <vt:lpstr>Making Disciples</vt:lpstr>
      <vt:lpstr>“The Great Commission” Matthew 28:18-20</vt:lpstr>
      <vt:lpstr>From Last Lesson…</vt:lpstr>
      <vt:lpstr>Going Back to Feed the Children</vt:lpstr>
      <vt:lpstr>Strong, but not Perfect</vt:lpstr>
      <vt:lpstr>Going Back to Make Disciples</vt:lpstr>
      <vt:lpstr>Good News: Healed Relationships</vt:lpstr>
      <vt:lpstr>Strengthening the Churches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350</cp:revision>
  <dcterms:created xsi:type="dcterms:W3CDTF">2022-11-02T22:17:55Z</dcterms:created>
  <dcterms:modified xsi:type="dcterms:W3CDTF">2023-11-10T01:30:16Z</dcterms:modified>
</cp:coreProperties>
</file>