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5" r:id="rId3"/>
    <p:sldId id="317" r:id="rId4"/>
    <p:sldId id="319" r:id="rId5"/>
    <p:sldId id="320" r:id="rId6"/>
    <p:sldId id="321" r:id="rId7"/>
    <p:sldId id="322" r:id="rId8"/>
    <p:sldId id="318" r:id="rId9"/>
    <p:sldId id="323" r:id="rId10"/>
    <p:sldId id="328" r:id="rId11"/>
    <p:sldId id="324" r:id="rId12"/>
    <p:sldId id="325" r:id="rId13"/>
    <p:sldId id="326" r:id="rId14"/>
    <p:sldId id="327" r:id="rId15"/>
    <p:sldId id="30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4883" autoAdjust="0"/>
  </p:normalViewPr>
  <p:slideViewPr>
    <p:cSldViewPr snapToGrid="0">
      <p:cViewPr varScale="1">
        <p:scale>
          <a:sx n="85" d="100"/>
          <a:sy n="85" d="100"/>
        </p:scale>
        <p:origin x="198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32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God can quickly turn a bad situation into a good one for His glory.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1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62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An important attribute for ministers – be above reproach (1 Tim 3:2,10)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While Paul decided it was helpful to circumcise the half-Jewish Timothy, he did not circumcise the full-blooded Gentile, Titus (Gal 2:3).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Missionaries must be sensitive to the unique characteristics of the cultures in which they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26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“slow obedience is no obedience” (Perry Bowers)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3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God had given Lydia a heart to seek Him</a:t>
            </a:r>
          </a:p>
          <a:p>
            <a:pPr algn="l"/>
            <a:r>
              <a:rPr lang="en-US" baseline="0" dirty="0" smtClean="0"/>
              <a:t>Many hear the gospel but don’t really listen (Matthew 13:11-17)</a:t>
            </a:r>
          </a:p>
          <a:p>
            <a:pPr algn="l"/>
            <a:r>
              <a:rPr lang="en-US" baseline="0" dirty="0" smtClean="0"/>
              <a:t>God is the One who causes people to be saved (1 Corinthians 3:6-7)</a:t>
            </a:r>
          </a:p>
          <a:p>
            <a:pPr algn="l"/>
            <a:r>
              <a:rPr lang="en-US" baseline="0" dirty="0" smtClean="0"/>
              <a:t>Her salvation is demonstrated by baptism (obedience) and hospitality (love)</a:t>
            </a:r>
          </a:p>
          <a:p>
            <a:pPr algn="l"/>
            <a:r>
              <a:rPr lang="en-US" baseline="0" dirty="0" smtClean="0"/>
              <a:t>Although she was rich, she opened her home for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98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29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In contrast to Lydia, this woman was controlled by the devil to do his will.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We do not have apostolic powers of exorcism, but we do have the spiritual weapons described in Ephesians 6:10ff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Explain difference between prophet and profit.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50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Money can quickly blind people (1 Timothy 6:9,10)</a:t>
            </a:r>
          </a:p>
          <a:p>
            <a:pPr algn="l"/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Acts 16:21  </a:t>
            </a:r>
            <a:r>
              <a:rPr lang="en-US" dirty="0" smtClean="0"/>
              <a:t>It was illegal to practice any foreign religion not approved by the Roman government.</a:t>
            </a:r>
          </a:p>
          <a:p>
            <a:pPr algn="l"/>
            <a:r>
              <a:rPr lang="en-US" baseline="0" dirty="0" smtClean="0"/>
              <a:t>The rule about religion was rarely enforced – only when convenient to do so.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61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God can quickly turn a bad situation into a good one for His glory.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89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0017" y="456622"/>
            <a:ext cx="4677209" cy="24278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600" b="1" dirty="0" smtClean="0">
                <a:latin typeface="Bookman Old Style" panose="02050604050505020204" pitchFamily="18" charset="0"/>
              </a:rPr>
              <a:t>Directed by God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544" y="3488268"/>
            <a:ext cx="8574157" cy="3059289"/>
          </a:xfrm>
        </p:spPr>
        <p:txBody>
          <a:bodyPr>
            <a:normAutofit/>
          </a:bodyPr>
          <a:lstStyle/>
          <a:p>
            <a:r>
              <a:rPr lang="en-US" sz="5800" dirty="0" smtClean="0"/>
              <a:t>Acts 16</a:t>
            </a:r>
            <a:endParaRPr lang="en-US" sz="4800" dirty="0"/>
          </a:p>
          <a:p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  <a:r>
              <a:rPr lang="en-US" sz="3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immediately we sought to go on into Macedonia, concluding that God had called us to preach the gospel to them</a:t>
            </a:r>
            <a:r>
              <a:rPr lang="en-US" sz="3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222" y="1081790"/>
            <a:ext cx="8737600" cy="55074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we love people, we will be ready to do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whatever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needed to reach them with the gospel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know God’s direction: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continue doing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He has called you to do and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aware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open/closed doors.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and the Bible brought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new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levels of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respect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all people: Gentiles and women</a:t>
            </a:r>
          </a:p>
        </p:txBody>
      </p:sp>
    </p:spTree>
    <p:extLst>
      <p:ext uri="{BB962C8B-B14F-4D97-AF65-F5344CB8AC3E}">
        <p14:creationId xmlns:p14="http://schemas.microsoft.com/office/powerpoint/2010/main" val="3843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Woman in Bondage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16:16</a:t>
            </a:r>
            <a:r>
              <a:rPr lang="en-US" dirty="0" smtClean="0"/>
              <a:t>  Paul established a regular practice of going to the place of prayer, preaching and praying every week.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A girl enslaved by demons and by men, used for profit.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16:17</a:t>
            </a:r>
            <a:r>
              <a:rPr lang="en-US" dirty="0" smtClean="0"/>
              <a:t>  She spoke the truth about God and Paul.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People may have assumed she was a part of the group, which could allow her to do harm to the cause of Christ.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16:18</a:t>
            </a:r>
            <a:r>
              <a:rPr lang="en-US" dirty="0" smtClean="0"/>
              <a:t>  God uses Paul to set her free from demonic control (and we hope, from sin).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05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Persecution Again…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6" y="1245704"/>
            <a:ext cx="8917831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16:19</a:t>
            </a:r>
            <a:r>
              <a:rPr lang="en-US" dirty="0" smtClean="0"/>
              <a:t>  Instead of rejoicing about her deliverance, the girl’s masters are angry about losing their business.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8:3</a:t>
            </a:r>
            <a:r>
              <a:rPr lang="en-US" dirty="0" smtClean="0"/>
              <a:t>  Who else brought Christians to prisons?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16:20,21  </a:t>
            </a:r>
            <a:r>
              <a:rPr lang="en-US" dirty="0" smtClean="0"/>
              <a:t>The real reason was not laws, but money.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16:22  </a:t>
            </a:r>
            <a:r>
              <a:rPr lang="en-US" dirty="0" smtClean="0"/>
              <a:t>The authorities were caught up in the mob frenzy, breaking Roman legal procedures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(Paul was beaten three times with rods – 2 Corinth 11:25)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16:23,24</a:t>
            </a:r>
            <a:r>
              <a:rPr lang="en-US" dirty="0" smtClean="0"/>
              <a:t>  Locked in stocks – maximum security prison</a:t>
            </a:r>
            <a:endParaRPr lang="en-US" dirty="0"/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9410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47" y="108119"/>
            <a:ext cx="8828689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Focused on God, not Circumstances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16:25</a:t>
            </a:r>
            <a:r>
              <a:rPr lang="en-US" dirty="0" smtClean="0"/>
              <a:t>  Imagine praising God instead of complaining about false accusations and illegal treatment (Phil 2:14,15)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“What comes into our minds when we think about God is the most important thing about us.” (A.W. </a:t>
            </a:r>
            <a:r>
              <a:rPr lang="en-US" dirty="0" err="1" smtClean="0"/>
              <a:t>Tozier</a:t>
            </a:r>
            <a:r>
              <a:rPr lang="en-US" dirty="0" smtClean="0"/>
              <a:t>)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16:26  </a:t>
            </a:r>
            <a:r>
              <a:rPr lang="en-US" dirty="0" smtClean="0"/>
              <a:t>A natural earthquake usually crushes and kills people – this one sets people free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16:27,28  </a:t>
            </a:r>
            <a:r>
              <a:rPr lang="en-US" dirty="0" smtClean="0"/>
              <a:t>The jailer was also in bondage, but…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16:29,30  </a:t>
            </a:r>
            <a:r>
              <a:rPr lang="en-US" dirty="0" smtClean="0"/>
              <a:t>The situation has turned around – the jailer now kneels before God’s men</a:t>
            </a:r>
          </a:p>
        </p:txBody>
      </p:sp>
    </p:spTree>
    <p:extLst>
      <p:ext uri="{BB962C8B-B14F-4D97-AF65-F5344CB8AC3E}">
        <p14:creationId xmlns:p14="http://schemas.microsoft.com/office/powerpoint/2010/main" val="270403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47" y="108119"/>
            <a:ext cx="8828689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Truly Set Free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16:31,32</a:t>
            </a:r>
            <a:r>
              <a:rPr lang="en-US" dirty="0" smtClean="0"/>
              <a:t>  God uses everything for good – the gospel is proclaimed and people are saved!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Believe in the Lord Jesus: He is God in the flesh, He died for your sins, and He rose to give you life!</a:t>
            </a:r>
          </a:p>
          <a:p>
            <a:pPr marL="18288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/>
              <a:t>Acts 16:33,34  </a:t>
            </a:r>
            <a:r>
              <a:rPr lang="en-US" dirty="0" smtClean="0"/>
              <a:t>Evidence of true salvation: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/>
              <a:t>Love: he washed their wounds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/>
              <a:t>Obedience: he was baptized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/>
              <a:t>Hospitality: he fed them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Joy: he rejoiced along with his entire household</a:t>
            </a:r>
            <a:endParaRPr lang="en-US" sz="2800" dirty="0"/>
          </a:p>
          <a:p>
            <a:pPr marL="18288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Acts </a:t>
            </a:r>
            <a:r>
              <a:rPr lang="en-US" b="1" dirty="0" smtClean="0"/>
              <a:t>16:35-40</a:t>
            </a:r>
            <a:r>
              <a:rPr lang="en-US" dirty="0" smtClean="0"/>
              <a:t>  Paul uses his position, not to seek revenge, but to prevent future abuse of other Philippian Christians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7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222" y="1081790"/>
            <a:ext cx="8534400" cy="55074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we love people, we will be ready to do what is needed to reach them with the gospel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know God’s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will: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continue to do what He calls you to do and be aware of closed doors.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and the Bible brought new levels of respect to all people: Gentiles and women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Guard yourself against fortune tellers and spiritual enemies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Bring the gospel to your household (like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jailer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suffering, focus on God, not on your circumstances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6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39021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Going Back to Make Disciples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38" b="6303"/>
          <a:stretch/>
        </p:blipFill>
        <p:spPr>
          <a:xfrm>
            <a:off x="3587830" y="768101"/>
            <a:ext cx="5332431" cy="605091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72553" y="3878317"/>
            <a:ext cx="1072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Phoenicia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0716" y="1051034"/>
            <a:ext cx="33002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Acts 15:40-41  </a:t>
            </a:r>
          </a:p>
          <a:p>
            <a:r>
              <a:rPr lang="en-US" sz="2800" dirty="0" smtClean="0"/>
              <a:t>“Paul </a:t>
            </a:r>
            <a:r>
              <a:rPr lang="en-US" sz="2800" dirty="0"/>
              <a:t>chose Silas and departed, having been commended by the brothers to the grace of the Lord</a:t>
            </a:r>
            <a:r>
              <a:rPr lang="en-US" sz="2800" dirty="0" smtClean="0"/>
              <a:t>. </a:t>
            </a:r>
            <a:r>
              <a:rPr lang="en-US" sz="2800" dirty="0"/>
              <a:t>And he went through Syria and Cilicia, strengthening the </a:t>
            </a:r>
            <a:r>
              <a:rPr lang="en-US" sz="2800" dirty="0" smtClean="0"/>
              <a:t>churches.”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610578" y="1084901"/>
            <a:ext cx="3242779" cy="1985677"/>
            <a:chOff x="5610578" y="1084901"/>
            <a:chExt cx="3242779" cy="1985677"/>
          </a:xfrm>
        </p:grpSpPr>
        <p:sp>
          <p:nvSpPr>
            <p:cNvPr id="7" name="Freeform 6"/>
            <p:cNvSpPr/>
            <p:nvPr/>
          </p:nvSpPr>
          <p:spPr>
            <a:xfrm>
              <a:off x="5610578" y="1738489"/>
              <a:ext cx="3242779" cy="1332089"/>
            </a:xfrm>
            <a:custGeom>
              <a:avLst/>
              <a:gdLst>
                <a:gd name="connsiteX0" fmla="*/ 2223911 w 3242779"/>
                <a:gd name="connsiteY0" fmla="*/ 1049867 h 1332089"/>
                <a:gd name="connsiteX1" fmla="*/ 2235200 w 3242779"/>
                <a:gd name="connsiteY1" fmla="*/ 1106311 h 1332089"/>
                <a:gd name="connsiteX2" fmla="*/ 2269066 w 3242779"/>
                <a:gd name="connsiteY2" fmla="*/ 1128889 h 1332089"/>
                <a:gd name="connsiteX3" fmla="*/ 2325511 w 3242779"/>
                <a:gd name="connsiteY3" fmla="*/ 1174044 h 1332089"/>
                <a:gd name="connsiteX4" fmla="*/ 2348089 w 3242779"/>
                <a:gd name="connsiteY4" fmla="*/ 1207911 h 1332089"/>
                <a:gd name="connsiteX5" fmla="*/ 2381955 w 3242779"/>
                <a:gd name="connsiteY5" fmla="*/ 1219200 h 1332089"/>
                <a:gd name="connsiteX6" fmla="*/ 2483555 w 3242779"/>
                <a:gd name="connsiteY6" fmla="*/ 1264355 h 1332089"/>
                <a:gd name="connsiteX7" fmla="*/ 2585155 w 3242779"/>
                <a:gd name="connsiteY7" fmla="*/ 1298222 h 1332089"/>
                <a:gd name="connsiteX8" fmla="*/ 2619022 w 3242779"/>
                <a:gd name="connsiteY8" fmla="*/ 1309511 h 1332089"/>
                <a:gd name="connsiteX9" fmla="*/ 2788355 w 3242779"/>
                <a:gd name="connsiteY9" fmla="*/ 1332089 h 1332089"/>
                <a:gd name="connsiteX10" fmla="*/ 3025422 w 3242779"/>
                <a:gd name="connsiteY10" fmla="*/ 1320800 h 1332089"/>
                <a:gd name="connsiteX11" fmla="*/ 3093155 w 3242779"/>
                <a:gd name="connsiteY11" fmla="*/ 1298222 h 1332089"/>
                <a:gd name="connsiteX12" fmla="*/ 3149600 w 3242779"/>
                <a:gd name="connsiteY12" fmla="*/ 1241778 h 1332089"/>
                <a:gd name="connsiteX13" fmla="*/ 3172178 w 3242779"/>
                <a:gd name="connsiteY13" fmla="*/ 1207911 h 1332089"/>
                <a:gd name="connsiteX14" fmla="*/ 3206044 w 3242779"/>
                <a:gd name="connsiteY14" fmla="*/ 1106311 h 1332089"/>
                <a:gd name="connsiteX15" fmla="*/ 3217333 w 3242779"/>
                <a:gd name="connsiteY15" fmla="*/ 1072444 h 1332089"/>
                <a:gd name="connsiteX16" fmla="*/ 3228622 w 3242779"/>
                <a:gd name="connsiteY16" fmla="*/ 1038578 h 1332089"/>
                <a:gd name="connsiteX17" fmla="*/ 3239911 w 3242779"/>
                <a:gd name="connsiteY17" fmla="*/ 993422 h 1332089"/>
                <a:gd name="connsiteX18" fmla="*/ 3217333 w 3242779"/>
                <a:gd name="connsiteY18" fmla="*/ 508000 h 1332089"/>
                <a:gd name="connsiteX19" fmla="*/ 3194755 w 3242779"/>
                <a:gd name="connsiteY19" fmla="*/ 440267 h 1332089"/>
                <a:gd name="connsiteX20" fmla="*/ 3183466 w 3242779"/>
                <a:gd name="connsiteY20" fmla="*/ 406400 h 1332089"/>
                <a:gd name="connsiteX21" fmla="*/ 3172178 w 3242779"/>
                <a:gd name="connsiteY21" fmla="*/ 372533 h 1332089"/>
                <a:gd name="connsiteX22" fmla="*/ 3093155 w 3242779"/>
                <a:gd name="connsiteY22" fmla="*/ 270933 h 1332089"/>
                <a:gd name="connsiteX23" fmla="*/ 3059289 w 3242779"/>
                <a:gd name="connsiteY23" fmla="*/ 248355 h 1332089"/>
                <a:gd name="connsiteX24" fmla="*/ 3002844 w 3242779"/>
                <a:gd name="connsiteY24" fmla="*/ 203200 h 1332089"/>
                <a:gd name="connsiteX25" fmla="*/ 2980266 w 3242779"/>
                <a:gd name="connsiteY25" fmla="*/ 169333 h 1332089"/>
                <a:gd name="connsiteX26" fmla="*/ 2946400 w 3242779"/>
                <a:gd name="connsiteY26" fmla="*/ 158044 h 1332089"/>
                <a:gd name="connsiteX27" fmla="*/ 2844800 w 3242779"/>
                <a:gd name="connsiteY27" fmla="*/ 112889 h 1332089"/>
                <a:gd name="connsiteX28" fmla="*/ 2675466 w 3242779"/>
                <a:gd name="connsiteY28" fmla="*/ 56444 h 1332089"/>
                <a:gd name="connsiteX29" fmla="*/ 2607733 w 3242779"/>
                <a:gd name="connsiteY29" fmla="*/ 33867 h 1332089"/>
                <a:gd name="connsiteX30" fmla="*/ 2460978 w 3242779"/>
                <a:gd name="connsiteY30" fmla="*/ 11289 h 1332089"/>
                <a:gd name="connsiteX31" fmla="*/ 2359378 w 3242779"/>
                <a:gd name="connsiteY31" fmla="*/ 0 h 1332089"/>
                <a:gd name="connsiteX32" fmla="*/ 2043289 w 3242779"/>
                <a:gd name="connsiteY32" fmla="*/ 11289 h 1332089"/>
                <a:gd name="connsiteX33" fmla="*/ 1975555 w 3242779"/>
                <a:gd name="connsiteY33" fmla="*/ 33867 h 1332089"/>
                <a:gd name="connsiteX34" fmla="*/ 1941689 w 3242779"/>
                <a:gd name="connsiteY34" fmla="*/ 45155 h 1332089"/>
                <a:gd name="connsiteX35" fmla="*/ 1907822 w 3242779"/>
                <a:gd name="connsiteY35" fmla="*/ 56444 h 1332089"/>
                <a:gd name="connsiteX36" fmla="*/ 1817511 w 3242779"/>
                <a:gd name="connsiteY36" fmla="*/ 191911 h 1332089"/>
                <a:gd name="connsiteX37" fmla="*/ 1794933 w 3242779"/>
                <a:gd name="connsiteY37" fmla="*/ 225778 h 1332089"/>
                <a:gd name="connsiteX38" fmla="*/ 1761066 w 3242779"/>
                <a:gd name="connsiteY38" fmla="*/ 293511 h 1332089"/>
                <a:gd name="connsiteX39" fmla="*/ 1704622 w 3242779"/>
                <a:gd name="connsiteY39" fmla="*/ 395111 h 1332089"/>
                <a:gd name="connsiteX40" fmla="*/ 1682044 w 3242779"/>
                <a:gd name="connsiteY40" fmla="*/ 428978 h 1332089"/>
                <a:gd name="connsiteX41" fmla="*/ 1614311 w 3242779"/>
                <a:gd name="connsiteY41" fmla="*/ 462844 h 1332089"/>
                <a:gd name="connsiteX42" fmla="*/ 1580444 w 3242779"/>
                <a:gd name="connsiteY42" fmla="*/ 485422 h 1332089"/>
                <a:gd name="connsiteX43" fmla="*/ 1546578 w 3242779"/>
                <a:gd name="connsiteY43" fmla="*/ 496711 h 1332089"/>
                <a:gd name="connsiteX44" fmla="*/ 1512711 w 3242779"/>
                <a:gd name="connsiteY44" fmla="*/ 519289 h 1332089"/>
                <a:gd name="connsiteX45" fmla="*/ 1478844 w 3242779"/>
                <a:gd name="connsiteY45" fmla="*/ 530578 h 1332089"/>
                <a:gd name="connsiteX46" fmla="*/ 1444978 w 3242779"/>
                <a:gd name="connsiteY46" fmla="*/ 553155 h 1332089"/>
                <a:gd name="connsiteX47" fmla="*/ 1411111 w 3242779"/>
                <a:gd name="connsiteY47" fmla="*/ 564444 h 1332089"/>
                <a:gd name="connsiteX48" fmla="*/ 1343378 w 3242779"/>
                <a:gd name="connsiteY48" fmla="*/ 609600 h 1332089"/>
                <a:gd name="connsiteX49" fmla="*/ 1174044 w 3242779"/>
                <a:gd name="connsiteY49" fmla="*/ 666044 h 1332089"/>
                <a:gd name="connsiteX50" fmla="*/ 1106311 w 3242779"/>
                <a:gd name="connsiteY50" fmla="*/ 688622 h 1332089"/>
                <a:gd name="connsiteX51" fmla="*/ 1061155 w 3242779"/>
                <a:gd name="connsiteY51" fmla="*/ 699911 h 1332089"/>
                <a:gd name="connsiteX52" fmla="*/ 1027289 w 3242779"/>
                <a:gd name="connsiteY52" fmla="*/ 711200 h 1332089"/>
                <a:gd name="connsiteX53" fmla="*/ 982133 w 3242779"/>
                <a:gd name="connsiteY53" fmla="*/ 722489 h 1332089"/>
                <a:gd name="connsiteX54" fmla="*/ 948266 w 3242779"/>
                <a:gd name="connsiteY54" fmla="*/ 733778 h 1332089"/>
                <a:gd name="connsiteX55" fmla="*/ 857955 w 3242779"/>
                <a:gd name="connsiteY55" fmla="*/ 745067 h 1332089"/>
                <a:gd name="connsiteX56" fmla="*/ 598311 w 3242779"/>
                <a:gd name="connsiteY56" fmla="*/ 722489 h 1332089"/>
                <a:gd name="connsiteX57" fmla="*/ 564444 w 3242779"/>
                <a:gd name="connsiteY57" fmla="*/ 711200 h 1332089"/>
                <a:gd name="connsiteX58" fmla="*/ 530578 w 3242779"/>
                <a:gd name="connsiteY58" fmla="*/ 688622 h 1332089"/>
                <a:gd name="connsiteX59" fmla="*/ 462844 w 3242779"/>
                <a:gd name="connsiteY59" fmla="*/ 666044 h 1332089"/>
                <a:gd name="connsiteX60" fmla="*/ 395111 w 3242779"/>
                <a:gd name="connsiteY60" fmla="*/ 620889 h 1332089"/>
                <a:gd name="connsiteX61" fmla="*/ 327378 w 3242779"/>
                <a:gd name="connsiteY61" fmla="*/ 575733 h 1332089"/>
                <a:gd name="connsiteX62" fmla="*/ 293511 w 3242779"/>
                <a:gd name="connsiteY62" fmla="*/ 553155 h 1332089"/>
                <a:gd name="connsiteX63" fmla="*/ 225778 w 3242779"/>
                <a:gd name="connsiteY63" fmla="*/ 451555 h 1332089"/>
                <a:gd name="connsiteX64" fmla="*/ 203200 w 3242779"/>
                <a:gd name="connsiteY64" fmla="*/ 417689 h 1332089"/>
                <a:gd name="connsiteX65" fmla="*/ 158044 w 3242779"/>
                <a:gd name="connsiteY65" fmla="*/ 361244 h 1332089"/>
                <a:gd name="connsiteX66" fmla="*/ 112889 w 3242779"/>
                <a:gd name="connsiteY66" fmla="*/ 304800 h 1332089"/>
                <a:gd name="connsiteX67" fmla="*/ 56444 w 3242779"/>
                <a:gd name="connsiteY67" fmla="*/ 259644 h 1332089"/>
                <a:gd name="connsiteX68" fmla="*/ 33866 w 3242779"/>
                <a:gd name="connsiteY68" fmla="*/ 225778 h 1332089"/>
                <a:gd name="connsiteX69" fmla="*/ 0 w 3242779"/>
                <a:gd name="connsiteY69" fmla="*/ 203200 h 1332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3242779" h="1332089">
                  <a:moveTo>
                    <a:pt x="2223911" y="1049867"/>
                  </a:moveTo>
                  <a:cubicBezTo>
                    <a:pt x="2227674" y="1068682"/>
                    <a:pt x="2225681" y="1089652"/>
                    <a:pt x="2235200" y="1106311"/>
                  </a:cubicBezTo>
                  <a:cubicBezTo>
                    <a:pt x="2241931" y="1118091"/>
                    <a:pt x="2259472" y="1119295"/>
                    <a:pt x="2269066" y="1128889"/>
                  </a:cubicBezTo>
                  <a:cubicBezTo>
                    <a:pt x="2320127" y="1179950"/>
                    <a:pt x="2259580" y="1152067"/>
                    <a:pt x="2325511" y="1174044"/>
                  </a:cubicBezTo>
                  <a:cubicBezTo>
                    <a:pt x="2333037" y="1185333"/>
                    <a:pt x="2337494" y="1199435"/>
                    <a:pt x="2348089" y="1207911"/>
                  </a:cubicBezTo>
                  <a:cubicBezTo>
                    <a:pt x="2357381" y="1215345"/>
                    <a:pt x="2371312" y="1213878"/>
                    <a:pt x="2381955" y="1219200"/>
                  </a:cubicBezTo>
                  <a:cubicBezTo>
                    <a:pt x="2489287" y="1272867"/>
                    <a:pt x="2308821" y="1206112"/>
                    <a:pt x="2483555" y="1264355"/>
                  </a:cubicBezTo>
                  <a:lnTo>
                    <a:pt x="2585155" y="1298222"/>
                  </a:lnTo>
                  <a:cubicBezTo>
                    <a:pt x="2596444" y="1301985"/>
                    <a:pt x="2607195" y="1308197"/>
                    <a:pt x="2619022" y="1309511"/>
                  </a:cubicBezTo>
                  <a:cubicBezTo>
                    <a:pt x="2743371" y="1323328"/>
                    <a:pt x="2687011" y="1315198"/>
                    <a:pt x="2788355" y="1332089"/>
                  </a:cubicBezTo>
                  <a:cubicBezTo>
                    <a:pt x="2867377" y="1328326"/>
                    <a:pt x="2946794" y="1329537"/>
                    <a:pt x="3025422" y="1320800"/>
                  </a:cubicBezTo>
                  <a:cubicBezTo>
                    <a:pt x="3049075" y="1318172"/>
                    <a:pt x="3093155" y="1298222"/>
                    <a:pt x="3093155" y="1298222"/>
                  </a:cubicBezTo>
                  <a:cubicBezTo>
                    <a:pt x="3153363" y="1207909"/>
                    <a:pt x="3074340" y="1317037"/>
                    <a:pt x="3149600" y="1241778"/>
                  </a:cubicBezTo>
                  <a:cubicBezTo>
                    <a:pt x="3159194" y="1232184"/>
                    <a:pt x="3164652" y="1219200"/>
                    <a:pt x="3172178" y="1207911"/>
                  </a:cubicBezTo>
                  <a:lnTo>
                    <a:pt x="3206044" y="1106311"/>
                  </a:lnTo>
                  <a:lnTo>
                    <a:pt x="3217333" y="1072444"/>
                  </a:lnTo>
                  <a:cubicBezTo>
                    <a:pt x="3221096" y="1061155"/>
                    <a:pt x="3225736" y="1050122"/>
                    <a:pt x="3228622" y="1038578"/>
                  </a:cubicBezTo>
                  <a:lnTo>
                    <a:pt x="3239911" y="993422"/>
                  </a:lnTo>
                  <a:cubicBezTo>
                    <a:pt x="3239507" y="978083"/>
                    <a:pt x="3255148" y="646651"/>
                    <a:pt x="3217333" y="508000"/>
                  </a:cubicBezTo>
                  <a:cubicBezTo>
                    <a:pt x="3211071" y="485040"/>
                    <a:pt x="3202281" y="462845"/>
                    <a:pt x="3194755" y="440267"/>
                  </a:cubicBezTo>
                  <a:lnTo>
                    <a:pt x="3183466" y="406400"/>
                  </a:lnTo>
                  <a:cubicBezTo>
                    <a:pt x="3179703" y="395111"/>
                    <a:pt x="3178779" y="382434"/>
                    <a:pt x="3172178" y="372533"/>
                  </a:cubicBezTo>
                  <a:cubicBezTo>
                    <a:pt x="3140709" y="325330"/>
                    <a:pt x="3132946" y="304093"/>
                    <a:pt x="3093155" y="270933"/>
                  </a:cubicBezTo>
                  <a:cubicBezTo>
                    <a:pt x="3082732" y="262247"/>
                    <a:pt x="3070578" y="255881"/>
                    <a:pt x="3059289" y="248355"/>
                  </a:cubicBezTo>
                  <a:cubicBezTo>
                    <a:pt x="2994582" y="151298"/>
                    <a:pt x="3080743" y="265519"/>
                    <a:pt x="3002844" y="203200"/>
                  </a:cubicBezTo>
                  <a:cubicBezTo>
                    <a:pt x="2992249" y="194724"/>
                    <a:pt x="2990861" y="177809"/>
                    <a:pt x="2980266" y="169333"/>
                  </a:cubicBezTo>
                  <a:cubicBezTo>
                    <a:pt x="2970974" y="161899"/>
                    <a:pt x="2957043" y="163365"/>
                    <a:pt x="2946400" y="158044"/>
                  </a:cubicBezTo>
                  <a:cubicBezTo>
                    <a:pt x="2839066" y="104378"/>
                    <a:pt x="3019539" y="171136"/>
                    <a:pt x="2844800" y="112889"/>
                  </a:cubicBezTo>
                  <a:lnTo>
                    <a:pt x="2675466" y="56444"/>
                  </a:lnTo>
                  <a:cubicBezTo>
                    <a:pt x="2675455" y="56440"/>
                    <a:pt x="2607744" y="33869"/>
                    <a:pt x="2607733" y="33867"/>
                  </a:cubicBezTo>
                  <a:cubicBezTo>
                    <a:pt x="2551241" y="24451"/>
                    <a:pt x="2519082" y="18552"/>
                    <a:pt x="2460978" y="11289"/>
                  </a:cubicBezTo>
                  <a:cubicBezTo>
                    <a:pt x="2427166" y="7062"/>
                    <a:pt x="2393245" y="3763"/>
                    <a:pt x="2359378" y="0"/>
                  </a:cubicBezTo>
                  <a:cubicBezTo>
                    <a:pt x="2254015" y="3763"/>
                    <a:pt x="2148311" y="2022"/>
                    <a:pt x="2043289" y="11289"/>
                  </a:cubicBezTo>
                  <a:cubicBezTo>
                    <a:pt x="2019582" y="13381"/>
                    <a:pt x="1998133" y="26341"/>
                    <a:pt x="1975555" y="33867"/>
                  </a:cubicBezTo>
                  <a:lnTo>
                    <a:pt x="1941689" y="45155"/>
                  </a:lnTo>
                  <a:lnTo>
                    <a:pt x="1907822" y="56444"/>
                  </a:lnTo>
                  <a:lnTo>
                    <a:pt x="1817511" y="191911"/>
                  </a:lnTo>
                  <a:cubicBezTo>
                    <a:pt x="1809985" y="203200"/>
                    <a:pt x="1799224" y="212907"/>
                    <a:pt x="1794933" y="225778"/>
                  </a:cubicBezTo>
                  <a:cubicBezTo>
                    <a:pt x="1779353" y="272515"/>
                    <a:pt x="1790245" y="249743"/>
                    <a:pt x="1761066" y="293511"/>
                  </a:cubicBezTo>
                  <a:cubicBezTo>
                    <a:pt x="1741198" y="353121"/>
                    <a:pt x="1756379" y="317476"/>
                    <a:pt x="1704622" y="395111"/>
                  </a:cubicBezTo>
                  <a:cubicBezTo>
                    <a:pt x="1697096" y="406400"/>
                    <a:pt x="1693333" y="421452"/>
                    <a:pt x="1682044" y="428978"/>
                  </a:cubicBezTo>
                  <a:cubicBezTo>
                    <a:pt x="1584986" y="493682"/>
                    <a:pt x="1707790" y="416105"/>
                    <a:pt x="1614311" y="462844"/>
                  </a:cubicBezTo>
                  <a:cubicBezTo>
                    <a:pt x="1602176" y="468912"/>
                    <a:pt x="1592579" y="479354"/>
                    <a:pt x="1580444" y="485422"/>
                  </a:cubicBezTo>
                  <a:cubicBezTo>
                    <a:pt x="1569801" y="490744"/>
                    <a:pt x="1557221" y="491389"/>
                    <a:pt x="1546578" y="496711"/>
                  </a:cubicBezTo>
                  <a:cubicBezTo>
                    <a:pt x="1534443" y="502779"/>
                    <a:pt x="1524846" y="513221"/>
                    <a:pt x="1512711" y="519289"/>
                  </a:cubicBezTo>
                  <a:cubicBezTo>
                    <a:pt x="1502068" y="524611"/>
                    <a:pt x="1489487" y="525256"/>
                    <a:pt x="1478844" y="530578"/>
                  </a:cubicBezTo>
                  <a:cubicBezTo>
                    <a:pt x="1466709" y="536645"/>
                    <a:pt x="1457113" y="547088"/>
                    <a:pt x="1444978" y="553155"/>
                  </a:cubicBezTo>
                  <a:cubicBezTo>
                    <a:pt x="1434335" y="558477"/>
                    <a:pt x="1421513" y="558665"/>
                    <a:pt x="1411111" y="564444"/>
                  </a:cubicBezTo>
                  <a:cubicBezTo>
                    <a:pt x="1387391" y="577622"/>
                    <a:pt x="1369121" y="601019"/>
                    <a:pt x="1343378" y="609600"/>
                  </a:cubicBezTo>
                  <a:lnTo>
                    <a:pt x="1174044" y="666044"/>
                  </a:lnTo>
                  <a:lnTo>
                    <a:pt x="1106311" y="688622"/>
                  </a:lnTo>
                  <a:cubicBezTo>
                    <a:pt x="1091259" y="692385"/>
                    <a:pt x="1076073" y="695649"/>
                    <a:pt x="1061155" y="699911"/>
                  </a:cubicBezTo>
                  <a:cubicBezTo>
                    <a:pt x="1049714" y="703180"/>
                    <a:pt x="1038730" y="707931"/>
                    <a:pt x="1027289" y="711200"/>
                  </a:cubicBezTo>
                  <a:cubicBezTo>
                    <a:pt x="1012371" y="715462"/>
                    <a:pt x="997051" y="718227"/>
                    <a:pt x="982133" y="722489"/>
                  </a:cubicBezTo>
                  <a:cubicBezTo>
                    <a:pt x="970691" y="725758"/>
                    <a:pt x="959974" y="731649"/>
                    <a:pt x="948266" y="733778"/>
                  </a:cubicBezTo>
                  <a:cubicBezTo>
                    <a:pt x="918417" y="739205"/>
                    <a:pt x="888059" y="741304"/>
                    <a:pt x="857955" y="745067"/>
                  </a:cubicBezTo>
                  <a:cubicBezTo>
                    <a:pt x="781496" y="740288"/>
                    <a:pt x="679394" y="738706"/>
                    <a:pt x="598311" y="722489"/>
                  </a:cubicBezTo>
                  <a:cubicBezTo>
                    <a:pt x="586642" y="720155"/>
                    <a:pt x="575733" y="714963"/>
                    <a:pt x="564444" y="711200"/>
                  </a:cubicBezTo>
                  <a:cubicBezTo>
                    <a:pt x="553155" y="703674"/>
                    <a:pt x="542976" y="694132"/>
                    <a:pt x="530578" y="688622"/>
                  </a:cubicBezTo>
                  <a:cubicBezTo>
                    <a:pt x="508830" y="678956"/>
                    <a:pt x="482646" y="679245"/>
                    <a:pt x="462844" y="666044"/>
                  </a:cubicBezTo>
                  <a:lnTo>
                    <a:pt x="395111" y="620889"/>
                  </a:lnTo>
                  <a:lnTo>
                    <a:pt x="327378" y="575733"/>
                  </a:lnTo>
                  <a:lnTo>
                    <a:pt x="293511" y="553155"/>
                  </a:lnTo>
                  <a:lnTo>
                    <a:pt x="225778" y="451555"/>
                  </a:lnTo>
                  <a:lnTo>
                    <a:pt x="203200" y="417689"/>
                  </a:lnTo>
                  <a:cubicBezTo>
                    <a:pt x="174825" y="332565"/>
                    <a:pt x="216401" y="434189"/>
                    <a:pt x="158044" y="361244"/>
                  </a:cubicBezTo>
                  <a:cubicBezTo>
                    <a:pt x="95724" y="283346"/>
                    <a:pt x="209948" y="369508"/>
                    <a:pt x="112889" y="304800"/>
                  </a:cubicBezTo>
                  <a:cubicBezTo>
                    <a:pt x="48186" y="207745"/>
                    <a:pt x="134339" y="321959"/>
                    <a:pt x="56444" y="259644"/>
                  </a:cubicBezTo>
                  <a:cubicBezTo>
                    <a:pt x="45850" y="251169"/>
                    <a:pt x="43460" y="235372"/>
                    <a:pt x="33866" y="225778"/>
                  </a:cubicBezTo>
                  <a:cubicBezTo>
                    <a:pt x="24272" y="216184"/>
                    <a:pt x="0" y="203200"/>
                    <a:pt x="0" y="203200"/>
                  </a:cubicBezTo>
                </a:path>
              </a:pathLst>
            </a:custGeom>
            <a:noFill/>
            <a:ln w="57150"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10235" y="1084901"/>
              <a:ext cx="1043464" cy="6463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Paul and Silas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9569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In </a:t>
            </a:r>
            <a:r>
              <a:rPr lang="en-US" b="1" u="sng" dirty="0" err="1" smtClean="0"/>
              <a:t>Lystra</a:t>
            </a:r>
            <a:r>
              <a:rPr lang="en-US" b="1" u="sng" dirty="0" smtClean="0"/>
              <a:t> with Timothy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16:1,2</a:t>
            </a:r>
            <a:r>
              <a:rPr lang="en-US" dirty="0" smtClean="0"/>
              <a:t>  During his first ministry in </a:t>
            </a:r>
            <a:r>
              <a:rPr lang="en-US" dirty="0" err="1" smtClean="0"/>
              <a:t>Lystra</a:t>
            </a:r>
            <a:r>
              <a:rPr lang="en-US" dirty="0" smtClean="0"/>
              <a:t>, Paul was almost killed by stoning.  But there was a young, half-Jewish disciple there, </a:t>
            </a:r>
            <a:r>
              <a:rPr lang="en-US" dirty="0"/>
              <a:t>“well-spoken </a:t>
            </a:r>
            <a:r>
              <a:rPr lang="en-US" dirty="0" smtClean="0"/>
              <a:t>of,” named Timothy.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16:3  </a:t>
            </a:r>
            <a:r>
              <a:rPr lang="en-US" dirty="0" smtClean="0"/>
              <a:t>Timothy was not circumcised for salvation, but to remove any barriers for Jewish evangelism.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1 Corinthians 9:19-22  </a:t>
            </a:r>
            <a:r>
              <a:rPr lang="en-US" dirty="0" smtClean="0"/>
              <a:t>If we love people, we will be ready to do whatever is needed to reach them with the gospel.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16:4,5  </a:t>
            </a:r>
            <a:r>
              <a:rPr lang="en-US" dirty="0" smtClean="0"/>
              <a:t>The important message of salvation – it is:    by grace alone through faith alone in Christ alone.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01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13555" y="4431857"/>
            <a:ext cx="4961467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And 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they went through the region of Phrygia and Galatia, having been forbidden by the Holy Spirit to speak the word in Asia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.  Acts 16:6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2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01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69999" y="4251235"/>
            <a:ext cx="4769557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And when they had come up to </a:t>
            </a:r>
            <a:r>
              <a:rPr lang="en-US" dirty="0" err="1">
                <a:solidFill>
                  <a:srgbClr val="080000"/>
                </a:solidFill>
                <a:latin typeface="Tahoma" panose="020B0604030504040204" pitchFamily="34" charset="0"/>
              </a:rPr>
              <a:t>Mysia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, they attempted to go into Bithynia, but the Spirit of Jesus did not allow them. So, passing by </a:t>
            </a:r>
            <a:r>
              <a:rPr lang="en-US" dirty="0" err="1">
                <a:solidFill>
                  <a:srgbClr val="080000"/>
                </a:solidFill>
                <a:latin typeface="Tahoma" panose="020B0604030504040204" pitchFamily="34" charset="0"/>
              </a:rPr>
              <a:t>Mysia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, they went down to Troas.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 Acts 16:7,8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86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0"/>
            <a:ext cx="9144000" cy="68401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8399" y="3711307"/>
            <a:ext cx="5819423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And a vision appeared to Paul in the night: a man of Macedonia was standing there, urging him and saying, “Come over to Macedonia and help us.”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And 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when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Paul 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had seen the vision, immediately we sought to go on into Macedonia, concluding that God had called us to preach the gospel to them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.”  Acts 16:9,10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 rot="20544742">
            <a:off x="96463" y="253700"/>
            <a:ext cx="541867" cy="155786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3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0"/>
            <a:ext cx="9144000" cy="68401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44221" y="4183503"/>
            <a:ext cx="597746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“So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, setting sail from Troas, we made a direct voyage to Samothrace, and the following day to </a:t>
            </a:r>
            <a:r>
              <a:rPr lang="en-US" dirty="0" err="1">
                <a:solidFill>
                  <a:srgbClr val="080000"/>
                </a:solidFill>
                <a:latin typeface="Tahoma" panose="020B0604030504040204" pitchFamily="34" charset="0"/>
              </a:rPr>
              <a:t>Neapolis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,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and 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from there to Philippi, which is a leading city of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the  </a:t>
            </a:r>
            <a:r>
              <a:rPr lang="en-US" dirty="0">
                <a:solidFill>
                  <a:srgbClr val="080000"/>
                </a:solidFill>
                <a:latin typeface="Tahoma" panose="020B0604030504040204" pitchFamily="34" charset="0"/>
              </a:rPr>
              <a:t>district of Macedonia and a Roman colony.”  </a:t>
            </a:r>
            <a:r>
              <a:rPr lang="en-US" dirty="0" smtClean="0">
                <a:solidFill>
                  <a:srgbClr val="080000"/>
                </a:solidFill>
                <a:latin typeface="Tahoma" panose="020B0604030504040204" pitchFamily="34" charset="0"/>
              </a:rPr>
              <a:t>Acts 16:11,12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34755" y="2449690"/>
            <a:ext cx="598311" cy="248355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978400" y="1264356"/>
            <a:ext cx="1354667" cy="1253066"/>
          </a:xfrm>
          <a:custGeom>
            <a:avLst/>
            <a:gdLst>
              <a:gd name="connsiteX0" fmla="*/ 1275644 w 1354667"/>
              <a:gd name="connsiteY0" fmla="*/ 1253066 h 1253066"/>
              <a:gd name="connsiteX1" fmla="*/ 1309511 w 1354667"/>
              <a:gd name="connsiteY1" fmla="*/ 1196622 h 1253066"/>
              <a:gd name="connsiteX2" fmla="*/ 1320800 w 1354667"/>
              <a:gd name="connsiteY2" fmla="*/ 1162755 h 1253066"/>
              <a:gd name="connsiteX3" fmla="*/ 1354667 w 1354667"/>
              <a:gd name="connsiteY3" fmla="*/ 1095022 h 1253066"/>
              <a:gd name="connsiteX4" fmla="*/ 1286933 w 1354667"/>
              <a:gd name="connsiteY4" fmla="*/ 1049866 h 1253066"/>
              <a:gd name="connsiteX5" fmla="*/ 1253067 w 1354667"/>
              <a:gd name="connsiteY5" fmla="*/ 1027288 h 1253066"/>
              <a:gd name="connsiteX6" fmla="*/ 1219200 w 1354667"/>
              <a:gd name="connsiteY6" fmla="*/ 1016000 h 1253066"/>
              <a:gd name="connsiteX7" fmla="*/ 1061156 w 1354667"/>
              <a:gd name="connsiteY7" fmla="*/ 1038577 h 1253066"/>
              <a:gd name="connsiteX8" fmla="*/ 1027289 w 1354667"/>
              <a:gd name="connsiteY8" fmla="*/ 1061155 h 1253066"/>
              <a:gd name="connsiteX9" fmla="*/ 869244 w 1354667"/>
              <a:gd name="connsiteY9" fmla="*/ 1049866 h 1253066"/>
              <a:gd name="connsiteX10" fmla="*/ 835378 w 1354667"/>
              <a:gd name="connsiteY10" fmla="*/ 1027288 h 1253066"/>
              <a:gd name="connsiteX11" fmla="*/ 801511 w 1354667"/>
              <a:gd name="connsiteY11" fmla="*/ 1016000 h 1253066"/>
              <a:gd name="connsiteX12" fmla="*/ 767644 w 1354667"/>
              <a:gd name="connsiteY12" fmla="*/ 993422 h 1253066"/>
              <a:gd name="connsiteX13" fmla="*/ 722489 w 1354667"/>
              <a:gd name="connsiteY13" fmla="*/ 936977 h 1253066"/>
              <a:gd name="connsiteX14" fmla="*/ 699911 w 1354667"/>
              <a:gd name="connsiteY14" fmla="*/ 903111 h 1253066"/>
              <a:gd name="connsiteX15" fmla="*/ 666044 w 1354667"/>
              <a:gd name="connsiteY15" fmla="*/ 880533 h 1253066"/>
              <a:gd name="connsiteX16" fmla="*/ 632178 w 1354667"/>
              <a:gd name="connsiteY16" fmla="*/ 846666 h 1253066"/>
              <a:gd name="connsiteX17" fmla="*/ 654756 w 1354667"/>
              <a:gd name="connsiteY17" fmla="*/ 812800 h 1253066"/>
              <a:gd name="connsiteX18" fmla="*/ 654756 w 1354667"/>
              <a:gd name="connsiteY18" fmla="*/ 677333 h 1253066"/>
              <a:gd name="connsiteX19" fmla="*/ 620889 w 1354667"/>
              <a:gd name="connsiteY19" fmla="*/ 654755 h 1253066"/>
              <a:gd name="connsiteX20" fmla="*/ 598311 w 1354667"/>
              <a:gd name="connsiteY20" fmla="*/ 620888 h 1253066"/>
              <a:gd name="connsiteX21" fmla="*/ 530578 w 1354667"/>
              <a:gd name="connsiteY21" fmla="*/ 598311 h 1253066"/>
              <a:gd name="connsiteX22" fmla="*/ 496711 w 1354667"/>
              <a:gd name="connsiteY22" fmla="*/ 587022 h 1253066"/>
              <a:gd name="connsiteX23" fmla="*/ 462844 w 1354667"/>
              <a:gd name="connsiteY23" fmla="*/ 575733 h 1253066"/>
              <a:gd name="connsiteX24" fmla="*/ 417689 w 1354667"/>
              <a:gd name="connsiteY24" fmla="*/ 564444 h 1253066"/>
              <a:gd name="connsiteX25" fmla="*/ 349956 w 1354667"/>
              <a:gd name="connsiteY25" fmla="*/ 541866 h 1253066"/>
              <a:gd name="connsiteX26" fmla="*/ 282222 w 1354667"/>
              <a:gd name="connsiteY26" fmla="*/ 508000 h 1253066"/>
              <a:gd name="connsiteX27" fmla="*/ 180622 w 1354667"/>
              <a:gd name="connsiteY27" fmla="*/ 451555 h 1253066"/>
              <a:gd name="connsiteX28" fmla="*/ 146756 w 1354667"/>
              <a:gd name="connsiteY28" fmla="*/ 417688 h 1253066"/>
              <a:gd name="connsiteX29" fmla="*/ 124178 w 1354667"/>
              <a:gd name="connsiteY29" fmla="*/ 383822 h 1253066"/>
              <a:gd name="connsiteX30" fmla="*/ 90311 w 1354667"/>
              <a:gd name="connsiteY30" fmla="*/ 361244 h 1253066"/>
              <a:gd name="connsiteX31" fmla="*/ 67733 w 1354667"/>
              <a:gd name="connsiteY31" fmla="*/ 327377 h 1253066"/>
              <a:gd name="connsiteX32" fmla="*/ 45156 w 1354667"/>
              <a:gd name="connsiteY32" fmla="*/ 248355 h 1253066"/>
              <a:gd name="connsiteX33" fmla="*/ 22578 w 1354667"/>
              <a:gd name="connsiteY33" fmla="*/ 180622 h 1253066"/>
              <a:gd name="connsiteX34" fmla="*/ 11289 w 1354667"/>
              <a:gd name="connsiteY34" fmla="*/ 146755 h 1253066"/>
              <a:gd name="connsiteX35" fmla="*/ 0 w 1354667"/>
              <a:gd name="connsiteY35" fmla="*/ 112888 h 1253066"/>
              <a:gd name="connsiteX36" fmla="*/ 0 w 1354667"/>
              <a:gd name="connsiteY36" fmla="*/ 0 h 1253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354667" h="1253066">
                <a:moveTo>
                  <a:pt x="1275644" y="1253066"/>
                </a:moveTo>
                <a:cubicBezTo>
                  <a:pt x="1286933" y="1234251"/>
                  <a:pt x="1299698" y="1216247"/>
                  <a:pt x="1309511" y="1196622"/>
                </a:cubicBezTo>
                <a:cubicBezTo>
                  <a:pt x="1314833" y="1185979"/>
                  <a:pt x="1315478" y="1173398"/>
                  <a:pt x="1320800" y="1162755"/>
                </a:cubicBezTo>
                <a:cubicBezTo>
                  <a:pt x="1364569" y="1075217"/>
                  <a:pt x="1326291" y="1180148"/>
                  <a:pt x="1354667" y="1095022"/>
                </a:cubicBezTo>
                <a:lnTo>
                  <a:pt x="1286933" y="1049866"/>
                </a:lnTo>
                <a:cubicBezTo>
                  <a:pt x="1275644" y="1042340"/>
                  <a:pt x="1265938" y="1031578"/>
                  <a:pt x="1253067" y="1027288"/>
                </a:cubicBezTo>
                <a:lnTo>
                  <a:pt x="1219200" y="1016000"/>
                </a:lnTo>
                <a:cubicBezTo>
                  <a:pt x="1187470" y="1018884"/>
                  <a:pt x="1104592" y="1016858"/>
                  <a:pt x="1061156" y="1038577"/>
                </a:cubicBezTo>
                <a:cubicBezTo>
                  <a:pt x="1049021" y="1044645"/>
                  <a:pt x="1038578" y="1053629"/>
                  <a:pt x="1027289" y="1061155"/>
                </a:cubicBezTo>
                <a:cubicBezTo>
                  <a:pt x="974607" y="1057392"/>
                  <a:pt x="921256" y="1059045"/>
                  <a:pt x="869244" y="1049866"/>
                </a:cubicBezTo>
                <a:cubicBezTo>
                  <a:pt x="855883" y="1047508"/>
                  <a:pt x="847513" y="1033355"/>
                  <a:pt x="835378" y="1027288"/>
                </a:cubicBezTo>
                <a:cubicBezTo>
                  <a:pt x="824735" y="1021966"/>
                  <a:pt x="812800" y="1019763"/>
                  <a:pt x="801511" y="1016000"/>
                </a:cubicBezTo>
                <a:cubicBezTo>
                  <a:pt x="790222" y="1008474"/>
                  <a:pt x="776120" y="1004017"/>
                  <a:pt x="767644" y="993422"/>
                </a:cubicBezTo>
                <a:cubicBezTo>
                  <a:pt x="705327" y="915524"/>
                  <a:pt x="819548" y="1001683"/>
                  <a:pt x="722489" y="936977"/>
                </a:cubicBezTo>
                <a:cubicBezTo>
                  <a:pt x="714963" y="925688"/>
                  <a:pt x="709505" y="912705"/>
                  <a:pt x="699911" y="903111"/>
                </a:cubicBezTo>
                <a:cubicBezTo>
                  <a:pt x="690317" y="893517"/>
                  <a:pt x="676467" y="889219"/>
                  <a:pt x="666044" y="880533"/>
                </a:cubicBezTo>
                <a:cubicBezTo>
                  <a:pt x="653780" y="870312"/>
                  <a:pt x="643467" y="857955"/>
                  <a:pt x="632178" y="846666"/>
                </a:cubicBezTo>
                <a:cubicBezTo>
                  <a:pt x="639704" y="835377"/>
                  <a:pt x="648689" y="824935"/>
                  <a:pt x="654756" y="812800"/>
                </a:cubicBezTo>
                <a:cubicBezTo>
                  <a:pt x="675673" y="770965"/>
                  <a:pt x="670638" y="721008"/>
                  <a:pt x="654756" y="677333"/>
                </a:cubicBezTo>
                <a:cubicBezTo>
                  <a:pt x="650119" y="664582"/>
                  <a:pt x="632178" y="662281"/>
                  <a:pt x="620889" y="654755"/>
                </a:cubicBezTo>
                <a:cubicBezTo>
                  <a:pt x="613363" y="643466"/>
                  <a:pt x="609816" y="628079"/>
                  <a:pt x="598311" y="620888"/>
                </a:cubicBezTo>
                <a:cubicBezTo>
                  <a:pt x="578130" y="608275"/>
                  <a:pt x="553156" y="605837"/>
                  <a:pt x="530578" y="598311"/>
                </a:cubicBezTo>
                <a:lnTo>
                  <a:pt x="496711" y="587022"/>
                </a:lnTo>
                <a:cubicBezTo>
                  <a:pt x="485422" y="583259"/>
                  <a:pt x="474388" y="578619"/>
                  <a:pt x="462844" y="575733"/>
                </a:cubicBezTo>
                <a:cubicBezTo>
                  <a:pt x="447792" y="571970"/>
                  <a:pt x="432550" y="568902"/>
                  <a:pt x="417689" y="564444"/>
                </a:cubicBezTo>
                <a:cubicBezTo>
                  <a:pt x="394894" y="557605"/>
                  <a:pt x="369758" y="555067"/>
                  <a:pt x="349956" y="541866"/>
                </a:cubicBezTo>
                <a:cubicBezTo>
                  <a:pt x="306188" y="512687"/>
                  <a:pt x="328961" y="523578"/>
                  <a:pt x="282222" y="508000"/>
                </a:cubicBezTo>
                <a:cubicBezTo>
                  <a:pt x="204588" y="456243"/>
                  <a:pt x="240232" y="471425"/>
                  <a:pt x="180622" y="451555"/>
                </a:cubicBezTo>
                <a:cubicBezTo>
                  <a:pt x="169333" y="440266"/>
                  <a:pt x="156976" y="429953"/>
                  <a:pt x="146756" y="417688"/>
                </a:cubicBezTo>
                <a:cubicBezTo>
                  <a:pt x="138070" y="407265"/>
                  <a:pt x="133772" y="393416"/>
                  <a:pt x="124178" y="383822"/>
                </a:cubicBezTo>
                <a:cubicBezTo>
                  <a:pt x="114584" y="374228"/>
                  <a:pt x="101600" y="368770"/>
                  <a:pt x="90311" y="361244"/>
                </a:cubicBezTo>
                <a:cubicBezTo>
                  <a:pt x="82785" y="349955"/>
                  <a:pt x="73801" y="339512"/>
                  <a:pt x="67733" y="327377"/>
                </a:cubicBezTo>
                <a:cubicBezTo>
                  <a:pt x="58245" y="308402"/>
                  <a:pt x="50584" y="266448"/>
                  <a:pt x="45156" y="248355"/>
                </a:cubicBezTo>
                <a:cubicBezTo>
                  <a:pt x="38318" y="225560"/>
                  <a:pt x="30104" y="203200"/>
                  <a:pt x="22578" y="180622"/>
                </a:cubicBezTo>
                <a:lnTo>
                  <a:pt x="11289" y="146755"/>
                </a:lnTo>
                <a:cubicBezTo>
                  <a:pt x="7526" y="135466"/>
                  <a:pt x="0" y="124788"/>
                  <a:pt x="0" y="112888"/>
                </a:cubicBezTo>
                <a:lnTo>
                  <a:pt x="0" y="0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709333" y="914400"/>
            <a:ext cx="2280356" cy="361244"/>
          </a:xfrm>
          <a:custGeom>
            <a:avLst/>
            <a:gdLst>
              <a:gd name="connsiteX0" fmla="*/ 2280356 w 2280356"/>
              <a:gd name="connsiteY0" fmla="*/ 361244 h 361244"/>
              <a:gd name="connsiteX1" fmla="*/ 2212623 w 2280356"/>
              <a:gd name="connsiteY1" fmla="*/ 282222 h 361244"/>
              <a:gd name="connsiteX2" fmla="*/ 2190045 w 2280356"/>
              <a:gd name="connsiteY2" fmla="*/ 248356 h 361244"/>
              <a:gd name="connsiteX3" fmla="*/ 2122311 w 2280356"/>
              <a:gd name="connsiteY3" fmla="*/ 225778 h 361244"/>
              <a:gd name="connsiteX4" fmla="*/ 2088445 w 2280356"/>
              <a:gd name="connsiteY4" fmla="*/ 214489 h 361244"/>
              <a:gd name="connsiteX5" fmla="*/ 2020711 w 2280356"/>
              <a:gd name="connsiteY5" fmla="*/ 191911 h 361244"/>
              <a:gd name="connsiteX6" fmla="*/ 1986845 w 2280356"/>
              <a:gd name="connsiteY6" fmla="*/ 180622 h 361244"/>
              <a:gd name="connsiteX7" fmla="*/ 1919111 w 2280356"/>
              <a:gd name="connsiteY7" fmla="*/ 146756 h 361244"/>
              <a:gd name="connsiteX8" fmla="*/ 1817511 w 2280356"/>
              <a:gd name="connsiteY8" fmla="*/ 101600 h 361244"/>
              <a:gd name="connsiteX9" fmla="*/ 1783645 w 2280356"/>
              <a:gd name="connsiteY9" fmla="*/ 90311 h 361244"/>
              <a:gd name="connsiteX10" fmla="*/ 1749778 w 2280356"/>
              <a:gd name="connsiteY10" fmla="*/ 67733 h 361244"/>
              <a:gd name="connsiteX11" fmla="*/ 1636889 w 2280356"/>
              <a:gd name="connsiteY11" fmla="*/ 33867 h 361244"/>
              <a:gd name="connsiteX12" fmla="*/ 1411111 w 2280356"/>
              <a:gd name="connsiteY12" fmla="*/ 45156 h 361244"/>
              <a:gd name="connsiteX13" fmla="*/ 1309511 w 2280356"/>
              <a:gd name="connsiteY13" fmla="*/ 67733 h 361244"/>
              <a:gd name="connsiteX14" fmla="*/ 1117600 w 2280356"/>
              <a:gd name="connsiteY14" fmla="*/ 79022 h 361244"/>
              <a:gd name="connsiteX15" fmla="*/ 1049867 w 2280356"/>
              <a:gd name="connsiteY15" fmla="*/ 101600 h 361244"/>
              <a:gd name="connsiteX16" fmla="*/ 1016000 w 2280356"/>
              <a:gd name="connsiteY16" fmla="*/ 112889 h 361244"/>
              <a:gd name="connsiteX17" fmla="*/ 857956 w 2280356"/>
              <a:gd name="connsiteY17" fmla="*/ 90311 h 361244"/>
              <a:gd name="connsiteX18" fmla="*/ 824089 w 2280356"/>
              <a:gd name="connsiteY18" fmla="*/ 67733 h 361244"/>
              <a:gd name="connsiteX19" fmla="*/ 790223 w 2280356"/>
              <a:gd name="connsiteY19" fmla="*/ 56444 h 361244"/>
              <a:gd name="connsiteX20" fmla="*/ 756356 w 2280356"/>
              <a:gd name="connsiteY20" fmla="*/ 33867 h 361244"/>
              <a:gd name="connsiteX21" fmla="*/ 688623 w 2280356"/>
              <a:gd name="connsiteY21" fmla="*/ 22578 h 361244"/>
              <a:gd name="connsiteX22" fmla="*/ 643467 w 2280356"/>
              <a:gd name="connsiteY22" fmla="*/ 11289 h 361244"/>
              <a:gd name="connsiteX23" fmla="*/ 587023 w 2280356"/>
              <a:gd name="connsiteY23" fmla="*/ 0 h 361244"/>
              <a:gd name="connsiteX24" fmla="*/ 259645 w 2280356"/>
              <a:gd name="connsiteY24" fmla="*/ 11289 h 361244"/>
              <a:gd name="connsiteX25" fmla="*/ 225778 w 2280356"/>
              <a:gd name="connsiteY25" fmla="*/ 22578 h 361244"/>
              <a:gd name="connsiteX26" fmla="*/ 158045 w 2280356"/>
              <a:gd name="connsiteY26" fmla="*/ 67733 h 361244"/>
              <a:gd name="connsiteX27" fmla="*/ 135467 w 2280356"/>
              <a:gd name="connsiteY27" fmla="*/ 101600 h 361244"/>
              <a:gd name="connsiteX28" fmla="*/ 101600 w 2280356"/>
              <a:gd name="connsiteY28" fmla="*/ 124178 h 361244"/>
              <a:gd name="connsiteX29" fmla="*/ 56445 w 2280356"/>
              <a:gd name="connsiteY29" fmla="*/ 180622 h 361244"/>
              <a:gd name="connsiteX30" fmla="*/ 45156 w 2280356"/>
              <a:gd name="connsiteY30" fmla="*/ 214489 h 361244"/>
              <a:gd name="connsiteX31" fmla="*/ 0 w 2280356"/>
              <a:gd name="connsiteY31" fmla="*/ 282222 h 361244"/>
              <a:gd name="connsiteX32" fmla="*/ 0 w 2280356"/>
              <a:gd name="connsiteY32" fmla="*/ 327378 h 36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80356" h="361244">
                <a:moveTo>
                  <a:pt x="2280356" y="361244"/>
                </a:moveTo>
                <a:cubicBezTo>
                  <a:pt x="2197362" y="222924"/>
                  <a:pt x="2290806" y="360405"/>
                  <a:pt x="2212623" y="282222"/>
                </a:cubicBezTo>
                <a:cubicBezTo>
                  <a:pt x="2203029" y="272628"/>
                  <a:pt x="2201550" y="255547"/>
                  <a:pt x="2190045" y="248356"/>
                </a:cubicBezTo>
                <a:cubicBezTo>
                  <a:pt x="2169863" y="235743"/>
                  <a:pt x="2144889" y="233304"/>
                  <a:pt x="2122311" y="225778"/>
                </a:cubicBezTo>
                <a:lnTo>
                  <a:pt x="2088445" y="214489"/>
                </a:lnTo>
                <a:lnTo>
                  <a:pt x="2020711" y="191911"/>
                </a:lnTo>
                <a:cubicBezTo>
                  <a:pt x="2009422" y="188148"/>
                  <a:pt x="1996746" y="187223"/>
                  <a:pt x="1986845" y="180622"/>
                </a:cubicBezTo>
                <a:cubicBezTo>
                  <a:pt x="1943077" y="151443"/>
                  <a:pt x="1965850" y="162334"/>
                  <a:pt x="1919111" y="146756"/>
                </a:cubicBezTo>
                <a:cubicBezTo>
                  <a:pt x="1865443" y="110976"/>
                  <a:pt x="1898117" y="128469"/>
                  <a:pt x="1817511" y="101600"/>
                </a:cubicBezTo>
                <a:cubicBezTo>
                  <a:pt x="1806222" y="97837"/>
                  <a:pt x="1793546" y="96912"/>
                  <a:pt x="1783645" y="90311"/>
                </a:cubicBezTo>
                <a:cubicBezTo>
                  <a:pt x="1772356" y="82785"/>
                  <a:pt x="1762176" y="73243"/>
                  <a:pt x="1749778" y="67733"/>
                </a:cubicBezTo>
                <a:cubicBezTo>
                  <a:pt x="1714445" y="52029"/>
                  <a:pt x="1674415" y="43249"/>
                  <a:pt x="1636889" y="33867"/>
                </a:cubicBezTo>
                <a:cubicBezTo>
                  <a:pt x="1561630" y="37630"/>
                  <a:pt x="1486224" y="39147"/>
                  <a:pt x="1411111" y="45156"/>
                </a:cubicBezTo>
                <a:cubicBezTo>
                  <a:pt x="1102814" y="69819"/>
                  <a:pt x="1564633" y="43435"/>
                  <a:pt x="1309511" y="67733"/>
                </a:cubicBezTo>
                <a:cubicBezTo>
                  <a:pt x="1245719" y="73809"/>
                  <a:pt x="1181570" y="75259"/>
                  <a:pt x="1117600" y="79022"/>
                </a:cubicBezTo>
                <a:lnTo>
                  <a:pt x="1049867" y="101600"/>
                </a:lnTo>
                <a:lnTo>
                  <a:pt x="1016000" y="112889"/>
                </a:lnTo>
                <a:cubicBezTo>
                  <a:pt x="996091" y="110898"/>
                  <a:pt x="895320" y="106324"/>
                  <a:pt x="857956" y="90311"/>
                </a:cubicBezTo>
                <a:cubicBezTo>
                  <a:pt x="845485" y="84966"/>
                  <a:pt x="836224" y="73801"/>
                  <a:pt x="824089" y="67733"/>
                </a:cubicBezTo>
                <a:cubicBezTo>
                  <a:pt x="813446" y="62411"/>
                  <a:pt x="800866" y="61765"/>
                  <a:pt x="790223" y="56444"/>
                </a:cubicBezTo>
                <a:cubicBezTo>
                  <a:pt x="778088" y="50376"/>
                  <a:pt x="769227" y="38157"/>
                  <a:pt x="756356" y="33867"/>
                </a:cubicBezTo>
                <a:cubicBezTo>
                  <a:pt x="734641" y="26629"/>
                  <a:pt x="711068" y="27067"/>
                  <a:pt x="688623" y="22578"/>
                </a:cubicBezTo>
                <a:cubicBezTo>
                  <a:pt x="673409" y="19535"/>
                  <a:pt x="658613" y="14655"/>
                  <a:pt x="643467" y="11289"/>
                </a:cubicBezTo>
                <a:cubicBezTo>
                  <a:pt x="624737" y="7127"/>
                  <a:pt x="605838" y="3763"/>
                  <a:pt x="587023" y="0"/>
                </a:cubicBezTo>
                <a:cubicBezTo>
                  <a:pt x="477897" y="3763"/>
                  <a:pt x="368623" y="4478"/>
                  <a:pt x="259645" y="11289"/>
                </a:cubicBezTo>
                <a:cubicBezTo>
                  <a:pt x="247769" y="12031"/>
                  <a:pt x="236180" y="16799"/>
                  <a:pt x="225778" y="22578"/>
                </a:cubicBezTo>
                <a:cubicBezTo>
                  <a:pt x="202058" y="35756"/>
                  <a:pt x="158045" y="67733"/>
                  <a:pt x="158045" y="67733"/>
                </a:cubicBezTo>
                <a:cubicBezTo>
                  <a:pt x="150519" y="79022"/>
                  <a:pt x="145061" y="92006"/>
                  <a:pt x="135467" y="101600"/>
                </a:cubicBezTo>
                <a:cubicBezTo>
                  <a:pt x="125873" y="111194"/>
                  <a:pt x="110076" y="113583"/>
                  <a:pt x="101600" y="124178"/>
                </a:cubicBezTo>
                <a:cubicBezTo>
                  <a:pt x="39280" y="202076"/>
                  <a:pt x="153504" y="115914"/>
                  <a:pt x="56445" y="180622"/>
                </a:cubicBezTo>
                <a:cubicBezTo>
                  <a:pt x="52682" y="191911"/>
                  <a:pt x="50935" y="204087"/>
                  <a:pt x="45156" y="214489"/>
                </a:cubicBezTo>
                <a:cubicBezTo>
                  <a:pt x="31978" y="238209"/>
                  <a:pt x="0" y="255087"/>
                  <a:pt x="0" y="282222"/>
                </a:cubicBezTo>
                <a:lnTo>
                  <a:pt x="0" y="32737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 rot="20544742">
            <a:off x="96463" y="253700"/>
            <a:ext cx="541867" cy="155786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48178" y="553156"/>
            <a:ext cx="1061155" cy="733777"/>
          </a:xfrm>
          <a:custGeom>
            <a:avLst/>
            <a:gdLst>
              <a:gd name="connsiteX0" fmla="*/ 1061155 w 1061155"/>
              <a:gd name="connsiteY0" fmla="*/ 733777 h 733777"/>
              <a:gd name="connsiteX1" fmla="*/ 1049866 w 1061155"/>
              <a:gd name="connsiteY1" fmla="*/ 677333 h 733777"/>
              <a:gd name="connsiteX2" fmla="*/ 1038578 w 1061155"/>
              <a:gd name="connsiteY2" fmla="*/ 643466 h 733777"/>
              <a:gd name="connsiteX3" fmla="*/ 1027289 w 1061155"/>
              <a:gd name="connsiteY3" fmla="*/ 508000 h 733777"/>
              <a:gd name="connsiteX4" fmla="*/ 982133 w 1061155"/>
              <a:gd name="connsiteY4" fmla="*/ 406400 h 733777"/>
              <a:gd name="connsiteX5" fmla="*/ 948266 w 1061155"/>
              <a:gd name="connsiteY5" fmla="*/ 372533 h 733777"/>
              <a:gd name="connsiteX6" fmla="*/ 891822 w 1061155"/>
              <a:gd name="connsiteY6" fmla="*/ 327377 h 733777"/>
              <a:gd name="connsiteX7" fmla="*/ 790222 w 1061155"/>
              <a:gd name="connsiteY7" fmla="*/ 248355 h 733777"/>
              <a:gd name="connsiteX8" fmla="*/ 722489 w 1061155"/>
              <a:gd name="connsiteY8" fmla="*/ 203200 h 733777"/>
              <a:gd name="connsiteX9" fmla="*/ 688622 w 1061155"/>
              <a:gd name="connsiteY9" fmla="*/ 191911 h 733777"/>
              <a:gd name="connsiteX10" fmla="*/ 620889 w 1061155"/>
              <a:gd name="connsiteY10" fmla="*/ 158044 h 733777"/>
              <a:gd name="connsiteX11" fmla="*/ 541866 w 1061155"/>
              <a:gd name="connsiteY11" fmla="*/ 146755 h 733777"/>
              <a:gd name="connsiteX12" fmla="*/ 372533 w 1061155"/>
              <a:gd name="connsiteY12" fmla="*/ 112888 h 733777"/>
              <a:gd name="connsiteX13" fmla="*/ 135466 w 1061155"/>
              <a:gd name="connsiteY13" fmla="*/ 90311 h 733777"/>
              <a:gd name="connsiteX14" fmla="*/ 67733 w 1061155"/>
              <a:gd name="connsiteY14" fmla="*/ 45155 h 733777"/>
              <a:gd name="connsiteX15" fmla="*/ 33866 w 1061155"/>
              <a:gd name="connsiteY15" fmla="*/ 11288 h 733777"/>
              <a:gd name="connsiteX16" fmla="*/ 0 w 1061155"/>
              <a:gd name="connsiteY16" fmla="*/ 0 h 73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1155" h="733777">
                <a:moveTo>
                  <a:pt x="1061155" y="733777"/>
                </a:moveTo>
                <a:cubicBezTo>
                  <a:pt x="1057392" y="714962"/>
                  <a:pt x="1054519" y="695947"/>
                  <a:pt x="1049866" y="677333"/>
                </a:cubicBezTo>
                <a:cubicBezTo>
                  <a:pt x="1046980" y="665789"/>
                  <a:pt x="1040151" y="655261"/>
                  <a:pt x="1038578" y="643466"/>
                </a:cubicBezTo>
                <a:cubicBezTo>
                  <a:pt x="1032590" y="598552"/>
                  <a:pt x="1034738" y="552695"/>
                  <a:pt x="1027289" y="508000"/>
                </a:cubicBezTo>
                <a:cubicBezTo>
                  <a:pt x="1021136" y="471080"/>
                  <a:pt x="1006104" y="435164"/>
                  <a:pt x="982133" y="406400"/>
                </a:cubicBezTo>
                <a:cubicBezTo>
                  <a:pt x="971912" y="394135"/>
                  <a:pt x="958486" y="384798"/>
                  <a:pt x="948266" y="372533"/>
                </a:cubicBezTo>
                <a:cubicBezTo>
                  <a:pt x="908987" y="325398"/>
                  <a:pt x="947420" y="345910"/>
                  <a:pt x="891822" y="327377"/>
                </a:cubicBezTo>
                <a:cubicBezTo>
                  <a:pt x="838768" y="274324"/>
                  <a:pt x="871238" y="302366"/>
                  <a:pt x="790222" y="248355"/>
                </a:cubicBezTo>
                <a:lnTo>
                  <a:pt x="722489" y="203200"/>
                </a:lnTo>
                <a:cubicBezTo>
                  <a:pt x="711200" y="199437"/>
                  <a:pt x="699265" y="197233"/>
                  <a:pt x="688622" y="191911"/>
                </a:cubicBezTo>
                <a:cubicBezTo>
                  <a:pt x="644225" y="169712"/>
                  <a:pt x="668178" y="167502"/>
                  <a:pt x="620889" y="158044"/>
                </a:cubicBezTo>
                <a:cubicBezTo>
                  <a:pt x="594797" y="152826"/>
                  <a:pt x="568207" y="150518"/>
                  <a:pt x="541866" y="146755"/>
                </a:cubicBezTo>
                <a:cubicBezTo>
                  <a:pt x="464572" y="120990"/>
                  <a:pt x="519733" y="137421"/>
                  <a:pt x="372533" y="112888"/>
                </a:cubicBezTo>
                <a:cubicBezTo>
                  <a:pt x="249011" y="92301"/>
                  <a:pt x="327611" y="103121"/>
                  <a:pt x="135466" y="90311"/>
                </a:cubicBezTo>
                <a:cubicBezTo>
                  <a:pt x="112888" y="75259"/>
                  <a:pt x="86920" y="64342"/>
                  <a:pt x="67733" y="45155"/>
                </a:cubicBezTo>
                <a:cubicBezTo>
                  <a:pt x="56444" y="33866"/>
                  <a:pt x="47150" y="20144"/>
                  <a:pt x="33866" y="11288"/>
                </a:cubicBezTo>
                <a:cubicBezTo>
                  <a:pt x="23965" y="4688"/>
                  <a:pt x="0" y="0"/>
                  <a:pt x="0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6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Following God’s Direction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245704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16:6-10</a:t>
            </a:r>
            <a:r>
              <a:rPr lang="en-US" dirty="0" smtClean="0"/>
              <a:t>  Paul knew his calling – to bring the gospel to new places (even </a:t>
            </a:r>
            <a:r>
              <a:rPr lang="en-US" dirty="0"/>
              <a:t>difficult places). </a:t>
            </a:r>
            <a:r>
              <a:rPr lang="en-US" dirty="0" smtClean="0"/>
              <a:t> He knew that </a:t>
            </a:r>
            <a:r>
              <a:rPr lang="en-US" dirty="0"/>
              <a:t>God would lead them as they kept </a:t>
            </a:r>
            <a:r>
              <a:rPr lang="en-US" dirty="0" smtClean="0"/>
              <a:t>doing His will.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A basic principle of </a:t>
            </a:r>
            <a:r>
              <a:rPr lang="en-US" b="1" dirty="0" smtClean="0"/>
              <a:t>knowing God’s will</a:t>
            </a:r>
            <a:r>
              <a:rPr lang="en-US" dirty="0" smtClean="0"/>
              <a:t>: do what God calls you to do, allowing Him to “close and open doors” along the way.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16:10</a:t>
            </a:r>
            <a:r>
              <a:rPr lang="en-US" dirty="0" smtClean="0"/>
              <a:t>  The first of the “we” passages in Acts.  Luke, the writer of Acts, has now joined Paul’s missionary team.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</a:t>
            </a:r>
            <a:r>
              <a:rPr lang="en-US" b="1" dirty="0" smtClean="0"/>
              <a:t>immediately</a:t>
            </a:r>
            <a:r>
              <a:rPr lang="en-US" dirty="0" smtClean="0"/>
              <a:t> we sought to go…” sets a good example for responding to God’s call.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5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First Christian in Europe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5080"/>
            <a:ext cx="8828690" cy="5513874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16:13</a:t>
            </a:r>
            <a:r>
              <a:rPr lang="en-US" dirty="0" smtClean="0"/>
              <a:t>  To form a synagogue required at least ten men, heads of households (not many Jews in Philippi).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A “place of prayer” was usually under the open sky and near water.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Don’t ever think that the Bible (or Paul) is prejudiced against women.  The first gospel meeting in Europe was held with only women.</a:t>
            </a:r>
          </a:p>
          <a:p>
            <a:pPr marL="18288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Acts </a:t>
            </a:r>
            <a:r>
              <a:rPr lang="en-US" b="1" dirty="0" smtClean="0"/>
              <a:t>16:14,15</a:t>
            </a:r>
            <a:r>
              <a:rPr lang="en-US" dirty="0" smtClean="0"/>
              <a:t>  3 things about Lydia (from Thyatira, Asia):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A worshiper of God (already turned from idols)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Listened to the gospel being preached by Paul</a:t>
            </a:r>
          </a:p>
          <a:p>
            <a:pPr marL="109728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God opened her heart to believe and obey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397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6196</TotalTime>
  <Words>1342</Words>
  <Application>Microsoft Office PowerPoint</Application>
  <PresentationFormat>On-screen Show (4:3)</PresentationFormat>
  <Paragraphs>102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Bookman Old Style</vt:lpstr>
      <vt:lpstr>Calibri</vt:lpstr>
      <vt:lpstr>Calibri Light</vt:lpstr>
      <vt:lpstr>Cambria</vt:lpstr>
      <vt:lpstr>Tahoma</vt:lpstr>
      <vt:lpstr>Office Theme</vt:lpstr>
      <vt:lpstr>Directed by God</vt:lpstr>
      <vt:lpstr>Going Back to Make Disciples</vt:lpstr>
      <vt:lpstr>In Lystra with Timothy</vt:lpstr>
      <vt:lpstr>PowerPoint Presentation</vt:lpstr>
      <vt:lpstr>PowerPoint Presentation</vt:lpstr>
      <vt:lpstr>PowerPoint Presentation</vt:lpstr>
      <vt:lpstr>PowerPoint Presentation</vt:lpstr>
      <vt:lpstr>Following God’s Direction</vt:lpstr>
      <vt:lpstr>The First Christian in Europe</vt:lpstr>
      <vt:lpstr>Some “Take Aways”</vt:lpstr>
      <vt:lpstr>A Woman in Bondage</vt:lpstr>
      <vt:lpstr>Persecution Again…</vt:lpstr>
      <vt:lpstr>Focused on God, not Circumstances</vt:lpstr>
      <vt:lpstr>Truly Set Free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385</cp:revision>
  <dcterms:created xsi:type="dcterms:W3CDTF">2022-11-02T22:17:55Z</dcterms:created>
  <dcterms:modified xsi:type="dcterms:W3CDTF">2023-12-01T01:24:21Z</dcterms:modified>
</cp:coreProperties>
</file>