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22" r:id="rId3"/>
    <p:sldId id="317" r:id="rId4"/>
    <p:sldId id="333" r:id="rId5"/>
    <p:sldId id="334" r:id="rId6"/>
    <p:sldId id="335" r:id="rId7"/>
    <p:sldId id="33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84977" autoAdjust="0"/>
  </p:normalViewPr>
  <p:slideViewPr>
    <p:cSldViewPr snapToGrid="0">
      <p:cViewPr varScale="1">
        <p:scale>
          <a:sx n="97" d="100"/>
          <a:sy n="97" d="100"/>
        </p:scale>
        <p:origin x="1626" y="78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-2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32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These men were waiting for the promised Messiah, but they didn’t know He was Jesus and had already come (like Apollos before getting the complete story from Paul).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Laying on hands was a special act of fellowship, incorporating these new believers into the church.  As with the other three representative groups, they manifested the presence of the Holy Spirit with tongues and prophecy.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2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Sadly, the ones who should’ve been ready to receive the gospel remained trapped in religion, hardening their hearts and even growing antagonistic to the truth.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77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The sons of </a:t>
            </a:r>
            <a:r>
              <a:rPr lang="en-US" baseline="0" dirty="0" err="1" smtClean="0"/>
              <a:t>Sceva</a:t>
            </a:r>
            <a:r>
              <a:rPr lang="en-US" baseline="0" dirty="0" smtClean="0"/>
              <a:t> may have fooled the gullible Ephesians with their fake magic, but they were not able to fool the evil spirits.</a:t>
            </a:r>
          </a:p>
          <a:p>
            <a:pPr algn="l"/>
            <a:endParaRPr lang="en-US" baseline="0" dirty="0" smtClean="0"/>
          </a:p>
          <a:p>
            <a:pPr algn="l"/>
            <a:r>
              <a:rPr lang="en-US" baseline="0" dirty="0" smtClean="0"/>
              <a:t>May choose NIV for verse 17 to simplify wording.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86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Note that the people didn’t monetize their sin – they sacrificed it to the Lord.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84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08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1211" y="327012"/>
            <a:ext cx="6949950" cy="256842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600" b="1" dirty="0" smtClean="0">
                <a:latin typeface="Bookman Old Style" panose="02050604050505020204" pitchFamily="18" charset="0"/>
              </a:rPr>
              <a:t>The Powerful Word of God</a:t>
            </a:r>
            <a:endParaRPr lang="en-US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2513" y="3527597"/>
            <a:ext cx="6807346" cy="3059289"/>
          </a:xfrm>
        </p:spPr>
        <p:txBody>
          <a:bodyPr>
            <a:normAutofit/>
          </a:bodyPr>
          <a:lstStyle/>
          <a:p>
            <a:r>
              <a:rPr lang="en-US" sz="5800" dirty="0" smtClean="0"/>
              <a:t>Acts 19a</a:t>
            </a:r>
            <a:endParaRPr lang="en-US" sz="4800" dirty="0"/>
          </a:p>
          <a:p>
            <a:endParaRPr lang="en-US" sz="4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“So the word of the Lord continued to increase and prevail mightily.” 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Acts 19:20</a:t>
            </a:r>
            <a:endParaRPr lang="en-US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55"/>
            <a:ext cx="9144000" cy="68160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29" t="27965" r="19464" b="27237"/>
          <a:stretch/>
        </p:blipFill>
        <p:spPr>
          <a:xfrm>
            <a:off x="0" y="127820"/>
            <a:ext cx="9157711" cy="664660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986117" y="5267385"/>
            <a:ext cx="4975122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80000"/>
                </a:solidFill>
                <a:latin typeface="Tahoma" panose="020B0604030504040204" pitchFamily="34" charset="0"/>
              </a:rPr>
              <a:t>“And it happened that while Apollos was at Corinth, Paul passed through the </a:t>
            </a:r>
            <a:r>
              <a:rPr lang="en-US" sz="2400" dirty="0" smtClean="0">
                <a:solidFill>
                  <a:srgbClr val="080000"/>
                </a:solidFill>
                <a:latin typeface="Tahoma" panose="020B0604030504040204" pitchFamily="34" charset="0"/>
              </a:rPr>
              <a:t>inland </a:t>
            </a:r>
            <a:r>
              <a:rPr lang="en-US" sz="2400" dirty="0">
                <a:solidFill>
                  <a:srgbClr val="080000"/>
                </a:solidFill>
                <a:latin typeface="Tahoma" panose="020B0604030504040204" pitchFamily="34" charset="0"/>
              </a:rPr>
              <a:t>country and came to Ephesus</a:t>
            </a:r>
            <a:r>
              <a:rPr lang="en-US" sz="2400" dirty="0" smtClean="0">
                <a:solidFill>
                  <a:srgbClr val="080000"/>
                </a:solidFill>
                <a:latin typeface="Tahoma" panose="020B0604030504040204" pitchFamily="34" charset="0"/>
              </a:rPr>
              <a:t>.”  Acts 19:1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4640826" y="3923071"/>
            <a:ext cx="658761" cy="344129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6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979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Old Testament Believers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123" y="865239"/>
            <a:ext cx="8996853" cy="5645981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600" b="1" dirty="0" smtClean="0"/>
              <a:t>Acts 19:1,2</a:t>
            </a:r>
            <a:r>
              <a:rPr lang="en-US" sz="2600" dirty="0" smtClean="0"/>
              <a:t>  Disciples = “follower.”  Not all are disciples of Jesus (</a:t>
            </a:r>
            <a:r>
              <a:rPr lang="en-US" sz="2600" b="1" dirty="0" smtClean="0"/>
              <a:t>Mark 2:18</a:t>
            </a:r>
            <a:r>
              <a:rPr lang="en-US" sz="2600" dirty="0" smtClean="0"/>
              <a:t>).  All true NT believers in Jesus have the Holy Spirit (</a:t>
            </a:r>
            <a:r>
              <a:rPr lang="en-US" sz="2600" b="1" dirty="0" smtClean="0"/>
              <a:t>1 Corinthians 6:19; Ephesians 1:13</a:t>
            </a:r>
            <a:r>
              <a:rPr lang="en-US" sz="2600" dirty="0" smtClean="0"/>
              <a:t>).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600" b="1" dirty="0" smtClean="0"/>
              <a:t>Acts 19:3,4</a:t>
            </a:r>
            <a:r>
              <a:rPr lang="en-US" sz="2600" dirty="0" smtClean="0"/>
              <a:t>  Paul </a:t>
            </a:r>
            <a:r>
              <a:rPr lang="en-US" sz="2600" u="sng" dirty="0" smtClean="0"/>
              <a:t>tested</a:t>
            </a:r>
            <a:r>
              <a:rPr lang="en-US" sz="2600" dirty="0" smtClean="0"/>
              <a:t> their understanding and faith (and so should we </a:t>
            </a:r>
            <a:r>
              <a:rPr lang="en-US" sz="2600" dirty="0"/>
              <a:t>- 2 </a:t>
            </a:r>
            <a:r>
              <a:rPr lang="en-US" sz="2600" dirty="0" err="1"/>
              <a:t>Cor</a:t>
            </a:r>
            <a:r>
              <a:rPr lang="en-US" sz="2600" dirty="0"/>
              <a:t> 13:5).  </a:t>
            </a:r>
            <a:r>
              <a:rPr lang="en-US" sz="2600" dirty="0" smtClean="0"/>
              <a:t>Genuine Christians </a:t>
            </a:r>
            <a:r>
              <a:rPr lang="en-US" sz="2600" u="sng" dirty="0" smtClean="0"/>
              <a:t>repent</a:t>
            </a:r>
            <a:r>
              <a:rPr lang="en-US" sz="2600" dirty="0" smtClean="0"/>
              <a:t> </a:t>
            </a:r>
            <a:r>
              <a:rPr lang="en-US" sz="2600" i="1" dirty="0" smtClean="0"/>
              <a:t>and</a:t>
            </a:r>
            <a:r>
              <a:rPr lang="en-US" sz="2600" dirty="0" smtClean="0"/>
              <a:t> </a:t>
            </a:r>
            <a:r>
              <a:rPr lang="en-US" sz="2600" u="sng" dirty="0" smtClean="0"/>
              <a:t>believe</a:t>
            </a:r>
            <a:r>
              <a:rPr lang="en-US" sz="2600" dirty="0" smtClean="0"/>
              <a:t> in </a:t>
            </a:r>
            <a:r>
              <a:rPr lang="en-US" sz="2600" u="sng" dirty="0" smtClean="0"/>
              <a:t>Jesus</a:t>
            </a:r>
            <a:r>
              <a:rPr lang="en-US" sz="2600" dirty="0" smtClean="0"/>
              <a:t> (</a:t>
            </a:r>
            <a:r>
              <a:rPr lang="en-US" sz="2600" b="1" dirty="0" smtClean="0"/>
              <a:t>Mark 1:14-15</a:t>
            </a:r>
            <a:r>
              <a:rPr lang="en-US" sz="2600" dirty="0" smtClean="0"/>
              <a:t>).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600" b="1" dirty="0"/>
              <a:t>Acts </a:t>
            </a:r>
            <a:r>
              <a:rPr lang="en-US" sz="2600" b="1" dirty="0" smtClean="0"/>
              <a:t>19:5</a:t>
            </a:r>
            <a:r>
              <a:rPr lang="en-US" sz="2600" dirty="0" smtClean="0"/>
              <a:t>  “On hearing this…” – they repented, then heard the rest of the gospel from Paul and believed (Rom 10:17).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600" b="1" dirty="0"/>
              <a:t>Acts </a:t>
            </a:r>
            <a:r>
              <a:rPr lang="en-US" sz="2600" b="1" dirty="0" smtClean="0"/>
              <a:t>19:5-7</a:t>
            </a:r>
            <a:r>
              <a:rPr lang="en-US" sz="2600" dirty="0" smtClean="0"/>
              <a:t>  These 12 men were </a:t>
            </a:r>
            <a:r>
              <a:rPr lang="en-US" sz="2600" b="1" dirty="0" smtClean="0"/>
              <a:t>Old Testament believers:</a:t>
            </a:r>
            <a:r>
              <a:rPr lang="en-US" sz="2600" dirty="0" smtClean="0"/>
              <a:t> ones who </a:t>
            </a:r>
            <a:r>
              <a:rPr lang="en-US" sz="2600" b="1" dirty="0" smtClean="0"/>
              <a:t>looked forward </a:t>
            </a:r>
            <a:r>
              <a:rPr lang="en-US" sz="2600" dirty="0" smtClean="0"/>
              <a:t>with belief to the promised Savior. 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600" dirty="0" smtClean="0"/>
              <a:t>The church is now complete with all four groups of Christians: Jews, Samaritans, Gentiles, OT believers (</a:t>
            </a:r>
            <a:r>
              <a:rPr lang="en-US" sz="2600" dirty="0" smtClean="0"/>
              <a:t>Acts 2,8,10</a:t>
            </a:r>
            <a:r>
              <a:rPr lang="en-US" sz="2600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95004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979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Hardened Jews and Open Gentiles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123" y="865239"/>
            <a:ext cx="8996853" cy="5645981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19:8</a:t>
            </a:r>
            <a:r>
              <a:rPr lang="en-US" dirty="0" smtClean="0"/>
              <a:t>  Paul had an open door to return to Ephesus and preach (18:19-21).  Reasoning (</a:t>
            </a:r>
            <a:r>
              <a:rPr lang="en-US" dirty="0" err="1" smtClean="0"/>
              <a:t>Ggk</a:t>
            </a:r>
            <a:r>
              <a:rPr lang="en-US" dirty="0" smtClean="0"/>
              <a:t>. </a:t>
            </a:r>
            <a:r>
              <a:rPr lang="en-US" dirty="0" err="1" smtClean="0"/>
              <a:t>dialegomai</a:t>
            </a:r>
            <a:r>
              <a:rPr lang="en-US" dirty="0" smtClean="0"/>
              <a:t>) involved questions and answers, not just lecture.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19:9</a:t>
            </a:r>
            <a:r>
              <a:rPr lang="en-US" dirty="0" smtClean="0"/>
              <a:t>  When the truth is repeatedly rejected, the heart grows hard and resistant to the gospel (</a:t>
            </a:r>
            <a:r>
              <a:rPr lang="en-US" dirty="0" err="1" smtClean="0"/>
              <a:t>Heb</a:t>
            </a:r>
            <a:r>
              <a:rPr lang="en-US" dirty="0" smtClean="0"/>
              <a:t> 3:8,13).  Jews who refused to believe soon spoke evil of Jesus.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Since nothing else was to be gained by teaching in the synagogue, Paul left, along with those who believed.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19:10</a:t>
            </a:r>
            <a:r>
              <a:rPr lang="en-US" dirty="0" smtClean="0"/>
              <a:t>  Paul was always ready to teach anywhere. His daily “marketplace ministry” helped make many new disciples that brought the good news to their Asian towns.</a:t>
            </a:r>
          </a:p>
        </p:txBody>
      </p:sp>
    </p:spTree>
    <p:extLst>
      <p:ext uri="{BB962C8B-B14F-4D97-AF65-F5344CB8AC3E}">
        <p14:creationId xmlns:p14="http://schemas.microsoft.com/office/powerpoint/2010/main" val="420204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979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Apostolic Power and the Message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123" y="865239"/>
            <a:ext cx="8996853" cy="5645981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19:11,12</a:t>
            </a:r>
            <a:r>
              <a:rPr lang="en-US" dirty="0" smtClean="0"/>
              <a:t>  God gave the apostles special power to demonstrate the trustworthiness of the message.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Other people do not have miracle powers of the apostles: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19:13-14</a:t>
            </a:r>
            <a:r>
              <a:rPr lang="en-US" dirty="0" smtClean="0"/>
              <a:t>  Ancient magicians would borrow any name or power they thought might work for them (Acts 8:9).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19:15-16</a:t>
            </a:r>
            <a:r>
              <a:rPr lang="en-US" dirty="0" smtClean="0"/>
              <a:t>  These men did not have the authority of the apostles and the name “Jesus” is not a magical charm.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19:17</a:t>
            </a:r>
            <a:r>
              <a:rPr lang="en-US" dirty="0" smtClean="0"/>
              <a:t>  The devil may have thought this would frighten people away from Jesus, but instead, their fear of God’s power/glory brought them to Jesus</a:t>
            </a:r>
            <a:r>
              <a:rPr lang="en-US" dirty="0"/>
              <a:t> </a:t>
            </a:r>
            <a:r>
              <a:rPr lang="en-US" dirty="0" smtClean="0"/>
              <a:t>(Revelation 1:10-18)</a:t>
            </a:r>
          </a:p>
        </p:txBody>
      </p:sp>
    </p:spTree>
    <p:extLst>
      <p:ext uri="{BB962C8B-B14F-4D97-AF65-F5344CB8AC3E}">
        <p14:creationId xmlns:p14="http://schemas.microsoft.com/office/powerpoint/2010/main" val="372350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05" y="9799"/>
            <a:ext cx="8368203" cy="953426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Signs of True Repentance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123" y="865239"/>
            <a:ext cx="8996853" cy="5645981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19:18</a:t>
            </a:r>
            <a:r>
              <a:rPr lang="en-US" dirty="0" smtClean="0"/>
              <a:t>  Many people in Ephesus used magic to try and gain personal power, but found Jesus to be greater.  To “divulge” their magic spells = eliminating their power.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19:19</a:t>
            </a:r>
            <a:r>
              <a:rPr lang="en-US" dirty="0" smtClean="0"/>
              <a:t>  Burning their books “in the sight of all” showed they were serious about following Jesus.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50,000 silver pieces is a huge amount of money (200 years of typical wages).  God had truly set them free from evil!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19:20</a:t>
            </a:r>
            <a:r>
              <a:rPr lang="en-US" dirty="0" smtClean="0"/>
              <a:t>  The power of salvation is in the Word of the Lord, greater than any other power!</a:t>
            </a:r>
          </a:p>
        </p:txBody>
      </p:sp>
    </p:spTree>
    <p:extLst>
      <p:ext uri="{BB962C8B-B14F-4D97-AF65-F5344CB8AC3E}">
        <p14:creationId xmlns:p14="http://schemas.microsoft.com/office/powerpoint/2010/main" val="187683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82222" y="1081790"/>
            <a:ext cx="8534400" cy="550741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 everyone who claims to be a Christian is a true disciple of Jesus.  It is OK to test and see.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people feel the conviction of sin, encourage them to believe before their hearts grow cold/hard.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Seek to know the “fear of the Lord” as you read His holy word – it is a good thing!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a people truly come to the Lord, they “put off” their former sins and “put on” righteousness (Ephesians 4:20-24).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96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6739</TotalTime>
  <Words>769</Words>
  <Application>Microsoft Office PowerPoint</Application>
  <PresentationFormat>On-screen Show (4:3)</PresentationFormat>
  <Paragraphs>46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Cambria</vt:lpstr>
      <vt:lpstr>Tahoma</vt:lpstr>
      <vt:lpstr>Office Theme</vt:lpstr>
      <vt:lpstr>The Powerful Word of God</vt:lpstr>
      <vt:lpstr>PowerPoint Presentation</vt:lpstr>
      <vt:lpstr>Old Testament Believers</vt:lpstr>
      <vt:lpstr>Hardened Jews and Open Gentiles</vt:lpstr>
      <vt:lpstr>Apostolic Power and the Message</vt:lpstr>
      <vt:lpstr>Signs of True Repentance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439</cp:revision>
  <dcterms:created xsi:type="dcterms:W3CDTF">2022-11-02T22:17:55Z</dcterms:created>
  <dcterms:modified xsi:type="dcterms:W3CDTF">2024-04-12T00:41:53Z</dcterms:modified>
</cp:coreProperties>
</file>