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333" r:id="rId3"/>
    <p:sldId id="322" r:id="rId4"/>
    <p:sldId id="317" r:id="rId5"/>
    <p:sldId id="334" r:id="rId6"/>
    <p:sldId id="335" r:id="rId7"/>
    <p:sldId id="336" r:id="rId8"/>
    <p:sldId id="337" r:id="rId9"/>
    <p:sldId id="332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205" autoAdjust="0"/>
    <p:restoredTop sz="84977" autoAdjust="0"/>
  </p:normalViewPr>
  <p:slideViewPr>
    <p:cSldViewPr snapToGrid="0">
      <p:cViewPr varScale="1">
        <p:scale>
          <a:sx n="97" d="100"/>
          <a:sy n="97" d="100"/>
        </p:scale>
        <p:origin x="1626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6E1A17-0C42-46D3-B25B-C5FDCF936158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5137F4-5C01-4833-8342-24C048615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559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2328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8770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9268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Demetrius </a:t>
            </a:r>
            <a:r>
              <a:rPr lang="en-US" sz="1200" dirty="0" smtClean="0"/>
              <a:t>knew what</a:t>
            </a:r>
            <a:r>
              <a:rPr lang="en-US" sz="1200" baseline="0" dirty="0" smtClean="0"/>
              <a:t> Paul was teaching, but </a:t>
            </a:r>
            <a:r>
              <a:rPr lang="en-US" sz="1200" dirty="0" smtClean="0"/>
              <a:t>had </a:t>
            </a:r>
            <a:r>
              <a:rPr lang="en-US" sz="1200" dirty="0" smtClean="0"/>
              <a:t>no other charge against Paul.  He was not accused of wrongdoing…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(Problem: people choose gods that they can control;  idolatry = self-worship).</a:t>
            </a:r>
          </a:p>
          <a:p>
            <a:pPr algn="l"/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7865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aseline="0" dirty="0" smtClean="0"/>
              <a:t>Aristarchus was a beloved traveling companion of Paul, accompanying him on the ill-fated voyage to Rome (Acts 27:2) and sharing his imprisonment there (Colossians 4:10)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6841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aseline="0" dirty="0" smtClean="0"/>
              <a:t>False worship of a fake God is “sunk cost” – it has no lasting value and should be totally left behind, having no impact on future decisions.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669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4192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408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40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116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40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465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033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45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644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257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046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981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887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AAF78-C487-492D-A5D8-4AA2F643F080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087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1211" y="327012"/>
            <a:ext cx="6949950" cy="256842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6600" b="1" dirty="0" smtClean="0">
                <a:latin typeface="Bookman Old Style" panose="02050604050505020204" pitchFamily="18" charset="0"/>
              </a:rPr>
              <a:t>Growing Under Pressure</a:t>
            </a:r>
            <a:endParaRPr lang="en-US" b="1" dirty="0">
              <a:latin typeface="Bookman Old Style" panose="0205060405050502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5402" y="3527597"/>
            <a:ext cx="7443019" cy="3059289"/>
          </a:xfrm>
        </p:spPr>
        <p:txBody>
          <a:bodyPr>
            <a:normAutofit/>
          </a:bodyPr>
          <a:lstStyle/>
          <a:p>
            <a:r>
              <a:rPr lang="en-US" sz="5800" dirty="0" smtClean="0"/>
              <a:t>Acts 19b</a:t>
            </a:r>
            <a:endParaRPr lang="en-US" sz="4800" dirty="0"/>
          </a:p>
          <a:p>
            <a:endParaRPr lang="en-US" sz="4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“An effective church is a bold church, and a bold church is often made strong through suffering.”  John MacArthur, Jr.</a:t>
            </a:r>
            <a:endParaRPr lang="en-US" sz="1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47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730" y="314599"/>
            <a:ext cx="8368203" cy="953426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 smtClean="0"/>
              <a:t>Some Sources of Persecution</a:t>
            </a:r>
            <a:br>
              <a:rPr lang="en-US" b="1" u="sng" dirty="0" smtClean="0"/>
            </a:br>
            <a:r>
              <a:rPr lang="en-US" sz="2700" dirty="0" smtClean="0"/>
              <a:t>(to make someone suffer </a:t>
            </a:r>
            <a:r>
              <a:rPr lang="en-US" sz="2700" dirty="0"/>
              <a:t>because of religious </a:t>
            </a:r>
            <a:r>
              <a:rPr lang="en-US" sz="2700" dirty="0" smtClean="0"/>
              <a:t>beliefs)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455173" y="1563330"/>
            <a:ext cx="7207045" cy="4847302"/>
          </a:xfrm>
        </p:spPr>
        <p:txBody>
          <a:bodyPr>
            <a:noAutofit/>
          </a:bodyPr>
          <a:lstStyle/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5:17-18</a:t>
            </a:r>
            <a:r>
              <a:rPr lang="en-US" dirty="0" smtClean="0"/>
              <a:t>  Organized religion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13:44-45  </a:t>
            </a:r>
            <a:r>
              <a:rPr lang="en-US" dirty="0" smtClean="0"/>
              <a:t>Jealousy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16:18-19  </a:t>
            </a:r>
            <a:r>
              <a:rPr lang="en-US" dirty="0" smtClean="0"/>
              <a:t>Love of money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17:5  </a:t>
            </a:r>
            <a:r>
              <a:rPr lang="en-US" dirty="0" smtClean="0"/>
              <a:t>Jealousy and mob violence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17:32  </a:t>
            </a:r>
            <a:r>
              <a:rPr lang="en-US" dirty="0" smtClean="0"/>
              <a:t>Worldly philosophy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18:12-13  </a:t>
            </a:r>
            <a:r>
              <a:rPr lang="en-US" dirty="0" smtClean="0"/>
              <a:t>Tradition 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19:22-41  </a:t>
            </a:r>
            <a:r>
              <a:rPr lang="en-US" dirty="0" smtClean="0"/>
              <a:t>Today’s lesson…</a:t>
            </a:r>
          </a:p>
        </p:txBody>
      </p:sp>
    </p:spTree>
    <p:extLst>
      <p:ext uri="{BB962C8B-B14F-4D97-AF65-F5344CB8AC3E}">
        <p14:creationId xmlns:p14="http://schemas.microsoft.com/office/powerpoint/2010/main" val="4202040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ew Testament Geograph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6" y="1135626"/>
            <a:ext cx="9136564" cy="5722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ounded Rectangle 4"/>
          <p:cNvSpPr/>
          <p:nvPr/>
        </p:nvSpPr>
        <p:spPr>
          <a:xfrm>
            <a:off x="5476569" y="3421626"/>
            <a:ext cx="717754" cy="235974"/>
          </a:xfrm>
          <a:prstGeom prst="round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94968" y="0"/>
            <a:ext cx="8554064" cy="12003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080000"/>
                </a:solidFill>
                <a:latin typeface="Tahoma" panose="020B0604030504040204" pitchFamily="34" charset="0"/>
              </a:rPr>
              <a:t>Now after these events Paul resolved in the Spirit to pass through Macedonia and Achaia and go to Jerusalem, saying, “After I have been there, I must also see Rome.” Acts </a:t>
            </a:r>
            <a:r>
              <a:rPr lang="en-US" sz="2400" dirty="0" smtClean="0">
                <a:solidFill>
                  <a:srgbClr val="080000"/>
                </a:solidFill>
                <a:latin typeface="Tahoma" panose="020B0604030504040204" pitchFamily="34" charset="0"/>
              </a:rPr>
              <a:t>19:21</a:t>
            </a:r>
            <a:endParaRPr lang="en-US" sz="2400" dirty="0"/>
          </a:p>
        </p:txBody>
      </p:sp>
      <p:sp>
        <p:nvSpPr>
          <p:cNvPr id="7" name="Freeform 6"/>
          <p:cNvSpPr/>
          <p:nvPr/>
        </p:nvSpPr>
        <p:spPr>
          <a:xfrm>
            <a:off x="3844413" y="2231923"/>
            <a:ext cx="1779639" cy="1317522"/>
          </a:xfrm>
          <a:custGeom>
            <a:avLst/>
            <a:gdLst>
              <a:gd name="connsiteX0" fmla="*/ 1720645 w 1779639"/>
              <a:gd name="connsiteY0" fmla="*/ 1317522 h 1317522"/>
              <a:gd name="connsiteX1" fmla="*/ 1740310 w 1779639"/>
              <a:gd name="connsiteY1" fmla="*/ 1111045 h 1317522"/>
              <a:gd name="connsiteX2" fmla="*/ 1759974 w 1779639"/>
              <a:gd name="connsiteY2" fmla="*/ 1052051 h 1317522"/>
              <a:gd name="connsiteX3" fmla="*/ 1769806 w 1779639"/>
              <a:gd name="connsiteY3" fmla="*/ 1022554 h 1317522"/>
              <a:gd name="connsiteX4" fmla="*/ 1779639 w 1779639"/>
              <a:gd name="connsiteY4" fmla="*/ 993058 h 1317522"/>
              <a:gd name="connsiteX5" fmla="*/ 1769806 w 1779639"/>
              <a:gd name="connsiteY5" fmla="*/ 737419 h 1317522"/>
              <a:gd name="connsiteX6" fmla="*/ 1759974 w 1779639"/>
              <a:gd name="connsiteY6" fmla="*/ 707922 h 1317522"/>
              <a:gd name="connsiteX7" fmla="*/ 1720645 w 1779639"/>
              <a:gd name="connsiteY7" fmla="*/ 648929 h 1317522"/>
              <a:gd name="connsiteX8" fmla="*/ 1661652 w 1779639"/>
              <a:gd name="connsiteY8" fmla="*/ 619432 h 1317522"/>
              <a:gd name="connsiteX9" fmla="*/ 1632155 w 1779639"/>
              <a:gd name="connsiteY9" fmla="*/ 589935 h 1317522"/>
              <a:gd name="connsiteX10" fmla="*/ 1573161 w 1779639"/>
              <a:gd name="connsiteY10" fmla="*/ 570271 h 1317522"/>
              <a:gd name="connsiteX11" fmla="*/ 1514168 w 1779639"/>
              <a:gd name="connsiteY11" fmla="*/ 530942 h 1317522"/>
              <a:gd name="connsiteX12" fmla="*/ 1465006 w 1779639"/>
              <a:gd name="connsiteY12" fmla="*/ 442451 h 1317522"/>
              <a:gd name="connsiteX13" fmla="*/ 1435510 w 1779639"/>
              <a:gd name="connsiteY13" fmla="*/ 432619 h 1317522"/>
              <a:gd name="connsiteX14" fmla="*/ 1376516 w 1779639"/>
              <a:gd name="connsiteY14" fmla="*/ 403122 h 1317522"/>
              <a:gd name="connsiteX15" fmla="*/ 1347019 w 1779639"/>
              <a:gd name="connsiteY15" fmla="*/ 383458 h 1317522"/>
              <a:gd name="connsiteX16" fmla="*/ 1278193 w 1779639"/>
              <a:gd name="connsiteY16" fmla="*/ 363793 h 1317522"/>
              <a:gd name="connsiteX17" fmla="*/ 1170039 w 1779639"/>
              <a:gd name="connsiteY17" fmla="*/ 353961 h 1317522"/>
              <a:gd name="connsiteX18" fmla="*/ 1130710 w 1779639"/>
              <a:gd name="connsiteY18" fmla="*/ 344129 h 1317522"/>
              <a:gd name="connsiteX19" fmla="*/ 1032387 w 1779639"/>
              <a:gd name="connsiteY19" fmla="*/ 324464 h 1317522"/>
              <a:gd name="connsiteX20" fmla="*/ 1002890 w 1779639"/>
              <a:gd name="connsiteY20" fmla="*/ 314632 h 1317522"/>
              <a:gd name="connsiteX21" fmla="*/ 973393 w 1779639"/>
              <a:gd name="connsiteY21" fmla="*/ 294967 h 1317522"/>
              <a:gd name="connsiteX22" fmla="*/ 943897 w 1779639"/>
              <a:gd name="connsiteY22" fmla="*/ 285135 h 1317522"/>
              <a:gd name="connsiteX23" fmla="*/ 924232 w 1779639"/>
              <a:gd name="connsiteY23" fmla="*/ 255638 h 1317522"/>
              <a:gd name="connsiteX24" fmla="*/ 865239 w 1779639"/>
              <a:gd name="connsiteY24" fmla="*/ 216309 h 1317522"/>
              <a:gd name="connsiteX25" fmla="*/ 816077 w 1779639"/>
              <a:gd name="connsiteY25" fmla="*/ 176980 h 1317522"/>
              <a:gd name="connsiteX26" fmla="*/ 786581 w 1779639"/>
              <a:gd name="connsiteY26" fmla="*/ 147483 h 1317522"/>
              <a:gd name="connsiteX27" fmla="*/ 727587 w 1779639"/>
              <a:gd name="connsiteY27" fmla="*/ 127819 h 1317522"/>
              <a:gd name="connsiteX28" fmla="*/ 698090 w 1779639"/>
              <a:gd name="connsiteY28" fmla="*/ 117987 h 1317522"/>
              <a:gd name="connsiteX29" fmla="*/ 639097 w 1779639"/>
              <a:gd name="connsiteY29" fmla="*/ 88490 h 1317522"/>
              <a:gd name="connsiteX30" fmla="*/ 609600 w 1779639"/>
              <a:gd name="connsiteY30" fmla="*/ 68825 h 1317522"/>
              <a:gd name="connsiteX31" fmla="*/ 550606 w 1779639"/>
              <a:gd name="connsiteY31" fmla="*/ 49161 h 1317522"/>
              <a:gd name="connsiteX32" fmla="*/ 462116 w 1779639"/>
              <a:gd name="connsiteY32" fmla="*/ 19664 h 1317522"/>
              <a:gd name="connsiteX33" fmla="*/ 432619 w 1779639"/>
              <a:gd name="connsiteY33" fmla="*/ 9832 h 1317522"/>
              <a:gd name="connsiteX34" fmla="*/ 353961 w 1779639"/>
              <a:gd name="connsiteY34" fmla="*/ 0 h 1317522"/>
              <a:gd name="connsiteX35" fmla="*/ 147484 w 1779639"/>
              <a:gd name="connsiteY35" fmla="*/ 9832 h 1317522"/>
              <a:gd name="connsiteX36" fmla="*/ 78658 w 1779639"/>
              <a:gd name="connsiteY36" fmla="*/ 29496 h 1317522"/>
              <a:gd name="connsiteX37" fmla="*/ 29497 w 1779639"/>
              <a:gd name="connsiteY37" fmla="*/ 68825 h 1317522"/>
              <a:gd name="connsiteX38" fmla="*/ 0 w 1779639"/>
              <a:gd name="connsiteY38" fmla="*/ 88490 h 1317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779639" h="1317522">
                <a:moveTo>
                  <a:pt x="1720645" y="1317522"/>
                </a:moveTo>
                <a:cubicBezTo>
                  <a:pt x="1724677" y="1253009"/>
                  <a:pt x="1722348" y="1176904"/>
                  <a:pt x="1740310" y="1111045"/>
                </a:cubicBezTo>
                <a:cubicBezTo>
                  <a:pt x="1745764" y="1091047"/>
                  <a:pt x="1753419" y="1071716"/>
                  <a:pt x="1759974" y="1052051"/>
                </a:cubicBezTo>
                <a:lnTo>
                  <a:pt x="1769806" y="1022554"/>
                </a:lnTo>
                <a:lnTo>
                  <a:pt x="1779639" y="993058"/>
                </a:lnTo>
                <a:cubicBezTo>
                  <a:pt x="1776361" y="907845"/>
                  <a:pt x="1775673" y="822493"/>
                  <a:pt x="1769806" y="737419"/>
                </a:cubicBezTo>
                <a:cubicBezTo>
                  <a:pt x="1769093" y="727079"/>
                  <a:pt x="1765007" y="716982"/>
                  <a:pt x="1759974" y="707922"/>
                </a:cubicBezTo>
                <a:cubicBezTo>
                  <a:pt x="1748497" y="687262"/>
                  <a:pt x="1740309" y="662039"/>
                  <a:pt x="1720645" y="648929"/>
                </a:cubicBezTo>
                <a:cubicBezTo>
                  <a:pt x="1682525" y="623515"/>
                  <a:pt x="1702359" y="633001"/>
                  <a:pt x="1661652" y="619432"/>
                </a:cubicBezTo>
                <a:cubicBezTo>
                  <a:pt x="1651820" y="609600"/>
                  <a:pt x="1644310" y="596688"/>
                  <a:pt x="1632155" y="589935"/>
                </a:cubicBezTo>
                <a:cubicBezTo>
                  <a:pt x="1614035" y="579869"/>
                  <a:pt x="1573161" y="570271"/>
                  <a:pt x="1573161" y="570271"/>
                </a:cubicBezTo>
                <a:cubicBezTo>
                  <a:pt x="1553497" y="557161"/>
                  <a:pt x="1521642" y="553363"/>
                  <a:pt x="1514168" y="530942"/>
                </a:cubicBezTo>
                <a:cubicBezTo>
                  <a:pt x="1505510" y="504970"/>
                  <a:pt x="1490361" y="450903"/>
                  <a:pt x="1465006" y="442451"/>
                </a:cubicBezTo>
                <a:lnTo>
                  <a:pt x="1435510" y="432619"/>
                </a:lnTo>
                <a:cubicBezTo>
                  <a:pt x="1350985" y="376268"/>
                  <a:pt x="1457923" y="443824"/>
                  <a:pt x="1376516" y="403122"/>
                </a:cubicBezTo>
                <a:cubicBezTo>
                  <a:pt x="1365947" y="397837"/>
                  <a:pt x="1357588" y="388743"/>
                  <a:pt x="1347019" y="383458"/>
                </a:cubicBezTo>
                <a:cubicBezTo>
                  <a:pt x="1335986" y="377941"/>
                  <a:pt x="1286789" y="364939"/>
                  <a:pt x="1278193" y="363793"/>
                </a:cubicBezTo>
                <a:cubicBezTo>
                  <a:pt x="1242311" y="359009"/>
                  <a:pt x="1206090" y="357238"/>
                  <a:pt x="1170039" y="353961"/>
                </a:cubicBezTo>
                <a:cubicBezTo>
                  <a:pt x="1156929" y="350684"/>
                  <a:pt x="1143923" y="346960"/>
                  <a:pt x="1130710" y="344129"/>
                </a:cubicBezTo>
                <a:cubicBezTo>
                  <a:pt x="1098029" y="337126"/>
                  <a:pt x="1064095" y="335033"/>
                  <a:pt x="1032387" y="324464"/>
                </a:cubicBezTo>
                <a:lnTo>
                  <a:pt x="1002890" y="314632"/>
                </a:lnTo>
                <a:cubicBezTo>
                  <a:pt x="993058" y="308077"/>
                  <a:pt x="983962" y="300252"/>
                  <a:pt x="973393" y="294967"/>
                </a:cubicBezTo>
                <a:cubicBezTo>
                  <a:pt x="964123" y="290332"/>
                  <a:pt x="951990" y="291609"/>
                  <a:pt x="943897" y="285135"/>
                </a:cubicBezTo>
                <a:cubicBezTo>
                  <a:pt x="934669" y="277753"/>
                  <a:pt x="933125" y="263420"/>
                  <a:pt x="924232" y="255638"/>
                </a:cubicBezTo>
                <a:cubicBezTo>
                  <a:pt x="906446" y="240075"/>
                  <a:pt x="865239" y="216309"/>
                  <a:pt x="865239" y="216309"/>
                </a:cubicBezTo>
                <a:cubicBezTo>
                  <a:pt x="821258" y="150338"/>
                  <a:pt x="873069" y="214975"/>
                  <a:pt x="816077" y="176980"/>
                </a:cubicBezTo>
                <a:cubicBezTo>
                  <a:pt x="804508" y="169267"/>
                  <a:pt x="798736" y="154236"/>
                  <a:pt x="786581" y="147483"/>
                </a:cubicBezTo>
                <a:cubicBezTo>
                  <a:pt x="768461" y="137416"/>
                  <a:pt x="747252" y="134374"/>
                  <a:pt x="727587" y="127819"/>
                </a:cubicBezTo>
                <a:lnTo>
                  <a:pt x="698090" y="117987"/>
                </a:lnTo>
                <a:cubicBezTo>
                  <a:pt x="613554" y="61629"/>
                  <a:pt x="720512" y="129198"/>
                  <a:pt x="639097" y="88490"/>
                </a:cubicBezTo>
                <a:cubicBezTo>
                  <a:pt x="628528" y="83205"/>
                  <a:pt x="620399" y="73624"/>
                  <a:pt x="609600" y="68825"/>
                </a:cubicBezTo>
                <a:cubicBezTo>
                  <a:pt x="590658" y="60406"/>
                  <a:pt x="570271" y="55716"/>
                  <a:pt x="550606" y="49161"/>
                </a:cubicBezTo>
                <a:lnTo>
                  <a:pt x="462116" y="19664"/>
                </a:lnTo>
                <a:cubicBezTo>
                  <a:pt x="452284" y="16387"/>
                  <a:pt x="442903" y="11117"/>
                  <a:pt x="432619" y="9832"/>
                </a:cubicBezTo>
                <a:lnTo>
                  <a:pt x="353961" y="0"/>
                </a:lnTo>
                <a:cubicBezTo>
                  <a:pt x="285135" y="3277"/>
                  <a:pt x="216168" y="4337"/>
                  <a:pt x="147484" y="9832"/>
                </a:cubicBezTo>
                <a:cubicBezTo>
                  <a:pt x="131240" y="11132"/>
                  <a:pt x="95558" y="23863"/>
                  <a:pt x="78658" y="29496"/>
                </a:cubicBezTo>
                <a:cubicBezTo>
                  <a:pt x="45508" y="79221"/>
                  <a:pt x="76989" y="45079"/>
                  <a:pt x="29497" y="68825"/>
                </a:cubicBezTo>
                <a:cubicBezTo>
                  <a:pt x="18928" y="74110"/>
                  <a:pt x="0" y="88490"/>
                  <a:pt x="0" y="88490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3603979" y="2310581"/>
            <a:ext cx="5107402" cy="3962400"/>
          </a:xfrm>
          <a:custGeom>
            <a:avLst/>
            <a:gdLst>
              <a:gd name="connsiteX0" fmla="*/ 269931 w 5107402"/>
              <a:gd name="connsiteY0" fmla="*/ 0 h 3962400"/>
              <a:gd name="connsiteX1" fmla="*/ 220769 w 5107402"/>
              <a:gd name="connsiteY1" fmla="*/ 29496 h 3962400"/>
              <a:gd name="connsiteX2" fmla="*/ 191273 w 5107402"/>
              <a:gd name="connsiteY2" fmla="*/ 39329 h 3962400"/>
              <a:gd name="connsiteX3" fmla="*/ 83118 w 5107402"/>
              <a:gd name="connsiteY3" fmla="*/ 68825 h 3962400"/>
              <a:gd name="connsiteX4" fmla="*/ 53621 w 5107402"/>
              <a:gd name="connsiteY4" fmla="*/ 88490 h 3962400"/>
              <a:gd name="connsiteX5" fmla="*/ 14292 w 5107402"/>
              <a:gd name="connsiteY5" fmla="*/ 147484 h 3962400"/>
              <a:gd name="connsiteX6" fmla="*/ 14292 w 5107402"/>
              <a:gd name="connsiteY6" fmla="*/ 373625 h 3962400"/>
              <a:gd name="connsiteX7" fmla="*/ 33956 w 5107402"/>
              <a:gd name="connsiteY7" fmla="*/ 432619 h 3962400"/>
              <a:gd name="connsiteX8" fmla="*/ 43789 w 5107402"/>
              <a:gd name="connsiteY8" fmla="*/ 462116 h 3962400"/>
              <a:gd name="connsiteX9" fmla="*/ 53621 w 5107402"/>
              <a:gd name="connsiteY9" fmla="*/ 530942 h 3962400"/>
              <a:gd name="connsiteX10" fmla="*/ 63453 w 5107402"/>
              <a:gd name="connsiteY10" fmla="*/ 639096 h 3962400"/>
              <a:gd name="connsiteX11" fmla="*/ 73286 w 5107402"/>
              <a:gd name="connsiteY11" fmla="*/ 688258 h 3962400"/>
              <a:gd name="connsiteX12" fmla="*/ 102782 w 5107402"/>
              <a:gd name="connsiteY12" fmla="*/ 786580 h 3962400"/>
              <a:gd name="connsiteX13" fmla="*/ 112615 w 5107402"/>
              <a:gd name="connsiteY13" fmla="*/ 816077 h 3962400"/>
              <a:gd name="connsiteX14" fmla="*/ 122447 w 5107402"/>
              <a:gd name="connsiteY14" fmla="*/ 845574 h 3962400"/>
              <a:gd name="connsiteX15" fmla="*/ 161776 w 5107402"/>
              <a:gd name="connsiteY15" fmla="*/ 904567 h 3962400"/>
              <a:gd name="connsiteX16" fmla="*/ 181440 w 5107402"/>
              <a:gd name="connsiteY16" fmla="*/ 934064 h 3962400"/>
              <a:gd name="connsiteX17" fmla="*/ 210937 w 5107402"/>
              <a:gd name="connsiteY17" fmla="*/ 953729 h 3962400"/>
              <a:gd name="connsiteX18" fmla="*/ 269931 w 5107402"/>
              <a:gd name="connsiteY18" fmla="*/ 1012722 h 3962400"/>
              <a:gd name="connsiteX19" fmla="*/ 328924 w 5107402"/>
              <a:gd name="connsiteY19" fmla="*/ 1052051 h 3962400"/>
              <a:gd name="connsiteX20" fmla="*/ 387918 w 5107402"/>
              <a:gd name="connsiteY20" fmla="*/ 1091380 h 3962400"/>
              <a:gd name="connsiteX21" fmla="*/ 417415 w 5107402"/>
              <a:gd name="connsiteY21" fmla="*/ 1101213 h 3962400"/>
              <a:gd name="connsiteX22" fmla="*/ 476408 w 5107402"/>
              <a:gd name="connsiteY22" fmla="*/ 1140542 h 3962400"/>
              <a:gd name="connsiteX23" fmla="*/ 535402 w 5107402"/>
              <a:gd name="connsiteY23" fmla="*/ 1170038 h 3962400"/>
              <a:gd name="connsiteX24" fmla="*/ 594395 w 5107402"/>
              <a:gd name="connsiteY24" fmla="*/ 1199535 h 3962400"/>
              <a:gd name="connsiteX25" fmla="*/ 614060 w 5107402"/>
              <a:gd name="connsiteY25" fmla="*/ 1229032 h 3962400"/>
              <a:gd name="connsiteX26" fmla="*/ 604227 w 5107402"/>
              <a:gd name="connsiteY26" fmla="*/ 1288025 h 3962400"/>
              <a:gd name="connsiteX27" fmla="*/ 417415 w 5107402"/>
              <a:gd name="connsiteY27" fmla="*/ 1327354 h 3962400"/>
              <a:gd name="connsiteX28" fmla="*/ 387918 w 5107402"/>
              <a:gd name="connsiteY28" fmla="*/ 1337187 h 3962400"/>
              <a:gd name="connsiteX29" fmla="*/ 387918 w 5107402"/>
              <a:gd name="connsiteY29" fmla="*/ 1425677 h 3962400"/>
              <a:gd name="connsiteX30" fmla="*/ 397750 w 5107402"/>
              <a:gd name="connsiteY30" fmla="*/ 1455174 h 3962400"/>
              <a:gd name="connsiteX31" fmla="*/ 427247 w 5107402"/>
              <a:gd name="connsiteY31" fmla="*/ 1465006 h 3962400"/>
              <a:gd name="connsiteX32" fmla="*/ 476408 w 5107402"/>
              <a:gd name="connsiteY32" fmla="*/ 1514167 h 3962400"/>
              <a:gd name="connsiteX33" fmla="*/ 496073 w 5107402"/>
              <a:gd name="connsiteY33" fmla="*/ 1543664 h 3962400"/>
              <a:gd name="connsiteX34" fmla="*/ 525569 w 5107402"/>
              <a:gd name="connsiteY34" fmla="*/ 1573161 h 3962400"/>
              <a:gd name="connsiteX35" fmla="*/ 555066 w 5107402"/>
              <a:gd name="connsiteY35" fmla="*/ 1632154 h 3962400"/>
              <a:gd name="connsiteX36" fmla="*/ 584563 w 5107402"/>
              <a:gd name="connsiteY36" fmla="*/ 1691148 h 3962400"/>
              <a:gd name="connsiteX37" fmla="*/ 653389 w 5107402"/>
              <a:gd name="connsiteY37" fmla="*/ 1779638 h 3962400"/>
              <a:gd name="connsiteX38" fmla="*/ 722215 w 5107402"/>
              <a:gd name="connsiteY38" fmla="*/ 1858296 h 3962400"/>
              <a:gd name="connsiteX39" fmla="*/ 791040 w 5107402"/>
              <a:gd name="connsiteY39" fmla="*/ 1936954 h 3962400"/>
              <a:gd name="connsiteX40" fmla="*/ 810705 w 5107402"/>
              <a:gd name="connsiteY40" fmla="*/ 1966451 h 3962400"/>
              <a:gd name="connsiteX41" fmla="*/ 840202 w 5107402"/>
              <a:gd name="connsiteY41" fmla="*/ 1976284 h 3962400"/>
              <a:gd name="connsiteX42" fmla="*/ 899195 w 5107402"/>
              <a:gd name="connsiteY42" fmla="*/ 2015613 h 3962400"/>
              <a:gd name="connsiteX43" fmla="*/ 928692 w 5107402"/>
              <a:gd name="connsiteY43" fmla="*/ 2025445 h 3962400"/>
              <a:gd name="connsiteX44" fmla="*/ 958189 w 5107402"/>
              <a:gd name="connsiteY44" fmla="*/ 2045109 h 3962400"/>
              <a:gd name="connsiteX45" fmla="*/ 987686 w 5107402"/>
              <a:gd name="connsiteY45" fmla="*/ 2054942 h 3962400"/>
              <a:gd name="connsiteX46" fmla="*/ 1027015 w 5107402"/>
              <a:gd name="connsiteY46" fmla="*/ 2074606 h 3962400"/>
              <a:gd name="connsiteX47" fmla="*/ 1135169 w 5107402"/>
              <a:gd name="connsiteY47" fmla="*/ 2104103 h 3962400"/>
              <a:gd name="connsiteX48" fmla="*/ 1272821 w 5107402"/>
              <a:gd name="connsiteY48" fmla="*/ 2123767 h 3962400"/>
              <a:gd name="connsiteX49" fmla="*/ 1420305 w 5107402"/>
              <a:gd name="connsiteY49" fmla="*/ 2143432 h 3962400"/>
              <a:gd name="connsiteX50" fmla="*/ 1646447 w 5107402"/>
              <a:gd name="connsiteY50" fmla="*/ 2153264 h 3962400"/>
              <a:gd name="connsiteX51" fmla="*/ 1685776 w 5107402"/>
              <a:gd name="connsiteY51" fmla="*/ 2163096 h 3962400"/>
              <a:gd name="connsiteX52" fmla="*/ 1902086 w 5107402"/>
              <a:gd name="connsiteY52" fmla="*/ 2192593 h 3962400"/>
              <a:gd name="connsiteX53" fmla="*/ 2000408 w 5107402"/>
              <a:gd name="connsiteY53" fmla="*/ 2222090 h 3962400"/>
              <a:gd name="connsiteX54" fmla="*/ 2029905 w 5107402"/>
              <a:gd name="connsiteY54" fmla="*/ 2231922 h 3962400"/>
              <a:gd name="connsiteX55" fmla="*/ 2088898 w 5107402"/>
              <a:gd name="connsiteY55" fmla="*/ 2271251 h 3962400"/>
              <a:gd name="connsiteX56" fmla="*/ 2118395 w 5107402"/>
              <a:gd name="connsiteY56" fmla="*/ 2290916 h 3962400"/>
              <a:gd name="connsiteX57" fmla="*/ 2147892 w 5107402"/>
              <a:gd name="connsiteY57" fmla="*/ 2320413 h 3962400"/>
              <a:gd name="connsiteX58" fmla="*/ 2206886 w 5107402"/>
              <a:gd name="connsiteY58" fmla="*/ 2359742 h 3962400"/>
              <a:gd name="connsiteX59" fmla="*/ 2236382 w 5107402"/>
              <a:gd name="connsiteY59" fmla="*/ 2379406 h 3962400"/>
              <a:gd name="connsiteX60" fmla="*/ 2275711 w 5107402"/>
              <a:gd name="connsiteY60" fmla="*/ 2428567 h 3962400"/>
              <a:gd name="connsiteX61" fmla="*/ 2295376 w 5107402"/>
              <a:gd name="connsiteY61" fmla="*/ 2458064 h 3962400"/>
              <a:gd name="connsiteX62" fmla="*/ 2344537 w 5107402"/>
              <a:gd name="connsiteY62" fmla="*/ 2517058 h 3962400"/>
              <a:gd name="connsiteX63" fmla="*/ 2364202 w 5107402"/>
              <a:gd name="connsiteY63" fmla="*/ 2576051 h 3962400"/>
              <a:gd name="connsiteX64" fmla="*/ 2374034 w 5107402"/>
              <a:gd name="connsiteY64" fmla="*/ 2605548 h 3962400"/>
              <a:gd name="connsiteX65" fmla="*/ 2383866 w 5107402"/>
              <a:gd name="connsiteY65" fmla="*/ 2644877 h 3962400"/>
              <a:gd name="connsiteX66" fmla="*/ 2403531 w 5107402"/>
              <a:gd name="connsiteY66" fmla="*/ 2674374 h 3962400"/>
              <a:gd name="connsiteX67" fmla="*/ 2452692 w 5107402"/>
              <a:gd name="connsiteY67" fmla="*/ 2762864 h 3962400"/>
              <a:gd name="connsiteX68" fmla="*/ 2551015 w 5107402"/>
              <a:gd name="connsiteY68" fmla="*/ 2910348 h 3962400"/>
              <a:gd name="connsiteX69" fmla="*/ 2570679 w 5107402"/>
              <a:gd name="connsiteY69" fmla="*/ 2939845 h 3962400"/>
              <a:gd name="connsiteX70" fmla="*/ 2590344 w 5107402"/>
              <a:gd name="connsiteY70" fmla="*/ 2969342 h 3962400"/>
              <a:gd name="connsiteX71" fmla="*/ 2610008 w 5107402"/>
              <a:gd name="connsiteY71" fmla="*/ 3008671 h 3962400"/>
              <a:gd name="connsiteX72" fmla="*/ 2639505 w 5107402"/>
              <a:gd name="connsiteY72" fmla="*/ 3028335 h 3962400"/>
              <a:gd name="connsiteX73" fmla="*/ 2678834 w 5107402"/>
              <a:gd name="connsiteY73" fmla="*/ 3087329 h 3962400"/>
              <a:gd name="connsiteX74" fmla="*/ 2698498 w 5107402"/>
              <a:gd name="connsiteY74" fmla="*/ 3116825 h 3962400"/>
              <a:gd name="connsiteX75" fmla="*/ 2757492 w 5107402"/>
              <a:gd name="connsiteY75" fmla="*/ 3156154 h 3962400"/>
              <a:gd name="connsiteX76" fmla="*/ 2796821 w 5107402"/>
              <a:gd name="connsiteY76" fmla="*/ 3185651 h 3962400"/>
              <a:gd name="connsiteX77" fmla="*/ 2855815 w 5107402"/>
              <a:gd name="connsiteY77" fmla="*/ 3215148 h 3962400"/>
              <a:gd name="connsiteX78" fmla="*/ 2993466 w 5107402"/>
              <a:gd name="connsiteY78" fmla="*/ 3303638 h 3962400"/>
              <a:gd name="connsiteX79" fmla="*/ 3062292 w 5107402"/>
              <a:gd name="connsiteY79" fmla="*/ 3333135 h 3962400"/>
              <a:gd name="connsiteX80" fmla="*/ 3121286 w 5107402"/>
              <a:gd name="connsiteY80" fmla="*/ 3352800 h 3962400"/>
              <a:gd name="connsiteX81" fmla="*/ 3150782 w 5107402"/>
              <a:gd name="connsiteY81" fmla="*/ 3362632 h 3962400"/>
              <a:gd name="connsiteX82" fmla="*/ 3180279 w 5107402"/>
              <a:gd name="connsiteY82" fmla="*/ 3372464 h 3962400"/>
              <a:gd name="connsiteX83" fmla="*/ 3209776 w 5107402"/>
              <a:gd name="connsiteY83" fmla="*/ 3392129 h 3962400"/>
              <a:gd name="connsiteX84" fmla="*/ 3258937 w 5107402"/>
              <a:gd name="connsiteY84" fmla="*/ 3401961 h 3962400"/>
              <a:gd name="connsiteX85" fmla="*/ 3298266 w 5107402"/>
              <a:gd name="connsiteY85" fmla="*/ 3411793 h 3962400"/>
              <a:gd name="connsiteX86" fmla="*/ 3357260 w 5107402"/>
              <a:gd name="connsiteY86" fmla="*/ 3431458 h 3962400"/>
              <a:gd name="connsiteX87" fmla="*/ 3416253 w 5107402"/>
              <a:gd name="connsiteY87" fmla="*/ 3470787 h 3962400"/>
              <a:gd name="connsiteX88" fmla="*/ 3445750 w 5107402"/>
              <a:gd name="connsiteY88" fmla="*/ 3490451 h 3962400"/>
              <a:gd name="connsiteX89" fmla="*/ 3494911 w 5107402"/>
              <a:gd name="connsiteY89" fmla="*/ 3510116 h 3962400"/>
              <a:gd name="connsiteX90" fmla="*/ 3534240 w 5107402"/>
              <a:gd name="connsiteY90" fmla="*/ 3539613 h 3962400"/>
              <a:gd name="connsiteX91" fmla="*/ 3612898 w 5107402"/>
              <a:gd name="connsiteY91" fmla="*/ 3569109 h 3962400"/>
              <a:gd name="connsiteX92" fmla="*/ 3652227 w 5107402"/>
              <a:gd name="connsiteY92" fmla="*/ 3588774 h 3962400"/>
              <a:gd name="connsiteX93" fmla="*/ 3730886 w 5107402"/>
              <a:gd name="connsiteY93" fmla="*/ 3637935 h 3962400"/>
              <a:gd name="connsiteX94" fmla="*/ 3809544 w 5107402"/>
              <a:gd name="connsiteY94" fmla="*/ 3657600 h 3962400"/>
              <a:gd name="connsiteX95" fmla="*/ 3868537 w 5107402"/>
              <a:gd name="connsiteY95" fmla="*/ 3696929 h 3962400"/>
              <a:gd name="connsiteX96" fmla="*/ 3927531 w 5107402"/>
              <a:gd name="connsiteY96" fmla="*/ 3716593 h 3962400"/>
              <a:gd name="connsiteX97" fmla="*/ 3986524 w 5107402"/>
              <a:gd name="connsiteY97" fmla="*/ 3746090 h 3962400"/>
              <a:gd name="connsiteX98" fmla="*/ 4065182 w 5107402"/>
              <a:gd name="connsiteY98" fmla="*/ 3775587 h 3962400"/>
              <a:gd name="connsiteX99" fmla="*/ 4153673 w 5107402"/>
              <a:gd name="connsiteY99" fmla="*/ 3824748 h 3962400"/>
              <a:gd name="connsiteX100" fmla="*/ 4183169 w 5107402"/>
              <a:gd name="connsiteY100" fmla="*/ 3844413 h 3962400"/>
              <a:gd name="connsiteX101" fmla="*/ 4251995 w 5107402"/>
              <a:gd name="connsiteY101" fmla="*/ 3864077 h 3962400"/>
              <a:gd name="connsiteX102" fmla="*/ 4330653 w 5107402"/>
              <a:gd name="connsiteY102" fmla="*/ 3893574 h 3962400"/>
              <a:gd name="connsiteX103" fmla="*/ 4360150 w 5107402"/>
              <a:gd name="connsiteY103" fmla="*/ 3903406 h 3962400"/>
              <a:gd name="connsiteX104" fmla="*/ 4458473 w 5107402"/>
              <a:gd name="connsiteY104" fmla="*/ 3913238 h 3962400"/>
              <a:gd name="connsiteX105" fmla="*/ 4507634 w 5107402"/>
              <a:gd name="connsiteY105" fmla="*/ 3923071 h 3962400"/>
              <a:gd name="connsiteX106" fmla="*/ 4596124 w 5107402"/>
              <a:gd name="connsiteY106" fmla="*/ 3932903 h 3962400"/>
              <a:gd name="connsiteX107" fmla="*/ 4832098 w 5107402"/>
              <a:gd name="connsiteY107" fmla="*/ 3962400 h 3962400"/>
              <a:gd name="connsiteX108" fmla="*/ 4950086 w 5107402"/>
              <a:gd name="connsiteY108" fmla="*/ 3952567 h 3962400"/>
              <a:gd name="connsiteX109" fmla="*/ 5009079 w 5107402"/>
              <a:gd name="connsiteY109" fmla="*/ 3932903 h 3962400"/>
              <a:gd name="connsiteX110" fmla="*/ 5038576 w 5107402"/>
              <a:gd name="connsiteY110" fmla="*/ 3913238 h 3962400"/>
              <a:gd name="connsiteX111" fmla="*/ 5107402 w 5107402"/>
              <a:gd name="connsiteY111" fmla="*/ 3883742 h 396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</a:cxnLst>
            <a:rect l="l" t="t" r="r" b="b"/>
            <a:pathLst>
              <a:path w="5107402" h="3962400">
                <a:moveTo>
                  <a:pt x="269931" y="0"/>
                </a:moveTo>
                <a:cubicBezTo>
                  <a:pt x="253544" y="9832"/>
                  <a:pt x="237862" y="20950"/>
                  <a:pt x="220769" y="29496"/>
                </a:cubicBezTo>
                <a:cubicBezTo>
                  <a:pt x="211499" y="34131"/>
                  <a:pt x="201272" y="36602"/>
                  <a:pt x="191273" y="39329"/>
                </a:cubicBezTo>
                <a:cubicBezTo>
                  <a:pt x="69269" y="72603"/>
                  <a:pt x="151021" y="46191"/>
                  <a:pt x="83118" y="68825"/>
                </a:cubicBezTo>
                <a:cubicBezTo>
                  <a:pt x="73286" y="75380"/>
                  <a:pt x="61403" y="79597"/>
                  <a:pt x="53621" y="88490"/>
                </a:cubicBezTo>
                <a:cubicBezTo>
                  <a:pt x="38058" y="106276"/>
                  <a:pt x="14292" y="147484"/>
                  <a:pt x="14292" y="147484"/>
                </a:cubicBezTo>
                <a:cubicBezTo>
                  <a:pt x="-4786" y="242878"/>
                  <a:pt x="-4743" y="221341"/>
                  <a:pt x="14292" y="373625"/>
                </a:cubicBezTo>
                <a:cubicBezTo>
                  <a:pt x="16863" y="394193"/>
                  <a:pt x="27401" y="412954"/>
                  <a:pt x="33956" y="432619"/>
                </a:cubicBezTo>
                <a:lnTo>
                  <a:pt x="43789" y="462116"/>
                </a:lnTo>
                <a:cubicBezTo>
                  <a:pt x="47066" y="485058"/>
                  <a:pt x="51062" y="507909"/>
                  <a:pt x="53621" y="530942"/>
                </a:cubicBezTo>
                <a:cubicBezTo>
                  <a:pt x="57619" y="566921"/>
                  <a:pt x="58963" y="603176"/>
                  <a:pt x="63453" y="639096"/>
                </a:cubicBezTo>
                <a:cubicBezTo>
                  <a:pt x="65526" y="655679"/>
                  <a:pt x="69661" y="671944"/>
                  <a:pt x="73286" y="688258"/>
                </a:cubicBezTo>
                <a:cubicBezTo>
                  <a:pt x="83193" y="732838"/>
                  <a:pt x="86441" y="737558"/>
                  <a:pt x="102782" y="786580"/>
                </a:cubicBezTo>
                <a:lnTo>
                  <a:pt x="112615" y="816077"/>
                </a:lnTo>
                <a:cubicBezTo>
                  <a:pt x="115892" y="825909"/>
                  <a:pt x="116698" y="836951"/>
                  <a:pt x="122447" y="845574"/>
                </a:cubicBezTo>
                <a:lnTo>
                  <a:pt x="161776" y="904567"/>
                </a:lnTo>
                <a:cubicBezTo>
                  <a:pt x="168331" y="914399"/>
                  <a:pt x="171608" y="927509"/>
                  <a:pt x="181440" y="934064"/>
                </a:cubicBezTo>
                <a:cubicBezTo>
                  <a:pt x="191272" y="940619"/>
                  <a:pt x="202105" y="945878"/>
                  <a:pt x="210937" y="953729"/>
                </a:cubicBezTo>
                <a:cubicBezTo>
                  <a:pt x="231722" y="972205"/>
                  <a:pt x="246792" y="997296"/>
                  <a:pt x="269931" y="1012722"/>
                </a:cubicBezTo>
                <a:lnTo>
                  <a:pt x="328924" y="1052051"/>
                </a:lnTo>
                <a:lnTo>
                  <a:pt x="387918" y="1091380"/>
                </a:lnTo>
                <a:cubicBezTo>
                  <a:pt x="397750" y="1094658"/>
                  <a:pt x="408355" y="1096180"/>
                  <a:pt x="417415" y="1101213"/>
                </a:cubicBezTo>
                <a:cubicBezTo>
                  <a:pt x="438074" y="1112691"/>
                  <a:pt x="453987" y="1133069"/>
                  <a:pt x="476408" y="1140542"/>
                </a:cubicBezTo>
                <a:cubicBezTo>
                  <a:pt x="550540" y="1165252"/>
                  <a:pt x="459172" y="1131923"/>
                  <a:pt x="535402" y="1170038"/>
                </a:cubicBezTo>
                <a:cubicBezTo>
                  <a:pt x="616816" y="1210746"/>
                  <a:pt x="509860" y="1143180"/>
                  <a:pt x="594395" y="1199535"/>
                </a:cubicBezTo>
                <a:cubicBezTo>
                  <a:pt x="600950" y="1209367"/>
                  <a:pt x="612755" y="1217287"/>
                  <a:pt x="614060" y="1229032"/>
                </a:cubicBezTo>
                <a:cubicBezTo>
                  <a:pt x="616261" y="1248846"/>
                  <a:pt x="610531" y="1269112"/>
                  <a:pt x="604227" y="1288025"/>
                </a:cubicBezTo>
                <a:cubicBezTo>
                  <a:pt x="579421" y="1362443"/>
                  <a:pt x="474427" y="1324000"/>
                  <a:pt x="417415" y="1327354"/>
                </a:cubicBezTo>
                <a:cubicBezTo>
                  <a:pt x="407583" y="1330632"/>
                  <a:pt x="395247" y="1329858"/>
                  <a:pt x="387918" y="1337187"/>
                </a:cubicBezTo>
                <a:cubicBezTo>
                  <a:pt x="367550" y="1357556"/>
                  <a:pt x="384523" y="1410398"/>
                  <a:pt x="387918" y="1425677"/>
                </a:cubicBezTo>
                <a:cubicBezTo>
                  <a:pt x="390166" y="1435794"/>
                  <a:pt x="390421" y="1447845"/>
                  <a:pt x="397750" y="1455174"/>
                </a:cubicBezTo>
                <a:cubicBezTo>
                  <a:pt x="405079" y="1462503"/>
                  <a:pt x="417415" y="1461729"/>
                  <a:pt x="427247" y="1465006"/>
                </a:cubicBezTo>
                <a:cubicBezTo>
                  <a:pt x="479682" y="1543661"/>
                  <a:pt x="410863" y="1448623"/>
                  <a:pt x="476408" y="1514167"/>
                </a:cubicBezTo>
                <a:cubicBezTo>
                  <a:pt x="484764" y="1522523"/>
                  <a:pt x="488508" y="1534586"/>
                  <a:pt x="496073" y="1543664"/>
                </a:cubicBezTo>
                <a:cubicBezTo>
                  <a:pt x="504975" y="1554346"/>
                  <a:pt x="515737" y="1563329"/>
                  <a:pt x="525569" y="1573161"/>
                </a:cubicBezTo>
                <a:cubicBezTo>
                  <a:pt x="550287" y="1647311"/>
                  <a:pt x="516943" y="1555906"/>
                  <a:pt x="555066" y="1632154"/>
                </a:cubicBezTo>
                <a:cubicBezTo>
                  <a:pt x="595771" y="1713565"/>
                  <a:pt x="528209" y="1606618"/>
                  <a:pt x="584563" y="1691148"/>
                </a:cubicBezTo>
                <a:cubicBezTo>
                  <a:pt x="611428" y="1771746"/>
                  <a:pt x="564959" y="1646992"/>
                  <a:pt x="653389" y="1779638"/>
                </a:cubicBezTo>
                <a:cubicBezTo>
                  <a:pt x="699273" y="1848464"/>
                  <a:pt x="673053" y="1825523"/>
                  <a:pt x="722215" y="1858296"/>
                </a:cubicBezTo>
                <a:cubicBezTo>
                  <a:pt x="768099" y="1927122"/>
                  <a:pt x="741879" y="1904180"/>
                  <a:pt x="791040" y="1936954"/>
                </a:cubicBezTo>
                <a:cubicBezTo>
                  <a:pt x="797595" y="1946786"/>
                  <a:pt x="801477" y="1959069"/>
                  <a:pt x="810705" y="1966451"/>
                </a:cubicBezTo>
                <a:cubicBezTo>
                  <a:pt x="818798" y="1972926"/>
                  <a:pt x="831142" y="1971251"/>
                  <a:pt x="840202" y="1976284"/>
                </a:cubicBezTo>
                <a:cubicBezTo>
                  <a:pt x="860861" y="1987762"/>
                  <a:pt x="879531" y="2002503"/>
                  <a:pt x="899195" y="2015613"/>
                </a:cubicBezTo>
                <a:cubicBezTo>
                  <a:pt x="907818" y="2021362"/>
                  <a:pt x="919422" y="2020810"/>
                  <a:pt x="928692" y="2025445"/>
                </a:cubicBezTo>
                <a:cubicBezTo>
                  <a:pt x="939261" y="2030730"/>
                  <a:pt x="947620" y="2039824"/>
                  <a:pt x="958189" y="2045109"/>
                </a:cubicBezTo>
                <a:cubicBezTo>
                  <a:pt x="967459" y="2049744"/>
                  <a:pt x="978160" y="2050859"/>
                  <a:pt x="987686" y="2054942"/>
                </a:cubicBezTo>
                <a:cubicBezTo>
                  <a:pt x="1001158" y="2060716"/>
                  <a:pt x="1013543" y="2068832"/>
                  <a:pt x="1027015" y="2074606"/>
                </a:cubicBezTo>
                <a:cubicBezTo>
                  <a:pt x="1052745" y="2085633"/>
                  <a:pt x="1123140" y="2101096"/>
                  <a:pt x="1135169" y="2104103"/>
                </a:cubicBezTo>
                <a:cubicBezTo>
                  <a:pt x="1206448" y="2121923"/>
                  <a:pt x="1161062" y="2112591"/>
                  <a:pt x="1272821" y="2123767"/>
                </a:cubicBezTo>
                <a:cubicBezTo>
                  <a:pt x="1339651" y="2140476"/>
                  <a:pt x="1319100" y="2137479"/>
                  <a:pt x="1420305" y="2143432"/>
                </a:cubicBezTo>
                <a:cubicBezTo>
                  <a:pt x="1495627" y="2147863"/>
                  <a:pt x="1571066" y="2149987"/>
                  <a:pt x="1646447" y="2153264"/>
                </a:cubicBezTo>
                <a:cubicBezTo>
                  <a:pt x="1659557" y="2156541"/>
                  <a:pt x="1672447" y="2160874"/>
                  <a:pt x="1685776" y="2163096"/>
                </a:cubicBezTo>
                <a:cubicBezTo>
                  <a:pt x="1752670" y="2174245"/>
                  <a:pt x="1839586" y="2176968"/>
                  <a:pt x="1902086" y="2192593"/>
                </a:cubicBezTo>
                <a:cubicBezTo>
                  <a:pt x="1961528" y="2207453"/>
                  <a:pt x="1928589" y="2198150"/>
                  <a:pt x="2000408" y="2222090"/>
                </a:cubicBezTo>
                <a:lnTo>
                  <a:pt x="2029905" y="2231922"/>
                </a:lnTo>
                <a:lnTo>
                  <a:pt x="2088898" y="2271251"/>
                </a:lnTo>
                <a:cubicBezTo>
                  <a:pt x="2098730" y="2277806"/>
                  <a:pt x="2110039" y="2282560"/>
                  <a:pt x="2118395" y="2290916"/>
                </a:cubicBezTo>
                <a:cubicBezTo>
                  <a:pt x="2128227" y="2300748"/>
                  <a:pt x="2136916" y="2311876"/>
                  <a:pt x="2147892" y="2320413"/>
                </a:cubicBezTo>
                <a:cubicBezTo>
                  <a:pt x="2166548" y="2334923"/>
                  <a:pt x="2187221" y="2346632"/>
                  <a:pt x="2206886" y="2359742"/>
                </a:cubicBezTo>
                <a:lnTo>
                  <a:pt x="2236382" y="2379406"/>
                </a:lnTo>
                <a:cubicBezTo>
                  <a:pt x="2255525" y="2436831"/>
                  <a:pt x="2231238" y="2384094"/>
                  <a:pt x="2275711" y="2428567"/>
                </a:cubicBezTo>
                <a:cubicBezTo>
                  <a:pt x="2284067" y="2436923"/>
                  <a:pt x="2287811" y="2448986"/>
                  <a:pt x="2295376" y="2458064"/>
                </a:cubicBezTo>
                <a:cubicBezTo>
                  <a:pt x="2317430" y="2484528"/>
                  <a:pt x="2330586" y="2485669"/>
                  <a:pt x="2344537" y="2517058"/>
                </a:cubicBezTo>
                <a:cubicBezTo>
                  <a:pt x="2352955" y="2536000"/>
                  <a:pt x="2357647" y="2556387"/>
                  <a:pt x="2364202" y="2576051"/>
                </a:cubicBezTo>
                <a:cubicBezTo>
                  <a:pt x="2367479" y="2585883"/>
                  <a:pt x="2371520" y="2595493"/>
                  <a:pt x="2374034" y="2605548"/>
                </a:cubicBezTo>
                <a:cubicBezTo>
                  <a:pt x="2377311" y="2618658"/>
                  <a:pt x="2378543" y="2632456"/>
                  <a:pt x="2383866" y="2644877"/>
                </a:cubicBezTo>
                <a:cubicBezTo>
                  <a:pt x="2388521" y="2655739"/>
                  <a:pt x="2396976" y="2664542"/>
                  <a:pt x="2403531" y="2674374"/>
                </a:cubicBezTo>
                <a:cubicBezTo>
                  <a:pt x="2420837" y="2726293"/>
                  <a:pt x="2407613" y="2695246"/>
                  <a:pt x="2452692" y="2762864"/>
                </a:cubicBezTo>
                <a:lnTo>
                  <a:pt x="2551015" y="2910348"/>
                </a:lnTo>
                <a:lnTo>
                  <a:pt x="2570679" y="2939845"/>
                </a:lnTo>
                <a:cubicBezTo>
                  <a:pt x="2577234" y="2949677"/>
                  <a:pt x="2585059" y="2958772"/>
                  <a:pt x="2590344" y="2969342"/>
                </a:cubicBezTo>
                <a:cubicBezTo>
                  <a:pt x="2596899" y="2982452"/>
                  <a:pt x="2600625" y="2997411"/>
                  <a:pt x="2610008" y="3008671"/>
                </a:cubicBezTo>
                <a:cubicBezTo>
                  <a:pt x="2617573" y="3017749"/>
                  <a:pt x="2629673" y="3021780"/>
                  <a:pt x="2639505" y="3028335"/>
                </a:cubicBezTo>
                <a:lnTo>
                  <a:pt x="2678834" y="3087329"/>
                </a:lnTo>
                <a:cubicBezTo>
                  <a:pt x="2685389" y="3097161"/>
                  <a:pt x="2688666" y="3110270"/>
                  <a:pt x="2698498" y="3116825"/>
                </a:cubicBezTo>
                <a:cubicBezTo>
                  <a:pt x="2718163" y="3129935"/>
                  <a:pt x="2738585" y="3141974"/>
                  <a:pt x="2757492" y="3156154"/>
                </a:cubicBezTo>
                <a:cubicBezTo>
                  <a:pt x="2770602" y="3165986"/>
                  <a:pt x="2782593" y="3177521"/>
                  <a:pt x="2796821" y="3185651"/>
                </a:cubicBezTo>
                <a:cubicBezTo>
                  <a:pt x="2894230" y="3241314"/>
                  <a:pt x="2753046" y="3141742"/>
                  <a:pt x="2855815" y="3215148"/>
                </a:cubicBezTo>
                <a:cubicBezTo>
                  <a:pt x="2898551" y="3245674"/>
                  <a:pt x="2944461" y="3287302"/>
                  <a:pt x="2993466" y="3303638"/>
                </a:cubicBezTo>
                <a:cubicBezTo>
                  <a:pt x="3088429" y="3335295"/>
                  <a:pt x="2940775" y="3284528"/>
                  <a:pt x="3062292" y="3333135"/>
                </a:cubicBezTo>
                <a:cubicBezTo>
                  <a:pt x="3081538" y="3340833"/>
                  <a:pt x="3101621" y="3346245"/>
                  <a:pt x="3121286" y="3352800"/>
                </a:cubicBezTo>
                <a:lnTo>
                  <a:pt x="3150782" y="3362632"/>
                </a:lnTo>
                <a:lnTo>
                  <a:pt x="3180279" y="3372464"/>
                </a:lnTo>
                <a:cubicBezTo>
                  <a:pt x="3190111" y="3379019"/>
                  <a:pt x="3198711" y="3387980"/>
                  <a:pt x="3209776" y="3392129"/>
                </a:cubicBezTo>
                <a:cubicBezTo>
                  <a:pt x="3225423" y="3397997"/>
                  <a:pt x="3242623" y="3398336"/>
                  <a:pt x="3258937" y="3401961"/>
                </a:cubicBezTo>
                <a:cubicBezTo>
                  <a:pt x="3272128" y="3404892"/>
                  <a:pt x="3285323" y="3407910"/>
                  <a:pt x="3298266" y="3411793"/>
                </a:cubicBezTo>
                <a:cubicBezTo>
                  <a:pt x="3318120" y="3417749"/>
                  <a:pt x="3340013" y="3419960"/>
                  <a:pt x="3357260" y="3431458"/>
                </a:cubicBezTo>
                <a:lnTo>
                  <a:pt x="3416253" y="3470787"/>
                </a:lnTo>
                <a:cubicBezTo>
                  <a:pt x="3426085" y="3477342"/>
                  <a:pt x="3434778" y="3486062"/>
                  <a:pt x="3445750" y="3490451"/>
                </a:cubicBezTo>
                <a:cubicBezTo>
                  <a:pt x="3462137" y="3497006"/>
                  <a:pt x="3479483" y="3501545"/>
                  <a:pt x="3494911" y="3510116"/>
                </a:cubicBezTo>
                <a:cubicBezTo>
                  <a:pt x="3509236" y="3518074"/>
                  <a:pt x="3520344" y="3530928"/>
                  <a:pt x="3534240" y="3539613"/>
                </a:cubicBezTo>
                <a:cubicBezTo>
                  <a:pt x="3568516" y="3561035"/>
                  <a:pt x="3575152" y="3559673"/>
                  <a:pt x="3612898" y="3569109"/>
                </a:cubicBezTo>
                <a:cubicBezTo>
                  <a:pt x="3626008" y="3575664"/>
                  <a:pt x="3639566" y="3581389"/>
                  <a:pt x="3652227" y="3588774"/>
                </a:cubicBezTo>
                <a:cubicBezTo>
                  <a:pt x="3678934" y="3604353"/>
                  <a:pt x="3700890" y="3630436"/>
                  <a:pt x="3730886" y="3637935"/>
                </a:cubicBezTo>
                <a:lnTo>
                  <a:pt x="3809544" y="3657600"/>
                </a:lnTo>
                <a:cubicBezTo>
                  <a:pt x="3829208" y="3670710"/>
                  <a:pt x="3846116" y="3689456"/>
                  <a:pt x="3868537" y="3696929"/>
                </a:cubicBezTo>
                <a:lnTo>
                  <a:pt x="3927531" y="3716593"/>
                </a:lnTo>
                <a:cubicBezTo>
                  <a:pt x="3984212" y="3754382"/>
                  <a:pt x="3929537" y="3721668"/>
                  <a:pt x="3986524" y="3746090"/>
                </a:cubicBezTo>
                <a:cubicBezTo>
                  <a:pt x="4058509" y="3776940"/>
                  <a:pt x="3992669" y="3757457"/>
                  <a:pt x="4065182" y="3775587"/>
                </a:cubicBezTo>
                <a:cubicBezTo>
                  <a:pt x="4132800" y="3820665"/>
                  <a:pt x="4101755" y="3807443"/>
                  <a:pt x="4153673" y="3824748"/>
                </a:cubicBezTo>
                <a:cubicBezTo>
                  <a:pt x="4163505" y="3831303"/>
                  <a:pt x="4172600" y="3839128"/>
                  <a:pt x="4183169" y="3844413"/>
                </a:cubicBezTo>
                <a:cubicBezTo>
                  <a:pt x="4197273" y="3851465"/>
                  <a:pt x="4239396" y="3860927"/>
                  <a:pt x="4251995" y="3864077"/>
                </a:cubicBezTo>
                <a:cubicBezTo>
                  <a:pt x="4313089" y="3894625"/>
                  <a:pt x="4268181" y="3875725"/>
                  <a:pt x="4330653" y="3893574"/>
                </a:cubicBezTo>
                <a:cubicBezTo>
                  <a:pt x="4340618" y="3896421"/>
                  <a:pt x="4349906" y="3901830"/>
                  <a:pt x="4360150" y="3903406"/>
                </a:cubicBezTo>
                <a:cubicBezTo>
                  <a:pt x="4392705" y="3908414"/>
                  <a:pt x="4425699" y="3909961"/>
                  <a:pt x="4458473" y="3913238"/>
                </a:cubicBezTo>
                <a:cubicBezTo>
                  <a:pt x="4474860" y="3916516"/>
                  <a:pt x="4491090" y="3920708"/>
                  <a:pt x="4507634" y="3923071"/>
                </a:cubicBezTo>
                <a:cubicBezTo>
                  <a:pt x="4537014" y="3927268"/>
                  <a:pt x="4566897" y="3927745"/>
                  <a:pt x="4596124" y="3932903"/>
                </a:cubicBezTo>
                <a:cubicBezTo>
                  <a:pt x="4809391" y="3970537"/>
                  <a:pt x="4485213" y="3940718"/>
                  <a:pt x="4832098" y="3962400"/>
                </a:cubicBezTo>
                <a:cubicBezTo>
                  <a:pt x="4871427" y="3959122"/>
                  <a:pt x="4911157" y="3959055"/>
                  <a:pt x="4950086" y="3952567"/>
                </a:cubicBezTo>
                <a:cubicBezTo>
                  <a:pt x="4970532" y="3949159"/>
                  <a:pt x="5009079" y="3932903"/>
                  <a:pt x="5009079" y="3932903"/>
                </a:cubicBezTo>
                <a:cubicBezTo>
                  <a:pt x="5018911" y="3926348"/>
                  <a:pt x="5027777" y="3918037"/>
                  <a:pt x="5038576" y="3913238"/>
                </a:cubicBezTo>
                <a:cubicBezTo>
                  <a:pt x="5114647" y="3879428"/>
                  <a:pt x="5080076" y="3911066"/>
                  <a:pt x="5107402" y="3883742"/>
                </a:cubicBezTo>
              </a:path>
            </a:pathLst>
          </a:custGeom>
          <a:noFill/>
          <a:ln w="38100"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294968" y="1347019"/>
            <a:ext cx="727587" cy="324465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865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7" grpId="0" animBg="1"/>
      <p:bldP spid="9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05" y="9799"/>
            <a:ext cx="8368203" cy="953426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Paul’s Travel Plans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8123" y="865239"/>
            <a:ext cx="8996853" cy="5645981"/>
          </a:xfrm>
        </p:spPr>
        <p:txBody>
          <a:bodyPr>
            <a:noAutofit/>
          </a:bodyPr>
          <a:lstStyle/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sz="2600" b="1" dirty="0" smtClean="0"/>
              <a:t>Acts 19:21</a:t>
            </a:r>
            <a:r>
              <a:rPr lang="en-US" sz="2600" dirty="0" smtClean="0"/>
              <a:t>  Before returning to Jerusalem, Paul revisited Macedonia and </a:t>
            </a:r>
            <a:r>
              <a:rPr lang="en-US" sz="2600" dirty="0" err="1" smtClean="0"/>
              <a:t>Achia</a:t>
            </a:r>
            <a:r>
              <a:rPr lang="en-US" sz="2600" dirty="0" smtClean="0"/>
              <a:t> to collect an offering for the church in Jerusalem (Romans 15:25-26).  This showed the unity of the church across cultural lines.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sz="2600" dirty="0" smtClean="0"/>
              <a:t>“</a:t>
            </a:r>
            <a:r>
              <a:rPr lang="en-US" sz="2600" b="1" dirty="0" smtClean="0"/>
              <a:t>I must also see Rome</a:t>
            </a:r>
            <a:r>
              <a:rPr lang="en-US" sz="2600" dirty="0" smtClean="0"/>
              <a:t>.”  Paul had a strong desire to preach the gospel to those who had never heard about Jesus (Rom 15:20).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sz="2600" dirty="0" smtClean="0"/>
              <a:t>From this point in Acts, Paul’s focus is to reach Rome.  He will get there, but by a different way than he expected.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sz="2600" dirty="0" smtClean="0"/>
              <a:t>Paul delayed his travel plans and remained in Ephesus a bit longer (</a:t>
            </a:r>
            <a:r>
              <a:rPr lang="en-US" sz="2600" b="1" dirty="0"/>
              <a:t>1 Corinthians </a:t>
            </a:r>
            <a:r>
              <a:rPr lang="en-US" sz="2600" b="1" dirty="0" smtClean="0"/>
              <a:t>16:8-9</a:t>
            </a:r>
            <a:r>
              <a:rPr lang="en-US" sz="2600" dirty="0" smtClean="0"/>
              <a:t>).  Two things that often go together: an </a:t>
            </a:r>
            <a:r>
              <a:rPr lang="en-US" sz="2600" u="sng" dirty="0" smtClean="0"/>
              <a:t>open door</a:t>
            </a:r>
            <a:r>
              <a:rPr lang="en-US" sz="2600" dirty="0" smtClean="0"/>
              <a:t> for service and </a:t>
            </a:r>
            <a:r>
              <a:rPr lang="en-US" sz="2600" u="sng" dirty="0" smtClean="0"/>
              <a:t>many adversaries</a:t>
            </a:r>
            <a:r>
              <a:rPr lang="en-US" sz="2600" dirty="0" smtClean="0"/>
              <a:t>.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endParaRPr lang="en-US" sz="2600" dirty="0" smtClean="0"/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endParaRPr lang="en-US" sz="2600" dirty="0" smtClean="0"/>
          </a:p>
        </p:txBody>
      </p:sp>
    </p:spTree>
    <p:extLst>
      <p:ext uri="{BB962C8B-B14F-4D97-AF65-F5344CB8AC3E}">
        <p14:creationId xmlns:p14="http://schemas.microsoft.com/office/powerpoint/2010/main" val="950044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05" y="9799"/>
            <a:ext cx="8368203" cy="953426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Reasons for the Riot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95941" y="1032387"/>
            <a:ext cx="8695585" cy="5645981"/>
          </a:xfrm>
        </p:spPr>
        <p:txBody>
          <a:bodyPr>
            <a:noAutofit/>
          </a:bodyPr>
          <a:lstStyle/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sz="2400" b="1" dirty="0" smtClean="0"/>
              <a:t>Acts 19:23</a:t>
            </a:r>
            <a:r>
              <a:rPr lang="en-US" sz="2400" dirty="0" smtClean="0"/>
              <a:t>  “The Way” – the message of the early church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sz="2400" b="1" dirty="0" smtClean="0"/>
              <a:t>Acts 19:24</a:t>
            </a:r>
            <a:r>
              <a:rPr lang="en-US" sz="2400" dirty="0" smtClean="0"/>
              <a:t>  </a:t>
            </a:r>
            <a:r>
              <a:rPr lang="en-US" sz="2400" dirty="0"/>
              <a:t>The </a:t>
            </a:r>
            <a:r>
              <a:rPr lang="en-US" sz="2400" dirty="0" smtClean="0"/>
              <a:t>worship </a:t>
            </a:r>
            <a:r>
              <a:rPr lang="en-US" sz="2400" dirty="0"/>
              <a:t>of Artemis was widespread in the Roman Empire, but Ephesus had the most famous temple. 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sz="2400" b="1" dirty="0" smtClean="0"/>
              <a:t>Acts 19:25</a:t>
            </a:r>
            <a:r>
              <a:rPr lang="en-US" sz="2400" dirty="0" smtClean="0"/>
              <a:t>  Their biggest worry was about money – the gospel was a threat to their business.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sz="2400" b="1" dirty="0"/>
              <a:t>Acts </a:t>
            </a:r>
            <a:r>
              <a:rPr lang="en-US" sz="2400" b="1" dirty="0" smtClean="0"/>
              <a:t>19:26</a:t>
            </a:r>
            <a:r>
              <a:rPr lang="en-US" sz="2400" dirty="0" smtClean="0"/>
              <a:t>  Questions: Which is greater, the creator or the thing created?   If a man makes a “god,” how great is that god? 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sz="2400" dirty="0" smtClean="0"/>
              <a:t>“turned away a great many people” – Demetrius </a:t>
            </a:r>
            <a:r>
              <a:rPr lang="en-US" sz="2400" dirty="0" smtClean="0"/>
              <a:t>knew </a:t>
            </a:r>
            <a:r>
              <a:rPr lang="en-US" sz="2400" dirty="0" smtClean="0"/>
              <a:t>that the gospel turned away many people from idolatry (</a:t>
            </a:r>
            <a:r>
              <a:rPr lang="en-US" sz="2400" b="1" dirty="0" smtClean="0"/>
              <a:t>1 </a:t>
            </a:r>
            <a:r>
              <a:rPr lang="en-US" sz="2400" b="1" dirty="0" err="1" smtClean="0"/>
              <a:t>Thess</a:t>
            </a:r>
            <a:r>
              <a:rPr lang="en-US" sz="2400" b="1" dirty="0" smtClean="0"/>
              <a:t> 1:9</a:t>
            </a:r>
            <a:r>
              <a:rPr lang="en-US" sz="2400" dirty="0" smtClean="0"/>
              <a:t>).  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sz="2400" b="1" dirty="0" smtClean="0"/>
              <a:t>Acts </a:t>
            </a:r>
            <a:r>
              <a:rPr lang="en-US" sz="2400" b="1" dirty="0"/>
              <a:t>19:27</a:t>
            </a:r>
            <a:r>
              <a:rPr lang="en-US" sz="2400" dirty="0"/>
              <a:t>  Worship = putting high value on something. </a:t>
            </a:r>
            <a:r>
              <a:rPr lang="en-US" sz="2400" dirty="0" smtClean="0"/>
              <a:t> It is sad when people worship man-made things (</a:t>
            </a:r>
            <a:r>
              <a:rPr lang="en-US" sz="2400" b="1" dirty="0" smtClean="0"/>
              <a:t>Psalm 135:15-18</a:t>
            </a:r>
            <a:r>
              <a:rPr lang="en-US" sz="2400" dirty="0" smtClean="0"/>
              <a:t>).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23502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05" y="9799"/>
            <a:ext cx="8368203" cy="953426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A Very Large Crowd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1179" y="835742"/>
            <a:ext cx="8996853" cy="2615381"/>
          </a:xfrm>
        </p:spPr>
        <p:txBody>
          <a:bodyPr>
            <a:noAutofit/>
          </a:bodyPr>
          <a:lstStyle/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dirty="0" smtClean="0"/>
              <a:t>Acts 19:28-29.  The </a:t>
            </a:r>
            <a:r>
              <a:rPr lang="en-US" dirty="0"/>
              <a:t>theater at Ephesus could hold 25,000 people </a:t>
            </a:r>
            <a:r>
              <a:rPr lang="en-US" dirty="0" smtClean="0"/>
              <a:t>(it has been amazingly preserved).</a:t>
            </a:r>
            <a:endParaRPr lang="en-US" dirty="0"/>
          </a:p>
        </p:txBody>
      </p:sp>
      <p:pic>
        <p:nvPicPr>
          <p:cNvPr id="2050" name="Picture 2" descr="Theatre - Ephesus Turke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357" y="1807732"/>
            <a:ext cx="8748495" cy="4938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6831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05" y="9799"/>
            <a:ext cx="8368203" cy="953426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A Confused Crowd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8123" y="865239"/>
            <a:ext cx="8996853" cy="5645981"/>
          </a:xfrm>
        </p:spPr>
        <p:txBody>
          <a:bodyPr>
            <a:noAutofit/>
          </a:bodyPr>
          <a:lstStyle/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/>
              <a:t>Acts 19:28-29  </a:t>
            </a:r>
            <a:r>
              <a:rPr lang="en-US" dirty="0" smtClean="0"/>
              <a:t>When</a:t>
            </a:r>
            <a:r>
              <a:rPr lang="en-US" dirty="0" smtClean="0"/>
              <a:t> </a:t>
            </a:r>
            <a:r>
              <a:rPr lang="en-US" dirty="0"/>
              <a:t>people spend their life worshiping something, even if it is false, it can be hard to stop.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19:30-31</a:t>
            </a:r>
            <a:r>
              <a:rPr lang="en-US" dirty="0" smtClean="0"/>
              <a:t>  “</a:t>
            </a:r>
            <a:r>
              <a:rPr lang="en-US" dirty="0" err="1" smtClean="0"/>
              <a:t>Asiarchs</a:t>
            </a:r>
            <a:r>
              <a:rPr lang="en-US" dirty="0" smtClean="0"/>
              <a:t>” were members of wealthy and noble families, committed to Caesar.  The fact that such men supported Paul shows they did not consider him to be dangerous or doing anything illegal.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19:32</a:t>
            </a:r>
            <a:r>
              <a:rPr lang="en-US" dirty="0" smtClean="0"/>
              <a:t>  The mob wasn’t sure why they were rioting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19:33-34  </a:t>
            </a:r>
            <a:r>
              <a:rPr lang="en-US" dirty="0" smtClean="0"/>
              <a:t>Pagan idolaters saw no difference between Jews and Christians – both worshiped an invisible God.</a:t>
            </a:r>
          </a:p>
        </p:txBody>
      </p:sp>
    </p:spTree>
    <p:extLst>
      <p:ext uri="{BB962C8B-B14F-4D97-AF65-F5344CB8AC3E}">
        <p14:creationId xmlns:p14="http://schemas.microsoft.com/office/powerpoint/2010/main" val="4242801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05" y="9799"/>
            <a:ext cx="8368203" cy="953426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The Calming of the Crowd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8123" y="865239"/>
            <a:ext cx="8996853" cy="5645981"/>
          </a:xfrm>
        </p:spPr>
        <p:txBody>
          <a:bodyPr>
            <a:noAutofit/>
          </a:bodyPr>
          <a:lstStyle/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/>
              <a:t>Acts </a:t>
            </a:r>
            <a:r>
              <a:rPr lang="en-US" b="1" dirty="0" smtClean="0"/>
              <a:t>19:35  </a:t>
            </a:r>
            <a:r>
              <a:rPr lang="en-US" dirty="0" smtClean="0"/>
              <a:t>Two other temples of Artemis had meteorites to worship, one in Rome and the other in Tarsus.</a:t>
            </a:r>
            <a:endParaRPr lang="en-US" dirty="0"/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19:36  </a:t>
            </a:r>
            <a:r>
              <a:rPr lang="en-US" dirty="0" smtClean="0"/>
              <a:t>He claimed that nothing Paul said could stop people from worshiping Artemis.  He was wrong.  Today, no one worships Artemis and millions worship Jesus.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19:37-38  </a:t>
            </a:r>
            <a:r>
              <a:rPr lang="en-US" dirty="0" smtClean="0"/>
              <a:t>The Christians had not broken the law.  If Demetrius had a real complaint, he should follow the legal process.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19:39-41  </a:t>
            </a:r>
            <a:r>
              <a:rPr lang="en-US" dirty="0" smtClean="0"/>
              <a:t>There is no historical record that Demetrius and his fellow craftsmen took the matter further. </a:t>
            </a:r>
          </a:p>
        </p:txBody>
      </p:sp>
    </p:spTree>
    <p:extLst>
      <p:ext uri="{BB962C8B-B14F-4D97-AF65-F5344CB8AC3E}">
        <p14:creationId xmlns:p14="http://schemas.microsoft.com/office/powerpoint/2010/main" val="4034942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Some “Take </a:t>
            </a:r>
            <a:r>
              <a:rPr lang="en-US" b="1" u="sng" dirty="0" err="1" smtClean="0"/>
              <a:t>Aways</a:t>
            </a:r>
            <a:r>
              <a:rPr lang="en-US" b="1" u="sng" dirty="0" smtClean="0"/>
              <a:t>”</a:t>
            </a:r>
            <a:endParaRPr lang="en-US" b="1" u="sng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11498" y="1189945"/>
            <a:ext cx="8321004" cy="44931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When you find an open door for serving Jesus, expect that you will also meet opposition.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Persecution will come from different people for different reasons.  Stand strong in your faith!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Idolatry is ugly and idol temples are not beautiful.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gospel of Jesus always wins!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endParaRPr lang="en-US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2968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6849</TotalTime>
  <Words>745</Words>
  <Application>Microsoft Office PowerPoint</Application>
  <PresentationFormat>On-screen Show (4:3)</PresentationFormat>
  <Paragraphs>55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Bookman Old Style</vt:lpstr>
      <vt:lpstr>Calibri</vt:lpstr>
      <vt:lpstr>Calibri Light</vt:lpstr>
      <vt:lpstr>Cambria</vt:lpstr>
      <vt:lpstr>Tahoma</vt:lpstr>
      <vt:lpstr>Office Theme</vt:lpstr>
      <vt:lpstr>Growing Under Pressure</vt:lpstr>
      <vt:lpstr>Some Sources of Persecution (to make someone suffer because of religious beliefs)</vt:lpstr>
      <vt:lpstr>PowerPoint Presentation</vt:lpstr>
      <vt:lpstr>Paul’s Travel Plans</vt:lpstr>
      <vt:lpstr>Reasons for the Riot</vt:lpstr>
      <vt:lpstr>A Very Large Crowd</vt:lpstr>
      <vt:lpstr>A Confused Crowd</vt:lpstr>
      <vt:lpstr>The Calming of the Crowd</vt:lpstr>
      <vt:lpstr>Some “Take Aways”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Book of Acts</dc:title>
  <dc:creator>Mark Robnett</dc:creator>
  <cp:lastModifiedBy>Mark Robnett</cp:lastModifiedBy>
  <cp:revision>454</cp:revision>
  <dcterms:created xsi:type="dcterms:W3CDTF">2022-11-02T22:17:55Z</dcterms:created>
  <dcterms:modified xsi:type="dcterms:W3CDTF">2024-05-02T22:40:57Z</dcterms:modified>
</cp:coreProperties>
</file>