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317" r:id="rId3"/>
    <p:sldId id="333" r:id="rId4"/>
    <p:sldId id="340" r:id="rId5"/>
    <p:sldId id="336" r:id="rId6"/>
    <p:sldId id="337" r:id="rId7"/>
    <p:sldId id="335" r:id="rId8"/>
    <p:sldId id="338" r:id="rId9"/>
    <p:sldId id="339" r:id="rId10"/>
    <p:sldId id="332"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84977" autoAdjust="0"/>
  </p:normalViewPr>
  <p:slideViewPr>
    <p:cSldViewPr snapToGrid="0">
      <p:cViewPr varScale="1">
        <p:scale>
          <a:sx n="97" d="100"/>
          <a:sy n="97" d="100"/>
        </p:scale>
        <p:origin x="1626" y="90"/>
      </p:cViewPr>
      <p:guideLst/>
    </p:cSldViewPr>
  </p:slideViewPr>
  <p:notesTextViewPr>
    <p:cViewPr>
      <p:scale>
        <a:sx n="200" d="100"/>
        <a:sy n="200" d="100"/>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5/23/2024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399232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5079268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This is the only speech recorded by Luke that is delivered by Paul to a group of believers.</a:t>
            </a:r>
          </a:p>
          <a:p>
            <a:pPr algn="l"/>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40479931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21455939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2 Timothy 4:7  shows that Paul finished his course and kept the faith.</a:t>
            </a:r>
          </a:p>
          <a:p>
            <a:pPr algn="l"/>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32997785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1 Peter 1:18-19  reminds us of the very precious blood of Jesus, the unmeasurably high price of our salvation.</a:t>
            </a:r>
          </a:p>
          <a:p>
            <a:pPr algn="l"/>
            <a:endParaRPr lang="en-US" baseline="0" dirty="0" smtClean="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31541237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Remember John 21:25, reminding us that Jesus said many things that were not directly recorded in the gospel accounts.  But the ones that have been recorded are important to help us know and believe what is true about Him.</a:t>
            </a:r>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223148479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baseline="0" dirty="0" smtClean="0"/>
              <a:t>Remember John 21:25, reminding us that Jesus said many things that were not directly recorded in the gospel accounts.  But the ones that have been recorded are important to help us know and believe what is true about Him.</a:t>
            </a:r>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8110099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3909408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5/23/2024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5/23/2024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5/23/2024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5/23/2024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01211" y="327012"/>
            <a:ext cx="6949950" cy="2568423"/>
          </a:xfrm>
        </p:spPr>
        <p:txBody>
          <a:bodyPr>
            <a:normAutofit/>
          </a:bodyPr>
          <a:lstStyle/>
          <a:p>
            <a:pPr>
              <a:lnSpc>
                <a:spcPct val="100000"/>
              </a:lnSpc>
            </a:pPr>
            <a:r>
              <a:rPr lang="en-US" sz="6600" b="1" dirty="0" smtClean="0">
                <a:latin typeface="Bookman Old Style" panose="02050604050505020204" pitchFamily="18" charset="0"/>
              </a:rPr>
              <a:t>Final Words to the Church</a:t>
            </a:r>
            <a:endParaRPr lang="en-US" b="1" dirty="0">
              <a:latin typeface="Bookman Old Style" panose="02050604050505020204" pitchFamily="18" charset="0"/>
            </a:endParaRPr>
          </a:p>
        </p:txBody>
      </p:sp>
      <p:sp>
        <p:nvSpPr>
          <p:cNvPr id="3" name="Subtitle 2"/>
          <p:cNvSpPr>
            <a:spLocks noGrp="1"/>
          </p:cNvSpPr>
          <p:nvPr>
            <p:ph type="subTitle" idx="1"/>
          </p:nvPr>
        </p:nvSpPr>
        <p:spPr>
          <a:xfrm>
            <a:off x="855402" y="3527597"/>
            <a:ext cx="7443019" cy="3059289"/>
          </a:xfrm>
        </p:spPr>
        <p:txBody>
          <a:bodyPr>
            <a:normAutofit/>
          </a:bodyPr>
          <a:lstStyle/>
          <a:p>
            <a:r>
              <a:rPr lang="en-US" sz="5800" dirty="0" smtClean="0"/>
              <a:t>Acts 20</a:t>
            </a:r>
            <a:endParaRPr lang="en-US" sz="4800" dirty="0"/>
          </a:p>
          <a:p>
            <a:endParaRPr lang="en-US" sz="2800" dirty="0" smtClean="0">
              <a:solidFill>
                <a:schemeClr val="tx1">
                  <a:lumMod val="65000"/>
                  <a:lumOff val="35000"/>
                </a:schemeClr>
              </a:solidFill>
            </a:endParaRPr>
          </a:p>
          <a:p>
            <a:r>
              <a:rPr lang="en-US" sz="2800" dirty="0" smtClean="0">
                <a:solidFill>
                  <a:schemeClr val="tx1">
                    <a:lumMod val="65000"/>
                    <a:lumOff val="35000"/>
                  </a:schemeClr>
                </a:solidFill>
              </a:rPr>
              <a:t>“And </a:t>
            </a:r>
            <a:r>
              <a:rPr lang="en-US" sz="2800" dirty="0">
                <a:solidFill>
                  <a:schemeClr val="tx1">
                    <a:lumMod val="65000"/>
                    <a:lumOff val="35000"/>
                  </a:schemeClr>
                </a:solidFill>
              </a:rPr>
              <a:t>now, behold, I know that none of you among whom I have gone about proclaiming the kingdom will see my face again</a:t>
            </a:r>
            <a:r>
              <a:rPr lang="en-US" sz="2800" dirty="0" smtClean="0">
                <a:solidFill>
                  <a:schemeClr val="tx1">
                    <a:lumMod val="65000"/>
                    <a:lumOff val="35000"/>
                  </a:schemeClr>
                </a:solidFill>
              </a:rPr>
              <a:t>.”  Acts 20:25</a:t>
            </a:r>
            <a:endParaRPr lang="en-US" sz="1800" dirty="0" smtClean="0">
              <a:solidFill>
                <a:schemeClr val="tx1">
                  <a:lumMod val="65000"/>
                  <a:lumOff val="35000"/>
                </a:schemeClr>
              </a:solidFill>
            </a:endParaRPr>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598307" y="1081792"/>
            <a:ext cx="7956372" cy="5358339"/>
          </a:xfrm>
        </p:spPr>
        <p:txBody>
          <a:bodyPr>
            <a:normAutofit lnSpcReduction="10000"/>
          </a:bodyPr>
          <a:lstStyle/>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To finish well, keep your focus on serving God and His eternal kingdom, not men and temporary things.</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Always remain alert</a:t>
            </a:r>
            <a:r>
              <a:rPr lang="en-US" dirty="0">
                <a:solidFill>
                  <a:schemeClr val="accent1">
                    <a:lumMod val="50000"/>
                  </a:schemeClr>
                </a:solidFill>
                <a:latin typeface="Cambria" panose="02040503050406030204" pitchFamily="18" charset="0"/>
                <a:ea typeface="Cambria" panose="02040503050406030204" pitchFamily="18" charset="0"/>
              </a:rPr>
              <a:t>, </a:t>
            </a:r>
            <a:r>
              <a:rPr lang="en-US" dirty="0" smtClean="0">
                <a:solidFill>
                  <a:schemeClr val="accent1">
                    <a:lumMod val="50000"/>
                  </a:schemeClr>
                </a:solidFill>
                <a:latin typeface="Cambria" panose="02040503050406030204" pitchFamily="18" charset="0"/>
                <a:ea typeface="Cambria" panose="02040503050406030204" pitchFamily="18" charset="0"/>
              </a:rPr>
              <a:t>testing </a:t>
            </a:r>
            <a:r>
              <a:rPr lang="en-US" dirty="0">
                <a:solidFill>
                  <a:schemeClr val="accent1">
                    <a:lumMod val="50000"/>
                  </a:schemeClr>
                </a:solidFill>
                <a:latin typeface="Cambria" panose="02040503050406030204" pitchFamily="18" charset="0"/>
                <a:ea typeface="Cambria" panose="02040503050406030204" pitchFamily="18" charset="0"/>
              </a:rPr>
              <a:t>what </a:t>
            </a:r>
            <a:r>
              <a:rPr lang="en-US" dirty="0" smtClean="0">
                <a:solidFill>
                  <a:schemeClr val="accent1">
                    <a:lumMod val="50000"/>
                  </a:schemeClr>
                </a:solidFill>
                <a:latin typeface="Cambria" panose="02040503050406030204" pitchFamily="18" charset="0"/>
                <a:ea typeface="Cambria" panose="02040503050406030204" pitchFamily="18" charset="0"/>
              </a:rPr>
              <a:t>you are taught (even from good friends</a:t>
            </a:r>
            <a:r>
              <a:rPr lang="en-US" dirty="0">
                <a:solidFill>
                  <a:schemeClr val="accent1">
                    <a:lumMod val="50000"/>
                  </a:schemeClr>
                </a:solidFill>
                <a:latin typeface="Cambria" panose="02040503050406030204" pitchFamily="18" charset="0"/>
                <a:ea typeface="Cambria" panose="02040503050406030204" pitchFamily="18" charset="0"/>
              </a:rPr>
              <a:t>) with </a:t>
            </a:r>
            <a:r>
              <a:rPr lang="en-US" dirty="0" smtClean="0">
                <a:solidFill>
                  <a:schemeClr val="accent1">
                    <a:lumMod val="50000"/>
                  </a:schemeClr>
                </a:solidFill>
                <a:latin typeface="Cambria" panose="02040503050406030204" pitchFamily="18" charset="0"/>
                <a:ea typeface="Cambria" panose="02040503050406030204" pitchFamily="18" charset="0"/>
              </a:rPr>
              <a:t>Scripture.</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If you are too busy to spend time with God and His Word, you’re too busy!</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Guard your heart from the love of money. </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Giving is much better than getting!</a:t>
            </a: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02968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953426"/>
          </a:xfrm>
        </p:spPr>
        <p:txBody>
          <a:bodyPr>
            <a:normAutofit/>
          </a:bodyPr>
          <a:lstStyle/>
          <a:p>
            <a:pPr algn="ctr"/>
            <a:r>
              <a:rPr lang="en-US" b="1" u="sng" dirty="0" smtClean="0"/>
              <a:t>A Christian Worship Service</a:t>
            </a:r>
            <a:endParaRPr lang="en-US" dirty="0"/>
          </a:p>
        </p:txBody>
      </p:sp>
      <p:sp>
        <p:nvSpPr>
          <p:cNvPr id="7" name="Content Placeholder 6"/>
          <p:cNvSpPr>
            <a:spLocks noGrp="1"/>
          </p:cNvSpPr>
          <p:nvPr>
            <p:ph idx="1"/>
          </p:nvPr>
        </p:nvSpPr>
        <p:spPr>
          <a:xfrm>
            <a:off x="68123" y="865239"/>
            <a:ext cx="8996853" cy="5645981"/>
          </a:xfrm>
        </p:spPr>
        <p:txBody>
          <a:bodyPr>
            <a:noAutofit/>
          </a:bodyPr>
          <a:lstStyle/>
          <a:p>
            <a:pPr marL="182880" indent="0">
              <a:lnSpc>
                <a:spcPct val="100000"/>
              </a:lnSpc>
              <a:spcBef>
                <a:spcPts val="600"/>
              </a:spcBef>
              <a:spcAft>
                <a:spcPts val="1200"/>
              </a:spcAft>
              <a:buNone/>
            </a:pPr>
            <a:r>
              <a:rPr lang="en-US" sz="2600" b="1" dirty="0" smtClean="0"/>
              <a:t>Acts 20:7,8</a:t>
            </a:r>
            <a:r>
              <a:rPr lang="en-US" sz="2600" dirty="0" smtClean="0"/>
              <a:t>  Paul spent 7 days in Troas while journeying back to Jerusalem.  The Christians gathered:</a:t>
            </a:r>
          </a:p>
          <a:p>
            <a:pPr marL="640080" lvl="1" indent="0">
              <a:lnSpc>
                <a:spcPct val="100000"/>
              </a:lnSpc>
              <a:spcBef>
                <a:spcPts val="600"/>
              </a:spcBef>
              <a:spcAft>
                <a:spcPts val="1200"/>
              </a:spcAft>
              <a:buNone/>
            </a:pPr>
            <a:r>
              <a:rPr lang="en-US" u="sng" dirty="0" smtClean="0"/>
              <a:t>On the first day of the week</a:t>
            </a:r>
            <a:r>
              <a:rPr lang="en-US" dirty="0" smtClean="0"/>
              <a:t>.  The Saturday Sabbath was given to Israel as a sign of the old covenant with Moses (Ex 31:16,17).  Christians are under the new covenant (Romans 14:5; Mk 2:27).</a:t>
            </a:r>
          </a:p>
          <a:p>
            <a:pPr marL="640080" lvl="1" indent="0">
              <a:lnSpc>
                <a:spcPct val="100000"/>
              </a:lnSpc>
              <a:spcBef>
                <a:spcPts val="600"/>
              </a:spcBef>
              <a:spcAft>
                <a:spcPts val="1200"/>
              </a:spcAft>
              <a:buNone/>
            </a:pPr>
            <a:r>
              <a:rPr lang="en-US" u="sng" dirty="0" smtClean="0"/>
              <a:t>In the upper room of a house</a:t>
            </a:r>
            <a:r>
              <a:rPr lang="en-US" dirty="0" smtClean="0"/>
              <a:t>. Early churches met in homes (Rom 16:5).  Sometimes, church buildings distract from Jesus.</a:t>
            </a:r>
          </a:p>
          <a:p>
            <a:pPr marL="640080" lvl="1" indent="0">
              <a:lnSpc>
                <a:spcPct val="100000"/>
              </a:lnSpc>
              <a:spcBef>
                <a:spcPts val="600"/>
              </a:spcBef>
              <a:spcAft>
                <a:spcPts val="1200"/>
              </a:spcAft>
              <a:buNone/>
            </a:pPr>
            <a:r>
              <a:rPr lang="en-US" u="sng" dirty="0" smtClean="0"/>
              <a:t>To break bread</a:t>
            </a:r>
            <a:r>
              <a:rPr lang="en-US" dirty="0" smtClean="0"/>
              <a:t>.  Sharing a fellowship meal or celebrating “the Lord’s supper” (1 </a:t>
            </a:r>
            <a:r>
              <a:rPr lang="en-US" dirty="0" err="1" smtClean="0"/>
              <a:t>Cor</a:t>
            </a:r>
            <a:r>
              <a:rPr lang="en-US" dirty="0" smtClean="0"/>
              <a:t> </a:t>
            </a:r>
            <a:r>
              <a:rPr lang="en-US" dirty="0" smtClean="0"/>
              <a:t>11:223-26).</a:t>
            </a:r>
            <a:endParaRPr lang="en-US" dirty="0" smtClean="0"/>
          </a:p>
          <a:p>
            <a:pPr marL="640080" lvl="1" indent="0">
              <a:lnSpc>
                <a:spcPct val="100000"/>
              </a:lnSpc>
              <a:spcBef>
                <a:spcPts val="600"/>
              </a:spcBef>
              <a:spcAft>
                <a:spcPts val="1200"/>
              </a:spcAft>
              <a:buNone/>
            </a:pPr>
            <a:r>
              <a:rPr lang="en-US" u="sng" dirty="0" smtClean="0"/>
              <a:t>To be taught from Scripture</a:t>
            </a:r>
            <a:r>
              <a:rPr lang="en-US" dirty="0" smtClean="0"/>
              <a:t>.  Paul taught a very long time from the Word.  It was a dialogue (taught = “</a:t>
            </a:r>
            <a:r>
              <a:rPr lang="en-US" dirty="0" err="1" smtClean="0"/>
              <a:t>dialegomai</a:t>
            </a:r>
            <a:r>
              <a:rPr lang="en-US" dirty="0" smtClean="0"/>
              <a:t>”) to aid in understanding.  Confidence in Scripture was reinforced by the raising of </a:t>
            </a:r>
            <a:r>
              <a:rPr lang="en-US" dirty="0" err="1" smtClean="0"/>
              <a:t>Eutychus</a:t>
            </a:r>
            <a:r>
              <a:rPr lang="en-US" dirty="0" smtClean="0"/>
              <a:t> (v.9-12 ; 1 Kings 17:21-24)</a:t>
            </a:r>
          </a:p>
        </p:txBody>
      </p:sp>
    </p:spTree>
    <p:extLst>
      <p:ext uri="{BB962C8B-B14F-4D97-AF65-F5344CB8AC3E}">
        <p14:creationId xmlns:p14="http://schemas.microsoft.com/office/powerpoint/2010/main" val="950044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953426"/>
          </a:xfrm>
        </p:spPr>
        <p:txBody>
          <a:bodyPr>
            <a:normAutofit/>
          </a:bodyPr>
          <a:lstStyle/>
          <a:p>
            <a:pPr algn="ctr"/>
            <a:r>
              <a:rPr lang="en-US" b="1" u="sng" dirty="0" smtClean="0"/>
              <a:t>Teaching the Ephesian Elders</a:t>
            </a:r>
            <a:endParaRPr lang="en-US" dirty="0"/>
          </a:p>
        </p:txBody>
      </p:sp>
      <p:sp>
        <p:nvSpPr>
          <p:cNvPr id="7" name="Content Placeholder 6"/>
          <p:cNvSpPr>
            <a:spLocks noGrp="1"/>
          </p:cNvSpPr>
          <p:nvPr>
            <p:ph idx="1"/>
          </p:nvPr>
        </p:nvSpPr>
        <p:spPr>
          <a:xfrm>
            <a:off x="68123" y="934063"/>
            <a:ext cx="8996853" cy="5645981"/>
          </a:xfrm>
        </p:spPr>
        <p:txBody>
          <a:bodyPr>
            <a:noAutofit/>
          </a:bodyPr>
          <a:lstStyle/>
          <a:p>
            <a:pPr marL="182880" indent="0">
              <a:lnSpc>
                <a:spcPct val="100000"/>
              </a:lnSpc>
              <a:spcBef>
                <a:spcPts val="600"/>
              </a:spcBef>
              <a:spcAft>
                <a:spcPts val="1200"/>
              </a:spcAft>
              <a:buNone/>
            </a:pPr>
            <a:r>
              <a:rPr lang="en-US" sz="2600" b="1" dirty="0" smtClean="0"/>
              <a:t>Acts 20:17</a:t>
            </a:r>
            <a:r>
              <a:rPr lang="en-US" sz="2600" dirty="0" smtClean="0"/>
              <a:t>  Paul stopped briefly in Miletus (50km from Ephesus) and called the “elders of the church.” Elders (Pastors) = Position; Overseers (v.28) = their responsibility.</a:t>
            </a:r>
          </a:p>
          <a:p>
            <a:pPr marL="182880" indent="0">
              <a:lnSpc>
                <a:spcPct val="100000"/>
              </a:lnSpc>
              <a:spcBef>
                <a:spcPts val="600"/>
              </a:spcBef>
              <a:spcAft>
                <a:spcPts val="1200"/>
              </a:spcAft>
              <a:buNone/>
            </a:pPr>
            <a:r>
              <a:rPr lang="en-US" sz="2600" b="1" dirty="0"/>
              <a:t>Acts </a:t>
            </a:r>
            <a:r>
              <a:rPr lang="en-US" sz="2600" b="1" dirty="0" smtClean="0"/>
              <a:t>20:18,19</a:t>
            </a:r>
            <a:r>
              <a:rPr lang="en-US" sz="2600" dirty="0" smtClean="0"/>
              <a:t>  Paul reminded them of his good and righteous service among them (knowing that false teachers will soon lie about him).</a:t>
            </a:r>
          </a:p>
          <a:p>
            <a:pPr marL="182880" indent="0">
              <a:lnSpc>
                <a:spcPct val="100000"/>
              </a:lnSpc>
              <a:spcBef>
                <a:spcPts val="600"/>
              </a:spcBef>
              <a:spcAft>
                <a:spcPts val="1200"/>
              </a:spcAft>
              <a:buNone/>
            </a:pPr>
            <a:r>
              <a:rPr lang="en-US" sz="2600" dirty="0" smtClean="0"/>
              <a:t>Who was Paul serving?  We must keep our main focus on the Lord, not men (1 Corinthians 10:31).</a:t>
            </a:r>
          </a:p>
          <a:p>
            <a:pPr marL="182880" indent="0">
              <a:lnSpc>
                <a:spcPct val="100000"/>
              </a:lnSpc>
              <a:spcBef>
                <a:spcPts val="600"/>
              </a:spcBef>
              <a:spcAft>
                <a:spcPts val="1200"/>
              </a:spcAft>
              <a:buNone/>
            </a:pPr>
            <a:r>
              <a:rPr lang="en-US" sz="2600" dirty="0" smtClean="0"/>
              <a:t>How was Paul serving?  In </a:t>
            </a:r>
            <a:r>
              <a:rPr lang="en-US" sz="2600" b="1" dirty="0" smtClean="0"/>
              <a:t>humility, tears, and trials</a:t>
            </a:r>
            <a:r>
              <a:rPr lang="en-US" sz="2600" dirty="0" smtClean="0"/>
              <a:t>.  He suffered internally and externally, knowing his service to God was not in vain (</a:t>
            </a:r>
            <a:r>
              <a:rPr lang="en-US" sz="2600" b="1" dirty="0" smtClean="0"/>
              <a:t>1 </a:t>
            </a:r>
            <a:r>
              <a:rPr lang="en-US" sz="2600" b="1" dirty="0" err="1" smtClean="0"/>
              <a:t>Cor</a:t>
            </a:r>
            <a:r>
              <a:rPr lang="en-US" sz="2600" b="1" dirty="0" smtClean="0"/>
              <a:t> 15:58</a:t>
            </a:r>
            <a:r>
              <a:rPr lang="en-US" sz="2600" dirty="0" smtClean="0"/>
              <a:t>).</a:t>
            </a:r>
          </a:p>
        </p:txBody>
      </p:sp>
    </p:spTree>
    <p:extLst>
      <p:ext uri="{BB962C8B-B14F-4D97-AF65-F5344CB8AC3E}">
        <p14:creationId xmlns:p14="http://schemas.microsoft.com/office/powerpoint/2010/main" val="2519485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953426"/>
          </a:xfrm>
        </p:spPr>
        <p:txBody>
          <a:bodyPr>
            <a:normAutofit/>
          </a:bodyPr>
          <a:lstStyle/>
          <a:p>
            <a:pPr algn="ctr"/>
            <a:r>
              <a:rPr lang="en-US" b="1" u="sng" dirty="0" smtClean="0"/>
              <a:t>Teaching the Ephesian Elders</a:t>
            </a:r>
            <a:endParaRPr lang="en-US" dirty="0"/>
          </a:p>
        </p:txBody>
      </p:sp>
      <p:sp>
        <p:nvSpPr>
          <p:cNvPr id="7" name="Content Placeholder 6"/>
          <p:cNvSpPr>
            <a:spLocks noGrp="1"/>
          </p:cNvSpPr>
          <p:nvPr>
            <p:ph idx="1"/>
          </p:nvPr>
        </p:nvSpPr>
        <p:spPr>
          <a:xfrm>
            <a:off x="68123" y="865240"/>
            <a:ext cx="8996853" cy="2084438"/>
          </a:xfrm>
        </p:spPr>
        <p:txBody>
          <a:bodyPr>
            <a:noAutofit/>
          </a:bodyPr>
          <a:lstStyle/>
          <a:p>
            <a:pPr marL="182880" indent="0">
              <a:lnSpc>
                <a:spcPct val="100000"/>
              </a:lnSpc>
              <a:spcBef>
                <a:spcPts val="600"/>
              </a:spcBef>
              <a:spcAft>
                <a:spcPts val="1200"/>
              </a:spcAft>
              <a:buNone/>
            </a:pPr>
            <a:r>
              <a:rPr lang="en-US" b="1" dirty="0" smtClean="0"/>
              <a:t>Acts 20:20</a:t>
            </a:r>
            <a:r>
              <a:rPr lang="en-US" dirty="0" smtClean="0"/>
              <a:t>  Paul was not afraid to </a:t>
            </a:r>
            <a:r>
              <a:rPr lang="en-US" u="sng" dirty="0" smtClean="0"/>
              <a:t>teach everything profitable</a:t>
            </a:r>
            <a:r>
              <a:rPr lang="en-US" dirty="0" smtClean="0"/>
              <a:t> in public and private. (2 Timothy 3:16, 4:2).</a:t>
            </a:r>
          </a:p>
          <a:p>
            <a:pPr marL="182880" indent="0">
              <a:lnSpc>
                <a:spcPct val="100000"/>
              </a:lnSpc>
              <a:spcBef>
                <a:spcPts val="600"/>
              </a:spcBef>
              <a:spcAft>
                <a:spcPts val="1200"/>
              </a:spcAft>
              <a:buNone/>
            </a:pPr>
            <a:r>
              <a:rPr lang="en-US" b="1" dirty="0"/>
              <a:t>Acts </a:t>
            </a:r>
            <a:r>
              <a:rPr lang="en-US" b="1" dirty="0" smtClean="0"/>
              <a:t>20:21</a:t>
            </a:r>
            <a:r>
              <a:rPr lang="en-US" dirty="0" smtClean="0"/>
              <a:t>  The gospel always includes </a:t>
            </a:r>
            <a:r>
              <a:rPr lang="en-US" u="sng" dirty="0" smtClean="0"/>
              <a:t>repentance</a:t>
            </a:r>
            <a:r>
              <a:rPr lang="en-US" dirty="0" smtClean="0"/>
              <a:t> AND </a:t>
            </a:r>
            <a:r>
              <a:rPr lang="en-US" u="sng" dirty="0" smtClean="0"/>
              <a:t>faith in Jesus</a:t>
            </a:r>
            <a:r>
              <a:rPr lang="en-US" dirty="0" smtClean="0"/>
              <a:t>’ death, burial, and resurrection.</a:t>
            </a:r>
          </a:p>
          <a:p>
            <a:pPr marL="182880" indent="0">
              <a:lnSpc>
                <a:spcPct val="100000"/>
              </a:lnSpc>
              <a:spcBef>
                <a:spcPts val="600"/>
              </a:spcBef>
              <a:spcAft>
                <a:spcPts val="1200"/>
              </a:spcAft>
              <a:buNone/>
            </a:pPr>
            <a:endParaRPr lang="en-US" dirty="0" smtClean="0"/>
          </a:p>
        </p:txBody>
      </p:sp>
      <p:sp>
        <p:nvSpPr>
          <p:cNvPr id="6" name="AutoShape 3"/>
          <p:cNvSpPr>
            <a:spLocks noChangeAspect="1" noChangeArrowheads="1" noTextEdit="1"/>
          </p:cNvSpPr>
          <p:nvPr/>
        </p:nvSpPr>
        <p:spPr bwMode="auto">
          <a:xfrm>
            <a:off x="406400" y="3028950"/>
            <a:ext cx="8331200" cy="367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Line 17"/>
          <p:cNvSpPr>
            <a:spLocks noChangeShapeType="1"/>
          </p:cNvSpPr>
          <p:nvPr/>
        </p:nvSpPr>
        <p:spPr bwMode="auto">
          <a:xfrm>
            <a:off x="4562475" y="3070225"/>
            <a:ext cx="0" cy="3622675"/>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6" name="Line 23"/>
          <p:cNvSpPr>
            <a:spLocks noChangeShapeType="1"/>
          </p:cNvSpPr>
          <p:nvPr/>
        </p:nvSpPr>
        <p:spPr bwMode="auto">
          <a:xfrm>
            <a:off x="414338" y="3070225"/>
            <a:ext cx="0" cy="3622675"/>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7" name="Line 24"/>
          <p:cNvSpPr>
            <a:spLocks noChangeShapeType="1"/>
          </p:cNvSpPr>
          <p:nvPr/>
        </p:nvSpPr>
        <p:spPr bwMode="auto">
          <a:xfrm>
            <a:off x="8712200" y="3070225"/>
            <a:ext cx="0" cy="3622675"/>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nvGrpSpPr>
          <p:cNvPr id="50" name="Group 49"/>
          <p:cNvGrpSpPr/>
          <p:nvPr/>
        </p:nvGrpSpPr>
        <p:grpSpPr>
          <a:xfrm>
            <a:off x="406400" y="3076575"/>
            <a:ext cx="8312150" cy="601663"/>
            <a:chOff x="406400" y="3076575"/>
            <a:chExt cx="8312150" cy="601663"/>
          </a:xfrm>
        </p:grpSpPr>
        <p:sp>
          <p:nvSpPr>
            <p:cNvPr id="8" name="Rectangle 5"/>
            <p:cNvSpPr>
              <a:spLocks noChangeArrowheads="1"/>
            </p:cNvSpPr>
            <p:nvPr/>
          </p:nvSpPr>
          <p:spPr bwMode="auto">
            <a:xfrm>
              <a:off x="414338" y="3076575"/>
              <a:ext cx="4148138" cy="601663"/>
            </a:xfrm>
            <a:prstGeom prst="rect">
              <a:avLst/>
            </a:prstGeom>
            <a:solidFill>
              <a:srgbClr val="5B9BD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Rectangle 6"/>
            <p:cNvSpPr>
              <a:spLocks noChangeArrowheads="1"/>
            </p:cNvSpPr>
            <p:nvPr/>
          </p:nvSpPr>
          <p:spPr bwMode="auto">
            <a:xfrm>
              <a:off x="4562475" y="3076575"/>
              <a:ext cx="4149725" cy="601663"/>
            </a:xfrm>
            <a:prstGeom prst="rect">
              <a:avLst/>
            </a:prstGeom>
            <a:solidFill>
              <a:srgbClr val="5B9BD5"/>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Line 18"/>
            <p:cNvSpPr>
              <a:spLocks noChangeShapeType="1"/>
            </p:cNvSpPr>
            <p:nvPr/>
          </p:nvSpPr>
          <p:spPr bwMode="auto">
            <a:xfrm>
              <a:off x="406400" y="3678238"/>
              <a:ext cx="8312150" cy="0"/>
            </a:xfrm>
            <a:prstGeom prst="line">
              <a:avLst/>
            </a:prstGeom>
            <a:noFill/>
            <a:ln w="381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Line 25"/>
            <p:cNvSpPr>
              <a:spLocks noChangeShapeType="1"/>
            </p:cNvSpPr>
            <p:nvPr/>
          </p:nvSpPr>
          <p:spPr bwMode="auto">
            <a:xfrm>
              <a:off x="406400" y="3076575"/>
              <a:ext cx="8312150"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0" name="Rectangle 27"/>
            <p:cNvSpPr>
              <a:spLocks noChangeArrowheads="1"/>
            </p:cNvSpPr>
            <p:nvPr/>
          </p:nvSpPr>
          <p:spPr bwMode="auto">
            <a:xfrm>
              <a:off x="506413" y="3117850"/>
              <a:ext cx="12827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FFFFFF"/>
                  </a:solidFill>
                  <a:effectLst/>
                  <a:latin typeface="Calibri" panose="020F0502020204030204" pitchFamily="34" charset="0"/>
                </a:rPr>
                <a:t>Remorse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1" name="Rectangle 28"/>
            <p:cNvSpPr>
              <a:spLocks noChangeArrowheads="1"/>
            </p:cNvSpPr>
            <p:nvPr/>
          </p:nvSpPr>
          <p:spPr bwMode="auto">
            <a:xfrm>
              <a:off x="4654550" y="3117850"/>
              <a:ext cx="167163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1" i="0" u="none" strike="noStrike" cap="none" normalizeH="0" baseline="0" smtClean="0">
                  <a:ln>
                    <a:noFill/>
                  </a:ln>
                  <a:solidFill>
                    <a:srgbClr val="FFFFFF"/>
                  </a:solidFill>
                  <a:effectLst/>
                  <a:latin typeface="Calibri" panose="020F0502020204030204" pitchFamily="34" charset="0"/>
                </a:rPr>
                <a:t>Repentance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grpSp>
        <p:nvGrpSpPr>
          <p:cNvPr id="51" name="Group 50"/>
          <p:cNvGrpSpPr/>
          <p:nvPr/>
        </p:nvGrpSpPr>
        <p:grpSpPr>
          <a:xfrm>
            <a:off x="406400" y="3678238"/>
            <a:ext cx="8312150" cy="601663"/>
            <a:chOff x="406400" y="3678238"/>
            <a:chExt cx="8312150" cy="601663"/>
          </a:xfrm>
        </p:grpSpPr>
        <p:sp>
          <p:nvSpPr>
            <p:cNvPr id="10" name="Rectangle 7"/>
            <p:cNvSpPr>
              <a:spLocks noChangeArrowheads="1"/>
            </p:cNvSpPr>
            <p:nvPr/>
          </p:nvSpPr>
          <p:spPr bwMode="auto">
            <a:xfrm>
              <a:off x="414338" y="3678238"/>
              <a:ext cx="4148138" cy="601663"/>
            </a:xfrm>
            <a:prstGeom prst="rect">
              <a:avLst/>
            </a:prstGeom>
            <a:solidFill>
              <a:srgbClr val="D2DE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Rectangle 8"/>
            <p:cNvSpPr>
              <a:spLocks noChangeArrowheads="1"/>
            </p:cNvSpPr>
            <p:nvPr/>
          </p:nvSpPr>
          <p:spPr bwMode="auto">
            <a:xfrm>
              <a:off x="4562475" y="3678238"/>
              <a:ext cx="4149725" cy="601663"/>
            </a:xfrm>
            <a:prstGeom prst="rect">
              <a:avLst/>
            </a:prstGeom>
            <a:solidFill>
              <a:srgbClr val="D2DE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Line 19"/>
            <p:cNvSpPr>
              <a:spLocks noChangeShapeType="1"/>
            </p:cNvSpPr>
            <p:nvPr/>
          </p:nvSpPr>
          <p:spPr bwMode="auto">
            <a:xfrm>
              <a:off x="406400" y="4279900"/>
              <a:ext cx="8312150"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2" name="Rectangle 29"/>
            <p:cNvSpPr>
              <a:spLocks noChangeArrowheads="1"/>
            </p:cNvSpPr>
            <p:nvPr/>
          </p:nvSpPr>
          <p:spPr bwMode="auto">
            <a:xfrm>
              <a:off x="506413" y="3719513"/>
              <a:ext cx="995363"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00"/>
                  </a:solidFill>
                  <a:effectLst/>
                  <a:latin typeface="Calibri" panose="020F0502020204030204" pitchFamily="34" charset="0"/>
                </a:rPr>
                <a:t>Comes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3" name="Rectangle 30"/>
            <p:cNvSpPr>
              <a:spLocks noChangeArrowheads="1"/>
            </p:cNvSpPr>
            <p:nvPr/>
          </p:nvSpPr>
          <p:spPr bwMode="auto">
            <a:xfrm>
              <a:off x="1411288" y="3719513"/>
              <a:ext cx="142398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00"/>
                  </a:solidFill>
                  <a:effectLst/>
                  <a:latin typeface="Calibri" panose="020F0502020204030204" pitchFamily="34" charset="0"/>
                </a:rPr>
                <a:t>from Guilt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34" name="Rectangle 31"/>
            <p:cNvSpPr>
              <a:spLocks noChangeArrowheads="1"/>
            </p:cNvSpPr>
            <p:nvPr/>
          </p:nvSpPr>
          <p:spPr bwMode="auto">
            <a:xfrm>
              <a:off x="4654550" y="3719513"/>
              <a:ext cx="860425"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alibri" panose="020F0502020204030204" pitchFamily="34" charset="0"/>
                </a:rPr>
                <a:t>A Gift</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5" name="Rectangle 32"/>
            <p:cNvSpPr>
              <a:spLocks noChangeArrowheads="1"/>
            </p:cNvSpPr>
            <p:nvPr/>
          </p:nvSpPr>
          <p:spPr bwMode="auto">
            <a:xfrm>
              <a:off x="5424488" y="3719513"/>
              <a:ext cx="12065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alibri" panose="020F0502020204030204" pitchFamily="34" charset="0"/>
                </a:rPr>
                <a:t>of Grace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grpSp>
        <p:nvGrpSpPr>
          <p:cNvPr id="52" name="Group 51"/>
          <p:cNvGrpSpPr/>
          <p:nvPr/>
        </p:nvGrpSpPr>
        <p:grpSpPr>
          <a:xfrm>
            <a:off x="406400" y="4279900"/>
            <a:ext cx="8312150" cy="601663"/>
            <a:chOff x="406400" y="4279900"/>
            <a:chExt cx="8312150" cy="601663"/>
          </a:xfrm>
        </p:grpSpPr>
        <p:sp>
          <p:nvSpPr>
            <p:cNvPr id="12" name="Rectangle 9"/>
            <p:cNvSpPr>
              <a:spLocks noChangeArrowheads="1"/>
            </p:cNvSpPr>
            <p:nvPr/>
          </p:nvSpPr>
          <p:spPr bwMode="auto">
            <a:xfrm>
              <a:off x="414338" y="4279900"/>
              <a:ext cx="4148138" cy="601663"/>
            </a:xfrm>
            <a:prstGeom prst="rect">
              <a:avLst/>
            </a:prstGeom>
            <a:solidFill>
              <a:srgbClr val="EAEFF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Rectangle 10"/>
            <p:cNvSpPr>
              <a:spLocks noChangeArrowheads="1"/>
            </p:cNvSpPr>
            <p:nvPr/>
          </p:nvSpPr>
          <p:spPr bwMode="auto">
            <a:xfrm>
              <a:off x="4562475" y="4279900"/>
              <a:ext cx="4149725" cy="601663"/>
            </a:xfrm>
            <a:prstGeom prst="rect">
              <a:avLst/>
            </a:prstGeom>
            <a:solidFill>
              <a:srgbClr val="EAEFF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Line 20"/>
            <p:cNvSpPr>
              <a:spLocks noChangeShapeType="1"/>
            </p:cNvSpPr>
            <p:nvPr/>
          </p:nvSpPr>
          <p:spPr bwMode="auto">
            <a:xfrm>
              <a:off x="406400" y="4881563"/>
              <a:ext cx="8312150"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6" name="Rectangle 33"/>
            <p:cNvSpPr>
              <a:spLocks noChangeArrowheads="1"/>
            </p:cNvSpPr>
            <p:nvPr/>
          </p:nvSpPr>
          <p:spPr bwMode="auto">
            <a:xfrm>
              <a:off x="506413" y="4321175"/>
              <a:ext cx="282733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alibri" panose="020F0502020204030204" pitchFamily="34" charset="0"/>
                </a:rPr>
                <a:t>Brings Condemnation</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7" name="Rectangle 34"/>
            <p:cNvSpPr>
              <a:spLocks noChangeArrowheads="1"/>
            </p:cNvSpPr>
            <p:nvPr/>
          </p:nvSpPr>
          <p:spPr bwMode="auto">
            <a:xfrm>
              <a:off x="4654550" y="4321175"/>
              <a:ext cx="2301875"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alibri" panose="020F0502020204030204" pitchFamily="34" charset="0"/>
                </a:rPr>
                <a:t>Brings Conviction</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grpSp>
        <p:nvGrpSpPr>
          <p:cNvPr id="53" name="Group 52"/>
          <p:cNvGrpSpPr/>
          <p:nvPr/>
        </p:nvGrpSpPr>
        <p:grpSpPr>
          <a:xfrm>
            <a:off x="406400" y="4881563"/>
            <a:ext cx="8312150" cy="601663"/>
            <a:chOff x="406400" y="4881563"/>
            <a:chExt cx="8312150" cy="601663"/>
          </a:xfrm>
        </p:grpSpPr>
        <p:sp>
          <p:nvSpPr>
            <p:cNvPr id="14" name="Rectangle 11"/>
            <p:cNvSpPr>
              <a:spLocks noChangeArrowheads="1"/>
            </p:cNvSpPr>
            <p:nvPr/>
          </p:nvSpPr>
          <p:spPr bwMode="auto">
            <a:xfrm>
              <a:off x="414338" y="4881563"/>
              <a:ext cx="4148138" cy="601663"/>
            </a:xfrm>
            <a:prstGeom prst="rect">
              <a:avLst/>
            </a:prstGeom>
            <a:solidFill>
              <a:srgbClr val="D2DE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Rectangle 12"/>
            <p:cNvSpPr>
              <a:spLocks noChangeArrowheads="1"/>
            </p:cNvSpPr>
            <p:nvPr/>
          </p:nvSpPr>
          <p:spPr bwMode="auto">
            <a:xfrm>
              <a:off x="4562475" y="4881563"/>
              <a:ext cx="4149725" cy="601663"/>
            </a:xfrm>
            <a:prstGeom prst="rect">
              <a:avLst/>
            </a:prstGeom>
            <a:solidFill>
              <a:srgbClr val="D2DE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Line 21"/>
            <p:cNvSpPr>
              <a:spLocks noChangeShapeType="1"/>
            </p:cNvSpPr>
            <p:nvPr/>
          </p:nvSpPr>
          <p:spPr bwMode="auto">
            <a:xfrm>
              <a:off x="406400" y="5483225"/>
              <a:ext cx="8312150"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8" name="Rectangle 35"/>
            <p:cNvSpPr>
              <a:spLocks noChangeArrowheads="1"/>
            </p:cNvSpPr>
            <p:nvPr/>
          </p:nvSpPr>
          <p:spPr bwMode="auto">
            <a:xfrm>
              <a:off x="506413" y="4922838"/>
              <a:ext cx="10160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alibri" panose="020F0502020204030204" pitchFamily="34" charset="0"/>
                </a:rPr>
                <a:t>Causes</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39" name="Rectangle 36"/>
            <p:cNvSpPr>
              <a:spLocks noChangeArrowheads="1"/>
            </p:cNvSpPr>
            <p:nvPr/>
          </p:nvSpPr>
          <p:spPr bwMode="auto">
            <a:xfrm>
              <a:off x="1431925" y="4922838"/>
              <a:ext cx="43815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00"/>
                  </a:solidFill>
                  <a:effectLst/>
                  <a:latin typeface="Calibri" panose="020F0502020204030204" pitchFamily="34" charset="0"/>
                </a:rPr>
                <a:t>us</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0" name="Rectangle 37"/>
            <p:cNvSpPr>
              <a:spLocks noChangeArrowheads="1"/>
            </p:cNvSpPr>
            <p:nvPr/>
          </p:nvSpPr>
          <p:spPr bwMode="auto">
            <a:xfrm>
              <a:off x="1779588" y="4922838"/>
              <a:ext cx="42068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alibri" panose="020F0502020204030204" pitchFamily="34" charset="0"/>
                </a:rPr>
                <a:t>to</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1" name="Rectangle 38"/>
            <p:cNvSpPr>
              <a:spLocks noChangeArrowheads="1"/>
            </p:cNvSpPr>
            <p:nvPr/>
          </p:nvSpPr>
          <p:spPr bwMode="auto">
            <a:xfrm>
              <a:off x="2108200" y="4922838"/>
              <a:ext cx="116840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00"/>
                  </a:solidFill>
                  <a:effectLst/>
                  <a:latin typeface="Calibri" panose="020F0502020204030204" pitchFamily="34" charset="0"/>
                </a:rPr>
                <a:t>Hide Sin</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2" name="Rectangle 39"/>
            <p:cNvSpPr>
              <a:spLocks noChangeArrowheads="1"/>
            </p:cNvSpPr>
            <p:nvPr/>
          </p:nvSpPr>
          <p:spPr bwMode="auto">
            <a:xfrm>
              <a:off x="4654550" y="4922838"/>
              <a:ext cx="3062288"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alibri" panose="020F0502020204030204" pitchFamily="34" charset="0"/>
                </a:rPr>
                <a:t>Urges Confession of Sin</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grpSp>
        <p:nvGrpSpPr>
          <p:cNvPr id="54" name="Group 53"/>
          <p:cNvGrpSpPr/>
          <p:nvPr/>
        </p:nvGrpSpPr>
        <p:grpSpPr>
          <a:xfrm>
            <a:off x="406400" y="5483225"/>
            <a:ext cx="8312150" cy="601663"/>
            <a:chOff x="406400" y="5483225"/>
            <a:chExt cx="8312150" cy="601663"/>
          </a:xfrm>
        </p:grpSpPr>
        <p:sp>
          <p:nvSpPr>
            <p:cNvPr id="16" name="Rectangle 13"/>
            <p:cNvSpPr>
              <a:spLocks noChangeArrowheads="1"/>
            </p:cNvSpPr>
            <p:nvPr/>
          </p:nvSpPr>
          <p:spPr bwMode="auto">
            <a:xfrm>
              <a:off x="414338" y="5483225"/>
              <a:ext cx="4148138" cy="601663"/>
            </a:xfrm>
            <a:prstGeom prst="rect">
              <a:avLst/>
            </a:prstGeom>
            <a:solidFill>
              <a:srgbClr val="EAEFF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14"/>
            <p:cNvSpPr>
              <a:spLocks noChangeArrowheads="1"/>
            </p:cNvSpPr>
            <p:nvPr/>
          </p:nvSpPr>
          <p:spPr bwMode="auto">
            <a:xfrm>
              <a:off x="4562475" y="5483225"/>
              <a:ext cx="4149725" cy="601663"/>
            </a:xfrm>
            <a:prstGeom prst="rect">
              <a:avLst/>
            </a:prstGeom>
            <a:solidFill>
              <a:srgbClr val="EAEFF7"/>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Line 22"/>
            <p:cNvSpPr>
              <a:spLocks noChangeShapeType="1"/>
            </p:cNvSpPr>
            <p:nvPr/>
          </p:nvSpPr>
          <p:spPr bwMode="auto">
            <a:xfrm>
              <a:off x="406400" y="6084888"/>
              <a:ext cx="8312150"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3" name="Rectangle 40"/>
            <p:cNvSpPr>
              <a:spLocks noChangeArrowheads="1"/>
            </p:cNvSpPr>
            <p:nvPr/>
          </p:nvSpPr>
          <p:spPr bwMode="auto">
            <a:xfrm>
              <a:off x="506413" y="5524500"/>
              <a:ext cx="1719263"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00"/>
                  </a:solidFill>
                  <a:effectLst/>
                  <a:latin typeface="Calibri" panose="020F0502020204030204" pitchFamily="34" charset="0"/>
                </a:rPr>
                <a:t>Leads to Self</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4" name="Rectangle 41"/>
            <p:cNvSpPr>
              <a:spLocks noChangeArrowheads="1"/>
            </p:cNvSpPr>
            <p:nvPr/>
          </p:nvSpPr>
          <p:spPr bwMode="auto">
            <a:xfrm>
              <a:off x="2063750" y="5524500"/>
              <a:ext cx="250825"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00"/>
                  </a:solidFill>
                  <a:effectLst/>
                  <a:latin typeface="Calibri" panose="020F0502020204030204" pitchFamily="34" charset="0"/>
                </a:rPr>
                <a: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5" name="Rectangle 42"/>
            <p:cNvSpPr>
              <a:spLocks noChangeArrowheads="1"/>
            </p:cNvSpPr>
            <p:nvPr/>
          </p:nvSpPr>
          <p:spPr bwMode="auto">
            <a:xfrm>
              <a:off x="2157413" y="5524500"/>
              <a:ext cx="862013"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rgbClr val="000000"/>
                  </a:solidFill>
                  <a:effectLst/>
                  <a:latin typeface="Calibri" panose="020F0502020204030204" pitchFamily="34" charset="0"/>
                </a:rPr>
                <a:t>Effort</a:t>
              </a: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6" name="Rectangle 43"/>
            <p:cNvSpPr>
              <a:spLocks noChangeArrowheads="1"/>
            </p:cNvSpPr>
            <p:nvPr/>
          </p:nvSpPr>
          <p:spPr bwMode="auto">
            <a:xfrm>
              <a:off x="4654550" y="5524500"/>
              <a:ext cx="250825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alibri" panose="020F0502020204030204" pitchFamily="34" charset="0"/>
                </a:rPr>
                <a:t>Leads to Surrender</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grpSp>
        <p:nvGrpSpPr>
          <p:cNvPr id="55" name="Group 54"/>
          <p:cNvGrpSpPr/>
          <p:nvPr/>
        </p:nvGrpSpPr>
        <p:grpSpPr>
          <a:xfrm>
            <a:off x="406400" y="6084888"/>
            <a:ext cx="8312150" cy="601663"/>
            <a:chOff x="406400" y="6084888"/>
            <a:chExt cx="8312150" cy="601663"/>
          </a:xfrm>
        </p:grpSpPr>
        <p:sp>
          <p:nvSpPr>
            <p:cNvPr id="18" name="Rectangle 15"/>
            <p:cNvSpPr>
              <a:spLocks noChangeArrowheads="1"/>
            </p:cNvSpPr>
            <p:nvPr/>
          </p:nvSpPr>
          <p:spPr bwMode="auto">
            <a:xfrm>
              <a:off x="414338" y="6084888"/>
              <a:ext cx="4148138" cy="601663"/>
            </a:xfrm>
            <a:prstGeom prst="rect">
              <a:avLst/>
            </a:prstGeom>
            <a:solidFill>
              <a:srgbClr val="D2DE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16"/>
            <p:cNvSpPr>
              <a:spLocks noChangeArrowheads="1"/>
            </p:cNvSpPr>
            <p:nvPr/>
          </p:nvSpPr>
          <p:spPr bwMode="auto">
            <a:xfrm>
              <a:off x="4562475" y="6084888"/>
              <a:ext cx="4149725" cy="601663"/>
            </a:xfrm>
            <a:prstGeom prst="rect">
              <a:avLst/>
            </a:prstGeom>
            <a:solidFill>
              <a:srgbClr val="D2DEE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Line 26"/>
            <p:cNvSpPr>
              <a:spLocks noChangeShapeType="1"/>
            </p:cNvSpPr>
            <p:nvPr/>
          </p:nvSpPr>
          <p:spPr bwMode="auto">
            <a:xfrm>
              <a:off x="406400" y="6686550"/>
              <a:ext cx="8312150" cy="0"/>
            </a:xfrm>
            <a:prstGeom prst="line">
              <a:avLst/>
            </a:prstGeom>
            <a:noFill/>
            <a:ln w="12700" cap="flat">
              <a:solidFill>
                <a:srgbClr val="FFFFFF"/>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47" name="Rectangle 44"/>
            <p:cNvSpPr>
              <a:spLocks noChangeArrowheads="1"/>
            </p:cNvSpPr>
            <p:nvPr/>
          </p:nvSpPr>
          <p:spPr bwMode="auto">
            <a:xfrm>
              <a:off x="506413" y="6126163"/>
              <a:ext cx="1044575"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alibri" panose="020F0502020204030204" pitchFamily="34" charset="0"/>
                </a:rPr>
                <a:t>Results</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8" name="Rectangle 45"/>
            <p:cNvSpPr>
              <a:spLocks noChangeArrowheads="1"/>
            </p:cNvSpPr>
            <p:nvPr/>
          </p:nvSpPr>
          <p:spPr bwMode="auto">
            <a:xfrm>
              <a:off x="1457325" y="6126163"/>
              <a:ext cx="2190750"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alibri" panose="020F0502020204030204" pitchFamily="34" charset="0"/>
                </a:rPr>
                <a:t>in Future Failure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49" name="Rectangle 46"/>
            <p:cNvSpPr>
              <a:spLocks noChangeArrowheads="1"/>
            </p:cNvSpPr>
            <p:nvPr/>
          </p:nvSpPr>
          <p:spPr bwMode="auto">
            <a:xfrm>
              <a:off x="4654550" y="6126163"/>
              <a:ext cx="2938463" cy="455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smtClean="0">
                  <a:ln>
                    <a:noFill/>
                  </a:ln>
                  <a:solidFill>
                    <a:srgbClr val="000000"/>
                  </a:solidFill>
                  <a:effectLst/>
                  <a:latin typeface="Calibri" panose="020F0502020204030204" pitchFamily="34" charset="0"/>
                </a:rPr>
                <a:t>Results in Real Change</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grpSp>
    </p:spTree>
    <p:extLst>
      <p:ext uri="{BB962C8B-B14F-4D97-AF65-F5344CB8AC3E}">
        <p14:creationId xmlns:p14="http://schemas.microsoft.com/office/powerpoint/2010/main" val="3025661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0"/>
                                        </p:tgtEl>
                                        <p:attrNameLst>
                                          <p:attrName>style.visibility</p:attrName>
                                        </p:attrNameLst>
                                      </p:cBhvr>
                                      <p:to>
                                        <p:strVal val="visible"/>
                                      </p:to>
                                    </p:set>
                                    <p:animEffect transition="in" filter="fade">
                                      <p:cBhvr>
                                        <p:cTn id="17" dur="500"/>
                                        <p:tgtEl>
                                          <p:spTgt spid="5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51"/>
                                        </p:tgtEl>
                                        <p:attrNameLst>
                                          <p:attrName>style.visibility</p:attrName>
                                        </p:attrNameLst>
                                      </p:cBhvr>
                                      <p:to>
                                        <p:strVal val="visible"/>
                                      </p:to>
                                    </p:set>
                                    <p:animEffect transition="in" filter="fade">
                                      <p:cBhvr>
                                        <p:cTn id="22" dur="500"/>
                                        <p:tgtEl>
                                          <p:spTgt spid="5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52"/>
                                        </p:tgtEl>
                                        <p:attrNameLst>
                                          <p:attrName>style.visibility</p:attrName>
                                        </p:attrNameLst>
                                      </p:cBhvr>
                                      <p:to>
                                        <p:strVal val="visible"/>
                                      </p:to>
                                    </p:set>
                                    <p:animEffect transition="in" filter="fade">
                                      <p:cBhvr>
                                        <p:cTn id="27" dur="500"/>
                                        <p:tgtEl>
                                          <p:spTgt spid="5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53"/>
                                        </p:tgtEl>
                                        <p:attrNameLst>
                                          <p:attrName>style.visibility</p:attrName>
                                        </p:attrNameLst>
                                      </p:cBhvr>
                                      <p:to>
                                        <p:strVal val="visible"/>
                                      </p:to>
                                    </p:set>
                                    <p:animEffect transition="in" filter="fade">
                                      <p:cBhvr>
                                        <p:cTn id="32" dur="500"/>
                                        <p:tgtEl>
                                          <p:spTgt spid="5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54"/>
                                        </p:tgtEl>
                                        <p:attrNameLst>
                                          <p:attrName>style.visibility</p:attrName>
                                        </p:attrNameLst>
                                      </p:cBhvr>
                                      <p:to>
                                        <p:strVal val="visible"/>
                                      </p:to>
                                    </p:set>
                                    <p:animEffect transition="in" filter="fade">
                                      <p:cBhvr>
                                        <p:cTn id="37" dur="500"/>
                                        <p:tgtEl>
                                          <p:spTgt spid="5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55"/>
                                        </p:tgtEl>
                                        <p:attrNameLst>
                                          <p:attrName>style.visibility</p:attrName>
                                        </p:attrNameLst>
                                      </p:cBhvr>
                                      <p:to>
                                        <p:strVal val="visible"/>
                                      </p:to>
                                    </p:set>
                                    <p:animEffect transition="in" filter="fade">
                                      <p:cBhvr>
                                        <p:cTn id="42"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953426"/>
          </a:xfrm>
        </p:spPr>
        <p:txBody>
          <a:bodyPr>
            <a:normAutofit/>
          </a:bodyPr>
          <a:lstStyle/>
          <a:p>
            <a:pPr algn="ctr"/>
            <a:r>
              <a:rPr lang="en-US" b="1" u="sng" dirty="0" smtClean="0"/>
              <a:t>A Confident but Unknown Path</a:t>
            </a:r>
            <a:endParaRPr lang="en-US" dirty="0"/>
          </a:p>
        </p:txBody>
      </p:sp>
      <p:sp>
        <p:nvSpPr>
          <p:cNvPr id="7" name="Content Placeholder 6"/>
          <p:cNvSpPr>
            <a:spLocks noGrp="1"/>
          </p:cNvSpPr>
          <p:nvPr>
            <p:ph idx="1"/>
          </p:nvPr>
        </p:nvSpPr>
        <p:spPr>
          <a:xfrm>
            <a:off x="176275" y="934063"/>
            <a:ext cx="8695585" cy="5645981"/>
          </a:xfrm>
        </p:spPr>
        <p:txBody>
          <a:bodyPr>
            <a:noAutofit/>
          </a:bodyPr>
          <a:lstStyle/>
          <a:p>
            <a:pPr marL="182880" indent="0">
              <a:lnSpc>
                <a:spcPct val="100000"/>
              </a:lnSpc>
              <a:spcBef>
                <a:spcPts val="600"/>
              </a:spcBef>
              <a:spcAft>
                <a:spcPts val="1200"/>
              </a:spcAft>
              <a:buNone/>
            </a:pPr>
            <a:r>
              <a:rPr lang="en-US" b="1" dirty="0" smtClean="0"/>
              <a:t>Acts 20:22,23</a:t>
            </a:r>
            <a:r>
              <a:rPr lang="en-US" dirty="0" smtClean="0"/>
              <a:t>  Paul was following the Holy Spirit, even though he knew the path would be difficult (Acts 9:16).</a:t>
            </a:r>
          </a:p>
          <a:p>
            <a:pPr marL="182880" indent="0">
              <a:lnSpc>
                <a:spcPct val="100000"/>
              </a:lnSpc>
              <a:spcBef>
                <a:spcPts val="600"/>
              </a:spcBef>
              <a:spcAft>
                <a:spcPts val="1200"/>
              </a:spcAft>
              <a:buNone/>
            </a:pPr>
            <a:r>
              <a:rPr lang="en-US" b="1" dirty="0"/>
              <a:t>Acts </a:t>
            </a:r>
            <a:r>
              <a:rPr lang="en-US" b="1" dirty="0" smtClean="0"/>
              <a:t>20:24</a:t>
            </a:r>
            <a:r>
              <a:rPr lang="en-US" dirty="0" smtClean="0"/>
              <a:t>  He had an overpowering desire to </a:t>
            </a:r>
            <a:r>
              <a:rPr lang="en-US" u="sng" dirty="0" smtClean="0"/>
              <a:t>finish well</a:t>
            </a:r>
            <a:r>
              <a:rPr lang="en-US" dirty="0" smtClean="0"/>
              <a:t>.  He kept a clear view of the </a:t>
            </a:r>
            <a:r>
              <a:rPr lang="en-US" u="sng" dirty="0" smtClean="0"/>
              <a:t>eternal things</a:t>
            </a:r>
            <a:r>
              <a:rPr lang="en-US" dirty="0" smtClean="0"/>
              <a:t> vs. his brief life on earth.</a:t>
            </a:r>
          </a:p>
          <a:p>
            <a:pPr marL="182880" indent="0">
              <a:lnSpc>
                <a:spcPct val="100000"/>
              </a:lnSpc>
              <a:spcBef>
                <a:spcPts val="600"/>
              </a:spcBef>
              <a:spcAft>
                <a:spcPts val="1200"/>
              </a:spcAft>
              <a:buNone/>
            </a:pPr>
            <a:r>
              <a:rPr lang="en-US" dirty="0" smtClean="0"/>
              <a:t>“the gospel of the grace of God” – the gospel is always about God’s grace toward undeserving sinners, freely giving us the complete righteousness of Christ!</a:t>
            </a:r>
            <a:endParaRPr lang="en-US" dirty="0"/>
          </a:p>
          <a:p>
            <a:pPr marL="182880" indent="0">
              <a:lnSpc>
                <a:spcPct val="100000"/>
              </a:lnSpc>
              <a:spcBef>
                <a:spcPts val="600"/>
              </a:spcBef>
              <a:spcAft>
                <a:spcPts val="1200"/>
              </a:spcAft>
              <a:buNone/>
            </a:pPr>
            <a:r>
              <a:rPr lang="en-US" b="1" dirty="0" smtClean="0"/>
              <a:t>Acts 20:25-27</a:t>
            </a:r>
            <a:r>
              <a:rPr lang="en-US" dirty="0" smtClean="0"/>
              <a:t>  Paul thoroughly completed his work among them, evangelizing the lost and discipling the believers into maturity (</a:t>
            </a:r>
            <a:r>
              <a:rPr lang="en-US" b="1" dirty="0" smtClean="0"/>
              <a:t>Colossians 1:28-29</a:t>
            </a:r>
            <a:r>
              <a:rPr lang="en-US" dirty="0" smtClean="0"/>
              <a:t>).</a:t>
            </a:r>
          </a:p>
        </p:txBody>
      </p:sp>
    </p:spTree>
    <p:extLst>
      <p:ext uri="{BB962C8B-B14F-4D97-AF65-F5344CB8AC3E}">
        <p14:creationId xmlns:p14="http://schemas.microsoft.com/office/powerpoint/2010/main" val="26226098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953426"/>
          </a:xfrm>
        </p:spPr>
        <p:txBody>
          <a:bodyPr>
            <a:normAutofit/>
          </a:bodyPr>
          <a:lstStyle/>
          <a:p>
            <a:pPr algn="ctr"/>
            <a:r>
              <a:rPr lang="en-US" b="1" u="sng" dirty="0"/>
              <a:t>Final Warnings in a Dangerous World</a:t>
            </a:r>
            <a:endParaRPr lang="en-US" dirty="0"/>
          </a:p>
        </p:txBody>
      </p:sp>
      <p:sp>
        <p:nvSpPr>
          <p:cNvPr id="7" name="Content Placeholder 6"/>
          <p:cNvSpPr>
            <a:spLocks noGrp="1"/>
          </p:cNvSpPr>
          <p:nvPr>
            <p:ph idx="1"/>
          </p:nvPr>
        </p:nvSpPr>
        <p:spPr>
          <a:xfrm>
            <a:off x="68123" y="934063"/>
            <a:ext cx="8996853" cy="5645981"/>
          </a:xfrm>
        </p:spPr>
        <p:txBody>
          <a:bodyPr>
            <a:noAutofit/>
          </a:bodyPr>
          <a:lstStyle/>
          <a:p>
            <a:pPr marL="182880" indent="0">
              <a:lnSpc>
                <a:spcPct val="100000"/>
              </a:lnSpc>
              <a:spcBef>
                <a:spcPts val="600"/>
              </a:spcBef>
              <a:spcAft>
                <a:spcPts val="1200"/>
              </a:spcAft>
              <a:buNone/>
            </a:pPr>
            <a:r>
              <a:rPr lang="en-US" b="1" dirty="0" smtClean="0"/>
              <a:t>Acts 20:28a</a:t>
            </a:r>
            <a:r>
              <a:rPr lang="en-US" dirty="0" smtClean="0"/>
              <a:t>  “Pay careful attention to yourselves” – above all else, pay attention to </a:t>
            </a:r>
            <a:r>
              <a:rPr lang="en-US" u="sng" dirty="0" smtClean="0"/>
              <a:t>your own relationship</a:t>
            </a:r>
            <a:r>
              <a:rPr lang="en-US" dirty="0" smtClean="0"/>
              <a:t> with God.  Stay clean and close to Him – be useful (2 Tim 2:20-21).</a:t>
            </a:r>
          </a:p>
          <a:p>
            <a:pPr marL="182880" indent="0">
              <a:lnSpc>
                <a:spcPct val="100000"/>
              </a:lnSpc>
              <a:spcBef>
                <a:spcPts val="600"/>
              </a:spcBef>
              <a:spcAft>
                <a:spcPts val="1200"/>
              </a:spcAft>
              <a:buNone/>
            </a:pPr>
            <a:r>
              <a:rPr lang="en-US" b="1" dirty="0"/>
              <a:t>Acts </a:t>
            </a:r>
            <a:r>
              <a:rPr lang="en-US" b="1" dirty="0" smtClean="0"/>
              <a:t>20:28</a:t>
            </a:r>
            <a:r>
              <a:rPr lang="en-US" dirty="0" smtClean="0"/>
              <a:t>  Church leaders are responsible to lead </a:t>
            </a:r>
            <a:r>
              <a:rPr lang="en-US" u="sng" dirty="0" smtClean="0"/>
              <a:t>God’s sheep</a:t>
            </a:r>
            <a:r>
              <a:rPr lang="en-US" dirty="0" smtClean="0"/>
              <a:t>.  Sheep are helpless, timid, and need constant care and protection.  Jesus shed His blood for the church!</a:t>
            </a:r>
          </a:p>
          <a:p>
            <a:pPr marL="182880" indent="0">
              <a:lnSpc>
                <a:spcPct val="100000"/>
              </a:lnSpc>
              <a:spcBef>
                <a:spcPts val="600"/>
              </a:spcBef>
              <a:spcAft>
                <a:spcPts val="1200"/>
              </a:spcAft>
              <a:buNone/>
            </a:pPr>
            <a:r>
              <a:rPr lang="en-US" b="1" dirty="0"/>
              <a:t>Acts </a:t>
            </a:r>
            <a:r>
              <a:rPr lang="en-US" b="1" dirty="0" smtClean="0"/>
              <a:t>20:29</a:t>
            </a:r>
            <a:r>
              <a:rPr lang="en-US" dirty="0" smtClean="0"/>
              <a:t>  Whenever truth is proclaimed, expect Satan to spoil it with lies of false doctrine, like wolves among sheep. </a:t>
            </a:r>
          </a:p>
          <a:p>
            <a:pPr marL="182880" indent="0">
              <a:lnSpc>
                <a:spcPct val="100000"/>
              </a:lnSpc>
              <a:spcBef>
                <a:spcPts val="600"/>
              </a:spcBef>
              <a:spcAft>
                <a:spcPts val="1200"/>
              </a:spcAft>
              <a:buNone/>
            </a:pPr>
            <a:r>
              <a:rPr lang="en-US" b="1" dirty="0"/>
              <a:t>Acts </a:t>
            </a:r>
            <a:r>
              <a:rPr lang="en-US" b="1" dirty="0" smtClean="0"/>
              <a:t>20:30-31</a:t>
            </a:r>
            <a:r>
              <a:rPr lang="en-US" dirty="0" smtClean="0"/>
              <a:t>  </a:t>
            </a:r>
            <a:r>
              <a:rPr lang="en-US" u="sng" dirty="0" smtClean="0"/>
              <a:t>Even trustworthy friends</a:t>
            </a:r>
            <a:r>
              <a:rPr lang="en-US" dirty="0" smtClean="0"/>
              <a:t> can twist things and draw people away. We must </a:t>
            </a:r>
            <a:r>
              <a:rPr lang="en-US" u="sng" dirty="0" smtClean="0"/>
              <a:t>be very alert</a:t>
            </a:r>
            <a:r>
              <a:rPr lang="en-US" dirty="0" smtClean="0"/>
              <a:t>, always </a:t>
            </a:r>
            <a:r>
              <a:rPr lang="en-US" u="sng" dirty="0" smtClean="0"/>
              <a:t>testing</a:t>
            </a:r>
            <a:r>
              <a:rPr lang="en-US" dirty="0" smtClean="0"/>
              <a:t> what we hear </a:t>
            </a:r>
            <a:r>
              <a:rPr lang="en-US" u="sng" dirty="0" smtClean="0"/>
              <a:t>with Scripture</a:t>
            </a:r>
            <a:r>
              <a:rPr lang="en-US" dirty="0" smtClean="0"/>
              <a:t> (</a:t>
            </a:r>
            <a:r>
              <a:rPr lang="en-US" b="1" dirty="0" smtClean="0"/>
              <a:t>Acts 17:11</a:t>
            </a:r>
            <a:r>
              <a:rPr lang="en-US" dirty="0" smtClean="0"/>
              <a:t>).</a:t>
            </a:r>
          </a:p>
        </p:txBody>
      </p:sp>
    </p:spTree>
    <p:extLst>
      <p:ext uri="{BB962C8B-B14F-4D97-AF65-F5344CB8AC3E}">
        <p14:creationId xmlns:p14="http://schemas.microsoft.com/office/powerpoint/2010/main" val="1026062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953426"/>
          </a:xfrm>
        </p:spPr>
        <p:txBody>
          <a:bodyPr>
            <a:normAutofit/>
          </a:bodyPr>
          <a:lstStyle/>
          <a:p>
            <a:pPr algn="ctr"/>
            <a:r>
              <a:rPr lang="en-US" b="1" u="sng" dirty="0"/>
              <a:t>Final Warnings in a Dangerous World</a:t>
            </a:r>
            <a:endParaRPr lang="en-US" dirty="0"/>
          </a:p>
        </p:txBody>
      </p:sp>
      <p:sp>
        <p:nvSpPr>
          <p:cNvPr id="7" name="Content Placeholder 6"/>
          <p:cNvSpPr>
            <a:spLocks noGrp="1"/>
          </p:cNvSpPr>
          <p:nvPr>
            <p:ph idx="1"/>
          </p:nvPr>
        </p:nvSpPr>
        <p:spPr>
          <a:xfrm>
            <a:off x="68123" y="934063"/>
            <a:ext cx="8996853" cy="5645981"/>
          </a:xfrm>
        </p:spPr>
        <p:txBody>
          <a:bodyPr>
            <a:noAutofit/>
          </a:bodyPr>
          <a:lstStyle/>
          <a:p>
            <a:pPr marL="182880" indent="0">
              <a:lnSpc>
                <a:spcPct val="100000"/>
              </a:lnSpc>
              <a:spcBef>
                <a:spcPts val="600"/>
              </a:spcBef>
              <a:spcAft>
                <a:spcPts val="1200"/>
              </a:spcAft>
              <a:buNone/>
            </a:pPr>
            <a:r>
              <a:rPr lang="en-US" b="1" dirty="0" smtClean="0"/>
              <a:t>Acts 20:32 </a:t>
            </a:r>
            <a:r>
              <a:rPr lang="en-US" dirty="0" smtClean="0"/>
              <a:t> Spend time with </a:t>
            </a:r>
            <a:r>
              <a:rPr lang="en-US" u="sng" dirty="0" smtClean="0"/>
              <a:t>God</a:t>
            </a:r>
            <a:r>
              <a:rPr lang="en-US" dirty="0" smtClean="0"/>
              <a:t> and </a:t>
            </a:r>
            <a:r>
              <a:rPr lang="en-US" u="sng" dirty="0" smtClean="0"/>
              <a:t>His Word</a:t>
            </a:r>
            <a:r>
              <a:rPr lang="en-US" dirty="0" smtClean="0"/>
              <a:t>!  It is the source of </a:t>
            </a:r>
            <a:r>
              <a:rPr lang="en-US" u="sng" dirty="0" smtClean="0"/>
              <a:t>spiritual growth</a:t>
            </a:r>
            <a:r>
              <a:rPr lang="en-US" dirty="0" smtClean="0"/>
              <a:t> and the basis for </a:t>
            </a:r>
            <a:r>
              <a:rPr lang="en-US" u="sng" dirty="0" smtClean="0"/>
              <a:t>confident salvation</a:t>
            </a:r>
            <a:r>
              <a:rPr lang="en-US" dirty="0" smtClean="0"/>
              <a:t> </a:t>
            </a:r>
            <a:r>
              <a:rPr lang="en-US" dirty="0"/>
              <a:t>(2 Peter 3:17-18</a:t>
            </a:r>
            <a:r>
              <a:rPr lang="en-US" dirty="0" smtClean="0"/>
              <a:t>).</a:t>
            </a:r>
          </a:p>
          <a:p>
            <a:pPr marL="182880" indent="0">
              <a:lnSpc>
                <a:spcPct val="100000"/>
              </a:lnSpc>
              <a:spcBef>
                <a:spcPts val="600"/>
              </a:spcBef>
              <a:spcAft>
                <a:spcPts val="1200"/>
              </a:spcAft>
              <a:buNone/>
            </a:pPr>
            <a:r>
              <a:rPr lang="en-US" b="1" dirty="0" smtClean="0"/>
              <a:t>Acts 20:33-34  </a:t>
            </a:r>
            <a:r>
              <a:rPr lang="en-US" dirty="0" smtClean="0"/>
              <a:t>Guard your heart against the love of money (1Tim 6:10) and watch out for wealthy religious leaders.</a:t>
            </a:r>
          </a:p>
        </p:txBody>
      </p:sp>
    </p:spTree>
    <p:extLst>
      <p:ext uri="{BB962C8B-B14F-4D97-AF65-F5344CB8AC3E}">
        <p14:creationId xmlns:p14="http://schemas.microsoft.com/office/powerpoint/2010/main" val="11059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America's wealthiest pastor Kenneth Copeland - who's worth $760M - dodges  $150K annual property tax | Daily Mail Onlin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0886"/>
            <a:ext cx="9125301" cy="548092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265471" y="216310"/>
            <a:ext cx="8455742" cy="523220"/>
          </a:xfrm>
          <a:prstGeom prst="rect">
            <a:avLst/>
          </a:prstGeom>
          <a:noFill/>
        </p:spPr>
        <p:txBody>
          <a:bodyPr wrap="square" rtlCol="0">
            <a:spAutoFit/>
          </a:bodyPr>
          <a:lstStyle/>
          <a:p>
            <a:pPr algn="ctr"/>
            <a:r>
              <a:rPr lang="en-US" sz="2800" dirty="0" smtClean="0"/>
              <a:t>Kenneth Copeland – America’s Wealthiest Pastor</a:t>
            </a:r>
            <a:endParaRPr lang="en-US" sz="2800" dirty="0"/>
          </a:p>
        </p:txBody>
      </p:sp>
    </p:spTree>
    <p:extLst>
      <p:ext uri="{BB962C8B-B14F-4D97-AF65-F5344CB8AC3E}">
        <p14:creationId xmlns:p14="http://schemas.microsoft.com/office/powerpoint/2010/main" val="178647607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05" y="9799"/>
            <a:ext cx="8368203" cy="953426"/>
          </a:xfrm>
        </p:spPr>
        <p:txBody>
          <a:bodyPr>
            <a:normAutofit/>
          </a:bodyPr>
          <a:lstStyle/>
          <a:p>
            <a:pPr algn="ctr"/>
            <a:r>
              <a:rPr lang="en-US" b="1" u="sng" dirty="0"/>
              <a:t>Final Warnings in a Dangerous World</a:t>
            </a:r>
            <a:endParaRPr lang="en-US" dirty="0"/>
          </a:p>
        </p:txBody>
      </p:sp>
      <p:sp>
        <p:nvSpPr>
          <p:cNvPr id="7" name="Content Placeholder 6"/>
          <p:cNvSpPr>
            <a:spLocks noGrp="1"/>
          </p:cNvSpPr>
          <p:nvPr>
            <p:ph idx="1"/>
          </p:nvPr>
        </p:nvSpPr>
        <p:spPr>
          <a:xfrm>
            <a:off x="68123" y="934063"/>
            <a:ext cx="8996853" cy="5645981"/>
          </a:xfrm>
        </p:spPr>
        <p:txBody>
          <a:bodyPr>
            <a:noAutofit/>
          </a:bodyPr>
          <a:lstStyle/>
          <a:p>
            <a:pPr marL="182880" indent="0">
              <a:lnSpc>
                <a:spcPct val="100000"/>
              </a:lnSpc>
              <a:spcBef>
                <a:spcPts val="600"/>
              </a:spcBef>
              <a:spcAft>
                <a:spcPts val="1200"/>
              </a:spcAft>
              <a:buNone/>
            </a:pPr>
            <a:r>
              <a:rPr lang="en-US" b="1" dirty="0" smtClean="0"/>
              <a:t>Acts 20:32 </a:t>
            </a:r>
            <a:r>
              <a:rPr lang="en-US" dirty="0" smtClean="0"/>
              <a:t> Spend time with </a:t>
            </a:r>
            <a:r>
              <a:rPr lang="en-US" u="sng" dirty="0" smtClean="0"/>
              <a:t>God</a:t>
            </a:r>
            <a:r>
              <a:rPr lang="en-US" dirty="0" smtClean="0"/>
              <a:t> and </a:t>
            </a:r>
            <a:r>
              <a:rPr lang="en-US" u="sng" dirty="0" smtClean="0"/>
              <a:t>His Word</a:t>
            </a:r>
            <a:r>
              <a:rPr lang="en-US" dirty="0" smtClean="0"/>
              <a:t>!  It is the source of </a:t>
            </a:r>
            <a:r>
              <a:rPr lang="en-US" u="sng" dirty="0" smtClean="0"/>
              <a:t>spiritual growth</a:t>
            </a:r>
            <a:r>
              <a:rPr lang="en-US" dirty="0" smtClean="0"/>
              <a:t> and the basis for </a:t>
            </a:r>
            <a:r>
              <a:rPr lang="en-US" u="sng" dirty="0" smtClean="0"/>
              <a:t>confident salvation</a:t>
            </a:r>
            <a:r>
              <a:rPr lang="en-US" dirty="0" smtClean="0"/>
              <a:t> </a:t>
            </a:r>
            <a:r>
              <a:rPr lang="en-US" dirty="0"/>
              <a:t>(2 Peter 3:17-18</a:t>
            </a:r>
            <a:r>
              <a:rPr lang="en-US" dirty="0" smtClean="0"/>
              <a:t>).</a:t>
            </a:r>
          </a:p>
          <a:p>
            <a:pPr marL="182880" indent="0">
              <a:lnSpc>
                <a:spcPct val="100000"/>
              </a:lnSpc>
              <a:spcBef>
                <a:spcPts val="600"/>
              </a:spcBef>
              <a:spcAft>
                <a:spcPts val="1200"/>
              </a:spcAft>
              <a:buNone/>
            </a:pPr>
            <a:r>
              <a:rPr lang="en-US" b="1" dirty="0" smtClean="0"/>
              <a:t>Acts 20:33-34  </a:t>
            </a:r>
            <a:r>
              <a:rPr lang="en-US" dirty="0" smtClean="0"/>
              <a:t>Guard your heart against the love of money (1Tim 6:10) and watch out for wealthy religious leaders.</a:t>
            </a:r>
          </a:p>
          <a:p>
            <a:pPr marL="182880" indent="0">
              <a:lnSpc>
                <a:spcPct val="100000"/>
              </a:lnSpc>
              <a:spcBef>
                <a:spcPts val="600"/>
              </a:spcBef>
              <a:spcAft>
                <a:spcPts val="1200"/>
              </a:spcAft>
              <a:buNone/>
            </a:pPr>
            <a:r>
              <a:rPr lang="en-US" b="1" dirty="0" smtClean="0"/>
              <a:t>Acts 20:35  </a:t>
            </a:r>
            <a:r>
              <a:rPr lang="en-US" u="sng" dirty="0" smtClean="0"/>
              <a:t>The golden rule</a:t>
            </a:r>
            <a:r>
              <a:rPr lang="en-US" dirty="0" smtClean="0"/>
              <a:t>: “It is more blessed to give than to receive.”</a:t>
            </a:r>
          </a:p>
          <a:p>
            <a:pPr marL="182880" indent="0">
              <a:lnSpc>
                <a:spcPct val="100000"/>
              </a:lnSpc>
              <a:spcBef>
                <a:spcPts val="600"/>
              </a:spcBef>
              <a:spcAft>
                <a:spcPts val="1200"/>
              </a:spcAft>
              <a:buNone/>
            </a:pPr>
            <a:r>
              <a:rPr lang="en-US" dirty="0" smtClean="0"/>
              <a:t>This is the only direct quotation of Jesus recorded outside of the gospels (so it must have special meaning!)</a:t>
            </a:r>
          </a:p>
          <a:p>
            <a:pPr marL="182880" indent="0">
              <a:lnSpc>
                <a:spcPct val="100000"/>
              </a:lnSpc>
              <a:spcBef>
                <a:spcPts val="600"/>
              </a:spcBef>
              <a:spcAft>
                <a:spcPts val="1200"/>
              </a:spcAft>
              <a:buNone/>
            </a:pPr>
            <a:r>
              <a:rPr lang="en-US" b="1" dirty="0" smtClean="0"/>
              <a:t>Acts 20:36-38  </a:t>
            </a:r>
            <a:r>
              <a:rPr lang="en-US" dirty="0" smtClean="0"/>
              <a:t>The Ephesian elders had a very sincere love for Paul, showing his deep impact on their lives!</a:t>
            </a:r>
          </a:p>
        </p:txBody>
      </p:sp>
    </p:spTree>
    <p:extLst>
      <p:ext uri="{BB962C8B-B14F-4D97-AF65-F5344CB8AC3E}">
        <p14:creationId xmlns:p14="http://schemas.microsoft.com/office/powerpoint/2010/main" val="4288941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animEffect transition="in" filter="wipe(left)">
                                      <p:cBhvr>
                                        <p:cTn id="7" dur="500"/>
                                        <p:tgtEl>
                                          <p:spTgt spid="7">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3" end="3"/>
                                            </p:txEl>
                                          </p:spTgt>
                                        </p:tgtEl>
                                        <p:attrNameLst>
                                          <p:attrName>style.visibility</p:attrName>
                                        </p:attrNameLst>
                                      </p:cBhvr>
                                      <p:to>
                                        <p:strVal val="visible"/>
                                      </p:to>
                                    </p:set>
                                    <p:animEffect transition="in" filter="wipe(left)">
                                      <p:cBhvr>
                                        <p:cTn id="12" dur="500"/>
                                        <p:tgtEl>
                                          <p:spTgt spid="7">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4" end="4"/>
                                            </p:txEl>
                                          </p:spTgt>
                                        </p:tgtEl>
                                        <p:attrNameLst>
                                          <p:attrName>style.visibility</p:attrName>
                                        </p:attrNameLst>
                                      </p:cBhvr>
                                      <p:to>
                                        <p:strVal val="visible"/>
                                      </p:to>
                                    </p:set>
                                    <p:animEffect transition="in" filter="wipe(left)">
                                      <p:cBhvr>
                                        <p:cTn id="1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3"/>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7076</TotalTime>
  <Words>1032</Words>
  <Application>Microsoft Office PowerPoint</Application>
  <PresentationFormat>On-screen Show (4:3)</PresentationFormat>
  <Paragraphs>78</Paragraphs>
  <Slides>10</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Bookman Old Style</vt:lpstr>
      <vt:lpstr>Calibri</vt:lpstr>
      <vt:lpstr>Calibri Light</vt:lpstr>
      <vt:lpstr>Cambria</vt:lpstr>
      <vt:lpstr>Office Theme</vt:lpstr>
      <vt:lpstr>Final Words to the Church</vt:lpstr>
      <vt:lpstr>A Christian Worship Service</vt:lpstr>
      <vt:lpstr>Teaching the Ephesian Elders</vt:lpstr>
      <vt:lpstr>Teaching the Ephesian Elders</vt:lpstr>
      <vt:lpstr>A Confident but Unknown Path</vt:lpstr>
      <vt:lpstr>Final Warnings in a Dangerous World</vt:lpstr>
      <vt:lpstr>Final Warnings in a Dangerous World</vt:lpstr>
      <vt:lpstr>PowerPoint Presentation</vt:lpstr>
      <vt:lpstr>Final Warnings in a Dangerous World</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475</cp:revision>
  <dcterms:created xsi:type="dcterms:W3CDTF">2022-11-02T22:17:55Z</dcterms:created>
  <dcterms:modified xsi:type="dcterms:W3CDTF">2024-05-23T22:48:32Z</dcterms:modified>
</cp:coreProperties>
</file>