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333" r:id="rId3"/>
    <p:sldId id="339" r:id="rId4"/>
    <p:sldId id="336" r:id="rId5"/>
    <p:sldId id="337" r:id="rId6"/>
    <p:sldId id="338" r:id="rId7"/>
    <p:sldId id="332" r:id="rId8"/>
    <p:sldId id="317"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205" autoAdjust="0"/>
    <p:restoredTop sz="63380" autoAdjust="0"/>
  </p:normalViewPr>
  <p:slideViewPr>
    <p:cSldViewPr snapToGrid="0">
      <p:cViewPr varScale="1">
        <p:scale>
          <a:sx n="72" d="100"/>
          <a:sy n="72" d="100"/>
        </p:scale>
        <p:origin x="2346" y="66"/>
      </p:cViewPr>
      <p:guideLst/>
    </p:cSldViewPr>
  </p:slideViewPr>
  <p:notesTextViewPr>
    <p:cViewPr>
      <p:scale>
        <a:sx n="200" d="100"/>
        <a:sy n="2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6/6/2024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biblia.com/bible/esv/Luke%206.26" TargetMode="External"/><Relationship Id="rId7" Type="http://schemas.openxmlformats.org/officeDocument/2006/relationships/hyperlink" Target="https://biblia.com/bible/esv/Rom%208.17" TargetMode="External"/><Relationship Id="rId2" Type="http://schemas.openxmlformats.org/officeDocument/2006/relationships/slide" Target="../slides/slide2.xml"/><Relationship Id="rId1" Type="http://schemas.openxmlformats.org/officeDocument/2006/relationships/notesMaster" Target="../notesMasters/notesMaster1.xml"/><Relationship Id="rId6" Type="http://schemas.openxmlformats.org/officeDocument/2006/relationships/hyperlink" Target="https://biblia.com/bible/esv/Phil%203.8" TargetMode="External"/><Relationship Id="rId5" Type="http://schemas.openxmlformats.org/officeDocument/2006/relationships/hyperlink" Target="https://biblia.com/bible/esv/Gal%204.9" TargetMode="External"/><Relationship Id="rId4" Type="http://schemas.openxmlformats.org/officeDocument/2006/relationships/hyperlink" Target="https://biblia.com/bible/esv/1%20Cor%208.3"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Paul continues his ministry under the leadership of the Holy Spirit, even though it</a:t>
            </a:r>
            <a:r>
              <a:rPr lang="en-US" baseline="0" dirty="0" smtClean="0"/>
              <a:t> is perfectly clear he will suffer greatly.  But his focus is very clear…</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2399232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aseline="0" dirty="0" smtClean="0"/>
              <a:t>When a person becomes a Christian, he now has a much greater capacity to feel deep sorrow and experience great joy.  Unbelievers around us ignore eternally significant issues and try to cover up their emptiness and sorrow with jokes and alcohol.  But Christians grieve over their lost loved ones (Romans 9:2-3) and the sin of the world.  But we also have come to know the God who made us and love the Christ who saved us.  We have a rock-solid hope in the Word of the living God to help us face death and the troubles of this sinfully broken world.</a:t>
            </a:r>
          </a:p>
          <a:p>
            <a:pPr fontAlgn="base"/>
            <a:endParaRPr lang="en-US" sz="1200" kern="1200" dirty="0" smtClean="0">
              <a:solidFill>
                <a:schemeClr val="tx1"/>
              </a:solidFill>
              <a:effectLst/>
              <a:latin typeface="+mn-lt"/>
              <a:ea typeface="+mn-ea"/>
              <a:cs typeface="+mn-cs"/>
            </a:endParaRPr>
          </a:p>
          <a:p>
            <a:pPr marL="0" indent="0" fontAlgn="base">
              <a:buFont typeface="Arial" panose="020B0604020202020204" pitchFamily="34" charset="0"/>
              <a:buNone/>
            </a:pPr>
            <a:r>
              <a:rPr lang="en-US" sz="1200" b="0" i="0" kern="1200" dirty="0" smtClean="0">
                <a:solidFill>
                  <a:schemeClr val="tx1"/>
                </a:solidFill>
                <a:effectLst/>
                <a:latin typeface="+mn-lt"/>
                <a:ea typeface="+mn-ea"/>
                <a:cs typeface="+mn-cs"/>
              </a:rPr>
              <a:t>The</a:t>
            </a:r>
            <a:r>
              <a:rPr lang="en-US" sz="1200" b="0" i="0" kern="1200" baseline="0" dirty="0" smtClean="0">
                <a:solidFill>
                  <a:schemeClr val="tx1"/>
                </a:solidFill>
                <a:effectLst/>
                <a:latin typeface="+mn-lt"/>
                <a:ea typeface="+mn-ea"/>
                <a:cs typeface="+mn-cs"/>
              </a:rPr>
              <a:t> paradoxes in 2 Corinthians 6 all have some truth in them:</a:t>
            </a:r>
          </a:p>
          <a:p>
            <a:pPr marL="171450" indent="-171450" fontAlgn="base">
              <a:buFont typeface="Arial" panose="020B0604020202020204" pitchFamily="34" charset="0"/>
              <a:buChar char="•"/>
            </a:pPr>
            <a:r>
              <a:rPr lang="en-US" sz="1200" b="0" i="0" kern="1200" dirty="0" smtClean="0">
                <a:solidFill>
                  <a:schemeClr val="tx1"/>
                </a:solidFill>
                <a:effectLst/>
                <a:latin typeface="+mn-lt"/>
                <a:ea typeface="+mn-ea"/>
                <a:cs typeface="+mn-cs"/>
              </a:rPr>
              <a:t>“</a:t>
            </a:r>
            <a:r>
              <a:rPr lang="en-US" sz="1200" dirty="0" smtClean="0"/>
              <a:t>as impostors, and yet are true”  Re</a:t>
            </a:r>
            <a:r>
              <a:rPr lang="en-US" sz="1200" b="0" i="0" kern="1200" dirty="0" smtClean="0">
                <a:solidFill>
                  <a:schemeClr val="tx1"/>
                </a:solidFill>
                <a:effectLst/>
                <a:latin typeface="+mn-lt"/>
                <a:ea typeface="+mn-ea"/>
                <a:cs typeface="+mn-cs"/>
              </a:rPr>
              <a:t>member that Jesus said, “Woe to you, when all people speak well of you, for so their fathers did to the false prophets” (</a:t>
            </a:r>
            <a:r>
              <a:rPr lang="en-US" sz="1200" b="0" i="0" u="none" strike="noStrike" kern="1200" dirty="0" smtClean="0">
                <a:solidFill>
                  <a:schemeClr val="tx1"/>
                </a:solidFill>
                <a:effectLst/>
                <a:latin typeface="+mn-lt"/>
                <a:ea typeface="+mn-ea"/>
                <a:cs typeface="+mn-cs"/>
                <a:hlinkClick r:id="rId3"/>
              </a:rPr>
              <a:t>Luke 6:26</a:t>
            </a:r>
            <a:r>
              <a:rPr lang="en-US" sz="1200" b="0" i="0" kern="1200" dirty="0" smtClean="0">
                <a:solidFill>
                  <a:schemeClr val="tx1"/>
                </a:solidFill>
                <a:effectLst/>
                <a:latin typeface="+mn-lt"/>
                <a:ea typeface="+mn-ea"/>
                <a:cs typeface="+mn-cs"/>
              </a:rPr>
              <a:t>).  You can’t be a true prophet if all speak well of you.</a:t>
            </a:r>
          </a:p>
          <a:p>
            <a:pPr marL="171450" indent="-171450" fontAlgn="base">
              <a:buFont typeface="Arial" panose="020B0604020202020204" pitchFamily="34" charset="0"/>
              <a:buChar char="•"/>
            </a:pPr>
            <a:r>
              <a:rPr lang="en-US" sz="1200" b="0" i="0" kern="1200" dirty="0" smtClean="0">
                <a:solidFill>
                  <a:schemeClr val="tx1"/>
                </a:solidFill>
                <a:effectLst/>
                <a:latin typeface="+mn-lt"/>
                <a:ea typeface="+mn-ea"/>
                <a:cs typeface="+mn-cs"/>
              </a:rPr>
              <a:t>“as unknown, and yet [we are] well known.” Yes, we are nobodies in the Roman Empire. A tiny movement following a crucified and risen King. But we are known by God, and that is what counts (</a:t>
            </a:r>
            <a:r>
              <a:rPr lang="en-US" sz="1200" b="0" i="0" u="none" strike="noStrike" kern="1200" dirty="0" smtClean="0">
                <a:solidFill>
                  <a:schemeClr val="tx1"/>
                </a:solidFill>
                <a:effectLst/>
                <a:latin typeface="+mn-lt"/>
                <a:ea typeface="+mn-ea"/>
                <a:cs typeface="+mn-cs"/>
                <a:hlinkClick r:id="rId4"/>
              </a:rPr>
              <a:t>1 Corinthians 8:3</a:t>
            </a:r>
            <a:r>
              <a:rPr lang="en-US" sz="1200" b="0" i="0" kern="1200" dirty="0" smtClean="0">
                <a:solidFill>
                  <a:schemeClr val="tx1"/>
                </a:solidFill>
                <a:effectLst/>
                <a:latin typeface="+mn-lt"/>
                <a:ea typeface="+mn-ea"/>
                <a:cs typeface="+mn-cs"/>
              </a:rPr>
              <a:t>; </a:t>
            </a:r>
            <a:r>
              <a:rPr lang="en-US" sz="1200" b="0" i="0" u="none" strike="noStrike" kern="1200" dirty="0" smtClean="0">
                <a:solidFill>
                  <a:schemeClr val="tx1"/>
                </a:solidFill>
                <a:effectLst/>
                <a:latin typeface="+mn-lt"/>
                <a:ea typeface="+mn-ea"/>
                <a:cs typeface="+mn-cs"/>
                <a:hlinkClick r:id="rId5"/>
              </a:rPr>
              <a:t>Galatians 4:9</a:t>
            </a:r>
            <a:r>
              <a:rPr lang="en-US" sz="1200" b="0" i="0" kern="1200" dirty="0" smtClean="0">
                <a:solidFill>
                  <a:schemeClr val="tx1"/>
                </a:solidFill>
                <a:effectLst/>
                <a:latin typeface="+mn-lt"/>
                <a:ea typeface="+mn-ea"/>
                <a:cs typeface="+mn-cs"/>
              </a:rPr>
              <a:t>).</a:t>
            </a:r>
          </a:p>
          <a:p>
            <a:pPr marL="171450" indent="-171450" fontAlgn="base">
              <a:buFont typeface="Arial" panose="020B0604020202020204" pitchFamily="34" charset="0"/>
              <a:buChar char="•"/>
            </a:pPr>
            <a:r>
              <a:rPr lang="en-US" sz="1200" b="0" i="0" kern="1200" dirty="0" smtClean="0">
                <a:solidFill>
                  <a:schemeClr val="tx1"/>
                </a:solidFill>
                <a:effectLst/>
                <a:latin typeface="+mn-lt"/>
                <a:ea typeface="+mn-ea"/>
                <a:cs typeface="+mn-cs"/>
              </a:rPr>
              <a:t>“as dying, and behold, we live.” Yes, we die every day. We are crucified with Christ. Some of us are imprisoned and killed. But we live because Christ is our life now, and he will raise us from the dead.</a:t>
            </a:r>
          </a:p>
          <a:p>
            <a:pPr marL="171450" indent="-171450" fontAlgn="base">
              <a:buFont typeface="Arial" panose="020B0604020202020204" pitchFamily="34" charset="0"/>
              <a:buChar char="•"/>
            </a:pPr>
            <a:r>
              <a:rPr lang="en-US" sz="1200" b="0" i="0" kern="1200" dirty="0" smtClean="0">
                <a:solidFill>
                  <a:schemeClr val="tx1"/>
                </a:solidFill>
                <a:effectLst/>
                <a:latin typeface="+mn-lt"/>
                <a:ea typeface="+mn-ea"/>
                <a:cs typeface="+mn-cs"/>
              </a:rPr>
              <a:t>“as punished, and yet [we are] not killed.” Yes, we endure many human punishments, but over and over God has spared us from death. And he will spare us until our work is done.</a:t>
            </a:r>
          </a:p>
          <a:p>
            <a:pPr marL="171450" indent="-171450" fontAlgn="base">
              <a:buFont typeface="Arial" panose="020B0604020202020204" pitchFamily="34" charset="0"/>
              <a:buChar char="•"/>
            </a:pPr>
            <a:r>
              <a:rPr lang="en-US" sz="1200" b="0" i="0" kern="1200" dirty="0" smtClean="0">
                <a:solidFill>
                  <a:schemeClr val="tx1"/>
                </a:solidFill>
                <a:effectLst/>
                <a:latin typeface="+mn-lt"/>
                <a:ea typeface="+mn-ea"/>
                <a:cs typeface="+mn-cs"/>
              </a:rPr>
              <a:t>“as sorrowful, yet [we are] always rejoicing.” Yes, we are sorrowful. There are countless reasons for our hearts to break. But in them all we do not cease to rejoice, living</a:t>
            </a:r>
            <a:r>
              <a:rPr lang="en-US" sz="1200" b="0" i="0" kern="1200" baseline="0" dirty="0" smtClean="0">
                <a:solidFill>
                  <a:schemeClr val="tx1"/>
                </a:solidFill>
                <a:effectLst/>
                <a:latin typeface="+mn-lt"/>
                <a:ea typeface="+mn-ea"/>
                <a:cs typeface="+mn-cs"/>
              </a:rPr>
              <a:t> for the greatest purpose of all!</a:t>
            </a:r>
          </a:p>
          <a:p>
            <a:pPr marL="171450" indent="-171450" fontAlgn="base">
              <a:buFont typeface="Arial" panose="020B0604020202020204" pitchFamily="34" charset="0"/>
              <a:buChar char="•"/>
            </a:pPr>
            <a:r>
              <a:rPr lang="en-US" sz="1200" b="0" i="0" kern="1200" dirty="0" smtClean="0">
                <a:solidFill>
                  <a:schemeClr val="tx1"/>
                </a:solidFill>
                <a:effectLst/>
                <a:latin typeface="+mn-lt"/>
                <a:ea typeface="+mn-ea"/>
                <a:cs typeface="+mn-cs"/>
              </a:rPr>
              <a:t>“as poor, yet [we are] making many rich.” Yes, we are poor in this world’s wealth. But we don’t live to get rich on things, we live to make people rich on Jesus.</a:t>
            </a:r>
          </a:p>
          <a:p>
            <a:pPr marL="171450" indent="-171450" fontAlgn="base">
              <a:buFont typeface="Arial" panose="020B0604020202020204" pitchFamily="34" charset="0"/>
              <a:buChar char="•"/>
            </a:pPr>
            <a:r>
              <a:rPr lang="en-US" sz="1200" b="0" i="0" kern="1200" dirty="0" smtClean="0">
                <a:solidFill>
                  <a:schemeClr val="tx1"/>
                </a:solidFill>
                <a:effectLst/>
                <a:latin typeface="+mn-lt"/>
                <a:ea typeface="+mn-ea"/>
                <a:cs typeface="+mn-cs"/>
              </a:rPr>
              <a:t>“as having nothing, yet [we are] possessing everything.” In one sense, we have counted everything as loss </a:t>
            </a:r>
            <a:r>
              <a:rPr lang="en-US" sz="1200" b="0" i="0" kern="1200" dirty="0" smtClean="0">
                <a:solidFill>
                  <a:schemeClr val="tx1"/>
                </a:solidFill>
                <a:effectLst/>
                <a:latin typeface="+mn-lt"/>
                <a:ea typeface="+mn-ea"/>
                <a:cs typeface="+mn-cs"/>
              </a:rPr>
              <a:t>for </a:t>
            </a:r>
            <a:r>
              <a:rPr lang="en-US" sz="1200" b="0" i="0" kern="1200" dirty="0" smtClean="0">
                <a:solidFill>
                  <a:schemeClr val="tx1"/>
                </a:solidFill>
                <a:effectLst/>
                <a:latin typeface="+mn-lt"/>
                <a:ea typeface="+mn-ea"/>
                <a:cs typeface="+mn-cs"/>
              </a:rPr>
              <a:t>the surpassing value of knowing Christ Jesus (</a:t>
            </a:r>
            <a:r>
              <a:rPr lang="en-US" sz="1200" b="0" i="0" u="none" strike="noStrike" kern="1200" dirty="0" smtClean="0">
                <a:solidFill>
                  <a:schemeClr val="tx1"/>
                </a:solidFill>
                <a:effectLst/>
                <a:latin typeface="+mn-lt"/>
                <a:ea typeface="+mn-ea"/>
                <a:cs typeface="+mn-cs"/>
                <a:hlinkClick r:id="rId6"/>
              </a:rPr>
              <a:t>Philippians 3:8</a:t>
            </a:r>
            <a:r>
              <a:rPr lang="en-US" sz="1200" b="0" i="0" kern="1200" dirty="0" smtClean="0">
                <a:solidFill>
                  <a:schemeClr val="tx1"/>
                </a:solidFill>
                <a:effectLst/>
                <a:latin typeface="+mn-lt"/>
                <a:ea typeface="+mn-ea"/>
                <a:cs typeface="+mn-cs"/>
              </a:rPr>
              <a:t>). But, in fact, we are children of God, and if children, then heirs of God and fellow heirs with Christ (</a:t>
            </a:r>
            <a:r>
              <a:rPr lang="en-US" sz="1200" b="0" i="0" u="none" strike="noStrike" kern="1200" dirty="0" smtClean="0">
                <a:solidFill>
                  <a:schemeClr val="tx1"/>
                </a:solidFill>
                <a:effectLst/>
                <a:latin typeface="+mn-lt"/>
                <a:ea typeface="+mn-ea"/>
                <a:cs typeface="+mn-cs"/>
                <a:hlinkClick r:id="rId7"/>
              </a:rPr>
              <a:t>Romans 8:17</a:t>
            </a:r>
            <a:r>
              <a:rPr lang="en-US" sz="1200" b="0" i="0" kern="1200" dirty="0" smtClean="0">
                <a:solidFill>
                  <a:schemeClr val="tx1"/>
                </a:solidFill>
                <a:effectLst/>
                <a:latin typeface="+mn-lt"/>
                <a:ea typeface="+mn-ea"/>
                <a:cs typeface="+mn-cs"/>
              </a:rPr>
              <a:t>).</a:t>
            </a:r>
          </a:p>
          <a:p>
            <a:pPr fontAlgn="base"/>
            <a:endParaRPr lang="en-US" sz="1200" kern="1200" dirty="0" smtClean="0">
              <a:solidFill>
                <a:schemeClr val="tx1"/>
              </a:solidFill>
              <a:effectLst/>
              <a:latin typeface="+mn-lt"/>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His oath, his covenant, his blood, Support me in the whelming flood. When all around my soul gives way, He then is all my Hope and Stay</a:t>
            </a:r>
            <a:r>
              <a:rPr lang="en-US" sz="1200" kern="1200" dirty="0" smtClean="0">
                <a:solidFill>
                  <a:schemeClr val="tx1"/>
                </a:solidFill>
                <a:effectLst/>
                <a:latin typeface="+mn-lt"/>
                <a:ea typeface="+mn-ea"/>
                <a:cs typeface="+mn-cs"/>
              </a:rPr>
              <a:t>.</a:t>
            </a:r>
            <a:endParaRPr lang="en-US" baseline="0" dirty="0" smtClean="0"/>
          </a:p>
        </p:txBody>
      </p:sp>
      <p:sp>
        <p:nvSpPr>
          <p:cNvPr id="4" name="Slide Number Placeholder 3"/>
          <p:cNvSpPr>
            <a:spLocks noGrp="1"/>
          </p:cNvSpPr>
          <p:nvPr>
            <p:ph type="sldNum" sz="quarter" idx="10"/>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4047993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39372130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aseline="0" dirty="0" smtClean="0"/>
              <a:t>2 Timothy 4:7  shows that Paul finished his course and kept the faith.</a:t>
            </a:r>
          </a:p>
          <a:p>
            <a:pPr algn="l"/>
            <a:endParaRPr lang="en-US" baseline="0" dirty="0" smtClean="0"/>
          </a:p>
        </p:txBody>
      </p:sp>
      <p:sp>
        <p:nvSpPr>
          <p:cNvPr id="4" name="Slide Number Placeholder 3"/>
          <p:cNvSpPr>
            <a:spLocks noGrp="1"/>
          </p:cNvSpPr>
          <p:nvPr>
            <p:ph type="sldNum" sz="quarter" idx="10"/>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32997785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aseline="0" dirty="0" smtClean="0"/>
          </a:p>
        </p:txBody>
      </p:sp>
      <p:sp>
        <p:nvSpPr>
          <p:cNvPr id="4" name="Slide Number Placeholder 3"/>
          <p:cNvSpPr>
            <a:spLocks noGrp="1"/>
          </p:cNvSpPr>
          <p:nvPr>
            <p:ph type="sldNum" sz="quarter" idx="10"/>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31541237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effectLst/>
                <a:latin typeface="+mn-lt"/>
                <a:ea typeface="+mn-ea"/>
                <a:cs typeface="+mn-cs"/>
              </a:rPr>
              <a:t>An interesting observation about “mob</a:t>
            </a:r>
            <a:r>
              <a:rPr lang="en-US" sz="1200" b="0" i="0" kern="1200" baseline="0" dirty="0" smtClean="0">
                <a:solidFill>
                  <a:schemeClr val="tx1"/>
                </a:solidFill>
                <a:effectLst/>
                <a:latin typeface="+mn-lt"/>
                <a:ea typeface="+mn-ea"/>
                <a:cs typeface="+mn-cs"/>
              </a:rPr>
              <a:t> mentality”: </a:t>
            </a:r>
            <a:r>
              <a:rPr lang="en-US" sz="1200" b="0" i="0" kern="1200" dirty="0" smtClean="0">
                <a:solidFill>
                  <a:schemeClr val="tx1"/>
                </a:solidFill>
                <a:effectLst/>
                <a:latin typeface="+mn-lt"/>
                <a:ea typeface="+mn-ea"/>
                <a:cs typeface="+mn-cs"/>
              </a:rPr>
              <a:t>When people are in groups, there tends to be polarization— that is, majority rules and anyone who disagrees gets cast out. The </a:t>
            </a:r>
            <a:r>
              <a:rPr lang="en-US" sz="1200" b="0" i="0" u="sng" kern="1200" dirty="0" smtClean="0">
                <a:solidFill>
                  <a:schemeClr val="tx1"/>
                </a:solidFill>
                <a:effectLst/>
                <a:latin typeface="+mn-lt"/>
                <a:ea typeface="+mn-ea"/>
                <a:cs typeface="+mn-cs"/>
              </a:rPr>
              <a:t>main opinion</a:t>
            </a:r>
            <a:r>
              <a:rPr lang="en-US" sz="1200" b="0" i="0" kern="1200" dirty="0" smtClean="0">
                <a:solidFill>
                  <a:schemeClr val="tx1"/>
                </a:solidFill>
                <a:effectLst/>
                <a:latin typeface="+mn-lt"/>
                <a:ea typeface="+mn-ea"/>
                <a:cs typeface="+mn-cs"/>
              </a:rPr>
              <a:t> becomes the </a:t>
            </a:r>
            <a:r>
              <a:rPr lang="en-US" sz="1200" b="0" i="0" u="sng" kern="1200" dirty="0" smtClean="0">
                <a:solidFill>
                  <a:schemeClr val="tx1"/>
                </a:solidFill>
                <a:effectLst/>
                <a:latin typeface="+mn-lt"/>
                <a:ea typeface="+mn-ea"/>
                <a:cs typeface="+mn-cs"/>
              </a:rPr>
              <a:t>only opinion</a:t>
            </a:r>
            <a:r>
              <a:rPr lang="en-US" sz="1200" b="0" i="0" kern="1200" dirty="0" smtClean="0">
                <a:solidFill>
                  <a:schemeClr val="tx1"/>
                </a:solidFill>
                <a:effectLst/>
                <a:latin typeface="+mn-lt"/>
                <a:ea typeface="+mn-ea"/>
                <a:cs typeface="+mn-cs"/>
              </a:rPr>
              <a:t>, and the more that people outside their group disagree, the more those inside the group want to show they are right. Once the group becomes loud enough or intense enough, even those inside the group who begin to think that it has gone too far are afraid to disagree because they do not want to be outcast from their group.</a:t>
            </a:r>
            <a:endParaRPr lang="en-US" baseline="0" dirty="0" smtClean="0"/>
          </a:p>
        </p:txBody>
      </p:sp>
      <p:sp>
        <p:nvSpPr>
          <p:cNvPr id="4" name="Slide Number Placeholder 3"/>
          <p:cNvSpPr>
            <a:spLocks noGrp="1"/>
          </p:cNvSpPr>
          <p:nvPr>
            <p:ph type="sldNum" sz="quarter" idx="10"/>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16669568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39094084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b="0" i="0" kern="1200" dirty="0" smtClean="0">
                <a:solidFill>
                  <a:schemeClr val="tx1"/>
                </a:solidFill>
                <a:effectLst/>
                <a:latin typeface="+mn-lt"/>
                <a:ea typeface="+mn-ea"/>
                <a:cs typeface="+mn-cs"/>
              </a:rPr>
              <a:t>Judson lived from 1788-1850 and was a missionary to Burma for almost 40 years. His commitment to the cause of Christ was (is!) phenomenal, humbling, and inspiring.  Before he left for the mission field, he fell in love with Ann </a:t>
            </a:r>
            <a:r>
              <a:rPr lang="en-US" sz="1200" b="0" i="0" kern="1200" dirty="0" err="1" smtClean="0">
                <a:solidFill>
                  <a:schemeClr val="tx1"/>
                </a:solidFill>
                <a:effectLst/>
                <a:latin typeface="+mn-lt"/>
                <a:ea typeface="+mn-ea"/>
                <a:cs typeface="+mn-cs"/>
              </a:rPr>
              <a:t>Hasseltine</a:t>
            </a:r>
            <a:r>
              <a:rPr lang="en-US" sz="1200" b="0" i="0" kern="1200" dirty="0" smtClean="0">
                <a:solidFill>
                  <a:schemeClr val="tx1"/>
                </a:solidFill>
                <a:effectLst/>
                <a:latin typeface="+mn-lt"/>
                <a:ea typeface="+mn-ea"/>
                <a:cs typeface="+mn-cs"/>
              </a:rPr>
              <a:t>. Knowing that he wanted to marry Ann, but also knowing the hardships that they were sure to face being on the mission field, he wrote Ann’s father a letter asking for her hand in marriage with these realities in mind.</a:t>
            </a:r>
          </a:p>
          <a:p>
            <a:pPr algn="l"/>
            <a:endParaRPr lang="en-US" sz="1200" b="0" i="0" kern="1200" baseline="0" dirty="0" smtClean="0">
              <a:solidFill>
                <a:schemeClr val="tx1"/>
              </a:solidFill>
              <a:effectLst/>
              <a:latin typeface="+mn-lt"/>
              <a:ea typeface="+mn-ea"/>
              <a:cs typeface="+mn-cs"/>
            </a:endParaRPr>
          </a:p>
          <a:p>
            <a:pPr fontAlgn="base"/>
            <a:r>
              <a:rPr lang="en-US" sz="1200" b="0" i="0" kern="1200" dirty="0" err="1" smtClean="0">
                <a:solidFill>
                  <a:schemeClr val="tx1"/>
                </a:solidFill>
                <a:effectLst/>
                <a:latin typeface="+mn-lt"/>
                <a:ea typeface="+mn-ea"/>
                <a:cs typeface="+mn-cs"/>
              </a:rPr>
              <a:t>Adoniram</a:t>
            </a:r>
            <a:r>
              <a:rPr lang="en-US" sz="1200" b="0" i="0" kern="1200" dirty="0" smtClean="0">
                <a:solidFill>
                  <a:schemeClr val="tx1"/>
                </a:solidFill>
                <a:effectLst/>
                <a:latin typeface="+mn-lt"/>
                <a:ea typeface="+mn-ea"/>
                <a:cs typeface="+mn-cs"/>
              </a:rPr>
              <a:t> Judson’s letter to Mr. </a:t>
            </a:r>
            <a:r>
              <a:rPr lang="en-US" sz="1200" b="0" i="0" kern="1200" dirty="0" err="1" smtClean="0">
                <a:solidFill>
                  <a:schemeClr val="tx1"/>
                </a:solidFill>
                <a:effectLst/>
                <a:latin typeface="+mn-lt"/>
                <a:ea typeface="+mn-ea"/>
                <a:cs typeface="+mn-cs"/>
              </a:rPr>
              <a:t>Hassltine</a:t>
            </a:r>
            <a:r>
              <a:rPr lang="en-US" sz="1200" b="0" i="0" kern="1200" dirty="0" smtClean="0">
                <a:solidFill>
                  <a:schemeClr val="tx1"/>
                </a:solidFill>
                <a:effectLst/>
                <a:latin typeface="+mn-lt"/>
                <a:ea typeface="+mn-ea"/>
                <a:cs typeface="+mn-cs"/>
              </a:rPr>
              <a:t> was fulfilled: Ann did go through many hardships while on the mission field. She had 3 pregnancies: The first ended in a miscarriage while moving from India to Burma; her second child, Roger, was born in 1815 and died at 8 months of age; her third child, Maria, lived only 6 months after Ann herself died in 1826 of smallpox. </a:t>
            </a:r>
            <a:r>
              <a:rPr lang="en-US" sz="1200" b="0" i="0" kern="1200" dirty="0" err="1" smtClean="0">
                <a:solidFill>
                  <a:schemeClr val="tx1"/>
                </a:solidFill>
                <a:effectLst/>
                <a:latin typeface="+mn-lt"/>
                <a:ea typeface="+mn-ea"/>
                <a:cs typeface="+mn-cs"/>
              </a:rPr>
              <a:t>Adoniram</a:t>
            </a:r>
            <a:r>
              <a:rPr lang="en-US" sz="1200" b="0" i="0" kern="1200" dirty="0" smtClean="0">
                <a:solidFill>
                  <a:schemeClr val="tx1"/>
                </a:solidFill>
                <a:effectLst/>
                <a:latin typeface="+mn-lt"/>
                <a:ea typeface="+mn-ea"/>
                <a:cs typeface="+mn-cs"/>
              </a:rPr>
              <a:t> Judson himself lost 2 wives and 6 of 13 children on the mission field. Ann, and </a:t>
            </a:r>
            <a:r>
              <a:rPr lang="en-US" sz="1200" b="0" i="0" kern="1200" dirty="0" err="1" smtClean="0">
                <a:solidFill>
                  <a:schemeClr val="tx1"/>
                </a:solidFill>
                <a:effectLst/>
                <a:latin typeface="+mn-lt"/>
                <a:ea typeface="+mn-ea"/>
                <a:cs typeface="+mn-cs"/>
              </a:rPr>
              <a:t>Adoniram</a:t>
            </a:r>
            <a:r>
              <a:rPr lang="en-US" sz="1200" b="0" i="0" kern="1200" dirty="0" smtClean="0">
                <a:solidFill>
                  <a:schemeClr val="tx1"/>
                </a:solidFill>
                <a:effectLst/>
                <a:latin typeface="+mn-lt"/>
                <a:ea typeface="+mn-ea"/>
                <a:cs typeface="+mn-cs"/>
              </a:rPr>
              <a:t>, suffered through many other trials while serving as missionaries. Ann, herself, suffered hardships and died, but she died “for the sake of Him who left His heavenly home,” as Judson wrote above. They left their homes and their family to spread the glory of God to an unreached people group. </a:t>
            </a:r>
          </a:p>
          <a:p>
            <a:pPr fontAlgn="base"/>
            <a:endParaRPr lang="en-US" sz="1200" b="0" i="0" kern="1200" dirty="0" smtClean="0">
              <a:solidFill>
                <a:schemeClr val="tx1"/>
              </a:solidFill>
              <a:effectLst/>
              <a:latin typeface="+mn-lt"/>
              <a:ea typeface="+mn-ea"/>
              <a:cs typeface="+mn-cs"/>
            </a:endParaRPr>
          </a:p>
          <a:p>
            <a:pPr fontAlgn="base"/>
            <a:r>
              <a:rPr lang="en-US" sz="1200" b="0" i="0" kern="1200" dirty="0" smtClean="0">
                <a:solidFill>
                  <a:schemeClr val="tx1"/>
                </a:solidFill>
                <a:effectLst/>
                <a:latin typeface="+mn-lt"/>
                <a:ea typeface="+mn-ea"/>
                <a:cs typeface="+mn-cs"/>
              </a:rPr>
              <a:t>Ultimately, their sacrifice was worth it. While Judson only had 18 converts after 12 years, when he died he left 100 churches and over 8,000 believers.</a:t>
            </a:r>
          </a:p>
          <a:p>
            <a:pPr algn="l"/>
            <a:endParaRPr lang="en-US" sz="1200" b="0" i="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Here is the whole unedited letter: “I have now to ask whether you can consent to part with your daughter early next spring, to see her no more in this world ? Whether you can consent to her departure to a heathen land, and her subjection to the hardships and sufferings of a missionary life? Whether you can consent to her exposure to the dangers of the ocean; to the fatal influence of the southern climate of India; to every kind of want and distress; to degradation, insult, persecution, and perhaps a violent death? Can you consent to all this, for the sake of Him who left His heavenly home and died for her and for you; for the sake of perishing, immortal souls; for the sake of Zion and the glory of God? Can you consent to all this, in hope of soon meeting your daughter in the world of glory, with a crown of righteousness brightened by the acclamations of praise which shall resound to her Savior from heathens saved, through her means, from eternal woe and despair?”</a:t>
            </a:r>
          </a:p>
          <a:p>
            <a:pPr algn="l"/>
            <a:endParaRPr lang="en-US" baseline="0" dirty="0" smtClean="0"/>
          </a:p>
        </p:txBody>
      </p:sp>
      <p:sp>
        <p:nvSpPr>
          <p:cNvPr id="4" name="Slide Number Placeholder 3"/>
          <p:cNvSpPr>
            <a:spLocks noGrp="1"/>
          </p:cNvSpPr>
          <p:nvPr>
            <p:ph type="sldNum" sz="quarter" idx="10"/>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3507926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6/6/2024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6/6/2024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6/6/2024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6/6/2024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6/6/2024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6/6/2024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6/6/2024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1211" y="327012"/>
            <a:ext cx="6949950" cy="2568423"/>
          </a:xfrm>
        </p:spPr>
        <p:txBody>
          <a:bodyPr>
            <a:normAutofit/>
          </a:bodyPr>
          <a:lstStyle/>
          <a:p>
            <a:pPr>
              <a:lnSpc>
                <a:spcPct val="100000"/>
              </a:lnSpc>
            </a:pPr>
            <a:r>
              <a:rPr lang="en-US" sz="6600" b="1" dirty="0" smtClean="0">
                <a:latin typeface="Bookman Old Style" panose="02050604050505020204" pitchFamily="18" charset="0"/>
              </a:rPr>
              <a:t>Following God into Difficulty</a:t>
            </a:r>
            <a:endParaRPr lang="en-US" b="1" dirty="0">
              <a:latin typeface="Bookman Old Style" panose="02050604050505020204" pitchFamily="18" charset="0"/>
            </a:endParaRPr>
          </a:p>
        </p:txBody>
      </p:sp>
      <p:sp>
        <p:nvSpPr>
          <p:cNvPr id="3" name="Subtitle 2"/>
          <p:cNvSpPr>
            <a:spLocks noGrp="1"/>
          </p:cNvSpPr>
          <p:nvPr>
            <p:ph type="subTitle" idx="1"/>
          </p:nvPr>
        </p:nvSpPr>
        <p:spPr>
          <a:xfrm>
            <a:off x="294968" y="3527597"/>
            <a:ext cx="8632722" cy="3059289"/>
          </a:xfrm>
        </p:spPr>
        <p:txBody>
          <a:bodyPr>
            <a:normAutofit/>
          </a:bodyPr>
          <a:lstStyle/>
          <a:p>
            <a:r>
              <a:rPr lang="en-US" sz="5800" dirty="0" smtClean="0"/>
              <a:t>Acts 21-22</a:t>
            </a:r>
            <a:endParaRPr lang="en-US" sz="4800" dirty="0"/>
          </a:p>
          <a:p>
            <a:endParaRPr lang="en-US" sz="2800" dirty="0" smtClean="0">
              <a:solidFill>
                <a:schemeClr val="tx1">
                  <a:lumMod val="65000"/>
                  <a:lumOff val="35000"/>
                </a:schemeClr>
              </a:solidFill>
            </a:endParaRPr>
          </a:p>
          <a:p>
            <a:r>
              <a:rPr lang="en-US" sz="2800" dirty="0">
                <a:solidFill>
                  <a:schemeClr val="tx1">
                    <a:lumMod val="65000"/>
                    <a:lumOff val="35000"/>
                  </a:schemeClr>
                </a:solidFill>
              </a:rPr>
              <a:t>“I do not account my life of any value nor as precious to myself, if only I may finish my course and the ministry that I received from the Lord </a:t>
            </a:r>
            <a:r>
              <a:rPr lang="en-US" sz="2800" dirty="0" smtClean="0">
                <a:solidFill>
                  <a:schemeClr val="tx1">
                    <a:lumMod val="65000"/>
                    <a:lumOff val="35000"/>
                  </a:schemeClr>
                </a:solidFill>
              </a:rPr>
              <a:t>Jesus...”  Acts 20:24</a:t>
            </a:r>
            <a:endParaRPr lang="en-US" sz="1800" dirty="0" smtClean="0">
              <a:solidFill>
                <a:schemeClr val="tx1">
                  <a:lumMod val="65000"/>
                  <a:lumOff val="35000"/>
                </a:schemeClr>
              </a:solidFill>
            </a:endParaRPr>
          </a:p>
        </p:txBody>
      </p:sp>
    </p:spTree>
    <p:extLst>
      <p:ext uri="{BB962C8B-B14F-4D97-AF65-F5344CB8AC3E}">
        <p14:creationId xmlns:p14="http://schemas.microsoft.com/office/powerpoint/2010/main" val="1262474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05" y="9799"/>
            <a:ext cx="8368203" cy="825088"/>
          </a:xfrm>
        </p:spPr>
        <p:txBody>
          <a:bodyPr>
            <a:normAutofit/>
          </a:bodyPr>
          <a:lstStyle/>
          <a:p>
            <a:pPr algn="ctr"/>
            <a:r>
              <a:rPr lang="en-US" b="1" u="sng" dirty="0" smtClean="0"/>
              <a:t>God’s Plan for Paul</a:t>
            </a:r>
            <a:endParaRPr lang="en-US" dirty="0"/>
          </a:p>
        </p:txBody>
      </p:sp>
      <p:sp>
        <p:nvSpPr>
          <p:cNvPr id="7" name="Content Placeholder 6"/>
          <p:cNvSpPr>
            <a:spLocks noGrp="1"/>
          </p:cNvSpPr>
          <p:nvPr>
            <p:ph idx="1"/>
          </p:nvPr>
        </p:nvSpPr>
        <p:spPr>
          <a:xfrm>
            <a:off x="68123" y="834887"/>
            <a:ext cx="9075877" cy="5745157"/>
          </a:xfrm>
        </p:spPr>
        <p:txBody>
          <a:bodyPr>
            <a:noAutofit/>
          </a:bodyPr>
          <a:lstStyle/>
          <a:p>
            <a:pPr marL="182880" indent="0">
              <a:lnSpc>
                <a:spcPct val="100000"/>
              </a:lnSpc>
              <a:spcBef>
                <a:spcPts val="600"/>
              </a:spcBef>
              <a:spcAft>
                <a:spcPts val="1200"/>
              </a:spcAft>
              <a:buNone/>
            </a:pPr>
            <a:r>
              <a:rPr lang="en-US" sz="2600" b="1" dirty="0" smtClean="0"/>
              <a:t>Acts 20:22,23</a:t>
            </a:r>
            <a:r>
              <a:rPr lang="en-US" sz="2600" dirty="0"/>
              <a:t>  “And now, behold, I am going to Jerusalem, constrained </a:t>
            </a:r>
            <a:r>
              <a:rPr lang="en-US" sz="2600" dirty="0" smtClean="0"/>
              <a:t>by </a:t>
            </a:r>
            <a:r>
              <a:rPr lang="en-US" sz="2600" dirty="0"/>
              <a:t>the Spirit, not knowing what will happen to me there, </a:t>
            </a:r>
            <a:r>
              <a:rPr lang="en-US" sz="2600" dirty="0" smtClean="0"/>
              <a:t>except </a:t>
            </a:r>
            <a:r>
              <a:rPr lang="en-US" sz="2600" dirty="0"/>
              <a:t>that the Holy Spirit testifies to me in every city that imprisonment and afflictions await me</a:t>
            </a:r>
            <a:r>
              <a:rPr lang="en-US" sz="2600" dirty="0" smtClean="0"/>
              <a:t>.”</a:t>
            </a:r>
          </a:p>
          <a:p>
            <a:pPr marL="182880" indent="0">
              <a:lnSpc>
                <a:spcPct val="100000"/>
              </a:lnSpc>
              <a:spcBef>
                <a:spcPts val="600"/>
              </a:spcBef>
              <a:spcAft>
                <a:spcPts val="1200"/>
              </a:spcAft>
              <a:buNone/>
            </a:pPr>
            <a:r>
              <a:rPr lang="en-US" sz="2600" b="1" dirty="0" smtClean="0"/>
              <a:t>John 16:20-22  </a:t>
            </a:r>
            <a:r>
              <a:rPr lang="en-US" sz="2600" dirty="0" smtClean="0"/>
              <a:t>Good things are not always easy.  Sometimes, the greatest joy comes after the greatest pain  (</a:t>
            </a:r>
            <a:r>
              <a:rPr lang="en-US" sz="2600" b="1" dirty="0" smtClean="0"/>
              <a:t>Isaiah 51:11</a:t>
            </a:r>
            <a:r>
              <a:rPr lang="en-US" sz="2600" dirty="0" smtClean="0"/>
              <a:t>)</a:t>
            </a:r>
            <a:endParaRPr lang="en-US" sz="2600" dirty="0"/>
          </a:p>
          <a:p>
            <a:pPr marL="182880" indent="0">
              <a:lnSpc>
                <a:spcPct val="100000"/>
              </a:lnSpc>
              <a:spcBef>
                <a:spcPts val="600"/>
              </a:spcBef>
              <a:spcAft>
                <a:spcPts val="1200"/>
              </a:spcAft>
              <a:buNone/>
            </a:pPr>
            <a:r>
              <a:rPr lang="en-US" sz="2600" b="1" dirty="0"/>
              <a:t>2 Corinthians 6:8b-10</a:t>
            </a:r>
            <a:r>
              <a:rPr lang="en-US" sz="2600" dirty="0"/>
              <a:t>  “We are treated as impostors, and yet are true</a:t>
            </a:r>
            <a:r>
              <a:rPr lang="en-US" sz="2600" dirty="0" smtClean="0"/>
              <a:t>; </a:t>
            </a:r>
            <a:r>
              <a:rPr lang="en-US" sz="2600" dirty="0"/>
              <a:t>as unknown, and yet well known; as dying, and behold, we live; as punished, and yet not </a:t>
            </a:r>
            <a:r>
              <a:rPr lang="en-US" sz="2600" dirty="0" smtClean="0"/>
              <a:t>killed; </a:t>
            </a:r>
            <a:r>
              <a:rPr lang="en-US" sz="2600" dirty="0"/>
              <a:t>as </a:t>
            </a:r>
            <a:r>
              <a:rPr lang="en-US" sz="2600" b="1" dirty="0"/>
              <a:t>sorrowful, yet always rejoicing</a:t>
            </a:r>
            <a:r>
              <a:rPr lang="en-US" sz="2600" dirty="0"/>
              <a:t>; as poor, yet making many rich; as having nothing, yet possessing everything</a:t>
            </a:r>
            <a:r>
              <a:rPr lang="en-US" sz="2600" dirty="0" smtClean="0"/>
              <a:t>.”  (</a:t>
            </a:r>
            <a:r>
              <a:rPr lang="en-US" sz="2600" b="1" dirty="0" smtClean="0"/>
              <a:t>Matthew 5:11-12</a:t>
            </a:r>
            <a:r>
              <a:rPr lang="en-US" sz="2600" dirty="0" smtClean="0"/>
              <a:t>)</a:t>
            </a:r>
          </a:p>
          <a:p>
            <a:pPr marL="182880" indent="0">
              <a:lnSpc>
                <a:spcPct val="100000"/>
              </a:lnSpc>
              <a:spcBef>
                <a:spcPts val="600"/>
              </a:spcBef>
              <a:spcAft>
                <a:spcPts val="1200"/>
              </a:spcAft>
              <a:buNone/>
            </a:pPr>
            <a:r>
              <a:rPr lang="en-US" sz="2400" b="1" dirty="0"/>
              <a:t>Acts 20:36-38</a:t>
            </a:r>
            <a:r>
              <a:rPr lang="en-US" sz="2400" dirty="0"/>
              <a:t>  Paul’s friends from Ephesus grieved about his future.  But after praying, he went</a:t>
            </a:r>
            <a:r>
              <a:rPr lang="en-US" sz="2400" dirty="0" smtClean="0"/>
              <a:t>.</a:t>
            </a:r>
            <a:endParaRPr lang="en-US" sz="2400" dirty="0"/>
          </a:p>
        </p:txBody>
      </p:sp>
    </p:spTree>
    <p:extLst>
      <p:ext uri="{BB962C8B-B14F-4D97-AF65-F5344CB8AC3E}">
        <p14:creationId xmlns:p14="http://schemas.microsoft.com/office/powerpoint/2010/main" val="2519485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28281"/>
            <a:ext cx="9144000" cy="6816090"/>
          </a:xfrm>
          <a:prstGeom prst="rect">
            <a:avLst/>
          </a:prstGeom>
        </p:spPr>
      </p:pic>
      <p:sp>
        <p:nvSpPr>
          <p:cNvPr id="2" name="TextBox 1"/>
          <p:cNvSpPr txBox="1"/>
          <p:nvPr/>
        </p:nvSpPr>
        <p:spPr>
          <a:xfrm>
            <a:off x="0" y="5061764"/>
            <a:ext cx="6749592" cy="1754326"/>
          </a:xfrm>
          <a:prstGeom prst="rect">
            <a:avLst/>
          </a:prstGeom>
          <a:solidFill>
            <a:schemeClr val="accent4">
              <a:lumMod val="20000"/>
              <a:lumOff val="80000"/>
            </a:schemeClr>
          </a:solidFill>
        </p:spPr>
        <p:txBody>
          <a:bodyPr wrap="square" rtlCol="0">
            <a:spAutoFit/>
          </a:bodyPr>
          <a:lstStyle/>
          <a:p>
            <a:r>
              <a:rPr lang="en-US" dirty="0"/>
              <a:t>And when we had parted from them and set sail, we came by a straight course to Cos, and the next day to Rhodes, and from there to </a:t>
            </a:r>
            <a:r>
              <a:rPr lang="en-US" dirty="0" err="1"/>
              <a:t>Patara</a:t>
            </a:r>
            <a:r>
              <a:rPr lang="en-US" dirty="0" smtClean="0"/>
              <a:t>. And </a:t>
            </a:r>
            <a:r>
              <a:rPr lang="en-US" dirty="0"/>
              <a:t>having found a ship crossing to Phoenicia, we went aboard and set sail. </a:t>
            </a:r>
            <a:r>
              <a:rPr lang="en-US" dirty="0" smtClean="0"/>
              <a:t>When </a:t>
            </a:r>
            <a:r>
              <a:rPr lang="en-US" dirty="0"/>
              <a:t>we had come in sight of Cyprus, leaving it on the left we sailed to Syria and landed at </a:t>
            </a:r>
            <a:r>
              <a:rPr lang="en-US" dirty="0" err="1"/>
              <a:t>Tyre</a:t>
            </a:r>
            <a:r>
              <a:rPr lang="en-US" dirty="0"/>
              <a:t>, for there the ship was to unload its cargo</a:t>
            </a:r>
            <a:r>
              <a:rPr lang="en-US" dirty="0" smtClean="0"/>
              <a:t>.  Acts 21:1-3</a:t>
            </a:r>
            <a:endParaRPr lang="en-US" dirty="0"/>
          </a:p>
        </p:txBody>
      </p:sp>
      <p:sp>
        <p:nvSpPr>
          <p:cNvPr id="3" name="TextBox 2"/>
          <p:cNvSpPr txBox="1"/>
          <p:nvPr/>
        </p:nvSpPr>
        <p:spPr>
          <a:xfrm>
            <a:off x="6155703" y="1404594"/>
            <a:ext cx="2790334" cy="923330"/>
          </a:xfrm>
          <a:prstGeom prst="rect">
            <a:avLst/>
          </a:prstGeom>
          <a:solidFill>
            <a:schemeClr val="accent4">
              <a:lumMod val="40000"/>
              <a:lumOff val="60000"/>
            </a:schemeClr>
          </a:solidFill>
        </p:spPr>
        <p:txBody>
          <a:bodyPr wrap="square" rtlCol="0">
            <a:spAutoFit/>
          </a:bodyPr>
          <a:lstStyle/>
          <a:p>
            <a:r>
              <a:rPr lang="en-US" dirty="0" smtClean="0"/>
              <a:t>Paul journeyed around this region for 22 years, planting and serving churches</a:t>
            </a:r>
            <a:endParaRPr lang="en-US" dirty="0"/>
          </a:p>
        </p:txBody>
      </p:sp>
    </p:spTree>
    <p:extLst>
      <p:ext uri="{BB962C8B-B14F-4D97-AF65-F5344CB8AC3E}">
        <p14:creationId xmlns:p14="http://schemas.microsoft.com/office/powerpoint/2010/main" val="8673654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05" y="9799"/>
            <a:ext cx="8368203" cy="953426"/>
          </a:xfrm>
        </p:spPr>
        <p:txBody>
          <a:bodyPr>
            <a:normAutofit/>
          </a:bodyPr>
          <a:lstStyle/>
          <a:p>
            <a:pPr algn="ctr"/>
            <a:r>
              <a:rPr lang="en-US" b="1" u="sng" dirty="0" smtClean="0"/>
              <a:t>Confident Paul / Cautious Friends</a:t>
            </a:r>
            <a:endParaRPr lang="en-US" dirty="0"/>
          </a:p>
        </p:txBody>
      </p:sp>
      <p:sp>
        <p:nvSpPr>
          <p:cNvPr id="7" name="Content Placeholder 6"/>
          <p:cNvSpPr>
            <a:spLocks noGrp="1"/>
          </p:cNvSpPr>
          <p:nvPr>
            <p:ph idx="1"/>
          </p:nvPr>
        </p:nvSpPr>
        <p:spPr>
          <a:xfrm>
            <a:off x="176275" y="934063"/>
            <a:ext cx="8695585" cy="5645981"/>
          </a:xfrm>
        </p:spPr>
        <p:txBody>
          <a:bodyPr>
            <a:noAutofit/>
          </a:bodyPr>
          <a:lstStyle/>
          <a:p>
            <a:pPr marL="182880" indent="0">
              <a:lnSpc>
                <a:spcPct val="100000"/>
              </a:lnSpc>
              <a:spcBef>
                <a:spcPts val="600"/>
              </a:spcBef>
              <a:spcAft>
                <a:spcPts val="1200"/>
              </a:spcAft>
              <a:buNone/>
            </a:pPr>
            <a:r>
              <a:rPr lang="en-US" b="1" dirty="0" smtClean="0"/>
              <a:t>Acts </a:t>
            </a:r>
            <a:r>
              <a:rPr lang="en-US" b="1" dirty="0" smtClean="0"/>
              <a:t>21:3,4</a:t>
            </a:r>
            <a:r>
              <a:rPr lang="en-US" dirty="0" smtClean="0"/>
              <a:t>  The disciples in </a:t>
            </a:r>
            <a:r>
              <a:rPr lang="en-US" dirty="0" err="1" smtClean="0"/>
              <a:t>Tyre</a:t>
            </a:r>
            <a:r>
              <a:rPr lang="en-US" dirty="0" smtClean="0"/>
              <a:t> knew Paul was about to suffer and warned him not to go.  But after praying (v.5), he went.</a:t>
            </a:r>
          </a:p>
          <a:p>
            <a:pPr marL="182880" indent="0">
              <a:lnSpc>
                <a:spcPct val="100000"/>
              </a:lnSpc>
              <a:spcBef>
                <a:spcPts val="600"/>
              </a:spcBef>
              <a:spcAft>
                <a:spcPts val="1200"/>
              </a:spcAft>
              <a:buNone/>
            </a:pPr>
            <a:r>
              <a:rPr lang="en-US" b="1" dirty="0"/>
              <a:t>Acts </a:t>
            </a:r>
            <a:r>
              <a:rPr lang="en-US" b="1" dirty="0" smtClean="0"/>
              <a:t>21:10-12</a:t>
            </a:r>
            <a:r>
              <a:rPr lang="en-US" dirty="0" smtClean="0"/>
              <a:t>  The believers in Caesarea knew Paul would suffer in Jerusalem</a:t>
            </a:r>
            <a:r>
              <a:rPr lang="en-US" dirty="0"/>
              <a:t> </a:t>
            </a:r>
            <a:r>
              <a:rPr lang="en-US" dirty="0" smtClean="0"/>
              <a:t>and urged him not to go.</a:t>
            </a:r>
          </a:p>
          <a:p>
            <a:pPr marL="182880" indent="0">
              <a:lnSpc>
                <a:spcPct val="100000"/>
              </a:lnSpc>
              <a:spcBef>
                <a:spcPts val="600"/>
              </a:spcBef>
              <a:spcAft>
                <a:spcPts val="1200"/>
              </a:spcAft>
              <a:buNone/>
            </a:pPr>
            <a:r>
              <a:rPr lang="en-US" b="1" dirty="0"/>
              <a:t>Acts </a:t>
            </a:r>
            <a:r>
              <a:rPr lang="en-US" b="1" dirty="0" smtClean="0"/>
              <a:t>21:13-14</a:t>
            </a:r>
            <a:r>
              <a:rPr lang="en-US" dirty="0" smtClean="0"/>
              <a:t>  What do we say (and pray) to a person willing to suffer and die for Jesus’ name? Do we break their heart or trust “the will of the Lord”?</a:t>
            </a:r>
          </a:p>
          <a:p>
            <a:pPr marL="182880" indent="0">
              <a:lnSpc>
                <a:spcPct val="100000"/>
              </a:lnSpc>
              <a:spcBef>
                <a:spcPts val="600"/>
              </a:spcBef>
              <a:spcAft>
                <a:spcPts val="1200"/>
              </a:spcAft>
              <a:buNone/>
            </a:pPr>
            <a:r>
              <a:rPr lang="en-US" u="sng" dirty="0" smtClean="0"/>
              <a:t>Some of our biggest “idols”</a:t>
            </a:r>
            <a:r>
              <a:rPr lang="en-US" dirty="0" smtClean="0"/>
              <a:t>: </a:t>
            </a:r>
            <a:r>
              <a:rPr lang="en-US" b="1" dirty="0" smtClean="0"/>
              <a:t>health</a:t>
            </a:r>
            <a:r>
              <a:rPr lang="en-US" dirty="0" smtClean="0"/>
              <a:t> and </a:t>
            </a:r>
            <a:r>
              <a:rPr lang="en-US" b="1" dirty="0" smtClean="0"/>
              <a:t>safety</a:t>
            </a:r>
            <a:r>
              <a:rPr lang="en-US" dirty="0" smtClean="0"/>
              <a:t>.</a:t>
            </a:r>
          </a:p>
          <a:p>
            <a:pPr marL="182880" indent="0">
              <a:lnSpc>
                <a:spcPct val="100000"/>
              </a:lnSpc>
              <a:spcBef>
                <a:spcPts val="600"/>
              </a:spcBef>
              <a:spcAft>
                <a:spcPts val="1200"/>
              </a:spcAft>
              <a:buNone/>
            </a:pPr>
            <a:endParaRPr lang="en-US" dirty="0" smtClean="0"/>
          </a:p>
        </p:txBody>
      </p:sp>
    </p:spTree>
    <p:extLst>
      <p:ext uri="{BB962C8B-B14F-4D97-AF65-F5344CB8AC3E}">
        <p14:creationId xmlns:p14="http://schemas.microsoft.com/office/powerpoint/2010/main" val="2622609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05" y="9799"/>
            <a:ext cx="8368203" cy="953426"/>
          </a:xfrm>
        </p:spPr>
        <p:txBody>
          <a:bodyPr>
            <a:normAutofit/>
          </a:bodyPr>
          <a:lstStyle/>
          <a:p>
            <a:pPr algn="ctr"/>
            <a:r>
              <a:rPr lang="en-US" b="1" u="sng" dirty="0" smtClean="0"/>
              <a:t>Joy in Jerusalem</a:t>
            </a:r>
            <a:endParaRPr lang="en-US" dirty="0"/>
          </a:p>
        </p:txBody>
      </p:sp>
      <p:sp>
        <p:nvSpPr>
          <p:cNvPr id="7" name="Content Placeholder 6"/>
          <p:cNvSpPr>
            <a:spLocks noGrp="1"/>
          </p:cNvSpPr>
          <p:nvPr>
            <p:ph idx="1"/>
          </p:nvPr>
        </p:nvSpPr>
        <p:spPr>
          <a:xfrm>
            <a:off x="121131" y="934063"/>
            <a:ext cx="8890347" cy="5645981"/>
          </a:xfrm>
        </p:spPr>
        <p:txBody>
          <a:bodyPr>
            <a:noAutofit/>
          </a:bodyPr>
          <a:lstStyle/>
          <a:p>
            <a:pPr marL="182880" indent="0">
              <a:lnSpc>
                <a:spcPct val="100000"/>
              </a:lnSpc>
              <a:spcBef>
                <a:spcPts val="600"/>
              </a:spcBef>
              <a:spcAft>
                <a:spcPts val="1200"/>
              </a:spcAft>
              <a:buNone/>
            </a:pPr>
            <a:r>
              <a:rPr lang="en-US" b="1" dirty="0" smtClean="0"/>
              <a:t>Acts 21:17-20a</a:t>
            </a:r>
            <a:r>
              <a:rPr lang="en-US" dirty="0" smtClean="0"/>
              <a:t>  “the things </a:t>
            </a:r>
            <a:r>
              <a:rPr lang="en-US" b="1" dirty="0" smtClean="0"/>
              <a:t>God had </a:t>
            </a:r>
            <a:r>
              <a:rPr lang="en-US" b="1" dirty="0"/>
              <a:t>d</a:t>
            </a:r>
            <a:r>
              <a:rPr lang="en-US" b="1" dirty="0" smtClean="0"/>
              <a:t>one</a:t>
            </a:r>
            <a:r>
              <a:rPr lang="en-US" dirty="0" smtClean="0"/>
              <a:t> among the Gentiles through his ministry.”  “they </a:t>
            </a:r>
            <a:r>
              <a:rPr lang="en-US" b="1" dirty="0" smtClean="0"/>
              <a:t>glorified God</a:t>
            </a:r>
            <a:r>
              <a:rPr lang="en-US" dirty="0" smtClean="0"/>
              <a:t>.”  This is our </a:t>
            </a:r>
            <a:r>
              <a:rPr lang="en-US" b="1" dirty="0" smtClean="0"/>
              <a:t>purpose</a:t>
            </a:r>
            <a:r>
              <a:rPr lang="en-US" dirty="0" smtClean="0"/>
              <a:t> for living and our greatest </a:t>
            </a:r>
            <a:r>
              <a:rPr lang="en-US" b="1" dirty="0" smtClean="0"/>
              <a:t>privilege</a:t>
            </a:r>
            <a:r>
              <a:rPr lang="en-US" dirty="0" smtClean="0"/>
              <a:t>.</a:t>
            </a:r>
          </a:p>
          <a:p>
            <a:pPr marL="182880" indent="0">
              <a:lnSpc>
                <a:spcPct val="100000"/>
              </a:lnSpc>
              <a:spcBef>
                <a:spcPts val="600"/>
              </a:spcBef>
              <a:spcAft>
                <a:spcPts val="1200"/>
              </a:spcAft>
              <a:buNone/>
            </a:pPr>
            <a:r>
              <a:rPr lang="en-US" b="1" dirty="0"/>
              <a:t>Acts </a:t>
            </a:r>
            <a:r>
              <a:rPr lang="en-US" b="1" dirty="0" smtClean="0"/>
              <a:t>21:21-22</a:t>
            </a:r>
            <a:r>
              <a:rPr lang="en-US" dirty="0" smtClean="0"/>
              <a:t>  Paul taught from the OT Scriptures and did not tell Jews to “forsake Moses.” He would only speak against man-made traditions that conflicted with the gospel of grace.</a:t>
            </a:r>
          </a:p>
          <a:p>
            <a:pPr marL="182880" indent="0">
              <a:lnSpc>
                <a:spcPct val="100000"/>
              </a:lnSpc>
              <a:spcBef>
                <a:spcPts val="600"/>
              </a:spcBef>
              <a:spcAft>
                <a:spcPts val="1200"/>
              </a:spcAft>
              <a:buNone/>
            </a:pPr>
            <a:r>
              <a:rPr lang="en-US" b="1" dirty="0"/>
              <a:t>Acts </a:t>
            </a:r>
            <a:r>
              <a:rPr lang="en-US" b="1" dirty="0" smtClean="0"/>
              <a:t>21:23-24</a:t>
            </a:r>
            <a:r>
              <a:rPr lang="en-US" dirty="0" smtClean="0"/>
              <a:t>  The church leaders had a plan to prove Paul was still following important Jewish</a:t>
            </a:r>
            <a:r>
              <a:rPr lang="en-US" dirty="0"/>
              <a:t> </a:t>
            </a:r>
            <a:r>
              <a:rPr lang="en-US" dirty="0" smtClean="0"/>
              <a:t>traditions.</a:t>
            </a:r>
          </a:p>
          <a:p>
            <a:pPr marL="182880" indent="0">
              <a:lnSpc>
                <a:spcPct val="100000"/>
              </a:lnSpc>
              <a:spcBef>
                <a:spcPts val="600"/>
              </a:spcBef>
              <a:spcAft>
                <a:spcPts val="1200"/>
              </a:spcAft>
              <a:buNone/>
            </a:pPr>
            <a:r>
              <a:rPr lang="en-US" b="1" dirty="0"/>
              <a:t>Acts </a:t>
            </a:r>
            <a:r>
              <a:rPr lang="en-US" b="1" dirty="0" smtClean="0"/>
              <a:t>21:25</a:t>
            </a:r>
            <a:r>
              <a:rPr lang="en-US" dirty="0" smtClean="0"/>
              <a:t>  Another reminder that salvation is by grace, not the law.</a:t>
            </a:r>
          </a:p>
        </p:txBody>
      </p:sp>
    </p:spTree>
    <p:extLst>
      <p:ext uri="{BB962C8B-B14F-4D97-AF65-F5344CB8AC3E}">
        <p14:creationId xmlns:p14="http://schemas.microsoft.com/office/powerpoint/2010/main" val="1026062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05" y="9799"/>
            <a:ext cx="8368203" cy="953426"/>
          </a:xfrm>
        </p:spPr>
        <p:txBody>
          <a:bodyPr>
            <a:normAutofit/>
          </a:bodyPr>
          <a:lstStyle/>
          <a:p>
            <a:pPr algn="ctr"/>
            <a:r>
              <a:rPr lang="en-US" b="1" u="sng" dirty="0" smtClean="0"/>
              <a:t>Anger in Jerusalem</a:t>
            </a:r>
            <a:endParaRPr lang="en-US" dirty="0"/>
          </a:p>
        </p:txBody>
      </p:sp>
      <p:sp>
        <p:nvSpPr>
          <p:cNvPr id="7" name="Content Placeholder 6"/>
          <p:cNvSpPr>
            <a:spLocks noGrp="1"/>
          </p:cNvSpPr>
          <p:nvPr>
            <p:ph idx="1"/>
          </p:nvPr>
        </p:nvSpPr>
        <p:spPr>
          <a:xfrm>
            <a:off x="68123" y="934063"/>
            <a:ext cx="8996853" cy="5645981"/>
          </a:xfrm>
        </p:spPr>
        <p:txBody>
          <a:bodyPr>
            <a:noAutofit/>
          </a:bodyPr>
          <a:lstStyle/>
          <a:p>
            <a:pPr marL="182880" indent="0">
              <a:lnSpc>
                <a:spcPct val="100000"/>
              </a:lnSpc>
              <a:spcBef>
                <a:spcPts val="600"/>
              </a:spcBef>
              <a:spcAft>
                <a:spcPts val="1200"/>
              </a:spcAft>
              <a:buNone/>
            </a:pPr>
            <a:r>
              <a:rPr lang="en-US" b="1" dirty="0" smtClean="0"/>
              <a:t>Acts 21:27-28</a:t>
            </a:r>
            <a:r>
              <a:rPr lang="en-US" dirty="0" smtClean="0"/>
              <a:t>  Paul is falsely accused (always check the facts before judging someone).</a:t>
            </a:r>
          </a:p>
          <a:p>
            <a:pPr marL="182880" indent="0">
              <a:lnSpc>
                <a:spcPct val="100000"/>
              </a:lnSpc>
              <a:spcBef>
                <a:spcPts val="600"/>
              </a:spcBef>
              <a:spcAft>
                <a:spcPts val="1200"/>
              </a:spcAft>
              <a:buNone/>
            </a:pPr>
            <a:r>
              <a:rPr lang="en-US" b="1" dirty="0"/>
              <a:t>Acts </a:t>
            </a:r>
            <a:r>
              <a:rPr lang="en-US" b="1" dirty="0" smtClean="0"/>
              <a:t>21:30</a:t>
            </a:r>
            <a:r>
              <a:rPr lang="en-US" dirty="0" smtClean="0"/>
              <a:t>  The crowd loses control. </a:t>
            </a:r>
          </a:p>
          <a:p>
            <a:pPr marL="182880" indent="0">
              <a:lnSpc>
                <a:spcPct val="100000"/>
              </a:lnSpc>
              <a:spcBef>
                <a:spcPts val="600"/>
              </a:spcBef>
              <a:spcAft>
                <a:spcPts val="1200"/>
              </a:spcAft>
              <a:buNone/>
            </a:pPr>
            <a:r>
              <a:rPr lang="en-US" b="1" dirty="0"/>
              <a:t>Acts </a:t>
            </a:r>
            <a:r>
              <a:rPr lang="en-US" b="1" dirty="0" smtClean="0"/>
              <a:t>21:31-34</a:t>
            </a:r>
            <a:r>
              <a:rPr lang="en-US" dirty="0" smtClean="0"/>
              <a:t>  A Tribune commanded 600 soldiers.  He trusted the crowd and assumed Paul was guilty.</a:t>
            </a:r>
          </a:p>
          <a:p>
            <a:pPr marL="182880" indent="0">
              <a:lnSpc>
                <a:spcPct val="100000"/>
              </a:lnSpc>
              <a:spcBef>
                <a:spcPts val="600"/>
              </a:spcBef>
              <a:spcAft>
                <a:spcPts val="1200"/>
              </a:spcAft>
              <a:buNone/>
            </a:pPr>
            <a:r>
              <a:rPr lang="en-US" b="1" dirty="0"/>
              <a:t>Acts </a:t>
            </a:r>
            <a:r>
              <a:rPr lang="en-US" b="1" dirty="0" smtClean="0"/>
              <a:t>21:40 – 22:2</a:t>
            </a:r>
            <a:r>
              <a:rPr lang="en-US" dirty="0" smtClean="0"/>
              <a:t>  Paul begins his defense.</a:t>
            </a:r>
          </a:p>
          <a:p>
            <a:pPr marL="182880" indent="0">
              <a:lnSpc>
                <a:spcPct val="100000"/>
              </a:lnSpc>
              <a:spcBef>
                <a:spcPts val="600"/>
              </a:spcBef>
              <a:spcAft>
                <a:spcPts val="1200"/>
              </a:spcAft>
              <a:buNone/>
            </a:pPr>
            <a:r>
              <a:rPr lang="en-US" b="1" dirty="0" smtClean="0"/>
              <a:t>Acts 22:3-4,12  </a:t>
            </a:r>
            <a:r>
              <a:rPr lang="en-US" dirty="0" smtClean="0"/>
              <a:t>Paul identifies with his audience, calming their anger and sharing his testimony.</a:t>
            </a:r>
          </a:p>
          <a:p>
            <a:pPr marL="182880" indent="0">
              <a:lnSpc>
                <a:spcPct val="100000"/>
              </a:lnSpc>
              <a:spcBef>
                <a:spcPts val="600"/>
              </a:spcBef>
              <a:spcAft>
                <a:spcPts val="1200"/>
              </a:spcAft>
              <a:buNone/>
            </a:pPr>
            <a:r>
              <a:rPr lang="en-US" b="1" dirty="0" smtClean="0"/>
              <a:t>Acts 22:21-22  </a:t>
            </a:r>
            <a:r>
              <a:rPr lang="en-US" dirty="0" smtClean="0"/>
              <a:t>One word (“Gentiles”) sparks new fury in the crowd. There is great danger in zealous nationalism!</a:t>
            </a:r>
          </a:p>
        </p:txBody>
      </p:sp>
    </p:spTree>
    <p:extLst>
      <p:ext uri="{BB962C8B-B14F-4D97-AF65-F5344CB8AC3E}">
        <p14:creationId xmlns:p14="http://schemas.microsoft.com/office/powerpoint/2010/main" val="1218089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Some “Take </a:t>
            </a:r>
            <a:r>
              <a:rPr lang="en-US" b="1" u="sng" dirty="0" err="1" smtClean="0"/>
              <a:t>Aways</a:t>
            </a:r>
            <a:r>
              <a:rPr lang="en-US" b="1" u="sng" dirty="0" smtClean="0"/>
              <a:t>”</a:t>
            </a:r>
            <a:endParaRPr lang="en-US" b="1" u="sng" dirty="0"/>
          </a:p>
        </p:txBody>
      </p:sp>
      <p:sp>
        <p:nvSpPr>
          <p:cNvPr id="7" name="Content Placeholder 6"/>
          <p:cNvSpPr>
            <a:spLocks noGrp="1"/>
          </p:cNvSpPr>
          <p:nvPr>
            <p:ph idx="1"/>
          </p:nvPr>
        </p:nvSpPr>
        <p:spPr>
          <a:xfrm>
            <a:off x="369153" y="1086574"/>
            <a:ext cx="8404139" cy="5358339"/>
          </a:xfrm>
        </p:spPr>
        <p:txBody>
          <a:bodyPr>
            <a:normAutofit/>
          </a:bodyPr>
          <a:lstStyle/>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Remember the amazing sacrifice of Jesus, who left the comforts of heaven to suffer on the cross for you.</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Focusing on our inheritance makes it possible to be “sorrowful, yet always rejoicing.”</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What is </a:t>
            </a:r>
            <a:r>
              <a:rPr lang="en-US" u="sng" dirty="0" smtClean="0">
                <a:solidFill>
                  <a:schemeClr val="accent1">
                    <a:lumMod val="50000"/>
                  </a:schemeClr>
                </a:solidFill>
                <a:latin typeface="Cambria" panose="02040503050406030204" pitchFamily="18" charset="0"/>
                <a:ea typeface="Cambria" panose="02040503050406030204" pitchFamily="18" charset="0"/>
              </a:rPr>
              <a:t>most important</a:t>
            </a:r>
            <a:r>
              <a:rPr lang="en-US" dirty="0" smtClean="0">
                <a:solidFill>
                  <a:schemeClr val="accent1">
                    <a:lumMod val="50000"/>
                  </a:schemeClr>
                </a:solidFill>
                <a:latin typeface="Cambria" panose="02040503050406030204" pitchFamily="18" charset="0"/>
                <a:ea typeface="Cambria" panose="02040503050406030204" pitchFamily="18" charset="0"/>
              </a:rPr>
              <a:t> to me: </a:t>
            </a:r>
            <a:r>
              <a:rPr lang="en-US" b="1" dirty="0" smtClean="0">
                <a:solidFill>
                  <a:schemeClr val="accent1">
                    <a:lumMod val="50000"/>
                  </a:schemeClr>
                </a:solidFill>
                <a:latin typeface="Cambria" panose="02040503050406030204" pitchFamily="18" charset="0"/>
                <a:ea typeface="Cambria" panose="02040503050406030204" pitchFamily="18" charset="0"/>
              </a:rPr>
              <a:t>safety, comfort</a:t>
            </a:r>
            <a:r>
              <a:rPr lang="en-US" dirty="0" smtClean="0">
                <a:solidFill>
                  <a:schemeClr val="accent1">
                    <a:lumMod val="50000"/>
                  </a:schemeClr>
                </a:solidFill>
                <a:latin typeface="Cambria" panose="02040503050406030204" pitchFamily="18" charset="0"/>
                <a:ea typeface="Cambria" panose="02040503050406030204" pitchFamily="18" charset="0"/>
              </a:rPr>
              <a:t> or </a:t>
            </a:r>
            <a:r>
              <a:rPr lang="en-US" b="1" dirty="0" smtClean="0">
                <a:solidFill>
                  <a:schemeClr val="accent1">
                    <a:lumMod val="50000"/>
                  </a:schemeClr>
                </a:solidFill>
                <a:latin typeface="Cambria" panose="02040503050406030204" pitchFamily="18" charset="0"/>
                <a:ea typeface="Cambria" panose="02040503050406030204" pitchFamily="18" charset="0"/>
              </a:rPr>
              <a:t>Jesus</a:t>
            </a:r>
            <a:r>
              <a:rPr lang="en-US" dirty="0" smtClean="0">
                <a:solidFill>
                  <a:schemeClr val="accent1">
                    <a:lumMod val="50000"/>
                  </a:schemeClr>
                </a:solidFill>
                <a:latin typeface="Cambria" panose="02040503050406030204" pitchFamily="18" charset="0"/>
                <a:ea typeface="Cambria" panose="02040503050406030204" pitchFamily="18" charset="0"/>
              </a:rPr>
              <a:t>? </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Be very aware of the dangers of “mindless mob thinking” or zealous nationalism!</a:t>
            </a:r>
          </a:p>
          <a:p>
            <a:pPr>
              <a:lnSpc>
                <a:spcPct val="100000"/>
              </a:lnSpc>
              <a:spcAft>
                <a:spcPts val="1800"/>
              </a:spcAft>
            </a:pPr>
            <a:endParaRPr lang="en-US" dirty="0" smtClean="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902968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05" y="9799"/>
            <a:ext cx="8368203" cy="953426"/>
          </a:xfrm>
        </p:spPr>
        <p:txBody>
          <a:bodyPr>
            <a:normAutofit fontScale="90000"/>
          </a:bodyPr>
          <a:lstStyle/>
          <a:p>
            <a:pPr algn="ctr"/>
            <a:r>
              <a:rPr lang="en-US" b="1" u="sng" dirty="0" smtClean="0"/>
              <a:t>A Serious Letter</a:t>
            </a:r>
            <a:br>
              <a:rPr lang="en-US" b="1" u="sng" dirty="0" smtClean="0"/>
            </a:br>
            <a:r>
              <a:rPr lang="en-US" sz="2200" dirty="0" smtClean="0"/>
              <a:t>(written by </a:t>
            </a:r>
            <a:r>
              <a:rPr lang="en-US" sz="2200" dirty="0" err="1" smtClean="0"/>
              <a:t>Adoniram</a:t>
            </a:r>
            <a:r>
              <a:rPr lang="en-US" sz="2200" dirty="0" smtClean="0"/>
              <a:t> Judson ~1810 to the father of Ann </a:t>
            </a:r>
            <a:r>
              <a:rPr lang="en-US" sz="2200" dirty="0" err="1" smtClean="0"/>
              <a:t>Hasseltine</a:t>
            </a:r>
            <a:r>
              <a:rPr lang="en-US" sz="2200" dirty="0" smtClean="0"/>
              <a:t>)</a:t>
            </a:r>
            <a:endParaRPr lang="en-US" dirty="0"/>
          </a:p>
        </p:txBody>
      </p:sp>
      <p:sp>
        <p:nvSpPr>
          <p:cNvPr id="7" name="Content Placeholder 6"/>
          <p:cNvSpPr>
            <a:spLocks noGrp="1"/>
          </p:cNvSpPr>
          <p:nvPr>
            <p:ph idx="1"/>
          </p:nvPr>
        </p:nvSpPr>
        <p:spPr>
          <a:xfrm>
            <a:off x="68123" y="1229032"/>
            <a:ext cx="8996853" cy="5282188"/>
          </a:xfrm>
        </p:spPr>
        <p:txBody>
          <a:bodyPr>
            <a:noAutofit/>
          </a:bodyPr>
          <a:lstStyle/>
          <a:p>
            <a:pPr marL="182880" indent="0">
              <a:lnSpc>
                <a:spcPct val="100000"/>
              </a:lnSpc>
              <a:spcBef>
                <a:spcPts val="600"/>
              </a:spcBef>
              <a:spcAft>
                <a:spcPts val="1200"/>
              </a:spcAft>
              <a:buNone/>
            </a:pPr>
            <a:r>
              <a:rPr lang="en-US" sz="2400" dirty="0" smtClean="0"/>
              <a:t>“</a:t>
            </a:r>
            <a:r>
              <a:rPr lang="en-US" sz="2400" dirty="0"/>
              <a:t>I have now to ask whether you can consent to part with your daughter early next spring, to see her no more in this </a:t>
            </a:r>
            <a:r>
              <a:rPr lang="en-US" sz="2400" dirty="0" smtClean="0"/>
              <a:t>world?”</a:t>
            </a:r>
          </a:p>
          <a:p>
            <a:pPr marL="182880" indent="0">
              <a:lnSpc>
                <a:spcPct val="100000"/>
              </a:lnSpc>
              <a:spcBef>
                <a:spcPts val="600"/>
              </a:spcBef>
              <a:spcAft>
                <a:spcPts val="1200"/>
              </a:spcAft>
              <a:buNone/>
            </a:pPr>
            <a:r>
              <a:rPr lang="en-US" sz="2400" dirty="0" smtClean="0"/>
              <a:t>Whether </a:t>
            </a:r>
            <a:r>
              <a:rPr lang="en-US" sz="2400" dirty="0"/>
              <a:t>you can consent to her departure to a heathen land, and her subjection to the hardships and sufferings of a missionary life</a:t>
            </a:r>
            <a:r>
              <a:rPr lang="en-US" sz="2400" dirty="0" smtClean="0"/>
              <a:t>?</a:t>
            </a:r>
          </a:p>
          <a:p>
            <a:pPr marL="182880" indent="0">
              <a:lnSpc>
                <a:spcPct val="100000"/>
              </a:lnSpc>
              <a:spcBef>
                <a:spcPts val="600"/>
              </a:spcBef>
              <a:spcAft>
                <a:spcPts val="1200"/>
              </a:spcAft>
              <a:buNone/>
            </a:pPr>
            <a:r>
              <a:rPr lang="en-US" sz="2400" dirty="0" smtClean="0"/>
              <a:t>Whether </a:t>
            </a:r>
            <a:r>
              <a:rPr lang="en-US" sz="2400" dirty="0"/>
              <a:t>you can consent to her exposure to the dangers of the ocean; to the fatal influence of the southern climate of India; to every kind of want and distress; to degradation, insult, persecution, and perhaps a violent </a:t>
            </a:r>
            <a:r>
              <a:rPr lang="en-US" sz="2400" dirty="0" smtClean="0"/>
              <a:t>death?</a:t>
            </a:r>
          </a:p>
          <a:p>
            <a:pPr marL="182880" indent="0">
              <a:lnSpc>
                <a:spcPct val="100000"/>
              </a:lnSpc>
              <a:spcBef>
                <a:spcPts val="600"/>
              </a:spcBef>
              <a:spcAft>
                <a:spcPts val="1200"/>
              </a:spcAft>
              <a:buNone/>
            </a:pPr>
            <a:r>
              <a:rPr lang="en-US" sz="2400" dirty="0" smtClean="0"/>
              <a:t>Can </a:t>
            </a:r>
            <a:r>
              <a:rPr lang="en-US" sz="2400" dirty="0"/>
              <a:t>you consent to all this, for the sake of Him who left His heavenly home and died for her and for you; for the sake of perishing, immortal souls; for the sake of Zion and the glory of </a:t>
            </a:r>
            <a:r>
              <a:rPr lang="en-US" sz="2400" dirty="0" smtClean="0"/>
              <a:t>God?”</a:t>
            </a:r>
          </a:p>
        </p:txBody>
      </p:sp>
    </p:spTree>
    <p:extLst>
      <p:ext uri="{BB962C8B-B14F-4D97-AF65-F5344CB8AC3E}">
        <p14:creationId xmlns:p14="http://schemas.microsoft.com/office/powerpoint/2010/main" val="950044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7327</TotalTime>
  <Words>1967</Words>
  <Application>Microsoft Office PowerPoint</Application>
  <PresentationFormat>On-screen Show (4:3)</PresentationFormat>
  <Paragraphs>68</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Bookman Old Style</vt:lpstr>
      <vt:lpstr>Calibri</vt:lpstr>
      <vt:lpstr>Calibri Light</vt:lpstr>
      <vt:lpstr>Cambria</vt:lpstr>
      <vt:lpstr>Office Theme</vt:lpstr>
      <vt:lpstr>Following God into Difficulty</vt:lpstr>
      <vt:lpstr>God’s Plan for Paul</vt:lpstr>
      <vt:lpstr>PowerPoint Presentation</vt:lpstr>
      <vt:lpstr>Confident Paul / Cautious Friends</vt:lpstr>
      <vt:lpstr>Joy in Jerusalem</vt:lpstr>
      <vt:lpstr>Anger in Jerusalem</vt:lpstr>
      <vt:lpstr>Some “Take Aways”</vt:lpstr>
      <vt:lpstr>A Serious Letter (written by Adoniram Judson ~1810 to the father of Ann Hasseltine)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494</cp:revision>
  <dcterms:created xsi:type="dcterms:W3CDTF">2022-11-02T22:17:55Z</dcterms:created>
  <dcterms:modified xsi:type="dcterms:W3CDTF">2024-06-07T00:36:50Z</dcterms:modified>
</cp:coreProperties>
</file>