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333" r:id="rId3"/>
    <p:sldId id="336" r:id="rId4"/>
    <p:sldId id="337" r:id="rId5"/>
    <p:sldId id="338" r:id="rId6"/>
    <p:sldId id="339" r:id="rId7"/>
    <p:sldId id="340" r:id="rId8"/>
    <p:sldId id="342" r:id="rId9"/>
    <p:sldId id="343" r:id="rId10"/>
    <p:sldId id="332"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2205" autoAdjust="0"/>
    <p:restoredTop sz="76761" autoAdjust="0"/>
  </p:normalViewPr>
  <p:slideViewPr>
    <p:cSldViewPr snapToGrid="0">
      <p:cViewPr varScale="1">
        <p:scale>
          <a:sx n="87" d="100"/>
          <a:sy n="87" d="100"/>
        </p:scale>
        <p:origin x="1926" y="96"/>
      </p:cViewPr>
      <p:guideLst/>
    </p:cSldViewPr>
  </p:slideViewPr>
  <p:notesTextViewPr>
    <p:cViewPr>
      <p:scale>
        <a:sx n="200" d="100"/>
        <a:sy n="200" d="100"/>
      </p:scale>
      <p:origin x="0" y="0"/>
    </p:cViewPr>
  </p:notesTextViewPr>
  <p:sorterViewPr>
    <p:cViewPr>
      <p:scale>
        <a:sx n="200" d="100"/>
        <a:sy n="2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6E1A17-0C42-46D3-B25B-C5FDCF936158}" type="datetimeFigureOut">
              <a:rPr lang="en-US" smtClean="0"/>
              <a:t>6/13/2024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5137F4-5C01-4833-8342-24C0486150F5}" type="slidenum">
              <a:rPr lang="en-US" smtClean="0"/>
              <a:t>‹#›</a:t>
            </a:fld>
            <a:endParaRPr lang="en-US"/>
          </a:p>
        </p:txBody>
      </p:sp>
    </p:spTree>
    <p:extLst>
      <p:ext uri="{BB962C8B-B14F-4D97-AF65-F5344CB8AC3E}">
        <p14:creationId xmlns:p14="http://schemas.microsoft.com/office/powerpoint/2010/main" val="3116559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Although Paul had done nothing</a:t>
            </a:r>
            <a:r>
              <a:rPr lang="en-US" baseline="0" dirty="0" smtClean="0"/>
              <a:t> wrong, he stayed imprisoned and had to make many defenses against his opponents.  He stood before four main groups and while defending himself, spoke about the truth of the gospel.  Remember: sometimes persecution opens doors to testify of God’s saving grace!</a:t>
            </a:r>
            <a:endParaRPr lang="en-US" dirty="0"/>
          </a:p>
        </p:txBody>
      </p:sp>
      <p:sp>
        <p:nvSpPr>
          <p:cNvPr id="4" name="Slide Number Placeholder 3"/>
          <p:cNvSpPr>
            <a:spLocks noGrp="1"/>
          </p:cNvSpPr>
          <p:nvPr>
            <p:ph type="sldNum" sz="quarter" idx="10"/>
          </p:nvPr>
        </p:nvSpPr>
        <p:spPr/>
        <p:txBody>
          <a:bodyPr/>
          <a:lstStyle/>
          <a:p>
            <a:fld id="{F85137F4-5C01-4833-8342-24C0486150F5}" type="slidenum">
              <a:rPr lang="en-US" smtClean="0"/>
              <a:t>1</a:t>
            </a:fld>
            <a:endParaRPr lang="en-US"/>
          </a:p>
        </p:txBody>
      </p:sp>
    </p:spTree>
    <p:extLst>
      <p:ext uri="{BB962C8B-B14F-4D97-AF65-F5344CB8AC3E}">
        <p14:creationId xmlns:p14="http://schemas.microsoft.com/office/powerpoint/2010/main" val="2399232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2</a:t>
            </a:fld>
            <a:endParaRPr lang="en-US"/>
          </a:p>
        </p:txBody>
      </p:sp>
    </p:spTree>
    <p:extLst>
      <p:ext uri="{BB962C8B-B14F-4D97-AF65-F5344CB8AC3E}">
        <p14:creationId xmlns:p14="http://schemas.microsoft.com/office/powerpoint/2010/main" val="4047993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3</a:t>
            </a:fld>
            <a:endParaRPr lang="en-US"/>
          </a:p>
        </p:txBody>
      </p:sp>
    </p:spTree>
    <p:extLst>
      <p:ext uri="{BB962C8B-B14F-4D97-AF65-F5344CB8AC3E}">
        <p14:creationId xmlns:p14="http://schemas.microsoft.com/office/powerpoint/2010/main" val="3299778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4</a:t>
            </a:fld>
            <a:endParaRPr lang="en-US"/>
          </a:p>
        </p:txBody>
      </p:sp>
    </p:spTree>
    <p:extLst>
      <p:ext uri="{BB962C8B-B14F-4D97-AF65-F5344CB8AC3E}">
        <p14:creationId xmlns:p14="http://schemas.microsoft.com/office/powerpoint/2010/main" val="31541237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5</a:t>
            </a:fld>
            <a:endParaRPr lang="en-US"/>
          </a:p>
        </p:txBody>
      </p:sp>
    </p:spTree>
    <p:extLst>
      <p:ext uri="{BB962C8B-B14F-4D97-AF65-F5344CB8AC3E}">
        <p14:creationId xmlns:p14="http://schemas.microsoft.com/office/powerpoint/2010/main" val="763120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6</a:t>
            </a:fld>
            <a:endParaRPr lang="en-US"/>
          </a:p>
        </p:txBody>
      </p:sp>
    </p:spTree>
    <p:extLst>
      <p:ext uri="{BB962C8B-B14F-4D97-AF65-F5344CB8AC3E}">
        <p14:creationId xmlns:p14="http://schemas.microsoft.com/office/powerpoint/2010/main" val="3907543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7</a:t>
            </a:fld>
            <a:endParaRPr lang="en-US"/>
          </a:p>
        </p:txBody>
      </p:sp>
    </p:spTree>
    <p:extLst>
      <p:ext uri="{BB962C8B-B14F-4D97-AF65-F5344CB8AC3E}">
        <p14:creationId xmlns:p14="http://schemas.microsoft.com/office/powerpoint/2010/main" val="2681197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8</a:t>
            </a:fld>
            <a:endParaRPr lang="en-US"/>
          </a:p>
        </p:txBody>
      </p:sp>
    </p:spTree>
    <p:extLst>
      <p:ext uri="{BB962C8B-B14F-4D97-AF65-F5344CB8AC3E}">
        <p14:creationId xmlns:p14="http://schemas.microsoft.com/office/powerpoint/2010/main" val="2505724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aseline="0" dirty="0" smtClean="0"/>
          </a:p>
        </p:txBody>
      </p:sp>
      <p:sp>
        <p:nvSpPr>
          <p:cNvPr id="4" name="Slide Number Placeholder 3"/>
          <p:cNvSpPr>
            <a:spLocks noGrp="1"/>
          </p:cNvSpPr>
          <p:nvPr>
            <p:ph type="sldNum" sz="quarter" idx="10"/>
          </p:nvPr>
        </p:nvSpPr>
        <p:spPr/>
        <p:txBody>
          <a:bodyPr/>
          <a:lstStyle/>
          <a:p>
            <a:fld id="{F85137F4-5C01-4833-8342-24C0486150F5}" type="slidenum">
              <a:rPr lang="en-US" smtClean="0"/>
              <a:t>9</a:t>
            </a:fld>
            <a:endParaRPr lang="en-US"/>
          </a:p>
        </p:txBody>
      </p:sp>
    </p:spTree>
    <p:extLst>
      <p:ext uri="{BB962C8B-B14F-4D97-AF65-F5344CB8AC3E}">
        <p14:creationId xmlns:p14="http://schemas.microsoft.com/office/powerpoint/2010/main" val="2736022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Hebrews</a:t>
            </a:r>
            <a:r>
              <a:rPr lang="en-US" sz="1200" b="0" i="0" kern="1200" baseline="0" dirty="0" smtClean="0">
                <a:solidFill>
                  <a:schemeClr val="tx1"/>
                </a:solidFill>
                <a:effectLst/>
                <a:latin typeface="+mn-lt"/>
                <a:ea typeface="+mn-ea"/>
                <a:cs typeface="+mn-cs"/>
              </a:rPr>
              <a:t> 2:14,15  </a:t>
            </a:r>
            <a:r>
              <a:rPr lang="en-US" sz="1200" b="0" i="0" u="none" strike="noStrike" kern="1200" baseline="0" dirty="0" smtClean="0">
                <a:solidFill>
                  <a:schemeClr val="tx1"/>
                </a:solidFill>
                <a:latin typeface="+mn-lt"/>
                <a:ea typeface="+mn-ea"/>
                <a:cs typeface="+mn-cs"/>
              </a:rPr>
              <a:t>Since therefore the children share in flesh and blood, he himself likewise partook of the same things, that through death he might destroy the one who has the power of death, that is, the devil,</a:t>
            </a:r>
            <a:r>
              <a:rPr lang="en-US" sz="1200" b="1" i="0" u="none" strike="noStrike" kern="1200" baseline="3000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and </a:t>
            </a:r>
            <a:r>
              <a:rPr lang="en-US" sz="1200" b="1" i="0" u="none" strike="noStrike" kern="1200" baseline="0" dirty="0" smtClean="0">
                <a:solidFill>
                  <a:schemeClr val="tx1"/>
                </a:solidFill>
                <a:latin typeface="+mn-lt"/>
                <a:ea typeface="+mn-ea"/>
                <a:cs typeface="+mn-cs"/>
              </a:rPr>
              <a:t>deliver all those</a:t>
            </a:r>
            <a:r>
              <a:rPr lang="en-US" sz="1200" b="0" i="0" u="none" strike="noStrike" kern="1200" baseline="0" dirty="0" smtClean="0">
                <a:solidFill>
                  <a:schemeClr val="tx1"/>
                </a:solidFill>
                <a:latin typeface="+mn-lt"/>
                <a:ea typeface="+mn-ea"/>
                <a:cs typeface="+mn-cs"/>
              </a:rPr>
              <a:t> who through </a:t>
            </a:r>
            <a:r>
              <a:rPr lang="en-US" sz="1200" b="1" i="0" u="none" strike="noStrike" kern="1200" baseline="0" dirty="0" smtClean="0">
                <a:solidFill>
                  <a:schemeClr val="tx1"/>
                </a:solidFill>
                <a:latin typeface="+mn-lt"/>
                <a:ea typeface="+mn-ea"/>
                <a:cs typeface="+mn-cs"/>
              </a:rPr>
              <a:t>fear of death </a:t>
            </a:r>
            <a:r>
              <a:rPr lang="en-US" sz="1200" b="0" i="0" u="none" strike="noStrike" kern="1200" baseline="0" dirty="0" smtClean="0">
                <a:solidFill>
                  <a:schemeClr val="tx1"/>
                </a:solidFill>
                <a:latin typeface="+mn-lt"/>
                <a:ea typeface="+mn-ea"/>
                <a:cs typeface="+mn-cs"/>
              </a:rPr>
              <a:t>were subject to lifelong slavery.</a:t>
            </a:r>
            <a:endParaRPr lang="en-US" dirty="0"/>
          </a:p>
        </p:txBody>
      </p:sp>
      <p:sp>
        <p:nvSpPr>
          <p:cNvPr id="4" name="Slide Number Placeholder 3"/>
          <p:cNvSpPr>
            <a:spLocks noGrp="1"/>
          </p:cNvSpPr>
          <p:nvPr>
            <p:ph type="sldNum" sz="quarter" idx="10"/>
          </p:nvPr>
        </p:nvSpPr>
        <p:spPr/>
        <p:txBody>
          <a:bodyPr/>
          <a:lstStyle/>
          <a:p>
            <a:fld id="{F85137F4-5C01-4833-8342-24C0486150F5}" type="slidenum">
              <a:rPr lang="en-US" smtClean="0"/>
              <a:t>10</a:t>
            </a:fld>
            <a:endParaRPr lang="en-US"/>
          </a:p>
        </p:txBody>
      </p:sp>
    </p:spTree>
    <p:extLst>
      <p:ext uri="{BB962C8B-B14F-4D97-AF65-F5344CB8AC3E}">
        <p14:creationId xmlns:p14="http://schemas.microsoft.com/office/powerpoint/2010/main" val="3909408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E1AAF78-C487-492D-A5D8-4AA2F643F080}"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70074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1AAF78-C487-492D-A5D8-4AA2F643F080}"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2498465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E1AAF78-C487-492D-A5D8-4AA2F643F080}"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2193033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E1AAF78-C487-492D-A5D8-4AA2F643F080}"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4012945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1AAF78-C487-492D-A5D8-4AA2F643F080}" type="datetimeFigureOut">
              <a:rPr lang="en-US" smtClean="0"/>
              <a:t>6/13/2024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2592644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1AAF78-C487-492D-A5D8-4AA2F643F080}" type="datetimeFigureOut">
              <a:rPr lang="en-US" smtClean="0"/>
              <a:t>6/13/2024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582257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1AAF78-C487-492D-A5D8-4AA2F643F080}" type="datetimeFigureOut">
              <a:rPr lang="en-US" smtClean="0"/>
              <a:t>6/13/2024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2356046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E1AAF78-C487-492D-A5D8-4AA2F643F080}"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2277981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E1AAF78-C487-492D-A5D8-4AA2F643F080}"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3349887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1AAF78-C487-492D-A5D8-4AA2F643F080}"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674116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1AAF78-C487-492D-A5D8-4AA2F643F080}"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07A6CB-21DE-471F-9D4B-BE60F307A40B}" type="slidenum">
              <a:rPr lang="en-US" smtClean="0"/>
              <a:t>‹#›</a:t>
            </a:fld>
            <a:endParaRPr lang="en-US"/>
          </a:p>
        </p:txBody>
      </p:sp>
    </p:spTree>
    <p:extLst>
      <p:ext uri="{BB962C8B-B14F-4D97-AF65-F5344CB8AC3E}">
        <p14:creationId xmlns:p14="http://schemas.microsoft.com/office/powerpoint/2010/main" val="1341405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1AAF78-C487-492D-A5D8-4AA2F643F080}" type="datetimeFigureOut">
              <a:rPr lang="en-US" smtClean="0"/>
              <a:t>6/13/2024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07A6CB-21DE-471F-9D4B-BE60F307A40B}" type="slidenum">
              <a:rPr lang="en-US" smtClean="0"/>
              <a:t>‹#›</a:t>
            </a:fld>
            <a:endParaRPr lang="en-US"/>
          </a:p>
        </p:txBody>
      </p:sp>
    </p:spTree>
    <p:extLst>
      <p:ext uri="{BB962C8B-B14F-4D97-AF65-F5344CB8AC3E}">
        <p14:creationId xmlns:p14="http://schemas.microsoft.com/office/powerpoint/2010/main" val="35770874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94527" y="232744"/>
            <a:ext cx="5139333" cy="2568423"/>
          </a:xfrm>
        </p:spPr>
        <p:txBody>
          <a:bodyPr>
            <a:normAutofit/>
          </a:bodyPr>
          <a:lstStyle/>
          <a:p>
            <a:pPr>
              <a:lnSpc>
                <a:spcPct val="100000"/>
              </a:lnSpc>
            </a:pPr>
            <a:r>
              <a:rPr lang="en-US" sz="6600" b="1" dirty="0" smtClean="0">
                <a:latin typeface="Bookman Old Style" panose="02050604050505020204" pitchFamily="18" charset="0"/>
              </a:rPr>
              <a:t>Paul on Trial</a:t>
            </a:r>
            <a:endParaRPr lang="en-US" b="1" dirty="0">
              <a:latin typeface="Bookman Old Style" panose="02050604050505020204" pitchFamily="18" charset="0"/>
            </a:endParaRPr>
          </a:p>
        </p:txBody>
      </p:sp>
      <p:sp>
        <p:nvSpPr>
          <p:cNvPr id="3" name="Subtitle 2"/>
          <p:cNvSpPr>
            <a:spLocks noGrp="1"/>
          </p:cNvSpPr>
          <p:nvPr>
            <p:ph type="subTitle" idx="1"/>
          </p:nvPr>
        </p:nvSpPr>
        <p:spPr>
          <a:xfrm>
            <a:off x="558919" y="3452181"/>
            <a:ext cx="8047754" cy="3059289"/>
          </a:xfrm>
        </p:spPr>
        <p:txBody>
          <a:bodyPr>
            <a:normAutofit/>
          </a:bodyPr>
          <a:lstStyle/>
          <a:p>
            <a:r>
              <a:rPr lang="en-US" sz="5800" dirty="0" smtClean="0"/>
              <a:t>Acts 23-26</a:t>
            </a:r>
            <a:endParaRPr lang="en-US" sz="4800" dirty="0"/>
          </a:p>
          <a:p>
            <a:endParaRPr lang="en-US" sz="2800" dirty="0" smtClean="0">
              <a:solidFill>
                <a:schemeClr val="tx1">
                  <a:lumMod val="65000"/>
                  <a:lumOff val="35000"/>
                </a:schemeClr>
              </a:solidFill>
            </a:endParaRPr>
          </a:p>
          <a:p>
            <a:r>
              <a:rPr lang="en-US" sz="2800" dirty="0">
                <a:solidFill>
                  <a:schemeClr val="tx1">
                    <a:lumMod val="65000"/>
                    <a:lumOff val="35000"/>
                  </a:schemeClr>
                </a:solidFill>
              </a:rPr>
              <a:t>“Paul argued in his defense, “Neither against the law of the Jews, nor against the temple, nor against Caesar have I committed any offense</a:t>
            </a:r>
            <a:r>
              <a:rPr lang="en-US" sz="2800" dirty="0" smtClean="0">
                <a:solidFill>
                  <a:schemeClr val="tx1">
                    <a:lumMod val="65000"/>
                    <a:lumOff val="35000"/>
                  </a:schemeClr>
                </a:solidFill>
              </a:rPr>
              <a:t>.” Acts 25:8</a:t>
            </a:r>
            <a:endParaRPr lang="en-US" sz="1800" dirty="0" smtClean="0">
              <a:solidFill>
                <a:schemeClr val="tx1">
                  <a:lumMod val="65000"/>
                  <a:lumOff val="35000"/>
                </a:schemeClr>
              </a:solidFill>
            </a:endParaRPr>
          </a:p>
        </p:txBody>
      </p:sp>
    </p:spTree>
    <p:extLst>
      <p:ext uri="{BB962C8B-B14F-4D97-AF65-F5344CB8AC3E}">
        <p14:creationId xmlns:p14="http://schemas.microsoft.com/office/powerpoint/2010/main" val="1262474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05" y="9799"/>
            <a:ext cx="8368203" cy="953426"/>
          </a:xfrm>
        </p:spPr>
        <p:txBody>
          <a:bodyPr>
            <a:normAutofit/>
          </a:bodyPr>
          <a:lstStyle/>
          <a:p>
            <a:pPr algn="ctr"/>
            <a:r>
              <a:rPr lang="en-US" b="1" u="sng" dirty="0" smtClean="0"/>
              <a:t>Paul on Trial</a:t>
            </a:r>
            <a:endParaRPr lang="en-US" dirty="0"/>
          </a:p>
        </p:txBody>
      </p:sp>
      <p:sp>
        <p:nvSpPr>
          <p:cNvPr id="7" name="Content Placeholder 6"/>
          <p:cNvSpPr>
            <a:spLocks noGrp="1"/>
          </p:cNvSpPr>
          <p:nvPr>
            <p:ph idx="1"/>
          </p:nvPr>
        </p:nvSpPr>
        <p:spPr>
          <a:xfrm>
            <a:off x="552866" y="1134737"/>
            <a:ext cx="8051308" cy="5445307"/>
          </a:xfrm>
        </p:spPr>
        <p:txBody>
          <a:bodyPr>
            <a:noAutofit/>
          </a:bodyPr>
          <a:lstStyle/>
          <a:p>
            <a:pPr marL="182880" indent="0">
              <a:lnSpc>
                <a:spcPct val="100000"/>
              </a:lnSpc>
              <a:spcBef>
                <a:spcPts val="600"/>
              </a:spcBef>
              <a:spcAft>
                <a:spcPts val="2400"/>
              </a:spcAft>
              <a:buNone/>
            </a:pPr>
            <a:r>
              <a:rPr lang="en-US" b="1" dirty="0" smtClean="0"/>
              <a:t>Chapter 23</a:t>
            </a:r>
            <a:r>
              <a:rPr lang="en-US" dirty="0" smtClean="0"/>
              <a:t>:  The Roman Tribune (Claudius </a:t>
            </a:r>
            <a:r>
              <a:rPr lang="en-US" dirty="0" err="1" smtClean="0"/>
              <a:t>Lysias</a:t>
            </a:r>
            <a:r>
              <a:rPr lang="en-US" dirty="0" smtClean="0"/>
              <a:t>) and the Jerusalem Council</a:t>
            </a:r>
          </a:p>
          <a:p>
            <a:pPr marL="182880" indent="0">
              <a:lnSpc>
                <a:spcPct val="100000"/>
              </a:lnSpc>
              <a:spcBef>
                <a:spcPts val="600"/>
              </a:spcBef>
              <a:spcAft>
                <a:spcPts val="2400"/>
              </a:spcAft>
              <a:buNone/>
            </a:pPr>
            <a:r>
              <a:rPr lang="en-US" b="1" dirty="0"/>
              <a:t>Chapter 24</a:t>
            </a:r>
            <a:r>
              <a:rPr lang="en-US" dirty="0"/>
              <a:t>:  </a:t>
            </a:r>
            <a:r>
              <a:rPr lang="en-US" dirty="0" smtClean="0"/>
              <a:t>The Governor Felix, the Chief Priests, and Jewish Leaders</a:t>
            </a:r>
          </a:p>
          <a:p>
            <a:pPr marL="182880" indent="0">
              <a:lnSpc>
                <a:spcPct val="100000"/>
              </a:lnSpc>
              <a:spcBef>
                <a:spcPts val="600"/>
              </a:spcBef>
              <a:spcAft>
                <a:spcPts val="2400"/>
              </a:spcAft>
              <a:buNone/>
            </a:pPr>
            <a:r>
              <a:rPr lang="en-US" b="1" dirty="0"/>
              <a:t>Chapter </a:t>
            </a:r>
            <a:r>
              <a:rPr lang="en-US" b="1" dirty="0" smtClean="0"/>
              <a:t>25</a:t>
            </a:r>
            <a:r>
              <a:rPr lang="en-US" dirty="0" smtClean="0"/>
              <a:t>:  </a:t>
            </a:r>
            <a:r>
              <a:rPr lang="en-US" dirty="0"/>
              <a:t>The Governor </a:t>
            </a:r>
            <a:r>
              <a:rPr lang="en-US" dirty="0" smtClean="0"/>
              <a:t>Festus, </a:t>
            </a:r>
            <a:r>
              <a:rPr lang="en-US" dirty="0"/>
              <a:t>the </a:t>
            </a:r>
            <a:r>
              <a:rPr lang="en-US" dirty="0" smtClean="0"/>
              <a:t>Chief Priests</a:t>
            </a:r>
            <a:r>
              <a:rPr lang="en-US" dirty="0"/>
              <a:t>, and Jewish Leaders</a:t>
            </a:r>
          </a:p>
          <a:p>
            <a:pPr marL="182880" indent="0">
              <a:lnSpc>
                <a:spcPct val="100000"/>
              </a:lnSpc>
              <a:spcBef>
                <a:spcPts val="600"/>
              </a:spcBef>
              <a:spcAft>
                <a:spcPts val="2400"/>
              </a:spcAft>
              <a:buNone/>
            </a:pPr>
            <a:r>
              <a:rPr lang="en-US" b="1" dirty="0"/>
              <a:t>Chapter 26</a:t>
            </a:r>
            <a:r>
              <a:rPr lang="en-US" dirty="0"/>
              <a:t>: The Governor Festus, </a:t>
            </a:r>
            <a:r>
              <a:rPr lang="en-US" dirty="0" smtClean="0"/>
              <a:t>Agrippa </a:t>
            </a:r>
            <a:r>
              <a:rPr lang="en-US" dirty="0"/>
              <a:t>the king and </a:t>
            </a:r>
            <a:r>
              <a:rPr lang="en-US" dirty="0" smtClean="0"/>
              <a:t>Bernice</a:t>
            </a:r>
            <a:r>
              <a:rPr lang="en-US" dirty="0"/>
              <a:t> His Wife </a:t>
            </a:r>
          </a:p>
          <a:p>
            <a:pPr marL="182880" indent="0">
              <a:lnSpc>
                <a:spcPct val="100000"/>
              </a:lnSpc>
              <a:spcBef>
                <a:spcPts val="600"/>
              </a:spcBef>
              <a:spcAft>
                <a:spcPts val="2400"/>
              </a:spcAft>
              <a:buNone/>
            </a:pPr>
            <a:endParaRPr lang="en-US" dirty="0" smtClean="0"/>
          </a:p>
          <a:p>
            <a:pPr marL="182880" indent="0">
              <a:lnSpc>
                <a:spcPct val="100000"/>
              </a:lnSpc>
              <a:spcBef>
                <a:spcPts val="600"/>
              </a:spcBef>
              <a:spcAft>
                <a:spcPts val="2400"/>
              </a:spcAft>
              <a:buNone/>
            </a:pPr>
            <a:endParaRPr lang="en-US" dirty="0" smtClean="0"/>
          </a:p>
        </p:txBody>
      </p:sp>
    </p:spTree>
    <p:extLst>
      <p:ext uri="{BB962C8B-B14F-4D97-AF65-F5344CB8AC3E}">
        <p14:creationId xmlns:p14="http://schemas.microsoft.com/office/powerpoint/2010/main" val="2519485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75" y="186069"/>
            <a:ext cx="8835523" cy="1124938"/>
          </a:xfrm>
        </p:spPr>
        <p:txBody>
          <a:bodyPr>
            <a:normAutofit fontScale="90000"/>
          </a:bodyPr>
          <a:lstStyle/>
          <a:p>
            <a:pPr algn="ctr"/>
            <a:r>
              <a:rPr lang="en-US" b="1" u="sng" dirty="0"/>
              <a:t>Chapter 23:  The Roman Tribune (Claudius </a:t>
            </a:r>
            <a:r>
              <a:rPr lang="en-US" b="1" u="sng" dirty="0" err="1"/>
              <a:t>Lysias</a:t>
            </a:r>
            <a:r>
              <a:rPr lang="en-US" b="1" u="sng" dirty="0"/>
              <a:t>) and the Jerusalem Council</a:t>
            </a:r>
          </a:p>
        </p:txBody>
      </p:sp>
      <p:sp>
        <p:nvSpPr>
          <p:cNvPr id="7" name="Content Placeholder 6"/>
          <p:cNvSpPr>
            <a:spLocks noGrp="1"/>
          </p:cNvSpPr>
          <p:nvPr>
            <p:ph idx="1"/>
          </p:nvPr>
        </p:nvSpPr>
        <p:spPr>
          <a:xfrm>
            <a:off x="176276" y="1685581"/>
            <a:ext cx="8835522" cy="4894463"/>
          </a:xfrm>
        </p:spPr>
        <p:txBody>
          <a:bodyPr>
            <a:noAutofit/>
          </a:bodyPr>
          <a:lstStyle/>
          <a:p>
            <a:pPr marL="182880" indent="0">
              <a:lnSpc>
                <a:spcPct val="100000"/>
              </a:lnSpc>
              <a:spcBef>
                <a:spcPts val="600"/>
              </a:spcBef>
              <a:spcAft>
                <a:spcPts val="1200"/>
              </a:spcAft>
              <a:buNone/>
            </a:pPr>
            <a:r>
              <a:rPr lang="en-US" b="1" dirty="0"/>
              <a:t>Acts </a:t>
            </a:r>
            <a:r>
              <a:rPr lang="en-US" b="1" dirty="0" smtClean="0"/>
              <a:t>22:30</a:t>
            </a:r>
            <a:r>
              <a:rPr lang="en-US" dirty="0" smtClean="0"/>
              <a:t>  Seeking the truth Claudius brings together the council of Paul’s accusers.</a:t>
            </a:r>
            <a:endParaRPr lang="en-US" dirty="0"/>
          </a:p>
          <a:p>
            <a:pPr marL="182880" indent="0">
              <a:lnSpc>
                <a:spcPct val="100000"/>
              </a:lnSpc>
              <a:spcBef>
                <a:spcPts val="600"/>
              </a:spcBef>
              <a:spcAft>
                <a:spcPts val="1200"/>
              </a:spcAft>
              <a:buNone/>
            </a:pPr>
            <a:r>
              <a:rPr lang="en-US" b="1" dirty="0" smtClean="0"/>
              <a:t>Acts 23:1-2</a:t>
            </a:r>
            <a:r>
              <a:rPr lang="en-US" dirty="0" smtClean="0"/>
              <a:t>  Disorder in the court</a:t>
            </a:r>
            <a:endParaRPr lang="en-US" dirty="0"/>
          </a:p>
          <a:p>
            <a:pPr marL="182880" indent="0">
              <a:lnSpc>
                <a:spcPct val="100000"/>
              </a:lnSpc>
              <a:spcBef>
                <a:spcPts val="600"/>
              </a:spcBef>
              <a:spcAft>
                <a:spcPts val="1200"/>
              </a:spcAft>
              <a:buNone/>
            </a:pPr>
            <a:r>
              <a:rPr lang="en-US" b="1" dirty="0" smtClean="0"/>
              <a:t>Acts 23:3-5  </a:t>
            </a:r>
            <a:r>
              <a:rPr lang="en-US" dirty="0" smtClean="0"/>
              <a:t>Ananias was not behaving like a high priest, but Paul still apologized, respecting the position.</a:t>
            </a:r>
          </a:p>
          <a:p>
            <a:pPr marL="182880" indent="0">
              <a:lnSpc>
                <a:spcPct val="100000"/>
              </a:lnSpc>
              <a:spcBef>
                <a:spcPts val="600"/>
              </a:spcBef>
              <a:spcAft>
                <a:spcPts val="1200"/>
              </a:spcAft>
              <a:buNone/>
            </a:pPr>
            <a:r>
              <a:rPr lang="en-US" b="1" dirty="0"/>
              <a:t>Acts </a:t>
            </a:r>
            <a:r>
              <a:rPr lang="en-US" b="1" dirty="0" smtClean="0"/>
              <a:t>23:6  </a:t>
            </a:r>
            <a:r>
              <a:rPr lang="en-US" dirty="0" smtClean="0"/>
              <a:t>Paul always speaks of the resurrection</a:t>
            </a:r>
          </a:p>
          <a:p>
            <a:pPr marL="182880" indent="0">
              <a:lnSpc>
                <a:spcPct val="100000"/>
              </a:lnSpc>
              <a:spcBef>
                <a:spcPts val="600"/>
              </a:spcBef>
              <a:spcAft>
                <a:spcPts val="1200"/>
              </a:spcAft>
              <a:buNone/>
            </a:pPr>
            <a:r>
              <a:rPr lang="en-US" b="1" dirty="0" smtClean="0"/>
              <a:t>Acts 23:7,10  </a:t>
            </a:r>
            <a:r>
              <a:rPr lang="en-US" dirty="0" smtClean="0"/>
              <a:t>Paul (rightly) determined he would not get a fair trial, so he exposes the bad behavior of the council</a:t>
            </a:r>
          </a:p>
          <a:p>
            <a:pPr marL="182880" indent="0">
              <a:lnSpc>
                <a:spcPct val="100000"/>
              </a:lnSpc>
              <a:spcBef>
                <a:spcPts val="600"/>
              </a:spcBef>
              <a:spcAft>
                <a:spcPts val="1200"/>
              </a:spcAft>
              <a:buNone/>
            </a:pPr>
            <a:r>
              <a:rPr lang="en-US" b="1" dirty="0" smtClean="0"/>
              <a:t>Acts 23:11  </a:t>
            </a:r>
            <a:r>
              <a:rPr lang="en-US" dirty="0" smtClean="0"/>
              <a:t>God encourages Paul, revealing the future</a:t>
            </a:r>
          </a:p>
        </p:txBody>
      </p:sp>
    </p:spTree>
    <p:extLst>
      <p:ext uri="{BB962C8B-B14F-4D97-AF65-F5344CB8AC3E}">
        <p14:creationId xmlns:p14="http://schemas.microsoft.com/office/powerpoint/2010/main" val="262260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left)">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left)">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487" y="130985"/>
            <a:ext cx="8368203" cy="953426"/>
          </a:xfrm>
        </p:spPr>
        <p:txBody>
          <a:bodyPr>
            <a:normAutofit/>
          </a:bodyPr>
          <a:lstStyle/>
          <a:p>
            <a:pPr algn="ctr"/>
            <a:r>
              <a:rPr lang="en-US" b="1" u="sng" dirty="0" smtClean="0"/>
              <a:t>Interlude</a:t>
            </a:r>
            <a:endParaRPr lang="en-US" dirty="0"/>
          </a:p>
        </p:txBody>
      </p:sp>
      <p:sp>
        <p:nvSpPr>
          <p:cNvPr id="7" name="Content Placeholder 6"/>
          <p:cNvSpPr>
            <a:spLocks noGrp="1"/>
          </p:cNvSpPr>
          <p:nvPr>
            <p:ph idx="1"/>
          </p:nvPr>
        </p:nvSpPr>
        <p:spPr>
          <a:xfrm>
            <a:off x="286440" y="1536103"/>
            <a:ext cx="3382178" cy="4743511"/>
          </a:xfrm>
        </p:spPr>
        <p:txBody>
          <a:bodyPr>
            <a:noAutofit/>
          </a:bodyPr>
          <a:lstStyle/>
          <a:p>
            <a:pPr marL="182880" indent="0">
              <a:lnSpc>
                <a:spcPct val="100000"/>
              </a:lnSpc>
              <a:spcBef>
                <a:spcPts val="600"/>
              </a:spcBef>
              <a:spcAft>
                <a:spcPts val="2400"/>
              </a:spcAft>
              <a:buNone/>
            </a:pPr>
            <a:r>
              <a:rPr lang="en-US" b="1" dirty="0" smtClean="0"/>
              <a:t>Acts 23:12-13</a:t>
            </a:r>
            <a:r>
              <a:rPr lang="en-US" dirty="0" smtClean="0"/>
              <a:t>  A plot to kill Paul</a:t>
            </a:r>
          </a:p>
          <a:p>
            <a:pPr marL="182880" indent="0">
              <a:lnSpc>
                <a:spcPct val="100000"/>
              </a:lnSpc>
              <a:spcBef>
                <a:spcPts val="600"/>
              </a:spcBef>
              <a:spcAft>
                <a:spcPts val="2400"/>
              </a:spcAft>
              <a:buNone/>
            </a:pPr>
            <a:r>
              <a:rPr lang="en-US" b="1" dirty="0" smtClean="0"/>
              <a:t>Acts 23:16-17  </a:t>
            </a:r>
            <a:r>
              <a:rPr lang="en-US" dirty="0" smtClean="0"/>
              <a:t>The plot exposed by a child</a:t>
            </a:r>
          </a:p>
          <a:p>
            <a:pPr marL="182880" indent="0">
              <a:lnSpc>
                <a:spcPct val="100000"/>
              </a:lnSpc>
              <a:spcBef>
                <a:spcPts val="600"/>
              </a:spcBef>
              <a:spcAft>
                <a:spcPts val="2400"/>
              </a:spcAft>
              <a:buNone/>
            </a:pPr>
            <a:r>
              <a:rPr lang="en-US" b="1" dirty="0" smtClean="0"/>
              <a:t>Acts 23:23-24  </a:t>
            </a:r>
            <a:r>
              <a:rPr lang="en-US" dirty="0" smtClean="0"/>
              <a:t>A “First-Class” trip from Jerusalem to Caesarea</a:t>
            </a:r>
          </a:p>
          <a:p>
            <a:pPr marL="182880" indent="0">
              <a:lnSpc>
                <a:spcPct val="100000"/>
              </a:lnSpc>
              <a:spcBef>
                <a:spcPts val="600"/>
              </a:spcBef>
              <a:spcAft>
                <a:spcPts val="2400"/>
              </a:spcAft>
              <a:buNone/>
            </a:pPr>
            <a:endParaRPr lang="en-US" dirty="0" smtClean="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2709" t="18300" r="16938" b="6303"/>
          <a:stretch/>
        </p:blipFill>
        <p:spPr>
          <a:xfrm>
            <a:off x="4043190" y="1183563"/>
            <a:ext cx="4414023" cy="5546993"/>
          </a:xfrm>
          <a:prstGeom prst="rect">
            <a:avLst/>
          </a:prstGeom>
        </p:spPr>
      </p:pic>
      <p:sp>
        <p:nvSpPr>
          <p:cNvPr id="3" name="Rounded Rectangle 2"/>
          <p:cNvSpPr/>
          <p:nvPr/>
        </p:nvSpPr>
        <p:spPr>
          <a:xfrm>
            <a:off x="5442333" y="5023691"/>
            <a:ext cx="1156771" cy="341523"/>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6062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75" y="186069"/>
            <a:ext cx="8835523" cy="1124938"/>
          </a:xfrm>
        </p:spPr>
        <p:txBody>
          <a:bodyPr>
            <a:normAutofit fontScale="90000"/>
          </a:bodyPr>
          <a:lstStyle/>
          <a:p>
            <a:pPr algn="ctr"/>
            <a:r>
              <a:rPr lang="en-US" b="1" u="sng" dirty="0"/>
              <a:t>Chapter 24:  The Governor Felix, the Chief Priests, and Jewish Leaders</a:t>
            </a:r>
          </a:p>
        </p:txBody>
      </p:sp>
      <p:sp>
        <p:nvSpPr>
          <p:cNvPr id="7" name="Content Placeholder 6"/>
          <p:cNvSpPr>
            <a:spLocks noGrp="1"/>
          </p:cNvSpPr>
          <p:nvPr>
            <p:ph idx="1"/>
          </p:nvPr>
        </p:nvSpPr>
        <p:spPr>
          <a:xfrm>
            <a:off x="176276" y="1685581"/>
            <a:ext cx="8835522" cy="4894463"/>
          </a:xfrm>
        </p:spPr>
        <p:txBody>
          <a:bodyPr>
            <a:noAutofit/>
          </a:bodyPr>
          <a:lstStyle/>
          <a:p>
            <a:pPr marL="182880" indent="0">
              <a:lnSpc>
                <a:spcPct val="100000"/>
              </a:lnSpc>
              <a:spcBef>
                <a:spcPts val="600"/>
              </a:spcBef>
              <a:spcAft>
                <a:spcPts val="1200"/>
              </a:spcAft>
              <a:buNone/>
            </a:pPr>
            <a:r>
              <a:rPr lang="en-US" b="1" dirty="0" smtClean="0"/>
              <a:t>Acts 24:2-3</a:t>
            </a:r>
            <a:r>
              <a:rPr lang="en-US" dirty="0" smtClean="0"/>
              <a:t>  Flattering the Governor</a:t>
            </a:r>
          </a:p>
          <a:p>
            <a:pPr marL="182880" indent="0">
              <a:lnSpc>
                <a:spcPct val="100000"/>
              </a:lnSpc>
              <a:spcBef>
                <a:spcPts val="600"/>
              </a:spcBef>
              <a:spcAft>
                <a:spcPts val="1200"/>
              </a:spcAft>
              <a:buNone/>
            </a:pPr>
            <a:r>
              <a:rPr lang="en-US" b="1" dirty="0"/>
              <a:t>Acts </a:t>
            </a:r>
            <a:r>
              <a:rPr lang="en-US" b="1" dirty="0" smtClean="0"/>
              <a:t>24:5-6</a:t>
            </a:r>
            <a:r>
              <a:rPr lang="en-US" dirty="0" smtClean="0"/>
              <a:t>  False accusations</a:t>
            </a:r>
          </a:p>
          <a:p>
            <a:pPr marL="182880" indent="0">
              <a:lnSpc>
                <a:spcPct val="100000"/>
              </a:lnSpc>
              <a:spcBef>
                <a:spcPts val="600"/>
              </a:spcBef>
              <a:spcAft>
                <a:spcPts val="1200"/>
              </a:spcAft>
              <a:buNone/>
            </a:pPr>
            <a:r>
              <a:rPr lang="en-US" b="1" dirty="0"/>
              <a:t>Acts </a:t>
            </a:r>
            <a:r>
              <a:rPr lang="en-US" b="1" dirty="0" smtClean="0"/>
              <a:t>24:11-13</a:t>
            </a:r>
            <a:r>
              <a:rPr lang="en-US" dirty="0" smtClean="0"/>
              <a:t>  Clarifying his innocence</a:t>
            </a:r>
            <a:endParaRPr lang="en-US" dirty="0"/>
          </a:p>
          <a:p>
            <a:pPr marL="182880" indent="0">
              <a:lnSpc>
                <a:spcPct val="100000"/>
              </a:lnSpc>
              <a:spcBef>
                <a:spcPts val="600"/>
              </a:spcBef>
              <a:spcAft>
                <a:spcPts val="1200"/>
              </a:spcAft>
              <a:buNone/>
            </a:pPr>
            <a:r>
              <a:rPr lang="en-US" b="1" dirty="0"/>
              <a:t>Acts </a:t>
            </a:r>
            <a:r>
              <a:rPr lang="en-US" b="1" dirty="0" smtClean="0"/>
              <a:t>24:16</a:t>
            </a:r>
            <a:r>
              <a:rPr lang="en-US" dirty="0" smtClean="0"/>
              <a:t>  A good goal</a:t>
            </a:r>
            <a:r>
              <a:rPr lang="en-US" dirty="0"/>
              <a:t>: </a:t>
            </a:r>
            <a:r>
              <a:rPr lang="en-US" dirty="0" smtClean="0"/>
              <a:t>“a </a:t>
            </a:r>
            <a:r>
              <a:rPr lang="en-US" u="sng" dirty="0"/>
              <a:t>clear conscience</a:t>
            </a:r>
            <a:r>
              <a:rPr lang="en-US" dirty="0"/>
              <a:t> toward </a:t>
            </a:r>
            <a:r>
              <a:rPr lang="en-US" u="sng" dirty="0"/>
              <a:t>both God and </a:t>
            </a:r>
            <a:r>
              <a:rPr lang="en-US" u="sng" dirty="0" smtClean="0"/>
              <a:t>man</a:t>
            </a:r>
            <a:r>
              <a:rPr lang="en-US" dirty="0" smtClean="0"/>
              <a:t>.”</a:t>
            </a:r>
          </a:p>
          <a:p>
            <a:pPr marL="182880" indent="0">
              <a:lnSpc>
                <a:spcPct val="100000"/>
              </a:lnSpc>
              <a:spcBef>
                <a:spcPts val="600"/>
              </a:spcBef>
              <a:spcAft>
                <a:spcPts val="1200"/>
              </a:spcAft>
              <a:buNone/>
            </a:pPr>
            <a:r>
              <a:rPr lang="en-US" b="1" dirty="0"/>
              <a:t>Acts </a:t>
            </a:r>
            <a:r>
              <a:rPr lang="en-US" b="1" dirty="0" smtClean="0"/>
              <a:t>24:15,21  </a:t>
            </a:r>
            <a:r>
              <a:rPr lang="en-US" dirty="0"/>
              <a:t>Paul always speaks of the resurrection</a:t>
            </a:r>
          </a:p>
          <a:p>
            <a:pPr marL="182880" indent="0">
              <a:lnSpc>
                <a:spcPct val="100000"/>
              </a:lnSpc>
              <a:spcBef>
                <a:spcPts val="600"/>
              </a:spcBef>
              <a:spcAft>
                <a:spcPts val="1200"/>
              </a:spcAft>
              <a:buNone/>
            </a:pPr>
            <a:r>
              <a:rPr lang="en-US" b="1" dirty="0" smtClean="0"/>
              <a:t>Acts 24:22-23</a:t>
            </a:r>
            <a:r>
              <a:rPr lang="en-US" dirty="0" smtClean="0"/>
              <a:t>  Paul kept in custody, but able to meet with friends</a:t>
            </a:r>
          </a:p>
        </p:txBody>
      </p:sp>
    </p:spTree>
    <p:extLst>
      <p:ext uri="{BB962C8B-B14F-4D97-AF65-F5344CB8AC3E}">
        <p14:creationId xmlns:p14="http://schemas.microsoft.com/office/powerpoint/2010/main" val="203645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left)">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left)">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04" y="296237"/>
            <a:ext cx="8368203" cy="953426"/>
          </a:xfrm>
        </p:spPr>
        <p:txBody>
          <a:bodyPr>
            <a:normAutofit/>
          </a:bodyPr>
          <a:lstStyle/>
          <a:p>
            <a:pPr algn="ctr"/>
            <a:r>
              <a:rPr lang="en-US" b="1" u="sng" dirty="0" smtClean="0"/>
              <a:t>Interlude</a:t>
            </a:r>
            <a:endParaRPr lang="en-US" dirty="0"/>
          </a:p>
        </p:txBody>
      </p:sp>
      <p:sp>
        <p:nvSpPr>
          <p:cNvPr id="7" name="Content Placeholder 6"/>
          <p:cNvSpPr>
            <a:spLocks noGrp="1"/>
          </p:cNvSpPr>
          <p:nvPr>
            <p:ph idx="1"/>
          </p:nvPr>
        </p:nvSpPr>
        <p:spPr>
          <a:xfrm>
            <a:off x="1130123" y="1613221"/>
            <a:ext cx="6879137" cy="3553691"/>
          </a:xfrm>
        </p:spPr>
        <p:txBody>
          <a:bodyPr>
            <a:noAutofit/>
          </a:bodyPr>
          <a:lstStyle/>
          <a:p>
            <a:pPr marL="182880" indent="0">
              <a:lnSpc>
                <a:spcPct val="100000"/>
              </a:lnSpc>
              <a:spcBef>
                <a:spcPts val="600"/>
              </a:spcBef>
              <a:spcAft>
                <a:spcPts val="2400"/>
              </a:spcAft>
              <a:buNone/>
            </a:pPr>
            <a:r>
              <a:rPr lang="en-US" b="1" dirty="0" smtClean="0"/>
              <a:t>Acts 24:24,25</a:t>
            </a:r>
            <a:r>
              <a:rPr lang="en-US" dirty="0" smtClean="0"/>
              <a:t>  Felix is curious, but “alarmed” by the thoughts of his judgment</a:t>
            </a:r>
          </a:p>
          <a:p>
            <a:pPr marL="182880" indent="0">
              <a:lnSpc>
                <a:spcPct val="100000"/>
              </a:lnSpc>
              <a:spcBef>
                <a:spcPts val="600"/>
              </a:spcBef>
              <a:spcAft>
                <a:spcPts val="2400"/>
              </a:spcAft>
              <a:buNone/>
            </a:pPr>
            <a:r>
              <a:rPr lang="en-US" b="1" dirty="0" smtClean="0"/>
              <a:t>Acts 24:26  </a:t>
            </a:r>
            <a:r>
              <a:rPr lang="en-US" dirty="0" smtClean="0"/>
              <a:t>Hoping to receive a bribe</a:t>
            </a:r>
          </a:p>
          <a:p>
            <a:pPr marL="182880" indent="0">
              <a:lnSpc>
                <a:spcPct val="100000"/>
              </a:lnSpc>
              <a:spcBef>
                <a:spcPts val="600"/>
              </a:spcBef>
              <a:spcAft>
                <a:spcPts val="2400"/>
              </a:spcAft>
              <a:buNone/>
            </a:pPr>
            <a:r>
              <a:rPr lang="en-US" b="1" dirty="0" smtClean="0"/>
              <a:t>Acts 24:27  </a:t>
            </a:r>
            <a:r>
              <a:rPr lang="en-US" dirty="0" smtClean="0"/>
              <a:t>Paul left in prison for 2 years</a:t>
            </a:r>
          </a:p>
        </p:txBody>
      </p:sp>
    </p:spTree>
    <p:extLst>
      <p:ext uri="{BB962C8B-B14F-4D97-AF65-F5344CB8AC3E}">
        <p14:creationId xmlns:p14="http://schemas.microsoft.com/office/powerpoint/2010/main" val="97929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75" y="186069"/>
            <a:ext cx="8835523" cy="1124938"/>
          </a:xfrm>
        </p:spPr>
        <p:txBody>
          <a:bodyPr>
            <a:normAutofit fontScale="90000"/>
          </a:bodyPr>
          <a:lstStyle/>
          <a:p>
            <a:pPr algn="ctr"/>
            <a:r>
              <a:rPr lang="en-US" b="1" u="sng" dirty="0"/>
              <a:t>Chapter 25:  The Governor Festus, the Chief Priests, and Jewish Leaders</a:t>
            </a:r>
          </a:p>
        </p:txBody>
      </p:sp>
      <p:sp>
        <p:nvSpPr>
          <p:cNvPr id="7" name="Content Placeholder 6"/>
          <p:cNvSpPr>
            <a:spLocks noGrp="1"/>
          </p:cNvSpPr>
          <p:nvPr>
            <p:ph idx="1"/>
          </p:nvPr>
        </p:nvSpPr>
        <p:spPr>
          <a:xfrm>
            <a:off x="176276" y="1685581"/>
            <a:ext cx="8835522" cy="4894463"/>
          </a:xfrm>
        </p:spPr>
        <p:txBody>
          <a:bodyPr>
            <a:noAutofit/>
          </a:bodyPr>
          <a:lstStyle/>
          <a:p>
            <a:pPr marL="182880" indent="0">
              <a:lnSpc>
                <a:spcPct val="100000"/>
              </a:lnSpc>
              <a:spcBef>
                <a:spcPts val="600"/>
              </a:spcBef>
              <a:spcAft>
                <a:spcPts val="1200"/>
              </a:spcAft>
              <a:buNone/>
            </a:pPr>
            <a:r>
              <a:rPr lang="en-US" b="1" dirty="0"/>
              <a:t>Acts </a:t>
            </a:r>
            <a:r>
              <a:rPr lang="en-US" b="1" dirty="0" smtClean="0"/>
              <a:t>25:2-3</a:t>
            </a:r>
            <a:r>
              <a:rPr lang="en-US" dirty="0" smtClean="0"/>
              <a:t>  It seems like the main goal of the chief priests and leading Jews is to kill Paul!</a:t>
            </a:r>
          </a:p>
          <a:p>
            <a:pPr marL="182880" indent="0">
              <a:lnSpc>
                <a:spcPct val="100000"/>
              </a:lnSpc>
              <a:spcBef>
                <a:spcPts val="600"/>
              </a:spcBef>
              <a:spcAft>
                <a:spcPts val="1200"/>
              </a:spcAft>
              <a:buNone/>
            </a:pPr>
            <a:r>
              <a:rPr lang="en-US" b="1" dirty="0" smtClean="0"/>
              <a:t>Acts 25:7</a:t>
            </a:r>
            <a:r>
              <a:rPr lang="en-US" dirty="0" smtClean="0"/>
              <a:t>  Once again, false charges are brought against Paul</a:t>
            </a:r>
          </a:p>
          <a:p>
            <a:pPr marL="182880" indent="0">
              <a:lnSpc>
                <a:spcPct val="100000"/>
              </a:lnSpc>
              <a:spcBef>
                <a:spcPts val="600"/>
              </a:spcBef>
              <a:spcAft>
                <a:spcPts val="1200"/>
              </a:spcAft>
              <a:buNone/>
            </a:pPr>
            <a:r>
              <a:rPr lang="en-US" b="1" dirty="0"/>
              <a:t>Acts </a:t>
            </a:r>
            <a:r>
              <a:rPr lang="en-US" b="1" dirty="0" smtClean="0"/>
              <a:t>25:8</a:t>
            </a:r>
            <a:r>
              <a:rPr lang="en-US" dirty="0" smtClean="0"/>
              <a:t>  Paul made it clear: no Jewish laws, temple laws, or Roman laws were broken</a:t>
            </a:r>
            <a:endParaRPr lang="en-US" dirty="0"/>
          </a:p>
          <a:p>
            <a:pPr marL="182880" indent="0">
              <a:lnSpc>
                <a:spcPct val="100000"/>
              </a:lnSpc>
              <a:spcBef>
                <a:spcPts val="600"/>
              </a:spcBef>
              <a:spcAft>
                <a:spcPts val="1200"/>
              </a:spcAft>
              <a:buNone/>
            </a:pPr>
            <a:r>
              <a:rPr lang="en-US" b="1" dirty="0"/>
              <a:t>Acts </a:t>
            </a:r>
            <a:r>
              <a:rPr lang="en-US" b="1" dirty="0" smtClean="0"/>
              <a:t>25:9</a:t>
            </a:r>
            <a:r>
              <a:rPr lang="en-US" dirty="0" smtClean="0"/>
              <a:t>  Favoritism blinds justice</a:t>
            </a:r>
            <a:endParaRPr lang="en-US" dirty="0"/>
          </a:p>
          <a:p>
            <a:pPr marL="182880" indent="0">
              <a:lnSpc>
                <a:spcPct val="100000"/>
              </a:lnSpc>
              <a:spcBef>
                <a:spcPts val="600"/>
              </a:spcBef>
              <a:spcAft>
                <a:spcPts val="1200"/>
              </a:spcAft>
              <a:buNone/>
            </a:pPr>
            <a:r>
              <a:rPr lang="en-US" b="1" dirty="0"/>
              <a:t>Acts </a:t>
            </a:r>
            <a:r>
              <a:rPr lang="en-US" b="1" dirty="0" smtClean="0"/>
              <a:t>25:10,11</a:t>
            </a:r>
            <a:r>
              <a:rPr lang="en-US" dirty="0" smtClean="0"/>
              <a:t>  Paul knew the Jews would kill him in Jerusalem or on the way, so he appeals to Caesar in Rome</a:t>
            </a:r>
            <a:endParaRPr lang="en-US" dirty="0"/>
          </a:p>
        </p:txBody>
      </p:sp>
    </p:spTree>
    <p:extLst>
      <p:ext uri="{BB962C8B-B14F-4D97-AF65-F5344CB8AC3E}">
        <p14:creationId xmlns:p14="http://schemas.microsoft.com/office/powerpoint/2010/main" val="2791841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left)">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04" y="296237"/>
            <a:ext cx="8368203" cy="953426"/>
          </a:xfrm>
        </p:spPr>
        <p:txBody>
          <a:bodyPr>
            <a:normAutofit/>
          </a:bodyPr>
          <a:lstStyle/>
          <a:p>
            <a:pPr algn="ctr"/>
            <a:r>
              <a:rPr lang="en-US" b="1" u="sng" dirty="0" smtClean="0"/>
              <a:t>Interlude</a:t>
            </a:r>
            <a:endParaRPr lang="en-US" dirty="0"/>
          </a:p>
        </p:txBody>
      </p:sp>
      <p:sp>
        <p:nvSpPr>
          <p:cNvPr id="7" name="Content Placeholder 6"/>
          <p:cNvSpPr>
            <a:spLocks noGrp="1"/>
          </p:cNvSpPr>
          <p:nvPr>
            <p:ph idx="1"/>
          </p:nvPr>
        </p:nvSpPr>
        <p:spPr>
          <a:xfrm>
            <a:off x="304509" y="1613221"/>
            <a:ext cx="8550191" cy="4181651"/>
          </a:xfrm>
        </p:spPr>
        <p:txBody>
          <a:bodyPr>
            <a:noAutofit/>
          </a:bodyPr>
          <a:lstStyle/>
          <a:p>
            <a:pPr marL="182880" indent="0">
              <a:lnSpc>
                <a:spcPct val="100000"/>
              </a:lnSpc>
              <a:spcBef>
                <a:spcPts val="600"/>
              </a:spcBef>
              <a:spcAft>
                <a:spcPts val="2400"/>
              </a:spcAft>
              <a:buNone/>
            </a:pPr>
            <a:r>
              <a:rPr lang="en-US" b="1" dirty="0" smtClean="0"/>
              <a:t>Acts 25:13,14  </a:t>
            </a:r>
            <a:r>
              <a:rPr lang="en-US" dirty="0" smtClean="0"/>
              <a:t>Festus shares Paul’s case with King Agrippa</a:t>
            </a:r>
          </a:p>
          <a:p>
            <a:pPr marL="182880" indent="0">
              <a:lnSpc>
                <a:spcPct val="100000"/>
              </a:lnSpc>
              <a:spcBef>
                <a:spcPts val="600"/>
              </a:spcBef>
              <a:spcAft>
                <a:spcPts val="2400"/>
              </a:spcAft>
              <a:buNone/>
            </a:pPr>
            <a:r>
              <a:rPr lang="en-US" b="1" dirty="0"/>
              <a:t>Acts </a:t>
            </a:r>
            <a:r>
              <a:rPr lang="en-US" b="1" dirty="0" smtClean="0"/>
              <a:t>25:19</a:t>
            </a:r>
            <a:r>
              <a:rPr lang="en-US" dirty="0" smtClean="0"/>
              <a:t>  Paul’s main point: Jesus rose from the dead</a:t>
            </a:r>
            <a:endParaRPr lang="en-US" dirty="0"/>
          </a:p>
          <a:p>
            <a:pPr marL="182880" indent="0">
              <a:lnSpc>
                <a:spcPct val="100000"/>
              </a:lnSpc>
              <a:spcBef>
                <a:spcPts val="600"/>
              </a:spcBef>
              <a:spcAft>
                <a:spcPts val="2400"/>
              </a:spcAft>
              <a:buNone/>
            </a:pPr>
            <a:r>
              <a:rPr lang="en-US" b="1" dirty="0"/>
              <a:t>Acts </a:t>
            </a:r>
            <a:r>
              <a:rPr lang="en-US" b="1" dirty="0" smtClean="0"/>
              <a:t>25:22</a:t>
            </a:r>
            <a:r>
              <a:rPr lang="en-US" dirty="0" smtClean="0"/>
              <a:t>  King Agrippa was curious</a:t>
            </a:r>
            <a:endParaRPr lang="en-US" dirty="0"/>
          </a:p>
          <a:p>
            <a:pPr marL="182880" indent="0">
              <a:lnSpc>
                <a:spcPct val="100000"/>
              </a:lnSpc>
              <a:spcBef>
                <a:spcPts val="600"/>
              </a:spcBef>
              <a:spcAft>
                <a:spcPts val="2400"/>
              </a:spcAft>
              <a:buNone/>
            </a:pPr>
            <a:r>
              <a:rPr lang="en-US" b="1" dirty="0"/>
              <a:t>Acts </a:t>
            </a:r>
            <a:r>
              <a:rPr lang="en-US" b="1" dirty="0" smtClean="0"/>
              <a:t>25:23</a:t>
            </a:r>
            <a:r>
              <a:rPr lang="en-US" dirty="0" smtClean="0"/>
              <a:t>  Once again, persecution gave Paul the opportunity to share the gospel with many people</a:t>
            </a:r>
            <a:endParaRPr lang="en-US" dirty="0"/>
          </a:p>
        </p:txBody>
      </p:sp>
    </p:spTree>
    <p:extLst>
      <p:ext uri="{BB962C8B-B14F-4D97-AF65-F5344CB8AC3E}">
        <p14:creationId xmlns:p14="http://schemas.microsoft.com/office/powerpoint/2010/main" val="279822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480" y="186069"/>
            <a:ext cx="8527050" cy="1124938"/>
          </a:xfrm>
        </p:spPr>
        <p:txBody>
          <a:bodyPr>
            <a:normAutofit fontScale="90000"/>
          </a:bodyPr>
          <a:lstStyle/>
          <a:p>
            <a:pPr algn="ctr"/>
            <a:r>
              <a:rPr lang="en-US" b="1" u="sng" dirty="0"/>
              <a:t>Chapter 26: The Governor Festus, Agrippa the king and Bernice His Wife </a:t>
            </a:r>
          </a:p>
        </p:txBody>
      </p:sp>
      <p:sp>
        <p:nvSpPr>
          <p:cNvPr id="7" name="Content Placeholder 6"/>
          <p:cNvSpPr>
            <a:spLocks noGrp="1"/>
          </p:cNvSpPr>
          <p:nvPr>
            <p:ph idx="1"/>
          </p:nvPr>
        </p:nvSpPr>
        <p:spPr>
          <a:xfrm>
            <a:off x="44068" y="1685581"/>
            <a:ext cx="9011798" cy="4894463"/>
          </a:xfrm>
        </p:spPr>
        <p:txBody>
          <a:bodyPr>
            <a:noAutofit/>
          </a:bodyPr>
          <a:lstStyle/>
          <a:p>
            <a:pPr marL="182880" indent="0">
              <a:lnSpc>
                <a:spcPct val="100000"/>
              </a:lnSpc>
              <a:spcBef>
                <a:spcPts val="600"/>
              </a:spcBef>
              <a:spcAft>
                <a:spcPts val="1200"/>
              </a:spcAft>
              <a:buNone/>
            </a:pPr>
            <a:r>
              <a:rPr lang="en-US" b="1" dirty="0"/>
              <a:t>Acts </a:t>
            </a:r>
            <a:r>
              <a:rPr lang="en-US" b="1" dirty="0" smtClean="0"/>
              <a:t>26:2-3,26</a:t>
            </a:r>
            <a:r>
              <a:rPr lang="en-US" dirty="0" smtClean="0"/>
              <a:t>  Agrippa already has some knowledge of Jewish traditions and actions/words of Jesus</a:t>
            </a:r>
          </a:p>
          <a:p>
            <a:pPr marL="182880" indent="0">
              <a:lnSpc>
                <a:spcPct val="100000"/>
              </a:lnSpc>
              <a:spcBef>
                <a:spcPts val="600"/>
              </a:spcBef>
              <a:spcAft>
                <a:spcPts val="1200"/>
              </a:spcAft>
              <a:buNone/>
            </a:pPr>
            <a:r>
              <a:rPr lang="en-US" b="1" dirty="0" smtClean="0"/>
              <a:t>Acts 26:7-8 </a:t>
            </a:r>
            <a:r>
              <a:rPr lang="en-US" dirty="0"/>
              <a:t>Paul always speaks of the resurrection</a:t>
            </a:r>
            <a:endParaRPr lang="en-US" b="1" dirty="0" smtClean="0"/>
          </a:p>
          <a:p>
            <a:pPr marL="182880" indent="0">
              <a:lnSpc>
                <a:spcPct val="100000"/>
              </a:lnSpc>
              <a:spcBef>
                <a:spcPts val="600"/>
              </a:spcBef>
              <a:spcAft>
                <a:spcPts val="1200"/>
              </a:spcAft>
              <a:buNone/>
            </a:pPr>
            <a:r>
              <a:rPr lang="en-US" b="1" dirty="0"/>
              <a:t>Acts </a:t>
            </a:r>
            <a:r>
              <a:rPr lang="en-US" b="1" dirty="0" smtClean="0"/>
              <a:t>26:9-11</a:t>
            </a:r>
            <a:r>
              <a:rPr lang="en-US" dirty="0" smtClean="0"/>
              <a:t>  Paul admits his past evil actions</a:t>
            </a:r>
          </a:p>
          <a:p>
            <a:pPr marL="182880" indent="0">
              <a:lnSpc>
                <a:spcPct val="100000"/>
              </a:lnSpc>
              <a:spcBef>
                <a:spcPts val="600"/>
              </a:spcBef>
              <a:spcAft>
                <a:spcPts val="1200"/>
              </a:spcAft>
              <a:buNone/>
            </a:pPr>
            <a:r>
              <a:rPr lang="en-US" b="1" dirty="0"/>
              <a:t>Acts </a:t>
            </a:r>
            <a:r>
              <a:rPr lang="en-US" b="1" dirty="0" smtClean="0"/>
              <a:t>26:22-23</a:t>
            </a:r>
            <a:r>
              <a:rPr lang="en-US" dirty="0" smtClean="0"/>
              <a:t>  with the “help that comes from God,” Paul has shared the gospel with “small and great.”</a:t>
            </a:r>
            <a:endParaRPr lang="en-US" dirty="0"/>
          </a:p>
          <a:p>
            <a:pPr marL="182880" indent="0">
              <a:lnSpc>
                <a:spcPct val="100000"/>
              </a:lnSpc>
              <a:spcBef>
                <a:spcPts val="600"/>
              </a:spcBef>
              <a:spcAft>
                <a:spcPts val="1200"/>
              </a:spcAft>
              <a:buNone/>
            </a:pPr>
            <a:r>
              <a:rPr lang="en-US" b="1" dirty="0"/>
              <a:t>Acts </a:t>
            </a:r>
            <a:r>
              <a:rPr lang="en-US" b="1" dirty="0" smtClean="0"/>
              <a:t>26:28</a:t>
            </a:r>
            <a:r>
              <a:rPr lang="en-US" dirty="0" smtClean="0"/>
              <a:t>  A sad statement – almost persuaded to believe</a:t>
            </a:r>
          </a:p>
          <a:p>
            <a:pPr marL="182880" indent="0">
              <a:lnSpc>
                <a:spcPct val="100000"/>
              </a:lnSpc>
              <a:spcBef>
                <a:spcPts val="600"/>
              </a:spcBef>
              <a:spcAft>
                <a:spcPts val="1200"/>
              </a:spcAft>
              <a:buNone/>
            </a:pPr>
            <a:r>
              <a:rPr lang="en-US" b="1" dirty="0"/>
              <a:t>Acts </a:t>
            </a:r>
            <a:r>
              <a:rPr lang="en-US" b="1" dirty="0" smtClean="0"/>
              <a:t>26:29</a:t>
            </a:r>
            <a:r>
              <a:rPr lang="en-US" dirty="0" smtClean="0"/>
              <a:t>  Our prayer – “all who hear” would believe</a:t>
            </a:r>
            <a:endParaRPr lang="en-US" dirty="0"/>
          </a:p>
        </p:txBody>
      </p:sp>
    </p:spTree>
    <p:extLst>
      <p:ext uri="{BB962C8B-B14F-4D97-AF65-F5344CB8AC3E}">
        <p14:creationId xmlns:p14="http://schemas.microsoft.com/office/powerpoint/2010/main" val="1092845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left)">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left)">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8629"/>
            <a:ext cx="7886700" cy="763960"/>
          </a:xfrm>
        </p:spPr>
        <p:txBody>
          <a:bodyPr>
            <a:normAutofit/>
          </a:bodyPr>
          <a:lstStyle/>
          <a:p>
            <a:pPr algn="ctr"/>
            <a:r>
              <a:rPr lang="en-US" b="1" u="sng" dirty="0" smtClean="0"/>
              <a:t>Some “Take </a:t>
            </a:r>
            <a:r>
              <a:rPr lang="en-US" b="1" u="sng" dirty="0" err="1" smtClean="0"/>
              <a:t>Aways</a:t>
            </a:r>
            <a:r>
              <a:rPr lang="en-US" b="1" u="sng" dirty="0" smtClean="0"/>
              <a:t>”</a:t>
            </a:r>
            <a:endParaRPr lang="en-US" b="1" u="sng" dirty="0"/>
          </a:p>
        </p:txBody>
      </p:sp>
      <p:sp>
        <p:nvSpPr>
          <p:cNvPr id="7" name="Content Placeholder 6"/>
          <p:cNvSpPr>
            <a:spLocks noGrp="1"/>
          </p:cNvSpPr>
          <p:nvPr>
            <p:ph idx="1"/>
          </p:nvPr>
        </p:nvSpPr>
        <p:spPr>
          <a:xfrm>
            <a:off x="424238" y="1075557"/>
            <a:ext cx="8268071" cy="5358339"/>
          </a:xfrm>
        </p:spPr>
        <p:txBody>
          <a:bodyPr>
            <a:normAutofit fontScale="92500" lnSpcReduction="10000"/>
          </a:bodyPr>
          <a:lstStyle/>
          <a:p>
            <a:pPr>
              <a:lnSpc>
                <a:spcPct val="100000"/>
              </a:lnSpc>
              <a:spcAft>
                <a:spcPts val="1800"/>
              </a:spcAft>
            </a:pPr>
            <a:r>
              <a:rPr lang="en-US" dirty="0" smtClean="0">
                <a:solidFill>
                  <a:schemeClr val="accent1">
                    <a:lumMod val="50000"/>
                  </a:schemeClr>
                </a:solidFill>
                <a:latin typeface="Cambria" panose="02040503050406030204" pitchFamily="18" charset="0"/>
                <a:ea typeface="Cambria" panose="02040503050406030204" pitchFamily="18" charset="0"/>
              </a:rPr>
              <a:t>Like Paul, we should remember the priority of the message of Jesus’ resurrection</a:t>
            </a:r>
          </a:p>
          <a:p>
            <a:pPr>
              <a:lnSpc>
                <a:spcPct val="100000"/>
              </a:lnSpc>
              <a:spcAft>
                <a:spcPts val="1800"/>
              </a:spcAft>
            </a:pPr>
            <a:r>
              <a:rPr lang="en-US" dirty="0">
                <a:solidFill>
                  <a:schemeClr val="accent1">
                    <a:lumMod val="50000"/>
                  </a:schemeClr>
                </a:solidFill>
                <a:latin typeface="Cambria" panose="02040503050406030204" pitchFamily="18" charset="0"/>
                <a:ea typeface="Cambria" panose="02040503050406030204" pitchFamily="18" charset="0"/>
              </a:rPr>
              <a:t>A good goal: </a:t>
            </a:r>
            <a:r>
              <a:rPr lang="en-US" dirty="0" smtClean="0">
                <a:solidFill>
                  <a:schemeClr val="accent1">
                    <a:lumMod val="50000"/>
                  </a:schemeClr>
                </a:solidFill>
                <a:latin typeface="Cambria" panose="02040503050406030204" pitchFamily="18" charset="0"/>
                <a:ea typeface="Cambria" panose="02040503050406030204" pitchFamily="18" charset="0"/>
              </a:rPr>
              <a:t>“keep a </a:t>
            </a:r>
            <a:r>
              <a:rPr lang="en-US" dirty="0">
                <a:solidFill>
                  <a:schemeClr val="accent1">
                    <a:lumMod val="50000"/>
                  </a:schemeClr>
                </a:solidFill>
                <a:latin typeface="Cambria" panose="02040503050406030204" pitchFamily="18" charset="0"/>
                <a:ea typeface="Cambria" panose="02040503050406030204" pitchFamily="18" charset="0"/>
              </a:rPr>
              <a:t>clear conscience toward both God and man</a:t>
            </a:r>
            <a:r>
              <a:rPr lang="en-US" dirty="0" smtClean="0">
                <a:solidFill>
                  <a:schemeClr val="accent1">
                    <a:lumMod val="50000"/>
                  </a:schemeClr>
                </a:solidFill>
                <a:latin typeface="Cambria" panose="02040503050406030204" pitchFamily="18" charset="0"/>
                <a:ea typeface="Cambria" panose="02040503050406030204" pitchFamily="18" charset="0"/>
              </a:rPr>
              <a:t>.”</a:t>
            </a:r>
          </a:p>
          <a:p>
            <a:pPr>
              <a:lnSpc>
                <a:spcPct val="100000"/>
              </a:lnSpc>
              <a:spcAft>
                <a:spcPts val="1800"/>
              </a:spcAft>
            </a:pPr>
            <a:r>
              <a:rPr lang="en-US" dirty="0" smtClean="0">
                <a:solidFill>
                  <a:schemeClr val="accent1">
                    <a:lumMod val="50000"/>
                  </a:schemeClr>
                </a:solidFill>
                <a:latin typeface="Cambria" panose="02040503050406030204" pitchFamily="18" charset="0"/>
                <a:ea typeface="Cambria" panose="02040503050406030204" pitchFamily="18" charset="0"/>
              </a:rPr>
              <a:t>Persecution is difficult, but it may give an opportunity </a:t>
            </a:r>
            <a:r>
              <a:rPr lang="en-US" dirty="0">
                <a:solidFill>
                  <a:schemeClr val="accent1">
                    <a:lumMod val="50000"/>
                  </a:schemeClr>
                </a:solidFill>
                <a:latin typeface="Cambria" panose="02040503050406030204" pitchFamily="18" charset="0"/>
                <a:ea typeface="Cambria" panose="02040503050406030204" pitchFamily="18" charset="0"/>
              </a:rPr>
              <a:t>to share the gospel with </a:t>
            </a:r>
            <a:r>
              <a:rPr lang="en-US" dirty="0" smtClean="0">
                <a:solidFill>
                  <a:schemeClr val="accent1">
                    <a:lumMod val="50000"/>
                  </a:schemeClr>
                </a:solidFill>
                <a:latin typeface="Cambria" panose="02040503050406030204" pitchFamily="18" charset="0"/>
                <a:ea typeface="Cambria" panose="02040503050406030204" pitchFamily="18" charset="0"/>
              </a:rPr>
              <a:t>people who never heard about Jesus. Use every opportunity!</a:t>
            </a:r>
          </a:p>
          <a:p>
            <a:pPr>
              <a:lnSpc>
                <a:spcPct val="100000"/>
              </a:lnSpc>
              <a:spcAft>
                <a:spcPts val="1800"/>
              </a:spcAft>
            </a:pPr>
            <a:r>
              <a:rPr lang="en-US" dirty="0" smtClean="0">
                <a:solidFill>
                  <a:schemeClr val="accent1">
                    <a:lumMod val="50000"/>
                  </a:schemeClr>
                </a:solidFill>
                <a:latin typeface="Cambria" panose="02040503050406030204" pitchFamily="18" charset="0"/>
                <a:ea typeface="Cambria" panose="02040503050406030204" pitchFamily="18" charset="0"/>
              </a:rPr>
              <a:t>We are weak, but with </a:t>
            </a:r>
            <a:r>
              <a:rPr lang="en-US" dirty="0">
                <a:solidFill>
                  <a:schemeClr val="accent1">
                    <a:lumMod val="50000"/>
                  </a:schemeClr>
                </a:solidFill>
                <a:latin typeface="Cambria" panose="02040503050406030204" pitchFamily="18" charset="0"/>
                <a:ea typeface="Cambria" panose="02040503050406030204" pitchFamily="18" charset="0"/>
              </a:rPr>
              <a:t>the “help that comes from God,” </a:t>
            </a:r>
            <a:r>
              <a:rPr lang="en-US" dirty="0" smtClean="0">
                <a:solidFill>
                  <a:schemeClr val="accent1">
                    <a:lumMod val="50000"/>
                  </a:schemeClr>
                </a:solidFill>
                <a:latin typeface="Cambria" panose="02040503050406030204" pitchFamily="18" charset="0"/>
                <a:ea typeface="Cambria" panose="02040503050406030204" pitchFamily="18" charset="0"/>
              </a:rPr>
              <a:t>we can share </a:t>
            </a:r>
            <a:r>
              <a:rPr lang="en-US" dirty="0">
                <a:solidFill>
                  <a:schemeClr val="accent1">
                    <a:lumMod val="50000"/>
                  </a:schemeClr>
                </a:solidFill>
                <a:latin typeface="Cambria" panose="02040503050406030204" pitchFamily="18" charset="0"/>
                <a:ea typeface="Cambria" panose="02040503050406030204" pitchFamily="18" charset="0"/>
              </a:rPr>
              <a:t>the gospel with “small and great</a:t>
            </a:r>
            <a:r>
              <a:rPr lang="en-US" dirty="0" smtClean="0">
                <a:solidFill>
                  <a:schemeClr val="accent1">
                    <a:lumMod val="50000"/>
                  </a:schemeClr>
                </a:solidFill>
                <a:latin typeface="Cambria" panose="02040503050406030204" pitchFamily="18" charset="0"/>
                <a:ea typeface="Cambria" panose="02040503050406030204" pitchFamily="18" charset="0"/>
              </a:rPr>
              <a:t>.”</a:t>
            </a:r>
          </a:p>
          <a:p>
            <a:pPr>
              <a:lnSpc>
                <a:spcPct val="100000"/>
              </a:lnSpc>
              <a:spcAft>
                <a:spcPts val="1800"/>
              </a:spcAft>
            </a:pPr>
            <a:r>
              <a:rPr lang="en-US" dirty="0" smtClean="0">
                <a:solidFill>
                  <a:schemeClr val="accent1">
                    <a:lumMod val="50000"/>
                  </a:schemeClr>
                </a:solidFill>
                <a:latin typeface="Cambria" panose="02040503050406030204" pitchFamily="18" charset="0"/>
                <a:ea typeface="Cambria" panose="02040503050406030204" pitchFamily="18" charset="0"/>
              </a:rPr>
              <a:t>Human </a:t>
            </a:r>
            <a:r>
              <a:rPr lang="en-US" dirty="0" smtClean="0">
                <a:solidFill>
                  <a:schemeClr val="accent1">
                    <a:lumMod val="50000"/>
                  </a:schemeClr>
                </a:solidFill>
                <a:latin typeface="Cambria" panose="02040503050406030204" pitchFamily="18" charset="0"/>
                <a:ea typeface="Cambria" panose="02040503050406030204" pitchFamily="18" charset="0"/>
              </a:rPr>
              <a:t>efforts cannot stop </a:t>
            </a:r>
            <a:r>
              <a:rPr lang="en-US" dirty="0" smtClean="0">
                <a:solidFill>
                  <a:schemeClr val="accent1">
                    <a:lumMod val="50000"/>
                  </a:schemeClr>
                </a:solidFill>
                <a:latin typeface="Cambria" panose="02040503050406030204" pitchFamily="18" charset="0"/>
                <a:ea typeface="Cambria" panose="02040503050406030204" pitchFamily="18" charset="0"/>
              </a:rPr>
              <a:t>God’s plan.</a:t>
            </a:r>
            <a:endParaRPr lang="en-US" dirty="0">
              <a:solidFill>
                <a:schemeClr val="accent1">
                  <a:lumMod val="50000"/>
                </a:schemeClr>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902968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left)">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left)">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7724</TotalTime>
  <Words>752</Words>
  <Application>Microsoft Office PowerPoint</Application>
  <PresentationFormat>On-screen Show (4:3)</PresentationFormat>
  <Paragraphs>67</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Bookman Old Style</vt:lpstr>
      <vt:lpstr>Calibri</vt:lpstr>
      <vt:lpstr>Calibri Light</vt:lpstr>
      <vt:lpstr>Cambria</vt:lpstr>
      <vt:lpstr>Office Theme</vt:lpstr>
      <vt:lpstr>Paul on Trial</vt:lpstr>
      <vt:lpstr>Paul on Trial</vt:lpstr>
      <vt:lpstr>Chapter 23:  The Roman Tribune (Claudius Lysias) and the Jerusalem Council</vt:lpstr>
      <vt:lpstr>Interlude</vt:lpstr>
      <vt:lpstr>Chapter 24:  The Governor Felix, the Chief Priests, and Jewish Leaders</vt:lpstr>
      <vt:lpstr>Interlude</vt:lpstr>
      <vt:lpstr>Chapter 25:  The Governor Festus, the Chief Priests, and Jewish Leaders</vt:lpstr>
      <vt:lpstr>Interlude</vt:lpstr>
      <vt:lpstr>Chapter 26: The Governor Festus, Agrippa the king and Bernice His Wife </vt:lpstr>
      <vt:lpstr>Some “Take 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Book of Acts</dc:title>
  <dc:creator>Mark Robnett</dc:creator>
  <cp:lastModifiedBy>Mark Robnett</cp:lastModifiedBy>
  <cp:revision>512</cp:revision>
  <dcterms:created xsi:type="dcterms:W3CDTF">2022-11-02T22:17:55Z</dcterms:created>
  <dcterms:modified xsi:type="dcterms:W3CDTF">2024-06-14T00:30:51Z</dcterms:modified>
</cp:coreProperties>
</file>