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307" r:id="rId3"/>
    <p:sldId id="296" r:id="rId4"/>
    <p:sldId id="308" r:id="rId5"/>
    <p:sldId id="292" r:id="rId6"/>
    <p:sldId id="309" r:id="rId7"/>
    <p:sldId id="297" r:id="rId8"/>
    <p:sldId id="299" r:id="rId9"/>
    <p:sldId id="310" r:id="rId10"/>
    <p:sldId id="30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77582" autoAdjust="0"/>
  </p:normalViewPr>
  <p:slideViewPr>
    <p:cSldViewPr snapToGrid="0">
      <p:cViewPr varScale="1">
        <p:scale>
          <a:sx n="88" d="100"/>
          <a:sy n="88" d="100"/>
        </p:scale>
        <p:origin x="1896" y="96"/>
      </p:cViewPr>
      <p:guideLst/>
    </p:cSldViewPr>
  </p:slideViewPr>
  <p:notesTextViewPr>
    <p:cViewPr>
      <p:scale>
        <a:sx n="200" d="100"/>
        <a:sy n="2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10/22/2023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years, Paul had desired to visit Rome and preach</a:t>
            </a:r>
            <a:r>
              <a:rPr lang="en-US" baseline="0" dirty="0" smtClean="0"/>
              <a:t> the gospel there.  </a:t>
            </a:r>
          </a:p>
          <a:p>
            <a:endParaRPr lang="en-US" baseline="0" dirty="0" smtClean="0"/>
          </a:p>
          <a:p>
            <a:r>
              <a:rPr lang="en-US" baseline="0" dirty="0" smtClean="0"/>
              <a:t>Acts 19:21 says “Now after these events Paul resolved in the Spirit to pass through Macedonia and Achaia and go to Jerusalem, saying, “After I have been there, I must also see Rome.”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Romans 1:11,15; 15:23 says “</a:t>
            </a:r>
            <a:r>
              <a:rPr lang="en-US" sz="1200" b="0" i="0" u="none" strike="noStrike" kern="1200" baseline="0" dirty="0" smtClean="0">
                <a:solidFill>
                  <a:schemeClr val="tx1"/>
                </a:solidFill>
                <a:latin typeface="+mn-lt"/>
                <a:ea typeface="+mn-ea"/>
                <a:cs typeface="+mn-cs"/>
              </a:rPr>
              <a:t>For I long to see you, that I may impart to you some spiritual gift to strengthen you; … So I am eager to preach the gospel to you also who are in Rome. ; … But now, since I no longer have any room for work in these regions, and since I have longed for many years to come to you.”</a:t>
            </a:r>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1766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1078364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Information from the website Malta.com</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2246765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566338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Malta</a:t>
            </a:r>
            <a:r>
              <a:rPr lang="en-US" baseline="0" dirty="0" smtClean="0"/>
              <a:t> was not on Paul’s travel plan, but God supernaturally re-directed the ship to there.  It may be possible that someone on the island (</a:t>
            </a:r>
            <a:r>
              <a:rPr lang="en-US" baseline="0" dirty="0" err="1" smtClean="0"/>
              <a:t>Publius</a:t>
            </a:r>
            <a:r>
              <a:rPr lang="en-US" baseline="0" dirty="0" smtClean="0"/>
              <a:t>?) had called out to God for help</a:t>
            </a:r>
            <a:r>
              <a:rPr lang="en-US" baseline="0" smtClean="0"/>
              <a:t>, seeking </a:t>
            </a:r>
            <a:r>
              <a:rPr lang="en-US" baseline="0" dirty="0" smtClean="0"/>
              <a:t>for Him with a willing heart (</a:t>
            </a:r>
            <a:r>
              <a:rPr lang="en-US" baseline="0" smtClean="0"/>
              <a:t>Jeremiah 29:13).</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547549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3857106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v.17 Although Paul was accused of being anti-Jewish, he always</a:t>
            </a:r>
            <a:r>
              <a:rPr lang="en-US" baseline="0" dirty="0" smtClean="0"/>
              <a:t> began his outreach with the Jews, seeking to convince them from the Scriptures that Jesus was the promised Messiah</a:t>
            </a:r>
            <a:r>
              <a:rPr lang="en-US" baseline="0" dirty="0" smtClean="0"/>
              <a:t>.</a:t>
            </a:r>
          </a:p>
          <a:p>
            <a:pPr algn="just"/>
            <a:endParaRPr lang="en-US" baseline="0" dirty="0" smtClean="0"/>
          </a:p>
          <a:p>
            <a:pPr algn="just"/>
            <a:r>
              <a:rPr lang="en-US" baseline="0" dirty="0" smtClean="0"/>
              <a:t>v.18 Claudius </a:t>
            </a:r>
            <a:r>
              <a:rPr lang="en-US" baseline="0" dirty="0" err="1" smtClean="0"/>
              <a:t>Lysias</a:t>
            </a:r>
            <a:r>
              <a:rPr lang="en-US" baseline="0" dirty="0" smtClean="0"/>
              <a:t> was a Tribune, Festus and Felix were governors, Agrippa was a king.</a:t>
            </a:r>
          </a:p>
          <a:p>
            <a:pPr algn="just"/>
            <a:endParaRPr lang="en-US" baseline="0" dirty="0" smtClean="0"/>
          </a:p>
          <a:p>
            <a:pPr algn="just"/>
            <a:r>
              <a:rPr lang="en-US" baseline="0" dirty="0" smtClean="0"/>
              <a:t>Share an example of people who use their suffering as an opportunity for evangelism (e.g. </a:t>
            </a:r>
            <a:r>
              <a:rPr lang="en-US" baseline="0" dirty="0" err="1" smtClean="0"/>
              <a:t>Tandons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24097089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v.22 Beware of propaganda</a:t>
            </a:r>
            <a:r>
              <a:rPr lang="en-US" baseline="0" dirty="0" smtClean="0"/>
              <a:t> and social media – these tools are used by the spirit of the age to close our minds to the truth</a:t>
            </a:r>
            <a:r>
              <a:rPr lang="en-US" baseline="0" dirty="0" smtClean="0"/>
              <a:t>! (Luke 9:19).</a:t>
            </a:r>
            <a:endParaRPr lang="en-US" baseline="0" dirty="0" smtClean="0"/>
          </a:p>
          <a:p>
            <a:pPr algn="just"/>
            <a:endParaRPr lang="en-US" baseline="0" dirty="0" smtClean="0"/>
          </a:p>
          <a:p>
            <a:pPr algn="just"/>
            <a:r>
              <a:rPr lang="en-US" baseline="0" dirty="0" smtClean="0"/>
              <a:t>v.28 Beware of nationalism that can harden your heart against truth from the God who is greater than any nation.</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2954881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baseline="0" dirty="0" smtClean="0"/>
              <a:t>Paul may have traveled as far west as Spain (Romans 15:24)</a:t>
            </a:r>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3309791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baseline="0" dirty="0" smtClean="0"/>
              <a:t>Chapter 28 ends rather suddenly, almost as though there should be more to come.  And that’s because there is – the church doesn’t stop growing!</a:t>
            </a:r>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1244562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10/22/2023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10/22/2023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10/22/2023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10/22/2023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937" y="1152508"/>
            <a:ext cx="8229602" cy="1506610"/>
          </a:xfrm>
        </p:spPr>
        <p:txBody>
          <a:bodyPr>
            <a:normAutofit/>
          </a:bodyPr>
          <a:lstStyle/>
          <a:p>
            <a:r>
              <a:rPr lang="en-US" sz="7200" b="1" dirty="0" smtClean="0"/>
              <a:t>The Final Chapter</a:t>
            </a:r>
            <a:endParaRPr lang="en-US" sz="7200" b="1" dirty="0"/>
          </a:p>
        </p:txBody>
      </p:sp>
      <p:sp>
        <p:nvSpPr>
          <p:cNvPr id="3" name="Subtitle 2"/>
          <p:cNvSpPr>
            <a:spLocks noGrp="1"/>
          </p:cNvSpPr>
          <p:nvPr>
            <p:ph type="subTitle" idx="1"/>
          </p:nvPr>
        </p:nvSpPr>
        <p:spPr>
          <a:xfrm>
            <a:off x="1143000" y="3447393"/>
            <a:ext cx="6858000" cy="2238703"/>
          </a:xfrm>
        </p:spPr>
        <p:txBody>
          <a:bodyPr>
            <a:normAutofit/>
          </a:bodyPr>
          <a:lstStyle/>
          <a:p>
            <a:r>
              <a:rPr lang="en-US" sz="5400" dirty="0" smtClean="0"/>
              <a:t>Acts 28</a:t>
            </a:r>
          </a:p>
          <a:p>
            <a:endParaRPr lang="en-US" dirty="0" smtClean="0"/>
          </a:p>
          <a:p>
            <a:r>
              <a:rPr lang="en-US" sz="3600" dirty="0" smtClean="0">
                <a:solidFill>
                  <a:schemeClr val="tx1">
                    <a:lumMod val="50000"/>
                    <a:lumOff val="50000"/>
                  </a:schemeClr>
                </a:solidFill>
              </a:rPr>
              <a:t>Or is it?</a:t>
            </a:r>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420411" y="1093079"/>
            <a:ext cx="8324194" cy="5297214"/>
          </a:xfrm>
        </p:spPr>
        <p:txBody>
          <a:bodyPr>
            <a:normAutofit fontScale="92500" lnSpcReduction="20000"/>
          </a:bodyPr>
          <a:lstStyle/>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Some things about Paul’s preaching:</a:t>
            </a:r>
          </a:p>
          <a:p>
            <a:pPr lvl="1">
              <a:lnSpc>
                <a:spcPct val="100000"/>
              </a:lnSpc>
              <a:spcAft>
                <a:spcPts val="1800"/>
              </a:spcAft>
              <a:buFont typeface="Wingdings" panose="05000000000000000000" pitchFamily="2" charset="2"/>
              <a:buChar char="ü"/>
            </a:pPr>
            <a:r>
              <a:rPr lang="en-US" dirty="0" smtClean="0">
                <a:solidFill>
                  <a:schemeClr val="accent1">
                    <a:lumMod val="50000"/>
                  </a:schemeClr>
                </a:solidFill>
                <a:latin typeface="Cambria" panose="02040503050406030204" pitchFamily="18" charset="0"/>
                <a:ea typeface="Cambria" panose="02040503050406030204" pitchFamily="18" charset="0"/>
              </a:rPr>
              <a:t> He used every opportunity: all times, places, people, in chains or free, on a ship or at a campfire,…</a:t>
            </a:r>
          </a:p>
          <a:p>
            <a:pPr lvl="1">
              <a:lnSpc>
                <a:spcPct val="100000"/>
              </a:lnSpc>
              <a:spcAft>
                <a:spcPts val="1800"/>
              </a:spcAft>
              <a:buFont typeface="Wingdings" panose="05000000000000000000" pitchFamily="2" charset="2"/>
              <a:buChar char="ü"/>
            </a:pPr>
            <a:r>
              <a:rPr lang="en-US" dirty="0" smtClean="0">
                <a:solidFill>
                  <a:schemeClr val="accent1">
                    <a:lumMod val="50000"/>
                  </a:schemeClr>
                </a:solidFill>
                <a:latin typeface="Cambria" panose="02040503050406030204" pitchFamily="18" charset="0"/>
                <a:ea typeface="Cambria" panose="02040503050406030204" pitchFamily="18" charset="0"/>
              </a:rPr>
              <a:t> His always spoke based on Scriptural facts.</a:t>
            </a:r>
          </a:p>
          <a:p>
            <a:pPr lvl="1">
              <a:lnSpc>
                <a:spcPct val="100000"/>
              </a:lnSpc>
              <a:spcAft>
                <a:spcPts val="1800"/>
              </a:spcAft>
              <a:buFont typeface="Wingdings" panose="05000000000000000000" pitchFamily="2" charset="2"/>
              <a:buChar char="ü"/>
            </a:pPr>
            <a:r>
              <a:rPr lang="en-US" dirty="0" smtClean="0">
                <a:solidFill>
                  <a:schemeClr val="accent1">
                    <a:lumMod val="50000"/>
                  </a:schemeClr>
                </a:solidFill>
                <a:latin typeface="Cambria" panose="02040503050406030204" pitchFamily="18" charset="0"/>
                <a:ea typeface="Cambria" panose="02040503050406030204" pitchFamily="18" charset="0"/>
              </a:rPr>
              <a:t> He spoke the hard truths, even when the audience was unwilling to listen.</a:t>
            </a:r>
          </a:p>
          <a:p>
            <a:pPr lvl="1">
              <a:lnSpc>
                <a:spcPct val="100000"/>
              </a:lnSpc>
              <a:spcAft>
                <a:spcPts val="1800"/>
              </a:spcAft>
              <a:buFont typeface="Wingdings" panose="05000000000000000000" pitchFamily="2" charset="2"/>
              <a:buChar char="ü"/>
            </a:pPr>
            <a:r>
              <a:rPr lang="en-US" dirty="0" smtClean="0">
                <a:solidFill>
                  <a:schemeClr val="accent1">
                    <a:lumMod val="50000"/>
                  </a:schemeClr>
                </a:solidFill>
                <a:latin typeface="Cambria" panose="02040503050406030204" pitchFamily="18" charset="0"/>
                <a:ea typeface="Cambria" panose="02040503050406030204" pitchFamily="18" charset="0"/>
              </a:rPr>
              <a:t> He ministered with humility and grace.</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Beware of believing every popular opinion (on social media, </a:t>
            </a:r>
            <a:r>
              <a:rPr lang="en-US" dirty="0" err="1" smtClean="0">
                <a:solidFill>
                  <a:schemeClr val="accent1">
                    <a:lumMod val="50000"/>
                  </a:schemeClr>
                </a:solidFill>
                <a:latin typeface="Cambria" panose="02040503050406030204" pitchFamily="18" charset="0"/>
                <a:ea typeface="Cambria" panose="02040503050406030204" pitchFamily="18" charset="0"/>
              </a:rPr>
              <a:t>etc</a:t>
            </a:r>
            <a:r>
              <a:rPr lang="en-US" dirty="0" smtClean="0">
                <a:solidFill>
                  <a:schemeClr val="accent1">
                    <a:lumMod val="50000"/>
                  </a:schemeClr>
                </a:solidFill>
                <a:latin typeface="Cambria" panose="02040503050406030204" pitchFamily="18" charset="0"/>
                <a:ea typeface="Cambria" panose="02040503050406030204" pitchFamily="18" charset="0"/>
              </a:rPr>
              <a:t>).</a:t>
            </a: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Jesus</a:t>
            </a:r>
            <a:r>
              <a:rPr lang="en-US" dirty="0" smtClean="0">
                <a:solidFill>
                  <a:schemeClr val="accent1">
                    <a:lumMod val="50000"/>
                  </a:schemeClr>
                </a:solidFill>
                <a:latin typeface="Cambria" panose="02040503050406030204" pitchFamily="18" charset="0"/>
                <a:ea typeface="Cambria" panose="02040503050406030204" pitchFamily="18" charset="0"/>
              </a:rPr>
              <a:t>’ command in Acts </a:t>
            </a:r>
            <a:r>
              <a:rPr lang="en-US" dirty="0" smtClean="0">
                <a:solidFill>
                  <a:schemeClr val="accent1">
                    <a:lumMod val="50000"/>
                  </a:schemeClr>
                </a:solidFill>
                <a:latin typeface="Cambria" panose="02040503050406030204" pitchFamily="18" charset="0"/>
                <a:ea typeface="Cambria" panose="02040503050406030204" pitchFamily="18" charset="0"/>
              </a:rPr>
              <a:t>1:8 continued on…</a:t>
            </a: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67060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pic>
        <p:nvPicPr>
          <p:cNvPr id="1028" name="Picture 4" descr="https://www.malta.com/media/en/about-malta/city-village/st-paul-s-bay/st-paul-nature-coast-and-st-paul-island-in-the-backgroun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88670"/>
            <a:ext cx="9144000" cy="606933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92629" y="217714"/>
            <a:ext cx="7336971" cy="584775"/>
          </a:xfrm>
          <a:prstGeom prst="rect">
            <a:avLst/>
          </a:prstGeom>
          <a:noFill/>
        </p:spPr>
        <p:txBody>
          <a:bodyPr wrap="square" rtlCol="0">
            <a:spAutoFit/>
          </a:bodyPr>
          <a:lstStyle/>
          <a:p>
            <a:pPr algn="ctr"/>
            <a:r>
              <a:rPr lang="en-US" sz="3200" dirty="0" smtClean="0"/>
              <a:t>St. Paul’s Bay, Malta</a:t>
            </a:r>
            <a:endParaRPr lang="en-US" sz="3200" dirty="0"/>
          </a:p>
        </p:txBody>
      </p:sp>
      <p:sp>
        <p:nvSpPr>
          <p:cNvPr id="5" name="TextBox 4"/>
          <p:cNvSpPr txBox="1"/>
          <p:nvPr/>
        </p:nvSpPr>
        <p:spPr>
          <a:xfrm>
            <a:off x="2188030" y="881744"/>
            <a:ext cx="6760028" cy="4093428"/>
          </a:xfrm>
          <a:prstGeom prst="rect">
            <a:avLst/>
          </a:prstGeom>
          <a:noFill/>
        </p:spPr>
        <p:txBody>
          <a:bodyPr wrap="square" rtlCol="0">
            <a:spAutoFit/>
          </a:bodyPr>
          <a:lstStyle/>
          <a:p>
            <a:r>
              <a:rPr lang="en-US" sz="2000" b="1" dirty="0"/>
              <a:t>St Paul’s Bay was named after St Paul, who was shipwrecked on an Island located in the bay. St Paul was shipwrecked on Malta during his journey from Caesarea to Rome and the Maltese people believe that it was St Paul himself who introduced Christianity to the local population</a:t>
            </a:r>
            <a:r>
              <a:rPr lang="en-US" sz="2000" b="1" dirty="0" smtClean="0"/>
              <a:t>.</a:t>
            </a:r>
          </a:p>
          <a:p>
            <a:endParaRPr lang="en-US" sz="2000" b="1" dirty="0" smtClean="0"/>
          </a:p>
          <a:p>
            <a:endParaRPr lang="en-US" sz="2000" b="1" dirty="0"/>
          </a:p>
          <a:p>
            <a:r>
              <a:rPr lang="en-US" sz="2000" b="1" dirty="0"/>
              <a:t>It is believed that it was St Paul who brought Christianity to Malta around 60 A.D. and since then Malta remained a Christian country.  St Paul was being taken to Rome to be tried as a political rebel, however his ship, with himself and the 274 passengers, was caught in a violent storm and it crashed two weeks later on the Maltese coast.</a:t>
            </a:r>
          </a:p>
        </p:txBody>
      </p:sp>
    </p:spTree>
    <p:extLst>
      <p:ext uri="{BB962C8B-B14F-4D97-AF65-F5344CB8AC3E}">
        <p14:creationId xmlns:p14="http://schemas.microsoft.com/office/powerpoint/2010/main" val="1565141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Ministry on Malta</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0">
              <a:lnSpc>
                <a:spcPct val="100000"/>
              </a:lnSpc>
              <a:spcBef>
                <a:spcPts val="600"/>
              </a:spcBef>
              <a:spcAft>
                <a:spcPts val="1200"/>
              </a:spcAft>
              <a:buNone/>
            </a:pPr>
            <a:r>
              <a:rPr lang="en-US" b="1" dirty="0"/>
              <a:t>v</a:t>
            </a:r>
            <a:r>
              <a:rPr lang="en-US" b="1" dirty="0" smtClean="0"/>
              <a:t>.1,2</a:t>
            </a:r>
            <a:r>
              <a:rPr lang="en-US" dirty="0" smtClean="0"/>
              <a:t>  This was unusual kindness – it was not unusual for shipwrecked sailors to be murdered or taken as slaves.</a:t>
            </a:r>
          </a:p>
          <a:p>
            <a:pPr marL="182880" indent="0">
              <a:lnSpc>
                <a:spcPct val="100000"/>
              </a:lnSpc>
              <a:spcBef>
                <a:spcPts val="600"/>
              </a:spcBef>
              <a:spcAft>
                <a:spcPts val="1200"/>
              </a:spcAft>
              <a:buNone/>
            </a:pPr>
            <a:r>
              <a:rPr lang="en-US" b="1" dirty="0"/>
              <a:t>v</a:t>
            </a:r>
            <a:r>
              <a:rPr lang="en-US" b="1" dirty="0" smtClean="0"/>
              <a:t>.3</a:t>
            </a:r>
            <a:r>
              <a:rPr lang="en-US" dirty="0" smtClean="0"/>
              <a:t>  Paul was a humble servant, gathering sticks.  A cold, sleepy snake, awakened by the heat, struck Paul.</a:t>
            </a:r>
          </a:p>
          <a:p>
            <a:pPr marL="182880" indent="0">
              <a:lnSpc>
                <a:spcPct val="100000"/>
              </a:lnSpc>
              <a:spcBef>
                <a:spcPts val="600"/>
              </a:spcBef>
              <a:spcAft>
                <a:spcPts val="1200"/>
              </a:spcAft>
              <a:buNone/>
            </a:pPr>
            <a:r>
              <a:rPr lang="en-US" b="1" dirty="0"/>
              <a:t>v</a:t>
            </a:r>
            <a:r>
              <a:rPr lang="en-US" b="1" dirty="0" smtClean="0"/>
              <a:t>.4,5</a:t>
            </a:r>
            <a:r>
              <a:rPr lang="en-US" dirty="0" smtClean="0"/>
              <a:t>  Luke was a trained doctor and would recognize a poisonous </a:t>
            </a:r>
            <a:r>
              <a:rPr lang="en-US" dirty="0" smtClean="0"/>
              <a:t>snake.  </a:t>
            </a:r>
            <a:r>
              <a:rPr lang="en-US" dirty="0" smtClean="0"/>
              <a:t>Notice that, even </a:t>
            </a:r>
            <a:r>
              <a:rPr lang="en-US" dirty="0" smtClean="0"/>
              <a:t>the </a:t>
            </a:r>
            <a:r>
              <a:rPr lang="en-US" dirty="0" smtClean="0"/>
              <a:t>natives </a:t>
            </a:r>
            <a:r>
              <a:rPr lang="en-US" dirty="0" smtClean="0"/>
              <a:t>had </a:t>
            </a:r>
            <a:r>
              <a:rPr lang="en-US" dirty="0" smtClean="0"/>
              <a:t>a God-given sense of justice.</a:t>
            </a:r>
          </a:p>
          <a:p>
            <a:pPr marL="182880" indent="0">
              <a:lnSpc>
                <a:spcPct val="100000"/>
              </a:lnSpc>
              <a:spcBef>
                <a:spcPts val="600"/>
              </a:spcBef>
              <a:spcAft>
                <a:spcPts val="1200"/>
              </a:spcAft>
              <a:buNone/>
            </a:pPr>
            <a:r>
              <a:rPr lang="en-US" b="1" dirty="0" smtClean="0"/>
              <a:t>Acts 23:11; 27:24  </a:t>
            </a:r>
            <a:r>
              <a:rPr lang="en-US" dirty="0" smtClean="0"/>
              <a:t>Paul knew God had promised that he would see Rome, so he trusted God’s promise.</a:t>
            </a:r>
          </a:p>
          <a:p>
            <a:pPr marL="182880" indent="0">
              <a:lnSpc>
                <a:spcPct val="100000"/>
              </a:lnSpc>
              <a:spcBef>
                <a:spcPts val="600"/>
              </a:spcBef>
              <a:spcAft>
                <a:spcPts val="1200"/>
              </a:spcAft>
              <a:buNone/>
            </a:pPr>
            <a:r>
              <a:rPr lang="en-US" b="1" dirty="0"/>
              <a:t>v</a:t>
            </a:r>
            <a:r>
              <a:rPr lang="en-US" b="1" dirty="0" smtClean="0"/>
              <a:t>.6</a:t>
            </a:r>
            <a:r>
              <a:rPr lang="en-US" dirty="0" smtClean="0"/>
              <a:t>  A quick change of opinion, quickly corrected as in  Acts 14:11,15.</a:t>
            </a:r>
          </a:p>
          <a:p>
            <a:pPr marL="182880" indent="0">
              <a:lnSpc>
                <a:spcPct val="100000"/>
              </a:lnSpc>
              <a:spcBef>
                <a:spcPts val="600"/>
              </a:spcBef>
              <a:spcAft>
                <a:spcPts val="1200"/>
              </a:spcAft>
              <a:buNone/>
            </a:pPr>
            <a:endParaRPr lang="en-US" dirty="0"/>
          </a:p>
        </p:txBody>
      </p:sp>
    </p:spTree>
    <p:extLst>
      <p:ext uri="{BB962C8B-B14F-4D97-AF65-F5344CB8AC3E}">
        <p14:creationId xmlns:p14="http://schemas.microsoft.com/office/powerpoint/2010/main" val="4214147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Ministry on Malta</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0">
              <a:lnSpc>
                <a:spcPct val="100000"/>
              </a:lnSpc>
              <a:spcBef>
                <a:spcPts val="600"/>
              </a:spcBef>
              <a:spcAft>
                <a:spcPts val="1200"/>
              </a:spcAft>
              <a:buNone/>
            </a:pPr>
            <a:r>
              <a:rPr lang="en-US" b="1" dirty="0" smtClean="0"/>
              <a:t>v.7</a:t>
            </a:r>
            <a:r>
              <a:rPr lang="en-US" dirty="0" smtClean="0"/>
              <a:t>  The governor cared for all 276 people until winter lodging could be arranged.</a:t>
            </a:r>
          </a:p>
          <a:p>
            <a:pPr marL="182880" indent="0">
              <a:lnSpc>
                <a:spcPct val="100000"/>
              </a:lnSpc>
              <a:spcBef>
                <a:spcPts val="600"/>
              </a:spcBef>
              <a:spcAft>
                <a:spcPts val="1200"/>
              </a:spcAft>
              <a:buNone/>
            </a:pPr>
            <a:r>
              <a:rPr lang="en-US" b="1" dirty="0" smtClean="0"/>
              <a:t>v.8</a:t>
            </a:r>
            <a:r>
              <a:rPr lang="en-US" dirty="0" smtClean="0"/>
              <a:t>  Dysentery was </a:t>
            </a:r>
            <a:r>
              <a:rPr lang="en-US" dirty="0" smtClean="0"/>
              <a:t>common </a:t>
            </a:r>
            <a:r>
              <a:rPr lang="en-US" dirty="0" smtClean="0"/>
              <a:t>due to poor sanitation. </a:t>
            </a:r>
            <a:endParaRPr lang="en-US" dirty="0" smtClean="0"/>
          </a:p>
          <a:p>
            <a:pPr marL="182880" indent="0">
              <a:lnSpc>
                <a:spcPct val="100000"/>
              </a:lnSpc>
              <a:spcBef>
                <a:spcPts val="600"/>
              </a:spcBef>
              <a:spcAft>
                <a:spcPts val="1200"/>
              </a:spcAft>
              <a:buNone/>
            </a:pPr>
            <a:r>
              <a:rPr lang="en-US" dirty="0" smtClean="0"/>
              <a:t>Paul prayed </a:t>
            </a:r>
            <a:r>
              <a:rPr lang="en-US" dirty="0" smtClean="0"/>
              <a:t>before </a:t>
            </a:r>
            <a:r>
              <a:rPr lang="en-US" dirty="0" smtClean="0"/>
              <a:t>healing which showed </a:t>
            </a:r>
            <a:r>
              <a:rPr lang="en-US" dirty="0" smtClean="0"/>
              <a:t>his dependence on God.</a:t>
            </a:r>
          </a:p>
          <a:p>
            <a:pPr marL="182880" indent="0">
              <a:lnSpc>
                <a:spcPct val="100000"/>
              </a:lnSpc>
              <a:spcBef>
                <a:spcPts val="600"/>
              </a:spcBef>
              <a:spcAft>
                <a:spcPts val="1200"/>
              </a:spcAft>
              <a:buNone/>
            </a:pPr>
            <a:r>
              <a:rPr lang="en-US" b="1" dirty="0" smtClean="0"/>
              <a:t>v.9</a:t>
            </a:r>
            <a:r>
              <a:rPr lang="en-US" dirty="0" smtClean="0"/>
              <a:t>  Paul always used miracles as an opportunity to preach the gospel, starting the first church on Malta.  His chains didn’t stop him from his ministry.</a:t>
            </a:r>
          </a:p>
          <a:p>
            <a:pPr marL="182880" indent="0">
              <a:lnSpc>
                <a:spcPct val="100000"/>
              </a:lnSpc>
              <a:spcBef>
                <a:spcPts val="600"/>
              </a:spcBef>
              <a:spcAft>
                <a:spcPts val="1200"/>
              </a:spcAft>
              <a:buNone/>
            </a:pPr>
            <a:r>
              <a:rPr lang="en-US" b="1" dirty="0" smtClean="0"/>
              <a:t>v.10</a:t>
            </a:r>
            <a:r>
              <a:rPr lang="en-US" dirty="0" smtClean="0"/>
              <a:t>  This expression of love and honor suggests that some on the island believed the gospel. </a:t>
            </a:r>
            <a:endParaRPr lang="en-US" dirty="0"/>
          </a:p>
        </p:txBody>
      </p:sp>
    </p:spTree>
    <p:extLst>
      <p:ext uri="{BB962C8B-B14F-4D97-AF65-F5344CB8AC3E}">
        <p14:creationId xmlns:p14="http://schemas.microsoft.com/office/powerpoint/2010/main" val="1499705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title"/>
          </p:nvPr>
        </p:nvSpPr>
        <p:spPr>
          <a:xfrm>
            <a:off x="399390" y="161441"/>
            <a:ext cx="3737181" cy="6467959"/>
          </a:xfrm>
        </p:spPr>
        <p:txBody>
          <a:bodyPr>
            <a:noAutofit/>
          </a:bodyPr>
          <a:lstStyle/>
          <a:p>
            <a:r>
              <a:rPr lang="en-US" sz="2400" dirty="0"/>
              <a:t>“After three months we set sail in a ship that had wintered in the island, a ship of Alexandria, with the twin </a:t>
            </a:r>
            <a:r>
              <a:rPr lang="en-US" sz="2400" dirty="0" smtClean="0"/>
              <a:t>gods </a:t>
            </a:r>
            <a:r>
              <a:rPr lang="en-US" sz="2400" dirty="0"/>
              <a:t>as a figurehead. </a:t>
            </a:r>
            <a:r>
              <a:rPr lang="en-US" sz="2400" dirty="0" smtClean="0"/>
              <a:t>Putting </a:t>
            </a:r>
            <a:r>
              <a:rPr lang="en-US" sz="2400" dirty="0"/>
              <a:t>in at Syracuse, we stayed there for three days. </a:t>
            </a:r>
            <a:r>
              <a:rPr lang="en-US" sz="2400" dirty="0" smtClean="0"/>
              <a:t>And </a:t>
            </a:r>
            <a:r>
              <a:rPr lang="en-US" sz="2400" dirty="0"/>
              <a:t>from there we made a circuit and arrived at </a:t>
            </a:r>
            <a:r>
              <a:rPr lang="en-US" sz="2400" dirty="0" err="1"/>
              <a:t>Rhegium</a:t>
            </a:r>
            <a:r>
              <a:rPr lang="en-US" sz="2400" dirty="0"/>
              <a:t>. And after one day a south wind sprang up, and on the second day we came to </a:t>
            </a:r>
            <a:r>
              <a:rPr lang="en-US" sz="2400" dirty="0" err="1"/>
              <a:t>Puteoli</a:t>
            </a:r>
            <a:r>
              <a:rPr lang="en-US" sz="2400" dirty="0"/>
              <a:t>. </a:t>
            </a:r>
            <a:r>
              <a:rPr lang="en-US" sz="2400" dirty="0" smtClean="0"/>
              <a:t>There </a:t>
            </a:r>
            <a:r>
              <a:rPr lang="en-US" sz="2400" dirty="0"/>
              <a:t>we found </a:t>
            </a:r>
            <a:r>
              <a:rPr lang="en-US" sz="2400" dirty="0" smtClean="0"/>
              <a:t>brothers </a:t>
            </a:r>
            <a:r>
              <a:rPr lang="en-US" sz="2400" dirty="0"/>
              <a:t>and were invited to stay with them for seven days. And so we came to Rome. </a:t>
            </a:r>
            <a:r>
              <a:rPr lang="en-US" sz="2400" dirty="0" smtClean="0"/>
              <a:t> </a:t>
            </a:r>
            <a:r>
              <a:rPr lang="en-US" sz="2400" b="1" dirty="0" smtClean="0"/>
              <a:t>Acts 28:11-14</a:t>
            </a:r>
            <a:endParaRPr lang="en-US" sz="2400" b="1" dirty="0"/>
          </a:p>
        </p:txBody>
      </p:sp>
      <p:pic>
        <p:nvPicPr>
          <p:cNvPr id="11" name="Picture 10"/>
          <p:cNvPicPr>
            <a:picLocks noChangeAspect="1"/>
          </p:cNvPicPr>
          <p:nvPr/>
        </p:nvPicPr>
        <p:blipFill rotWithShape="1">
          <a:blip r:embed="rId3" cstate="print">
            <a:extLst>
              <a:ext uri="{28A0092B-C50C-407E-A947-70E740481C1C}">
                <a14:useLocalDpi xmlns:a14="http://schemas.microsoft.com/office/drawing/2010/main" val="0"/>
              </a:ext>
            </a:extLst>
          </a:blip>
          <a:srcRect t="18464" r="67527" b="24701"/>
          <a:stretch/>
        </p:blipFill>
        <p:spPr>
          <a:xfrm>
            <a:off x="4300103" y="437696"/>
            <a:ext cx="4745925" cy="6191704"/>
          </a:xfrm>
          <a:prstGeom prst="rect">
            <a:avLst/>
          </a:prstGeom>
        </p:spPr>
      </p:pic>
      <p:sp>
        <p:nvSpPr>
          <p:cNvPr id="2" name="Oval 1"/>
          <p:cNvSpPr/>
          <p:nvPr/>
        </p:nvSpPr>
        <p:spPr>
          <a:xfrm>
            <a:off x="7249885" y="4169228"/>
            <a:ext cx="522514" cy="23948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6542314" y="2394857"/>
            <a:ext cx="522514" cy="23948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6520542" y="4757057"/>
            <a:ext cx="522514" cy="23948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24660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Encouragement and Outreach</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0">
              <a:lnSpc>
                <a:spcPct val="100000"/>
              </a:lnSpc>
              <a:spcBef>
                <a:spcPts val="600"/>
              </a:spcBef>
              <a:spcAft>
                <a:spcPts val="1200"/>
              </a:spcAft>
              <a:buNone/>
            </a:pPr>
            <a:r>
              <a:rPr lang="en-US" b="1" dirty="0" smtClean="0"/>
              <a:t>v.15</a:t>
            </a:r>
            <a:r>
              <a:rPr lang="en-US" dirty="0" smtClean="0"/>
              <a:t>  On his journey to Rome, Paul was greeted by Christian brothers along the way, encouraging him.</a:t>
            </a:r>
          </a:p>
          <a:p>
            <a:pPr marL="182880" indent="0">
              <a:lnSpc>
                <a:spcPct val="100000"/>
              </a:lnSpc>
              <a:spcBef>
                <a:spcPts val="600"/>
              </a:spcBef>
              <a:spcAft>
                <a:spcPts val="1200"/>
              </a:spcAft>
              <a:buNone/>
            </a:pPr>
            <a:r>
              <a:rPr lang="en-US" b="1" dirty="0" smtClean="0"/>
              <a:t>v.16</a:t>
            </a:r>
            <a:r>
              <a:rPr lang="en-US" dirty="0" smtClean="0"/>
              <a:t>  Paul was blessed to stay in a private residence with a guard (probably several, chained at his </a:t>
            </a:r>
            <a:r>
              <a:rPr lang="en-US" dirty="0" smtClean="0"/>
              <a:t>wrist</a:t>
            </a:r>
            <a:r>
              <a:rPr lang="en-US" dirty="0"/>
              <a:t> </a:t>
            </a:r>
            <a:r>
              <a:rPr lang="en-US" dirty="0" smtClean="0"/>
              <a:t>– Phil 1:13)</a:t>
            </a:r>
            <a:endParaRPr lang="en-US" dirty="0" smtClean="0"/>
          </a:p>
          <a:p>
            <a:pPr marL="182880" indent="0">
              <a:lnSpc>
                <a:spcPct val="100000"/>
              </a:lnSpc>
              <a:spcBef>
                <a:spcPts val="600"/>
              </a:spcBef>
              <a:spcAft>
                <a:spcPts val="1200"/>
              </a:spcAft>
              <a:buNone/>
            </a:pPr>
            <a:r>
              <a:rPr lang="en-US" b="1" dirty="0" smtClean="0"/>
              <a:t>v.17</a:t>
            </a:r>
            <a:r>
              <a:rPr lang="en-US" dirty="0" smtClean="0"/>
              <a:t>  It is typical that the book of Acts would end with Paul speaking the gospel to the Jews and Gentiles.</a:t>
            </a:r>
          </a:p>
          <a:p>
            <a:pPr marL="182880" indent="0">
              <a:lnSpc>
                <a:spcPct val="100000"/>
              </a:lnSpc>
              <a:spcBef>
                <a:spcPts val="600"/>
              </a:spcBef>
              <a:spcAft>
                <a:spcPts val="1200"/>
              </a:spcAft>
              <a:buNone/>
            </a:pPr>
            <a:r>
              <a:rPr lang="en-US" b="1" dirty="0" smtClean="0"/>
              <a:t>v.18,19</a:t>
            </a:r>
            <a:r>
              <a:rPr lang="en-US" dirty="0" smtClean="0"/>
              <a:t>  He continues to express his innocence, accepted by Claudius </a:t>
            </a:r>
            <a:r>
              <a:rPr lang="en-US" dirty="0" err="1" smtClean="0"/>
              <a:t>Lysias</a:t>
            </a:r>
            <a:r>
              <a:rPr lang="en-US" dirty="0" smtClean="0"/>
              <a:t>, Felix, Festus, and Agrippa.  Only the “closed minded” Jews continued to accuse him.</a:t>
            </a:r>
          </a:p>
          <a:p>
            <a:pPr marL="182880" indent="0">
              <a:lnSpc>
                <a:spcPct val="100000"/>
              </a:lnSpc>
              <a:spcBef>
                <a:spcPts val="600"/>
              </a:spcBef>
              <a:spcAft>
                <a:spcPts val="1200"/>
              </a:spcAft>
              <a:buNone/>
            </a:pPr>
            <a:r>
              <a:rPr lang="en-US" b="1" dirty="0" smtClean="0"/>
              <a:t>v.20</a:t>
            </a:r>
            <a:r>
              <a:rPr lang="en-US" dirty="0" smtClean="0"/>
              <a:t>  “the hope of Israel” – a Savior who would arise from the dead (constant message of the gospel).</a:t>
            </a:r>
            <a:endParaRPr lang="en-US" dirty="0"/>
          </a:p>
        </p:txBody>
      </p:sp>
    </p:spTree>
    <p:extLst>
      <p:ext uri="{BB962C8B-B14F-4D97-AF65-F5344CB8AC3E}">
        <p14:creationId xmlns:p14="http://schemas.microsoft.com/office/powerpoint/2010/main" val="2006810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Mixed Opinions in Rome</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0">
              <a:lnSpc>
                <a:spcPct val="100000"/>
              </a:lnSpc>
              <a:spcBef>
                <a:spcPts val="600"/>
              </a:spcBef>
              <a:spcAft>
                <a:spcPts val="1200"/>
              </a:spcAft>
              <a:buNone/>
            </a:pPr>
            <a:r>
              <a:rPr lang="en-US" b="1" dirty="0"/>
              <a:t>v</a:t>
            </a:r>
            <a:r>
              <a:rPr lang="en-US" b="1" dirty="0" smtClean="0"/>
              <a:t>.21,22  </a:t>
            </a:r>
            <a:r>
              <a:rPr lang="en-US" dirty="0" smtClean="0"/>
              <a:t>these Jewish leaders </a:t>
            </a:r>
            <a:r>
              <a:rPr lang="en-US" dirty="0" smtClean="0"/>
              <a:t>didn’t have any official notice about Paul, but because of public opinions, they already had a negative opinion of Christianity.</a:t>
            </a:r>
          </a:p>
          <a:p>
            <a:pPr marL="182880" indent="0">
              <a:lnSpc>
                <a:spcPct val="100000"/>
              </a:lnSpc>
              <a:spcBef>
                <a:spcPts val="600"/>
              </a:spcBef>
              <a:spcAft>
                <a:spcPts val="1200"/>
              </a:spcAft>
              <a:buNone/>
            </a:pPr>
            <a:r>
              <a:rPr lang="en-US" b="1" dirty="0" smtClean="0"/>
              <a:t>v.23  </a:t>
            </a:r>
            <a:r>
              <a:rPr lang="en-US" dirty="0" smtClean="0"/>
              <a:t>Paul spoke all day about God’s kingdom (eternal salvation, God’s glory, </a:t>
            </a:r>
            <a:r>
              <a:rPr lang="en-US" dirty="0" err="1" smtClean="0"/>
              <a:t>etc</a:t>
            </a:r>
            <a:r>
              <a:rPr lang="en-US" dirty="0" smtClean="0"/>
              <a:t>) and Jesus (the Messiah).  He used the Law of Moses and the Prophets (Luke 24:27).</a:t>
            </a:r>
          </a:p>
          <a:p>
            <a:pPr marL="182880" indent="0">
              <a:lnSpc>
                <a:spcPct val="100000"/>
              </a:lnSpc>
              <a:spcBef>
                <a:spcPts val="600"/>
              </a:spcBef>
              <a:spcAft>
                <a:spcPts val="1200"/>
              </a:spcAft>
              <a:buNone/>
            </a:pPr>
            <a:r>
              <a:rPr lang="en-US" b="1" dirty="0" smtClean="0"/>
              <a:t>v.24  </a:t>
            </a:r>
            <a:r>
              <a:rPr lang="en-US" dirty="0" smtClean="0"/>
              <a:t>Some were convinced (</a:t>
            </a:r>
            <a:r>
              <a:rPr lang="en-US" dirty="0" smtClean="0">
                <a:sym typeface="Wingdings" panose="05000000000000000000" pitchFamily="2" charset="2"/>
              </a:rPr>
              <a:t>)  / others disbelieved ()</a:t>
            </a:r>
          </a:p>
          <a:p>
            <a:pPr marL="182880" indent="0">
              <a:lnSpc>
                <a:spcPct val="100000"/>
              </a:lnSpc>
              <a:spcBef>
                <a:spcPts val="600"/>
              </a:spcBef>
              <a:spcAft>
                <a:spcPts val="1200"/>
              </a:spcAft>
              <a:buNone/>
            </a:pPr>
            <a:r>
              <a:rPr lang="en-US" b="1" dirty="0" smtClean="0">
                <a:sym typeface="Wingdings" panose="05000000000000000000" pitchFamily="2" charset="2"/>
              </a:rPr>
              <a:t>v.25-27</a:t>
            </a:r>
            <a:r>
              <a:rPr lang="en-US" dirty="0" smtClean="0">
                <a:sym typeface="Wingdings" panose="05000000000000000000" pitchFamily="2" charset="2"/>
              </a:rPr>
              <a:t>  Paul quoted Isaiah 6:9-10 about unbelief, a very </a:t>
            </a:r>
            <a:r>
              <a:rPr lang="en-US" b="1" dirty="0" smtClean="0">
                <a:sym typeface="Wingdings" panose="05000000000000000000" pitchFamily="2" charset="2"/>
              </a:rPr>
              <a:t>serious warning </a:t>
            </a:r>
            <a:r>
              <a:rPr lang="en-US" dirty="0" smtClean="0">
                <a:sym typeface="Wingdings" panose="05000000000000000000" pitchFamily="2" charset="2"/>
              </a:rPr>
              <a:t>against closed eyes and deaf ears.</a:t>
            </a:r>
          </a:p>
          <a:p>
            <a:pPr marL="182880" indent="0">
              <a:lnSpc>
                <a:spcPct val="100000"/>
              </a:lnSpc>
              <a:spcBef>
                <a:spcPts val="600"/>
              </a:spcBef>
              <a:spcAft>
                <a:spcPts val="1200"/>
              </a:spcAft>
              <a:buNone/>
            </a:pPr>
            <a:r>
              <a:rPr lang="en-US" b="1" dirty="0" smtClean="0"/>
              <a:t>v.28  </a:t>
            </a:r>
            <a:r>
              <a:rPr lang="en-US" dirty="0" smtClean="0"/>
              <a:t>The pride of the Jews closed their eyes while the humility of the Gentiles opened their hearts (1 Pet 5:5).</a:t>
            </a:r>
            <a:endParaRPr lang="en-US" dirty="0"/>
          </a:p>
        </p:txBody>
      </p:sp>
    </p:spTree>
    <p:extLst>
      <p:ext uri="{BB962C8B-B14F-4D97-AF65-F5344CB8AC3E}">
        <p14:creationId xmlns:p14="http://schemas.microsoft.com/office/powerpoint/2010/main" val="4057911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Not the end of Paul…</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182880">
              <a:lnSpc>
                <a:spcPct val="100000"/>
              </a:lnSpc>
              <a:spcBef>
                <a:spcPts val="600"/>
              </a:spcBef>
              <a:spcAft>
                <a:spcPts val="1200"/>
              </a:spcAft>
            </a:pPr>
            <a:r>
              <a:rPr lang="en-US" b="1" dirty="0"/>
              <a:t>v.30,31  </a:t>
            </a:r>
            <a:r>
              <a:rPr lang="en-US" dirty="0" smtClean="0"/>
              <a:t>While a prisoner in Rome, Paul taught the gospel and wrote four epistles: Ephesians, Philippians, Colossians, and </a:t>
            </a:r>
            <a:r>
              <a:rPr lang="en-US" dirty="0" smtClean="0"/>
              <a:t>Philemon.</a:t>
            </a:r>
          </a:p>
          <a:p>
            <a:pPr marL="182880" indent="182880">
              <a:lnSpc>
                <a:spcPct val="100000"/>
              </a:lnSpc>
              <a:spcBef>
                <a:spcPts val="600"/>
              </a:spcBef>
              <a:spcAft>
                <a:spcPts val="1200"/>
              </a:spcAft>
            </a:pPr>
            <a:r>
              <a:rPr lang="en-US" dirty="0" smtClean="0"/>
              <a:t>Most scholars believe that, afterwards:</a:t>
            </a:r>
            <a:endParaRPr lang="en-US" dirty="0"/>
          </a:p>
          <a:p>
            <a:pPr marL="640080" lvl="1" indent="182880">
              <a:lnSpc>
                <a:spcPct val="100000"/>
              </a:lnSpc>
              <a:spcBef>
                <a:spcPts val="600"/>
              </a:spcBef>
              <a:spcAft>
                <a:spcPts val="1200"/>
              </a:spcAft>
            </a:pPr>
            <a:r>
              <a:rPr lang="en-US" dirty="0"/>
              <a:t>Paul may have been released around </a:t>
            </a:r>
            <a:r>
              <a:rPr lang="en-US" dirty="0" smtClean="0"/>
              <a:t>62AD (s</a:t>
            </a:r>
            <a:r>
              <a:rPr lang="en-US" dirty="0" smtClean="0"/>
              <a:t>ince </a:t>
            </a:r>
            <a:r>
              <a:rPr lang="en-US" dirty="0" smtClean="0"/>
              <a:t>Roman rulers had already found him innocent and the Jewish leaders from Jerusalem may not have come to </a:t>
            </a:r>
            <a:r>
              <a:rPr lang="en-US" dirty="0" smtClean="0"/>
              <a:t>Rome)</a:t>
            </a:r>
          </a:p>
          <a:p>
            <a:pPr marL="640080" lvl="1" indent="182880">
              <a:lnSpc>
                <a:spcPct val="100000"/>
              </a:lnSpc>
              <a:spcBef>
                <a:spcPts val="600"/>
              </a:spcBef>
              <a:spcAft>
                <a:spcPts val="1200"/>
              </a:spcAft>
            </a:pPr>
            <a:r>
              <a:rPr lang="en-US" dirty="0" smtClean="0"/>
              <a:t>Paul trained </a:t>
            </a:r>
            <a:r>
              <a:rPr lang="en-US" dirty="0" smtClean="0"/>
              <a:t>pastors (including Timothy), </a:t>
            </a:r>
            <a:r>
              <a:rPr lang="en-US" dirty="0" smtClean="0"/>
              <a:t>preparing </a:t>
            </a:r>
            <a:r>
              <a:rPr lang="en-US" dirty="0" smtClean="0"/>
              <a:t>the church for a new generation of leaders as it grew globally.</a:t>
            </a:r>
          </a:p>
          <a:p>
            <a:pPr marL="640080" lvl="1" indent="182880">
              <a:lnSpc>
                <a:spcPct val="100000"/>
              </a:lnSpc>
              <a:spcBef>
                <a:spcPts val="600"/>
              </a:spcBef>
              <a:spcAft>
                <a:spcPts val="1200"/>
              </a:spcAft>
            </a:pPr>
            <a:r>
              <a:rPr lang="en-US" dirty="0"/>
              <a:t>Paul continued to travel, preach and write until he was re-arrested and executed under Nero around 68AD</a:t>
            </a:r>
            <a:r>
              <a:rPr lang="en-US" dirty="0" smtClean="0"/>
              <a:t>.</a:t>
            </a:r>
            <a:endParaRPr lang="en-US" dirty="0"/>
          </a:p>
        </p:txBody>
      </p:sp>
    </p:spTree>
    <p:extLst>
      <p:ext uri="{BB962C8B-B14F-4D97-AF65-F5344CB8AC3E}">
        <p14:creationId xmlns:p14="http://schemas.microsoft.com/office/powerpoint/2010/main" val="161490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Not the end of the story…</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182880">
              <a:lnSpc>
                <a:spcPct val="100000"/>
              </a:lnSpc>
              <a:spcBef>
                <a:spcPts val="600"/>
              </a:spcBef>
              <a:spcAft>
                <a:spcPts val="1200"/>
              </a:spcAft>
            </a:pPr>
            <a:r>
              <a:rPr lang="en-US" dirty="0" smtClean="0"/>
              <a:t>The book of Acts showed the birth and growth of the church from Jerusalem to Samaria and Gentile countries.</a:t>
            </a:r>
          </a:p>
          <a:p>
            <a:pPr marL="182880" indent="182880">
              <a:lnSpc>
                <a:spcPct val="100000"/>
              </a:lnSpc>
              <a:spcBef>
                <a:spcPts val="600"/>
              </a:spcBef>
              <a:spcAft>
                <a:spcPts val="1200"/>
              </a:spcAft>
            </a:pPr>
            <a:r>
              <a:rPr lang="en-US" dirty="0" smtClean="0"/>
              <a:t>Chapter 28 is the last chapter of Acts, but not the last chapter of the growth of the church.</a:t>
            </a:r>
          </a:p>
          <a:p>
            <a:pPr marL="182880" indent="182880">
              <a:lnSpc>
                <a:spcPct val="100000"/>
              </a:lnSpc>
              <a:spcBef>
                <a:spcPts val="600"/>
              </a:spcBef>
              <a:spcAft>
                <a:spcPts val="1200"/>
              </a:spcAft>
            </a:pPr>
            <a:r>
              <a:rPr lang="en-US" dirty="0" smtClean="0"/>
              <a:t>After Paul is executed, the apostle John leads the church through the end of the century.</a:t>
            </a:r>
          </a:p>
          <a:p>
            <a:pPr marL="182880" indent="182880">
              <a:lnSpc>
                <a:spcPct val="100000"/>
              </a:lnSpc>
              <a:spcBef>
                <a:spcPts val="600"/>
              </a:spcBef>
              <a:spcAft>
                <a:spcPts val="1200"/>
              </a:spcAft>
            </a:pPr>
            <a:r>
              <a:rPr lang="en-US" dirty="0" smtClean="0"/>
              <a:t>The Holy Spirit continues to guide the church in its global mission to share the gospel and disciple believers, walking in the Spirit, and guarding the truth against false teachers.</a:t>
            </a:r>
            <a:endParaRPr lang="en-US" dirty="0"/>
          </a:p>
        </p:txBody>
      </p:sp>
    </p:spTree>
    <p:extLst>
      <p:ext uri="{BB962C8B-B14F-4D97-AF65-F5344CB8AC3E}">
        <p14:creationId xmlns:p14="http://schemas.microsoft.com/office/powerpoint/2010/main" val="2034548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5369</TotalTime>
  <Words>1324</Words>
  <Application>Microsoft Office PowerPoint</Application>
  <PresentationFormat>On-screen Show (4:3)</PresentationFormat>
  <Paragraphs>83</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Cambria</vt:lpstr>
      <vt:lpstr>Wingdings</vt:lpstr>
      <vt:lpstr>Office Theme</vt:lpstr>
      <vt:lpstr>The Final Chapter</vt:lpstr>
      <vt:lpstr>PowerPoint Presentation</vt:lpstr>
      <vt:lpstr>Ministry on Malta</vt:lpstr>
      <vt:lpstr>Ministry on Malta</vt:lpstr>
      <vt:lpstr>“After three months we set sail in a ship that had wintered in the island, a ship of Alexandria, with the twin gods as a figurehead. Putting in at Syracuse, we stayed there for three days. And from there we made a circuit and arrived at Rhegium. And after one day a south wind sprang up, and on the second day we came to Puteoli. There we found brothers and were invited to stay with them for seven days. And so we came to Rome.  Acts 28:11-14</vt:lpstr>
      <vt:lpstr>Encouragement and Outreach</vt:lpstr>
      <vt:lpstr>Mixed Opinions in Rome</vt:lpstr>
      <vt:lpstr>Not the end of Paul…</vt:lpstr>
      <vt:lpstr>Not the end of the story…</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314</cp:revision>
  <dcterms:created xsi:type="dcterms:W3CDTF">2022-11-02T22:17:55Z</dcterms:created>
  <dcterms:modified xsi:type="dcterms:W3CDTF">2023-10-22T18:55:04Z</dcterms:modified>
</cp:coreProperties>
</file>