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6" r:id="rId3"/>
    <p:sldId id="262" r:id="rId4"/>
    <p:sldId id="267" r:id="rId5"/>
    <p:sldId id="270" r:id="rId6"/>
    <p:sldId id="272" r:id="rId7"/>
    <p:sldId id="268" r:id="rId8"/>
    <p:sldId id="271" r:id="rId9"/>
    <p:sldId id="273" r:id="rId10"/>
    <p:sldId id="274" r:id="rId11"/>
    <p:sldId id="275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7934" autoAdjust="0"/>
  </p:normalViewPr>
  <p:slideViewPr>
    <p:cSldViewPr snapToGrid="0">
      <p:cViewPr varScale="1">
        <p:scale>
          <a:sx n="89" d="100"/>
          <a:sy n="89" d="100"/>
        </p:scale>
        <p:origin x="135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45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685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7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58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25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Nepal is now a secular state, and the 2015 constitution enshrines religious freedom. However, an anti-conversion law that came into force in 2018 means anyone convicted of encouraging someone to change their faith faces up to five years in jail.</a:t>
            </a:r>
          </a:p>
          <a:p>
            <a:pPr fontAlgn="base"/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Nepal’s Christian community makes up less than 2% of Nepal's population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Hindus account for about 80% and Buddhists 9% - but census data reveals its growth.</a:t>
            </a:r>
          </a:p>
          <a:p>
            <a:pPr fontAlgn="base"/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1951 there were no Christians in Nepal and just 458 in 1961. But by 2011, there were nearly 376,000 and the latest census estimates the community is now around 545,000.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56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ironically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90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43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Greek</a:t>
            </a:r>
            <a:r>
              <a:rPr lang="en-US" baseline="0" dirty="0" smtClean="0"/>
              <a:t> word used in verse 30 for “killed” is “</a:t>
            </a:r>
            <a:r>
              <a:rPr lang="en-US" baseline="0" dirty="0" err="1" smtClean="0"/>
              <a:t>diacheirizo</a:t>
            </a:r>
            <a:r>
              <a:rPr lang="en-US" baseline="0" dirty="0" smtClean="0"/>
              <a:t>” and is only used one other time in the NT (Acts 26:21).  It is a very strong word, meaning to put to death with one’s own hands.”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62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45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09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47" y="1152507"/>
            <a:ext cx="7285055" cy="1942385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Persecuted</a:t>
            </a:r>
            <a:br>
              <a:rPr lang="en-US" sz="6600" b="1" dirty="0" smtClean="0"/>
            </a:br>
            <a:r>
              <a:rPr lang="en-US" sz="6600" b="1" dirty="0" smtClean="0"/>
              <a:t>but Persistent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78180"/>
            <a:ext cx="6858000" cy="14796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Acts 5:17 – 5:42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Responding to the Gospel</a:t>
            </a:r>
            <a:r>
              <a:rPr lang="en-US" b="1" dirty="0" smtClean="0"/>
              <a:t> </a:t>
            </a:r>
            <a:r>
              <a:rPr lang="en-US" sz="3600" dirty="0" smtClean="0"/>
              <a:t>(Acts 5:33-40)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v.33</a:t>
            </a:r>
            <a:r>
              <a:rPr lang="en-US" sz="3200" dirty="0" smtClean="0"/>
              <a:t> – Don’t be surprised by a violent reaction from hearts hardened by sin.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If our teaching is not </a:t>
            </a:r>
            <a:r>
              <a:rPr lang="en-US" sz="3200" b="1" dirty="0" smtClean="0"/>
              <a:t>convicting</a:t>
            </a:r>
            <a:r>
              <a:rPr lang="en-US" sz="3200" dirty="0" smtClean="0"/>
              <a:t> enough to make some angry, is it convicting enough to bring some people to </a:t>
            </a:r>
            <a:r>
              <a:rPr lang="en-US" sz="3200" b="1" dirty="0" smtClean="0"/>
              <a:t>repentance</a:t>
            </a:r>
            <a:r>
              <a:rPr lang="en-US" sz="3200" dirty="0" smtClean="0"/>
              <a:t> and </a:t>
            </a:r>
            <a:r>
              <a:rPr lang="en-US" sz="3200" b="1" dirty="0" smtClean="0"/>
              <a:t>faith</a:t>
            </a:r>
            <a:r>
              <a:rPr lang="en-US" sz="3200" dirty="0" smtClean="0"/>
              <a:t>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.34,38,39</a:t>
            </a:r>
            <a:r>
              <a:rPr lang="en-US" sz="3200" dirty="0" smtClean="0"/>
              <a:t> – Some people choose to </a:t>
            </a:r>
            <a:r>
              <a:rPr lang="en-US" sz="3200" b="1" dirty="0" smtClean="0"/>
              <a:t>wait and see</a:t>
            </a:r>
            <a:r>
              <a:rPr lang="en-US" sz="3200" dirty="0" smtClean="0"/>
              <a:t> (sometimes, too long – 2 Timothy 3:7).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Other than Jesus’ miracles and resurrection, what more evidence did they need?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Gamaliel’s counsel sounds wise, but is false. Cults and false religions still have millions of followers.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8158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46" y="118629"/>
            <a:ext cx="8354576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Responding to Persecution</a:t>
            </a:r>
            <a:r>
              <a:rPr lang="en-US" b="1" dirty="0" smtClean="0"/>
              <a:t> </a:t>
            </a:r>
            <a:r>
              <a:rPr lang="en-US" sz="3600" dirty="0" smtClean="0"/>
              <a:t>(Acts 5:40-42)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v.40</a:t>
            </a:r>
            <a:r>
              <a:rPr lang="en-US" sz="3200" dirty="0" smtClean="0"/>
              <a:t> – Punishment without a crime was unjust, showing the evil intent of the judges.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.41</a:t>
            </a:r>
            <a:r>
              <a:rPr lang="en-US" sz="3200" dirty="0" smtClean="0"/>
              <a:t> – The </a:t>
            </a:r>
            <a:r>
              <a:rPr lang="en-US" sz="3200" b="1" dirty="0" smtClean="0"/>
              <a:t>apostles reaction </a:t>
            </a:r>
            <a:r>
              <a:rPr lang="en-US" sz="3200" dirty="0" smtClean="0"/>
              <a:t>to physical torture and shameful treatment, demonstrates their confidence in God.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False faith fails in trouble and persecution (Matthew 13:20,21).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.42</a:t>
            </a:r>
            <a:r>
              <a:rPr lang="en-US" sz="3200" dirty="0" smtClean="0"/>
              <a:t> – Persecution did not stop them from doing what they were commanded to do.</a:t>
            </a:r>
          </a:p>
        </p:txBody>
      </p:sp>
    </p:spTree>
    <p:extLst>
      <p:ext uri="{BB962C8B-B14F-4D97-AF65-F5344CB8AC3E}">
        <p14:creationId xmlns:p14="http://schemas.microsoft.com/office/powerpoint/2010/main" val="330654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61257" y="1155561"/>
            <a:ext cx="8639675" cy="553460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Tradition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often stands in the way of the gospel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suffering for Jesus, remember that God is pleased when we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endure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(1 Peter 2:20, 3:17)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being persecuted, look for 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opportunity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share the Gospel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True believers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surrender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 obedience to Jesus Christ as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Don’t be afraid to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talk about sin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convicting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enough to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bring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people to repentance and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faith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Studies we’ve done: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2466" y="1065125"/>
            <a:ext cx="8388466" cy="56250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Introduction to Acts (chapter 1)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Birth of the Church (chapter 2)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Growing Church (chapter 3)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Persecuted Church (chapter 4ab)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Holy Church (chapters 4c-5a)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b="1" dirty="0" smtClean="0"/>
              <a:t>The Persistent Church (chapter 5bc</a:t>
            </a:r>
            <a:r>
              <a:rPr lang="en-US" sz="3600" b="1" dirty="0" smtClean="0"/>
              <a:t>)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54245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From the Last Study: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Acts 5:12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 apostles </a:t>
            </a:r>
            <a:r>
              <a:rPr lang="en-US" sz="3200" dirty="0"/>
              <a:t>were </a:t>
            </a:r>
            <a:r>
              <a:rPr lang="en-US" sz="3200" dirty="0" smtClean="0"/>
              <a:t>given miracle-working power to demonstrate the truth of their message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Acts 5:14 </a:t>
            </a:r>
            <a:r>
              <a:rPr lang="en-US" sz="3200" dirty="0" smtClean="0"/>
              <a:t>– The Jerusalem church continued to grow, so much that they stopped counting the new believers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Acts </a:t>
            </a:r>
            <a:r>
              <a:rPr lang="en-US" sz="3200" b="1" dirty="0" smtClean="0"/>
              <a:t>5:16</a:t>
            </a:r>
            <a:r>
              <a:rPr lang="en-US" sz="3200" dirty="0" smtClean="0"/>
              <a:t> </a:t>
            </a:r>
            <a:r>
              <a:rPr lang="en-US" sz="3200" dirty="0"/>
              <a:t>– The </a:t>
            </a:r>
            <a:r>
              <a:rPr lang="en-US" sz="3200" dirty="0" smtClean="0"/>
              <a:t>church began growing beyond Jerusalem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This rapid spread of the gospel and the church attracted attention of religious leaders…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981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Arrested and Set Free</a:t>
            </a:r>
            <a:r>
              <a:rPr lang="en-US" b="1" dirty="0" smtClean="0"/>
              <a:t> </a:t>
            </a:r>
            <a:r>
              <a:rPr lang="en-US" sz="3600" dirty="0" smtClean="0"/>
              <a:t>(Acts 5:17-21)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1 Peter 2:20</a:t>
            </a:r>
            <a:r>
              <a:rPr lang="en-US" sz="3200" dirty="0" smtClean="0"/>
              <a:t> – Looking back on his ministry, Peter tells us to </a:t>
            </a:r>
            <a:r>
              <a:rPr lang="en-US" sz="3200" b="1" dirty="0" smtClean="0"/>
              <a:t>seek God’s favor</a:t>
            </a:r>
            <a:r>
              <a:rPr lang="en-US" sz="3200" dirty="0" smtClean="0"/>
              <a:t>, not man’s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v.17,18</a:t>
            </a:r>
            <a:r>
              <a:rPr lang="en-US" sz="3200" dirty="0" smtClean="0"/>
              <a:t> – Why did the high priest take action? He was </a:t>
            </a:r>
            <a:r>
              <a:rPr lang="en-US" sz="3200" b="1" dirty="0" smtClean="0"/>
              <a:t>filled</a:t>
            </a:r>
            <a:r>
              <a:rPr lang="en-US" sz="3200" dirty="0" smtClean="0"/>
              <a:t> with </a:t>
            </a:r>
            <a:r>
              <a:rPr lang="en-US" sz="3200" b="1" dirty="0" smtClean="0"/>
              <a:t>jealousy</a:t>
            </a:r>
            <a:r>
              <a:rPr lang="en-US" sz="3200" dirty="0" smtClean="0"/>
              <a:t> at the response of the people.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The rise of Christianity was a threat to their </a:t>
            </a:r>
            <a:r>
              <a:rPr lang="en-US" sz="3200" b="1" dirty="0" smtClean="0"/>
              <a:t>tradition</a:t>
            </a:r>
            <a:r>
              <a:rPr lang="en-US" sz="3200" dirty="0" smtClean="0"/>
              <a:t> and their </a:t>
            </a:r>
            <a:r>
              <a:rPr lang="en-US" sz="3200" b="1" dirty="0" smtClean="0"/>
              <a:t>positions</a:t>
            </a:r>
            <a:r>
              <a:rPr lang="en-US" sz="3200" dirty="0" smtClean="0"/>
              <a:t> of power.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People with positions of power often use tradition as a barrier to the gospel, keeping people trapped in darkness…</a:t>
            </a:r>
          </a:p>
        </p:txBody>
      </p:sp>
    </p:spTree>
    <p:extLst>
      <p:ext uri="{BB962C8B-B14F-4D97-AF65-F5344CB8AC3E}">
        <p14:creationId xmlns:p14="http://schemas.microsoft.com/office/powerpoint/2010/main" val="287092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Gospel vs. Tradition in Nepal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39921" y="1014883"/>
            <a:ext cx="4612193" cy="567528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“[Christianity] is spreading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 wildfire. The cultural identity is at stake. The fabric of the national unity is at stake," argues former deputy prime minister, Kamal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Thapa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views the Korean missionary work as an "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organised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attack on the cultural identity of the country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"Missionaries are working behind the scenes and exploiting the poor and ignorant people and encouraging them to convert to Christianity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lobbying for Nepal to return to being a Hindu state. He supported the introduction of the anti-conversion law and would like to see it being enforced.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87" y="1225891"/>
            <a:ext cx="3209925" cy="411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5719" y="5345723"/>
            <a:ext cx="3031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Kamal </a:t>
            </a:r>
            <a:r>
              <a:rPr lang="en-US" sz="1400" dirty="0" err="1" smtClean="0"/>
              <a:t>Thapa</a:t>
            </a:r>
            <a:r>
              <a:rPr lang="en-US" sz="1400" dirty="0" smtClean="0"/>
              <a:t>, former Nepal deputy prime minister (BBC News, 1/14/2023)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5655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Arrested and Set Free</a:t>
            </a:r>
            <a:r>
              <a:rPr lang="en-US" b="1" dirty="0" smtClean="0"/>
              <a:t> </a:t>
            </a:r>
            <a:r>
              <a:rPr lang="en-US" sz="3600" dirty="0" smtClean="0"/>
              <a:t>(Acts 5:17-21)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1 Peter 2:20</a:t>
            </a:r>
            <a:r>
              <a:rPr lang="en-US" sz="3200" dirty="0" smtClean="0"/>
              <a:t> – Looking back on his ministry, Peter reminds us to seek God’s favor, not man’s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v.17,18</a:t>
            </a:r>
            <a:r>
              <a:rPr lang="en-US" sz="3200" dirty="0" smtClean="0"/>
              <a:t> – Why did the high priest take action? He was filled with jealousy at the response of the people.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.19</a:t>
            </a:r>
            <a:r>
              <a:rPr lang="en-US" sz="3200" dirty="0" smtClean="0"/>
              <a:t> – The Sadducees denied the existence of </a:t>
            </a:r>
            <a:r>
              <a:rPr lang="en-US" sz="3200" b="1" dirty="0" smtClean="0"/>
              <a:t>angels</a:t>
            </a:r>
            <a:r>
              <a:rPr lang="en-US" sz="3200" dirty="0" smtClean="0"/>
              <a:t> – but God used an angel!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v.20,21a</a:t>
            </a:r>
            <a:r>
              <a:rPr lang="en-US" sz="3200" dirty="0" smtClean="0"/>
              <a:t> – they were not set free to hide, but to </a:t>
            </a:r>
            <a:r>
              <a:rPr lang="en-US" sz="3200" b="1" dirty="0" smtClean="0"/>
              <a:t>boldly preach </a:t>
            </a:r>
            <a:r>
              <a:rPr lang="en-US" sz="3200" dirty="0" smtClean="0"/>
              <a:t>“the words of this Life.”</a:t>
            </a:r>
          </a:p>
        </p:txBody>
      </p:sp>
    </p:spTree>
    <p:extLst>
      <p:ext uri="{BB962C8B-B14F-4D97-AF65-F5344CB8AC3E}">
        <p14:creationId xmlns:p14="http://schemas.microsoft.com/office/powerpoint/2010/main" val="132289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Where did they go?</a:t>
            </a:r>
            <a:r>
              <a:rPr lang="en-US" b="1" dirty="0" smtClean="0"/>
              <a:t> </a:t>
            </a:r>
            <a:r>
              <a:rPr lang="en-US" sz="3600" dirty="0" smtClean="0"/>
              <a:t>(Acts 5:21-26)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V.21bc</a:t>
            </a:r>
            <a:r>
              <a:rPr lang="en-US" sz="3200" dirty="0" smtClean="0"/>
              <a:t> – Once again, </a:t>
            </a:r>
            <a:r>
              <a:rPr lang="en-US" sz="3200" b="1" dirty="0" smtClean="0"/>
              <a:t>persecution</a:t>
            </a:r>
            <a:r>
              <a:rPr lang="en-US" sz="3200" dirty="0" smtClean="0"/>
              <a:t> gave the apostles an </a:t>
            </a:r>
            <a:r>
              <a:rPr lang="en-US" sz="3200" b="1" dirty="0" smtClean="0"/>
              <a:t>opportunity</a:t>
            </a:r>
            <a:r>
              <a:rPr lang="en-US" sz="3200" dirty="0" smtClean="0"/>
              <a:t> to preach to a large group of leaders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v.22,23</a:t>
            </a:r>
            <a:r>
              <a:rPr lang="en-US" sz="3200" dirty="0" smtClean="0"/>
              <a:t> – Where did they go? And how did they get out?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.24</a:t>
            </a:r>
            <a:r>
              <a:rPr lang="en-US" sz="3200" dirty="0" smtClean="0"/>
              <a:t> – “greatly perplexed” … “wondering what this would come to.”  The leaders were wondering </a:t>
            </a:r>
            <a:r>
              <a:rPr lang="en-US" sz="3200" b="1" dirty="0" smtClean="0"/>
              <a:t>how to stop </a:t>
            </a:r>
            <a:r>
              <a:rPr lang="en-US" sz="3200" dirty="0" smtClean="0"/>
              <a:t>such a powerful force!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.25,26</a:t>
            </a:r>
            <a:r>
              <a:rPr lang="en-US" sz="3200" dirty="0" smtClean="0"/>
              <a:t> – the apostles did not fight, but they trusted God to guide them wherever He chose.</a:t>
            </a:r>
          </a:p>
        </p:txBody>
      </p:sp>
    </p:spTree>
    <p:extLst>
      <p:ext uri="{BB962C8B-B14F-4D97-AF65-F5344CB8AC3E}">
        <p14:creationId xmlns:p14="http://schemas.microsoft.com/office/powerpoint/2010/main" val="173309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Judge is Guilty</a:t>
            </a:r>
            <a:r>
              <a:rPr lang="en-US" b="1" dirty="0" smtClean="0"/>
              <a:t> </a:t>
            </a:r>
            <a:r>
              <a:rPr lang="en-US" sz="3600" dirty="0" smtClean="0"/>
              <a:t>(Acts 5:27-30)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.27,28</a:t>
            </a:r>
            <a:r>
              <a:rPr lang="en-US" sz="3200" dirty="0" smtClean="0"/>
              <a:t> – No mention is made about the apostles’ miraculous escape from prison. Hardened hearts ignore the truth (John 3:19).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“this man” – the high priest is unwilling to mention the name of Jesus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“this man’s blood upon us.”  The high priest is getting exactly </a:t>
            </a:r>
            <a:r>
              <a:rPr lang="en-US" sz="3200" b="1" dirty="0" smtClean="0"/>
              <a:t>what he asked for </a:t>
            </a:r>
            <a:r>
              <a:rPr lang="en-US" sz="3200" dirty="0" smtClean="0"/>
              <a:t>(Matt 27:25).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.29</a:t>
            </a:r>
            <a:r>
              <a:rPr lang="en-US" sz="3200" dirty="0" smtClean="0"/>
              <a:t> – again, the judge is in opposition to God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.30</a:t>
            </a:r>
            <a:r>
              <a:rPr lang="en-US" sz="3200" dirty="0" smtClean="0"/>
              <a:t> – Peter is not afraid to </a:t>
            </a:r>
            <a:r>
              <a:rPr lang="en-US" sz="3200" b="1" dirty="0" smtClean="0"/>
              <a:t>boldly</a:t>
            </a:r>
            <a:r>
              <a:rPr lang="en-US" sz="3200" dirty="0" smtClean="0"/>
              <a:t> accuse the council of killing Jesus.</a:t>
            </a:r>
          </a:p>
        </p:txBody>
      </p:sp>
    </p:spTree>
    <p:extLst>
      <p:ext uri="{BB962C8B-B14F-4D97-AF65-F5344CB8AC3E}">
        <p14:creationId xmlns:p14="http://schemas.microsoft.com/office/powerpoint/2010/main" val="277635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Jesus is Savior</a:t>
            </a:r>
            <a:r>
              <a:rPr lang="en-US" b="1" dirty="0" smtClean="0"/>
              <a:t> </a:t>
            </a:r>
            <a:r>
              <a:rPr lang="en-US" sz="3600" dirty="0" smtClean="0"/>
              <a:t>(Acts 5:30-32)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975189"/>
            <a:ext cx="8277553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v.30,31</a:t>
            </a:r>
            <a:r>
              <a:rPr lang="en-US" sz="3200" dirty="0" smtClean="0"/>
              <a:t> – Jesus was raised and exalted by “the God of our fathers,” (the God of Israel).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Jesus is “Leader and Savior,” giving forgiveness of sins to those who repent.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Peter is giving them the opportunity to believe the gospel, but their </a:t>
            </a:r>
            <a:r>
              <a:rPr lang="en-US" sz="3200" b="1" dirty="0" smtClean="0"/>
              <a:t>hardened hearts </a:t>
            </a:r>
            <a:r>
              <a:rPr lang="en-US" sz="3200" dirty="0" smtClean="0"/>
              <a:t>refuse.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.32</a:t>
            </a:r>
            <a:r>
              <a:rPr lang="en-US" sz="3200" dirty="0" smtClean="0"/>
              <a:t> – two important facts about Christians:</a:t>
            </a:r>
          </a:p>
          <a:p>
            <a:pPr marL="971550" lvl="1" indent="-51435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800" dirty="0" smtClean="0"/>
              <a:t>Each believer is given the Holy Spirit</a:t>
            </a:r>
          </a:p>
          <a:p>
            <a:pPr marL="971550" lvl="1" indent="-51435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800" dirty="0" smtClean="0"/>
              <a:t>True believers surrender in obedience to Jesus Christ as Lord</a:t>
            </a:r>
          </a:p>
        </p:txBody>
      </p:sp>
    </p:spTree>
    <p:extLst>
      <p:ext uri="{BB962C8B-B14F-4D97-AF65-F5344CB8AC3E}">
        <p14:creationId xmlns:p14="http://schemas.microsoft.com/office/powerpoint/2010/main" val="89333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2180</TotalTime>
  <Words>1103</Words>
  <Application>Microsoft Office PowerPoint</Application>
  <PresentationFormat>On-screen Show (4:3)</PresentationFormat>
  <Paragraphs>84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Persecuted but Persistent</vt:lpstr>
      <vt:lpstr>Studies we’ve done:</vt:lpstr>
      <vt:lpstr>From the Last Study:</vt:lpstr>
      <vt:lpstr>Arrested and Set Free (Acts 5:17-21)</vt:lpstr>
      <vt:lpstr>The Gospel vs. Tradition in Nepal</vt:lpstr>
      <vt:lpstr>Arrested and Set Free (Acts 5:17-21)</vt:lpstr>
      <vt:lpstr>Where did they go? (Acts 5:21-26)</vt:lpstr>
      <vt:lpstr>The Judge is Guilty (Acts 5:27-30)</vt:lpstr>
      <vt:lpstr>Jesus is Savior (Acts 5:30-32)</vt:lpstr>
      <vt:lpstr>Responding to the Gospel (Acts 5:33-40)</vt:lpstr>
      <vt:lpstr>Responding to Persecution (Acts 5:40-42)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113</cp:revision>
  <dcterms:created xsi:type="dcterms:W3CDTF">2022-11-02T22:17:55Z</dcterms:created>
  <dcterms:modified xsi:type="dcterms:W3CDTF">2023-08-10T23:27:42Z</dcterms:modified>
</cp:coreProperties>
</file>