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3" r:id="rId2"/>
    <p:sldId id="256" r:id="rId3"/>
    <p:sldId id="307" r:id="rId4"/>
    <p:sldId id="305" r:id="rId5"/>
    <p:sldId id="301" r:id="rId6"/>
    <p:sldId id="308" r:id="rId7"/>
    <p:sldId id="261" r:id="rId8"/>
    <p:sldId id="287" r:id="rId9"/>
    <p:sldId id="258" r:id="rId10"/>
    <p:sldId id="289" r:id="rId11"/>
    <p:sldId id="312" r:id="rId12"/>
    <p:sldId id="266" r:id="rId13"/>
    <p:sldId id="288" r:id="rId14"/>
    <p:sldId id="309" r:id="rId15"/>
    <p:sldId id="259" r:id="rId16"/>
    <p:sldId id="291" r:id="rId17"/>
    <p:sldId id="314" r:id="rId18"/>
    <p:sldId id="292" r:id="rId19"/>
    <p:sldId id="272" r:id="rId20"/>
    <p:sldId id="311" r:id="rId21"/>
    <p:sldId id="295" r:id="rId22"/>
    <p:sldId id="264" r:id="rId23"/>
    <p:sldId id="294" r:id="rId24"/>
    <p:sldId id="303" r:id="rId25"/>
    <p:sldId id="310" r:id="rId26"/>
    <p:sldId id="278" r:id="rId27"/>
    <p:sldId id="279" r:id="rId28"/>
    <p:sldId id="280" r:id="rId29"/>
    <p:sldId id="281" r:id="rId30"/>
    <p:sldId id="285" r:id="rId31"/>
    <p:sldId id="282" r:id="rId32"/>
    <p:sldId id="300" r:id="rId3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59450" autoAdjust="0"/>
  </p:normalViewPr>
  <p:slideViewPr>
    <p:cSldViewPr>
      <p:cViewPr varScale="1">
        <p:scale>
          <a:sx n="69" d="100"/>
          <a:sy n="69" d="100"/>
        </p:scale>
        <p:origin x="2718" y="72"/>
      </p:cViewPr>
      <p:guideLst>
        <p:guide orient="horz" pos="2160"/>
        <p:guide pos="2880"/>
      </p:guideLst>
    </p:cSldViewPr>
  </p:slideViewPr>
  <p:notesTextViewPr>
    <p:cViewPr>
      <p:scale>
        <a:sx n="1" d="1"/>
        <a:sy n="1" d="1"/>
      </p:scale>
      <p:origin x="0" y="0"/>
    </p:cViewPr>
  </p:notesTextViewPr>
  <p:sorterViewPr>
    <p:cViewPr>
      <p:scale>
        <a:sx n="100" d="100"/>
        <a:sy n="100" d="100"/>
      </p:scale>
      <p:origin x="0" y="26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1087780694079E-2"/>
          <c:y val="0.11203305667872597"/>
          <c:w val="0.89089360357733061"/>
          <c:h val="0.54779970915797682"/>
        </c:manualLayout>
      </c:layout>
      <c:barChart>
        <c:barDir val="col"/>
        <c:grouping val="clustered"/>
        <c:varyColors val="0"/>
        <c:ser>
          <c:idx val="0"/>
          <c:order val="0"/>
          <c:tx>
            <c:strRef>
              <c:f>Sheet1!$B$1</c:f>
              <c:strCache>
                <c:ptCount val="1"/>
                <c:pt idx="0">
                  <c:v>Million Copies</c:v>
                </c:pt>
              </c:strCache>
            </c:strRef>
          </c:tx>
          <c:invertIfNegative val="0"/>
          <c:cat>
            <c:strRef>
              <c:f>Sheet1!$A$2:$A$13</c:f>
              <c:strCache>
                <c:ptCount val="12"/>
                <c:pt idx="0">
                  <c:v>The Bible</c:v>
                </c:pt>
                <c:pt idx="1">
                  <c:v>Quotations from Chairman Mao</c:v>
                </c:pt>
                <c:pt idx="2">
                  <c:v>The Q'uran</c:v>
                </c:pt>
                <c:pt idx="3">
                  <c:v>Don Quixote</c:v>
                </c:pt>
                <c:pt idx="4">
                  <c:v>A Tale of Two Cities</c:v>
                </c:pt>
                <c:pt idx="5">
                  <c:v>The Lord of the Rings</c:v>
                </c:pt>
                <c:pt idx="6">
                  <c:v>Le Petit Prince</c:v>
                </c:pt>
                <c:pt idx="7">
                  <c:v>Harry Potter and Philosopher's Stone</c:v>
                </c:pt>
                <c:pt idx="8">
                  <c:v>And Then There Were None</c:v>
                </c:pt>
                <c:pt idx="9">
                  <c:v>The Hobbit</c:v>
                </c:pt>
                <c:pt idx="10">
                  <c:v>Alice In Wonderland</c:v>
                </c:pt>
                <c:pt idx="11">
                  <c:v>Dream of the Red Chamber</c:v>
                </c:pt>
              </c:strCache>
            </c:strRef>
          </c:cat>
          <c:val>
            <c:numRef>
              <c:f>Sheet1!$B$2:$B$13</c:f>
              <c:numCache>
                <c:formatCode>General</c:formatCode>
                <c:ptCount val="12"/>
                <c:pt idx="0">
                  <c:v>5000</c:v>
                </c:pt>
                <c:pt idx="1">
                  <c:v>1100</c:v>
                </c:pt>
                <c:pt idx="2">
                  <c:v>800</c:v>
                </c:pt>
                <c:pt idx="3">
                  <c:v>500</c:v>
                </c:pt>
                <c:pt idx="4">
                  <c:v>200</c:v>
                </c:pt>
                <c:pt idx="5">
                  <c:v>155</c:v>
                </c:pt>
                <c:pt idx="6">
                  <c:v>140</c:v>
                </c:pt>
                <c:pt idx="7">
                  <c:v>125</c:v>
                </c:pt>
                <c:pt idx="8">
                  <c:v>114</c:v>
                </c:pt>
                <c:pt idx="9">
                  <c:v>110</c:v>
                </c:pt>
                <c:pt idx="10">
                  <c:v>100</c:v>
                </c:pt>
                <c:pt idx="11">
                  <c:v>105</c:v>
                </c:pt>
              </c:numCache>
            </c:numRef>
          </c:val>
          <c:extLst>
            <c:ext xmlns:c16="http://schemas.microsoft.com/office/drawing/2014/chart" uri="{C3380CC4-5D6E-409C-BE32-E72D297353CC}">
              <c16:uniqueId val="{00000000-AEC3-4005-8B97-1A91261D2C34}"/>
            </c:ext>
          </c:extLst>
        </c:ser>
        <c:dLbls>
          <c:showLegendKey val="0"/>
          <c:showVal val="0"/>
          <c:showCatName val="0"/>
          <c:showSerName val="0"/>
          <c:showPercent val="0"/>
          <c:showBubbleSize val="0"/>
        </c:dLbls>
        <c:gapWidth val="150"/>
        <c:axId val="184051584"/>
        <c:axId val="184053120"/>
      </c:barChart>
      <c:catAx>
        <c:axId val="184051584"/>
        <c:scaling>
          <c:orientation val="minMax"/>
        </c:scaling>
        <c:delete val="0"/>
        <c:axPos val="b"/>
        <c:numFmt formatCode="General" sourceLinked="0"/>
        <c:majorTickMark val="out"/>
        <c:minorTickMark val="none"/>
        <c:tickLblPos val="nextTo"/>
        <c:txPr>
          <a:bodyPr/>
          <a:lstStyle/>
          <a:p>
            <a:pPr>
              <a:defRPr sz="1400"/>
            </a:pPr>
            <a:endParaRPr lang="en-US"/>
          </a:p>
        </c:txPr>
        <c:crossAx val="184053120"/>
        <c:crosses val="autoZero"/>
        <c:auto val="1"/>
        <c:lblAlgn val="ctr"/>
        <c:lblOffset val="100"/>
        <c:noMultiLvlLbl val="0"/>
      </c:catAx>
      <c:valAx>
        <c:axId val="184053120"/>
        <c:scaling>
          <c:orientation val="minMax"/>
        </c:scaling>
        <c:delete val="0"/>
        <c:axPos val="l"/>
        <c:majorGridlines/>
        <c:numFmt formatCode="General" sourceLinked="1"/>
        <c:majorTickMark val="out"/>
        <c:minorTickMark val="none"/>
        <c:tickLblPos val="nextTo"/>
        <c:crossAx val="184051584"/>
        <c:crosses val="autoZero"/>
        <c:crossBetween val="between"/>
      </c:valAx>
    </c:plotArea>
    <c:legend>
      <c:legendPos val="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1087780694079E-2"/>
          <c:y val="0.11203305667872597"/>
          <c:w val="0.89089360357733061"/>
          <c:h val="0.54779970915797682"/>
        </c:manualLayout>
      </c:layout>
      <c:barChart>
        <c:barDir val="col"/>
        <c:grouping val="clustered"/>
        <c:varyColors val="0"/>
        <c:ser>
          <c:idx val="0"/>
          <c:order val="0"/>
          <c:tx>
            <c:strRef>
              <c:f>Sheet1!$B$1</c:f>
              <c:strCache>
                <c:ptCount val="1"/>
                <c:pt idx="0">
                  <c:v>Translations</c:v>
                </c:pt>
              </c:strCache>
            </c:strRef>
          </c:tx>
          <c:invertIfNegative val="0"/>
          <c:cat>
            <c:strRef>
              <c:f>Sheet1!$A$2:$A$19</c:f>
              <c:strCache>
                <c:ptCount val="18"/>
                <c:pt idx="0">
                  <c:v>The Bible</c:v>
                </c:pt>
                <c:pt idx="1">
                  <c:v>Pinocchio</c:v>
                </c:pt>
                <c:pt idx="2">
                  <c:v>The Little Prince</c:v>
                </c:pt>
                <c:pt idx="3">
                  <c:v>Pilgrim's Progress</c:v>
                </c:pt>
                <c:pt idx="4">
                  <c:v>Alice's Adventures in Wonderland</c:v>
                </c:pt>
                <c:pt idx="5">
                  <c:v>Steps to Christ</c:v>
                </c:pt>
                <c:pt idx="6">
                  <c:v>Qur'an</c:v>
                </c:pt>
                <c:pt idx="7">
                  <c:v>Andersen's Fairy Tales</c:v>
                </c:pt>
                <c:pt idx="8">
                  <c:v>Twenty Thousand Leagues Under the Sea</c:v>
                </c:pt>
                <c:pt idx="9">
                  <c:v>Am I small?</c:v>
                </c:pt>
                <c:pt idx="10">
                  <c:v>The Adventures of Asterix</c:v>
                </c:pt>
                <c:pt idx="11">
                  <c:v>The Adventures of Tintin</c:v>
                </c:pt>
                <c:pt idx="12">
                  <c:v>The Imitation of Christ</c:v>
                </c:pt>
                <c:pt idx="13">
                  <c:v>Bhagavad Gita</c:v>
                </c:pt>
                <c:pt idx="14">
                  <c:v>The Kon-Tiki Expedition: By Raft Across the South Seas</c:v>
                </c:pt>
                <c:pt idx="15">
                  <c:v>Pippi Longstocking</c:v>
                </c:pt>
                <c:pt idx="16">
                  <c:v>The Alchemist</c:v>
                </c:pt>
                <c:pt idx="17">
                  <c:v>Harry Potter</c:v>
                </c:pt>
              </c:strCache>
            </c:strRef>
          </c:cat>
          <c:val>
            <c:numRef>
              <c:f>Sheet1!$B$2:$B$19</c:f>
              <c:numCache>
                <c:formatCode>General</c:formatCode>
                <c:ptCount val="18"/>
                <c:pt idx="0">
                  <c:v>2932</c:v>
                </c:pt>
                <c:pt idx="1">
                  <c:v>270</c:v>
                </c:pt>
                <c:pt idx="2">
                  <c:v>253</c:v>
                </c:pt>
                <c:pt idx="3">
                  <c:v>200</c:v>
                </c:pt>
                <c:pt idx="4">
                  <c:v>174</c:v>
                </c:pt>
                <c:pt idx="5">
                  <c:v>165</c:v>
                </c:pt>
                <c:pt idx="6">
                  <c:v>164</c:v>
                </c:pt>
                <c:pt idx="7">
                  <c:v>153</c:v>
                </c:pt>
                <c:pt idx="8">
                  <c:v>148</c:v>
                </c:pt>
                <c:pt idx="9">
                  <c:v>125</c:v>
                </c:pt>
                <c:pt idx="10">
                  <c:v>112</c:v>
                </c:pt>
                <c:pt idx="11">
                  <c:v>96</c:v>
                </c:pt>
                <c:pt idx="12">
                  <c:v>95</c:v>
                </c:pt>
                <c:pt idx="13">
                  <c:v>80</c:v>
                </c:pt>
                <c:pt idx="14">
                  <c:v>75</c:v>
                </c:pt>
                <c:pt idx="15">
                  <c:v>70</c:v>
                </c:pt>
                <c:pt idx="16">
                  <c:v>70</c:v>
                </c:pt>
                <c:pt idx="17">
                  <c:v>68</c:v>
                </c:pt>
              </c:numCache>
            </c:numRef>
          </c:val>
          <c:extLst>
            <c:ext xmlns:c16="http://schemas.microsoft.com/office/drawing/2014/chart" uri="{C3380CC4-5D6E-409C-BE32-E72D297353CC}">
              <c16:uniqueId val="{00000000-BBAF-4E0A-80E1-1C79A0C8AAC8}"/>
            </c:ext>
          </c:extLst>
        </c:ser>
        <c:dLbls>
          <c:showLegendKey val="0"/>
          <c:showVal val="0"/>
          <c:showCatName val="0"/>
          <c:showSerName val="0"/>
          <c:showPercent val="0"/>
          <c:showBubbleSize val="0"/>
        </c:dLbls>
        <c:gapWidth val="150"/>
        <c:axId val="184390784"/>
        <c:axId val="184392320"/>
      </c:barChart>
      <c:catAx>
        <c:axId val="184390784"/>
        <c:scaling>
          <c:orientation val="minMax"/>
        </c:scaling>
        <c:delete val="0"/>
        <c:axPos val="b"/>
        <c:numFmt formatCode="General" sourceLinked="0"/>
        <c:majorTickMark val="out"/>
        <c:minorTickMark val="none"/>
        <c:tickLblPos val="nextTo"/>
        <c:txPr>
          <a:bodyPr/>
          <a:lstStyle/>
          <a:p>
            <a:pPr>
              <a:defRPr sz="1400"/>
            </a:pPr>
            <a:endParaRPr lang="en-US"/>
          </a:p>
        </c:txPr>
        <c:crossAx val="184392320"/>
        <c:crosses val="autoZero"/>
        <c:auto val="1"/>
        <c:lblAlgn val="ctr"/>
        <c:lblOffset val="100"/>
        <c:noMultiLvlLbl val="0"/>
      </c:catAx>
      <c:valAx>
        <c:axId val="184392320"/>
        <c:scaling>
          <c:orientation val="minMax"/>
        </c:scaling>
        <c:delete val="0"/>
        <c:axPos val="l"/>
        <c:majorGridlines/>
        <c:numFmt formatCode="General" sourceLinked="1"/>
        <c:majorTickMark val="out"/>
        <c:minorTickMark val="none"/>
        <c:tickLblPos val="nextTo"/>
        <c:crossAx val="184390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Manuscript Copies</c:v>
                </c:pt>
              </c:strCache>
            </c:strRef>
          </c:tx>
          <c:spPr>
            <a:solidFill>
              <a:schemeClr val="accent3">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The Bible</c:v>
                </c:pt>
                <c:pt idx="1">
                  <c:v>Homer</c:v>
                </c:pt>
                <c:pt idx="2">
                  <c:v>Demosthenes</c:v>
                </c:pt>
                <c:pt idx="3">
                  <c:v>Herodotus</c:v>
                </c:pt>
                <c:pt idx="4">
                  <c:v>Plato</c:v>
                </c:pt>
                <c:pt idx="5">
                  <c:v>Tacitus</c:v>
                </c:pt>
                <c:pt idx="6">
                  <c:v>Caesar</c:v>
                </c:pt>
                <c:pt idx="7">
                  <c:v>Pliny</c:v>
                </c:pt>
              </c:strCache>
            </c:strRef>
          </c:cat>
          <c:val>
            <c:numRef>
              <c:f>Sheet1!$B$2:$B$9</c:f>
              <c:numCache>
                <c:formatCode>General</c:formatCode>
                <c:ptCount val="8"/>
                <c:pt idx="0">
                  <c:v>5700</c:v>
                </c:pt>
                <c:pt idx="1">
                  <c:v>643</c:v>
                </c:pt>
                <c:pt idx="2">
                  <c:v>200</c:v>
                </c:pt>
                <c:pt idx="3">
                  <c:v>8</c:v>
                </c:pt>
                <c:pt idx="4">
                  <c:v>7</c:v>
                </c:pt>
                <c:pt idx="5">
                  <c:v>20</c:v>
                </c:pt>
                <c:pt idx="6">
                  <c:v>10</c:v>
                </c:pt>
                <c:pt idx="7">
                  <c:v>7</c:v>
                </c:pt>
              </c:numCache>
            </c:numRef>
          </c:val>
          <c:extLst>
            <c:ext xmlns:c16="http://schemas.microsoft.com/office/drawing/2014/chart" uri="{C3380CC4-5D6E-409C-BE32-E72D297353CC}">
              <c16:uniqueId val="{00000000-BE20-4935-A6A2-DDDC4ACD8B5F}"/>
            </c:ext>
          </c:extLst>
        </c:ser>
        <c:dLbls>
          <c:showLegendKey val="0"/>
          <c:showVal val="0"/>
          <c:showCatName val="0"/>
          <c:showSerName val="0"/>
          <c:showPercent val="0"/>
          <c:showBubbleSize val="0"/>
        </c:dLbls>
        <c:gapWidth val="150"/>
        <c:axId val="185465856"/>
        <c:axId val="185758464"/>
      </c:barChart>
      <c:catAx>
        <c:axId val="185465856"/>
        <c:scaling>
          <c:orientation val="minMax"/>
        </c:scaling>
        <c:delete val="0"/>
        <c:axPos val="b"/>
        <c:numFmt formatCode="General" sourceLinked="0"/>
        <c:majorTickMark val="out"/>
        <c:minorTickMark val="none"/>
        <c:tickLblPos val="nextTo"/>
        <c:crossAx val="185758464"/>
        <c:crosses val="autoZero"/>
        <c:auto val="1"/>
        <c:lblAlgn val="ctr"/>
        <c:lblOffset val="100"/>
        <c:noMultiLvlLbl val="0"/>
      </c:catAx>
      <c:valAx>
        <c:axId val="185758464"/>
        <c:scaling>
          <c:orientation val="minMax"/>
        </c:scaling>
        <c:delete val="0"/>
        <c:axPos val="l"/>
        <c:majorGridlines>
          <c:spPr>
            <a:ln>
              <a:noFill/>
            </a:ln>
          </c:spPr>
        </c:majorGridlines>
        <c:numFmt formatCode="General" sourceLinked="1"/>
        <c:majorTickMark val="out"/>
        <c:minorTickMark val="none"/>
        <c:tickLblPos val="nextTo"/>
        <c:crossAx val="185465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Time Gap</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The Bible</c:v>
                </c:pt>
                <c:pt idx="1">
                  <c:v>Homer</c:v>
                </c:pt>
                <c:pt idx="2">
                  <c:v>Pliny</c:v>
                </c:pt>
                <c:pt idx="3">
                  <c:v>Tacitus</c:v>
                </c:pt>
                <c:pt idx="4">
                  <c:v>Caesar</c:v>
                </c:pt>
                <c:pt idx="5">
                  <c:v>Plato</c:v>
                </c:pt>
                <c:pt idx="6">
                  <c:v>Demosthenes</c:v>
                </c:pt>
                <c:pt idx="7">
                  <c:v>Herodotus</c:v>
                </c:pt>
              </c:strCache>
            </c:strRef>
          </c:cat>
          <c:val>
            <c:numRef>
              <c:f>Sheet1!$B$2:$B$9</c:f>
              <c:numCache>
                <c:formatCode>General</c:formatCode>
                <c:ptCount val="8"/>
                <c:pt idx="0">
                  <c:v>25</c:v>
                </c:pt>
                <c:pt idx="1">
                  <c:v>500</c:v>
                </c:pt>
                <c:pt idx="2">
                  <c:v>750</c:v>
                </c:pt>
                <c:pt idx="3">
                  <c:v>1000</c:v>
                </c:pt>
                <c:pt idx="4">
                  <c:v>1000</c:v>
                </c:pt>
                <c:pt idx="5">
                  <c:v>1200</c:v>
                </c:pt>
                <c:pt idx="6">
                  <c:v>1400</c:v>
                </c:pt>
                <c:pt idx="7">
                  <c:v>1400</c:v>
                </c:pt>
              </c:numCache>
            </c:numRef>
          </c:val>
          <c:extLst>
            <c:ext xmlns:c16="http://schemas.microsoft.com/office/drawing/2014/chart" uri="{C3380CC4-5D6E-409C-BE32-E72D297353CC}">
              <c16:uniqueId val="{00000000-DF4A-425B-A809-C4B8E8298BE5}"/>
            </c:ext>
          </c:extLst>
        </c:ser>
        <c:dLbls>
          <c:showLegendKey val="0"/>
          <c:showVal val="0"/>
          <c:showCatName val="0"/>
          <c:showSerName val="0"/>
          <c:showPercent val="0"/>
          <c:showBubbleSize val="0"/>
        </c:dLbls>
        <c:gapWidth val="150"/>
        <c:axId val="185788672"/>
        <c:axId val="185802752"/>
      </c:barChart>
      <c:catAx>
        <c:axId val="185788672"/>
        <c:scaling>
          <c:orientation val="minMax"/>
        </c:scaling>
        <c:delete val="0"/>
        <c:axPos val="b"/>
        <c:numFmt formatCode="General" sourceLinked="0"/>
        <c:majorTickMark val="out"/>
        <c:minorTickMark val="none"/>
        <c:tickLblPos val="nextTo"/>
        <c:crossAx val="185802752"/>
        <c:crosses val="autoZero"/>
        <c:auto val="1"/>
        <c:lblAlgn val="ctr"/>
        <c:lblOffset val="100"/>
        <c:noMultiLvlLbl val="0"/>
      </c:catAx>
      <c:valAx>
        <c:axId val="185802752"/>
        <c:scaling>
          <c:orientation val="minMax"/>
        </c:scaling>
        <c:delete val="0"/>
        <c:axPos val="l"/>
        <c:majorGridlines>
          <c:spPr>
            <a:ln>
              <a:noFill/>
            </a:ln>
          </c:spPr>
        </c:majorGridlines>
        <c:numFmt formatCode="General" sourceLinked="1"/>
        <c:majorTickMark val="out"/>
        <c:minorTickMark val="none"/>
        <c:tickLblPos val="nextTo"/>
        <c:crossAx val="18578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7EFCD9-F467-430F-A49A-D3A0DFF5FAC4}" type="datetimeFigureOut">
              <a:rPr lang="en-US" smtClean="0"/>
              <a:t>7/11/2026</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A50831B-345A-4E75-8589-E758E6BC7E5E}" type="slidenum">
              <a:rPr lang="en-US" smtClean="0"/>
              <a:t>‹#›</a:t>
            </a:fld>
            <a:endParaRPr lang="en-US"/>
          </a:p>
        </p:txBody>
      </p:sp>
    </p:spTree>
    <p:extLst>
      <p:ext uri="{BB962C8B-B14F-4D97-AF65-F5344CB8AC3E}">
        <p14:creationId xmlns:p14="http://schemas.microsoft.com/office/powerpoint/2010/main" val="30376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032E374-53F6-4F8A-9743-1CEF6312913E}" type="datetimeFigureOut">
              <a:rPr lang="en-US" smtClean="0"/>
              <a:t>7/11/2026</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08EE2F0-686A-4CE9-933A-000DB5798FF3}" type="slidenum">
              <a:rPr lang="en-US" smtClean="0"/>
              <a:t>‹#›</a:t>
            </a:fld>
            <a:endParaRPr lang="en-US"/>
          </a:p>
        </p:txBody>
      </p:sp>
    </p:spTree>
    <p:extLst>
      <p:ext uri="{BB962C8B-B14F-4D97-AF65-F5344CB8AC3E}">
        <p14:creationId xmlns:p14="http://schemas.microsoft.com/office/powerpoint/2010/main" val="1298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 schedule of the lessons in this study series.  Since it is a very high-level study of the Bible, we call it “Creation to Christ” and abbreviate it as “C2C”.</a:t>
            </a:r>
          </a:p>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181402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most religious books, the Bible is not defined by one specific culture.  If</a:t>
            </a:r>
            <a:r>
              <a:rPr lang="en-US" baseline="0" dirty="0"/>
              <a:t> a person submits to Islam, they must wear Arabic clothing and read the Quran in Arabic.  If a person chooses to be Hindu or Buddhist, they adopt Asian appearance and meditation styles.  But when the Bible enters a culture, it doesn’t require people to adopt the clothing or customs of one country – it is a global message for all cultures around the world.</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10</a:t>
            </a:fld>
            <a:endParaRPr lang="en-US"/>
          </a:p>
        </p:txBody>
      </p:sp>
    </p:spTree>
    <p:extLst>
      <p:ext uri="{BB962C8B-B14F-4D97-AF65-F5344CB8AC3E}">
        <p14:creationId xmlns:p14="http://schemas.microsoft.com/office/powerpoint/2010/main" val="131748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religions tend to remain concentrated in the area where they originated.  But look at the bar for Christianity: although it originated in the middle east, that area has the lowest concentration of Christians.  And Christians are the only group on the page that have a fairly even distribution around the entire world.  It is truly a global faith – exactly what you would expect for a message that was sent by God to the entire world.</a:t>
            </a:r>
          </a:p>
          <a:p>
            <a:endParaRPr lang="en-US" dirty="0"/>
          </a:p>
          <a:p>
            <a:r>
              <a:rPr lang="en-US" dirty="0"/>
              <a:t>Another thought to consider: when I ask a Muslim why he is a follower of Islam, it is always because his family was Muslim of Islam was forced upon his country by other Muslims.  If I ask a Hindu or Buddhist why they chose that faith, it is usually because their parents and family follow it.  It tends to reinforce the point that religions typically choose people (vs. people choosing religion).  But Christianity is different.  It doesn’t force people into acceptance, and many followers don’t come from families of Christians – they choose it because in is true.</a:t>
            </a:r>
          </a:p>
        </p:txBody>
      </p:sp>
      <p:sp>
        <p:nvSpPr>
          <p:cNvPr id="4" name="Slide Number Placeholder 3"/>
          <p:cNvSpPr>
            <a:spLocks noGrp="1"/>
          </p:cNvSpPr>
          <p:nvPr>
            <p:ph type="sldNum" sz="quarter" idx="5"/>
          </p:nvPr>
        </p:nvSpPr>
        <p:spPr/>
        <p:txBody>
          <a:bodyPr/>
          <a:lstStyle/>
          <a:p>
            <a:fld id="{408EE2F0-686A-4CE9-933A-000DB5798FF3}" type="slidenum">
              <a:rPr lang="en-US" smtClean="0"/>
              <a:t>11</a:t>
            </a:fld>
            <a:endParaRPr lang="en-US"/>
          </a:p>
        </p:txBody>
      </p:sp>
    </p:spTree>
    <p:extLst>
      <p:ext uri="{BB962C8B-B14F-4D97-AF65-F5344CB8AC3E}">
        <p14:creationId xmlns:p14="http://schemas.microsoft.com/office/powerpoint/2010/main" val="1666491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suggest that the Bible is only accepted by foolish, old, superstitious people.  But the fact is, many brilliant</a:t>
            </a:r>
            <a:r>
              <a:rPr lang="en-US" baseline="0" dirty="0"/>
              <a:t> scientists and philosophers from the past and the present have studied and accepted the Bible.  This demonstrates that a person doesn’t need to ignore the facts to accept the Bible.</a:t>
            </a:r>
          </a:p>
          <a:p>
            <a:endParaRPr lang="en-US" baseline="0" dirty="0"/>
          </a:p>
          <a:p>
            <a:r>
              <a:rPr lang="en-US" b="0" baseline="0" dirty="0"/>
              <a:t>But remember that </a:t>
            </a:r>
            <a:r>
              <a:rPr lang="en-US" b="1" baseline="0" dirty="0"/>
              <a:t>the scientific method is useful</a:t>
            </a:r>
            <a:r>
              <a:rPr lang="en-US" baseline="0" dirty="0"/>
              <a:t> but can only effectively study and explain things that </a:t>
            </a:r>
            <a:r>
              <a:rPr lang="en-US" b="1" baseline="0" dirty="0"/>
              <a:t>observable, measureable, and repeatable</a:t>
            </a:r>
            <a:r>
              <a:rPr lang="en-US" baseline="0" dirty="0"/>
              <a:t>.  When studying religion*, we need to </a:t>
            </a:r>
            <a:r>
              <a:rPr lang="en-US" b="1" baseline="0" dirty="0"/>
              <a:t>use the evidentiary method</a:t>
            </a:r>
            <a:r>
              <a:rPr lang="en-US" baseline="0" dirty="0"/>
              <a:t>, like a detective seeking clues and looking for consistency of testimony, relevance, authenticity, trustworthiness, etc.     *(creation, meaning, love, morality, destiny, etc.)</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12</a:t>
            </a:fld>
            <a:endParaRPr lang="en-US"/>
          </a:p>
        </p:txBody>
      </p:sp>
    </p:spTree>
    <p:extLst>
      <p:ext uri="{BB962C8B-B14F-4D97-AF65-F5344CB8AC3E}">
        <p14:creationId xmlns:p14="http://schemas.microsoft.com/office/powerpoint/2010/main" val="292494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just</a:t>
            </a:r>
            <a:r>
              <a:rPr lang="en-US" baseline="0" dirty="0"/>
              <a:t> a few things that demonstrate the importance of the Bible.  </a:t>
            </a:r>
            <a:r>
              <a:rPr lang="en-US" dirty="0"/>
              <a:t>You may not yet</a:t>
            </a:r>
            <a:r>
              <a:rPr lang="en-US" baseline="0" dirty="0"/>
              <a:t> believe that it is the written word of God, but at least you should take some time to understand the message of the most important book in world history.  And it seems reasonable that, if God spoke to people through a written format, it would be globally accessible. </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13</a:t>
            </a:fld>
            <a:endParaRPr lang="en-US"/>
          </a:p>
        </p:txBody>
      </p:sp>
    </p:spTree>
    <p:extLst>
      <p:ext uri="{BB962C8B-B14F-4D97-AF65-F5344CB8AC3E}">
        <p14:creationId xmlns:p14="http://schemas.microsoft.com/office/powerpoint/2010/main" val="1430871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a:t>
            </a:r>
            <a:r>
              <a:rPr lang="en-US" baseline="0" dirty="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14</a:t>
            </a:fld>
            <a:endParaRPr lang="en-US"/>
          </a:p>
        </p:txBody>
      </p:sp>
    </p:spTree>
    <p:extLst>
      <p:ext uri="{BB962C8B-B14F-4D97-AF65-F5344CB8AC3E}">
        <p14:creationId xmlns:p14="http://schemas.microsoft.com/office/powerpoint/2010/main" val="1508905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Bible is unique among ancient books in that there are so many copies of the original manuscripts in existence.  Because of this, we have the ability to compare many original manuscripts to modern translations and assure nothing was lost or added to the original text.    (5700 speaks directly about copies of New Testament.  Many OT copies exist as well, especially from the Dead Sea scrolls)</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15</a:t>
            </a:fld>
            <a:endParaRPr lang="en-US"/>
          </a:p>
        </p:txBody>
      </p:sp>
    </p:spTree>
    <p:extLst>
      <p:ext uri="{BB962C8B-B14F-4D97-AF65-F5344CB8AC3E}">
        <p14:creationId xmlns:p14="http://schemas.microsoft.com/office/powerpoint/2010/main" val="1695922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a:t>
            </a:r>
            <a:r>
              <a:rPr lang="en-US" baseline="0" dirty="0"/>
              <a:t> ancient stories were only preserved in the memories of storytellers, allowing them to develop into legends over time.  But the Bible is unique: Most of the books were written down by eye-witnesses or by first person interviewers.  The prevents the story from being changed over time.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16</a:t>
            </a:fld>
            <a:endParaRPr lang="en-US"/>
          </a:p>
        </p:txBody>
      </p:sp>
    </p:spTree>
    <p:extLst>
      <p:ext uri="{BB962C8B-B14F-4D97-AF65-F5344CB8AC3E}">
        <p14:creationId xmlns:p14="http://schemas.microsoft.com/office/powerpoint/2010/main" val="919503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BF364-42D3-C93D-EC3C-B149E90D38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0D2675-7536-DA00-D7D3-23AF5517E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BF3959-D092-B3F7-D22D-D6AC18DD585B}"/>
              </a:ext>
            </a:extLst>
          </p:cNvPr>
          <p:cNvSpPr>
            <a:spLocks noGrp="1"/>
          </p:cNvSpPr>
          <p:nvPr>
            <p:ph type="body" idx="1"/>
          </p:nvPr>
        </p:nvSpPr>
        <p:spPr/>
        <p:txBody>
          <a:bodyPr/>
          <a:lstStyle/>
          <a:p>
            <a:r>
              <a:rPr lang="en-US" dirty="0"/>
              <a:t>Not historical fiction!  Until</a:t>
            </a:r>
            <a:r>
              <a:rPr lang="en-US" baseline="0" dirty="0"/>
              <a:t> about 1800AD, fiction was written with vague details.  Instead, the Bible is written like a news report.  The Bible includes facts like these, ones that are historically verifiable.</a:t>
            </a:r>
          </a:p>
          <a:p>
            <a:endParaRPr lang="en-US" baseline="0" dirty="0"/>
          </a:p>
        </p:txBody>
      </p:sp>
      <p:sp>
        <p:nvSpPr>
          <p:cNvPr id="4" name="Slide Number Placeholder 3">
            <a:extLst>
              <a:ext uri="{FF2B5EF4-FFF2-40B4-BE49-F238E27FC236}">
                <a16:creationId xmlns:a16="http://schemas.microsoft.com/office/drawing/2014/main" id="{BDC56E1C-8999-6BF2-46A7-8E792E180496}"/>
              </a:ext>
            </a:extLst>
          </p:cNvPr>
          <p:cNvSpPr>
            <a:spLocks noGrp="1"/>
          </p:cNvSpPr>
          <p:nvPr>
            <p:ph type="sldNum" sz="quarter" idx="10"/>
          </p:nvPr>
        </p:nvSpPr>
        <p:spPr/>
        <p:txBody>
          <a:bodyPr/>
          <a:lstStyle/>
          <a:p>
            <a:fld id="{408EE2F0-686A-4CE9-933A-000DB5798FF3}" type="slidenum">
              <a:rPr lang="en-US" smtClean="0"/>
              <a:t>17</a:t>
            </a:fld>
            <a:endParaRPr lang="en-US"/>
          </a:p>
        </p:txBody>
      </p:sp>
    </p:spTree>
    <p:extLst>
      <p:ext uri="{BB962C8B-B14F-4D97-AF65-F5344CB8AC3E}">
        <p14:creationId xmlns:p14="http://schemas.microsoft.com/office/powerpoint/2010/main" val="2341759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Bible is amazing in that it was written either by eye-witnesses or first-person interviewers, not handed down over centuries of generations.</a:t>
            </a:r>
          </a:p>
        </p:txBody>
      </p:sp>
      <p:sp>
        <p:nvSpPr>
          <p:cNvPr id="4" name="Slide Number Placeholder 3"/>
          <p:cNvSpPr>
            <a:spLocks noGrp="1"/>
          </p:cNvSpPr>
          <p:nvPr>
            <p:ph type="sldNum" sz="quarter" idx="10"/>
          </p:nvPr>
        </p:nvSpPr>
        <p:spPr/>
        <p:txBody>
          <a:bodyPr/>
          <a:lstStyle/>
          <a:p>
            <a:fld id="{408EE2F0-686A-4CE9-933A-000DB5798FF3}" type="slidenum">
              <a:rPr lang="en-US" smtClean="0"/>
              <a:t>18</a:t>
            </a:fld>
            <a:endParaRPr lang="en-US"/>
          </a:p>
        </p:txBody>
      </p:sp>
    </p:spTree>
    <p:extLst>
      <p:ext uri="{BB962C8B-B14F-4D97-AF65-F5344CB8AC3E}">
        <p14:creationId xmlns:p14="http://schemas.microsoft.com/office/powerpoint/2010/main" val="1964628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amazing things about the Bible is the consistency displayed from beginning to end.  If you examine a book written by 40 different writers over a period of 1600 years and find that it contains amazing consistency, you know that it must be more than a human creation.</a:t>
            </a:r>
          </a:p>
        </p:txBody>
      </p:sp>
      <p:sp>
        <p:nvSpPr>
          <p:cNvPr id="4" name="Slide Number Placeholder 3"/>
          <p:cNvSpPr>
            <a:spLocks noGrp="1"/>
          </p:cNvSpPr>
          <p:nvPr>
            <p:ph type="sldNum" sz="quarter" idx="5"/>
          </p:nvPr>
        </p:nvSpPr>
        <p:spPr/>
        <p:txBody>
          <a:bodyPr/>
          <a:lstStyle/>
          <a:p>
            <a:fld id="{408EE2F0-686A-4CE9-933A-000DB5798FF3}" type="slidenum">
              <a:rPr lang="en-US" smtClean="0"/>
              <a:t>19</a:t>
            </a:fld>
            <a:endParaRPr lang="en-US"/>
          </a:p>
        </p:txBody>
      </p:sp>
    </p:spTree>
    <p:extLst>
      <p:ext uri="{BB962C8B-B14F-4D97-AF65-F5344CB8AC3E}">
        <p14:creationId xmlns:p14="http://schemas.microsoft.com/office/powerpoint/2010/main" val="124275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Deep in all of our hearts, we sense that our life has a purpose – a meaning that extends beyond this physical world.  Perhaps you have been lying awake at night wondering about this, but eventually, you get discouraged or distracted and try to ignore the biggest questions of life: Where did I come from? Why am I here? What will happen after I die?</a:t>
            </a:r>
          </a:p>
          <a:p>
            <a:pPr hangingPunct="0"/>
            <a:r>
              <a:rPr lang="en-US" sz="1200" kern="1200" dirty="0">
                <a:solidFill>
                  <a:schemeClr val="tx1"/>
                </a:solidFill>
                <a:effectLst/>
                <a:latin typeface="+mn-lt"/>
                <a:ea typeface="+mn-ea"/>
                <a:cs typeface="+mn-cs"/>
              </a:rPr>
              <a:t> </a:t>
            </a:r>
          </a:p>
          <a:p>
            <a:pPr hangingPunct="0"/>
            <a:r>
              <a:rPr lang="en-US" sz="1200" kern="1200" dirty="0">
                <a:solidFill>
                  <a:schemeClr val="tx1"/>
                </a:solidFill>
                <a:effectLst/>
                <a:latin typeface="+mn-lt"/>
                <a:ea typeface="+mn-ea"/>
                <a:cs typeface="+mn-cs"/>
              </a:rPr>
              <a:t>I’m glad that you came today as we start a high-level study</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the Bible.  If you come with an open heart, I believe that you will find this book has answers to all of these questions (and much more). It is a big book - a person can spend a lifetime studying this book.  Our lessons will only present an overview of some basic things that the Bible teaches.  We will study the Bible chronologically and we will only study selected key events.  Once you understand the basics of the Bible, the rest of the Bible is easier to understand.</a:t>
            </a:r>
          </a:p>
          <a:p>
            <a:pPr hangingPunct="0"/>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(Remember – apologetics cannot</a:t>
            </a:r>
            <a:r>
              <a:rPr lang="en-US" sz="1200" kern="1200" baseline="0" dirty="0">
                <a:solidFill>
                  <a:schemeClr val="tx1"/>
                </a:solidFill>
                <a:effectLst/>
                <a:latin typeface="+mn-lt"/>
                <a:ea typeface="+mn-ea"/>
                <a:cs typeface="+mn-cs"/>
              </a:rPr>
              <a:t> convince a skeptic to believe, but it can remove some barriers to belief for someone who desires to know the truth.)</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a:t>
            </a:fld>
            <a:endParaRPr lang="en-US"/>
          </a:p>
        </p:txBody>
      </p:sp>
    </p:spTree>
    <p:extLst>
      <p:ext uri="{BB962C8B-B14F-4D97-AF65-F5344CB8AC3E}">
        <p14:creationId xmlns:p14="http://schemas.microsoft.com/office/powerpoint/2010/main" val="2319386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8EE2F0-686A-4CE9-933A-000DB5798FF3}" type="slidenum">
              <a:rPr lang="en-US" smtClean="0"/>
              <a:t>20</a:t>
            </a:fld>
            <a:endParaRPr lang="en-US"/>
          </a:p>
        </p:txBody>
      </p:sp>
    </p:spTree>
    <p:extLst>
      <p:ext uri="{BB962C8B-B14F-4D97-AF65-F5344CB8AC3E}">
        <p14:creationId xmlns:p14="http://schemas.microsoft.com/office/powerpoint/2010/main" val="1825950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Bible is unique in that it is the only religious book that makes specific detailed prophecies about the future.  While some books make general statements (e.g. there will be wars and earthquakes), the Bible actually describes places, names, and dates.</a:t>
            </a:r>
          </a:p>
          <a:p>
            <a:endParaRPr lang="en-US" b="1" dirty="0"/>
          </a:p>
          <a:p>
            <a:r>
              <a:rPr lang="en-US" b="0" dirty="0"/>
              <a:t>Another example is found in </a:t>
            </a:r>
            <a:r>
              <a:rPr lang="en-US" b="1" dirty="0"/>
              <a:t>Daniel 9:25,26 </a:t>
            </a:r>
            <a:r>
              <a:rPr lang="en-US" b="0" dirty="0"/>
              <a:t>which was written </a:t>
            </a:r>
            <a:r>
              <a:rPr lang="en-US" dirty="0"/>
              <a:t>about 600BC.  It predicts that 483 lunar years would come between a decree to rebuild Jerusalem and the arrival of Messiah.  We then see the actual history in Nehemiah 2:1,6-8 when King Artaxerxes writes decree in 444BC.  Historical records show that Jesus rode into Jerusalem in 33AD.</a:t>
            </a:r>
          </a:p>
        </p:txBody>
      </p:sp>
      <p:sp>
        <p:nvSpPr>
          <p:cNvPr id="4" name="Slide Number Placeholder 3"/>
          <p:cNvSpPr>
            <a:spLocks noGrp="1"/>
          </p:cNvSpPr>
          <p:nvPr>
            <p:ph type="sldNum" sz="quarter" idx="10"/>
          </p:nvPr>
        </p:nvSpPr>
        <p:spPr/>
        <p:txBody>
          <a:bodyPr/>
          <a:lstStyle/>
          <a:p>
            <a:fld id="{408EE2F0-686A-4CE9-933A-000DB5798FF3}" type="slidenum">
              <a:rPr lang="en-US" smtClean="0"/>
              <a:t>21</a:t>
            </a:fld>
            <a:endParaRPr lang="en-US"/>
          </a:p>
        </p:txBody>
      </p:sp>
    </p:spTree>
    <p:extLst>
      <p:ext uri="{BB962C8B-B14F-4D97-AF65-F5344CB8AC3E}">
        <p14:creationId xmlns:p14="http://schemas.microsoft.com/office/powerpoint/2010/main" val="2605437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Archaeology is</a:t>
            </a:r>
            <a:r>
              <a:rPr lang="en-US" baseline="0" dirty="0"/>
              <a:t> a relatively new science, only several hundred years old.  For many centuries, people questioned the existence of the cities described in the Old Testament.  But now, the Bible is used as an archeological guidebook to help them find what they are looking for.</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22</a:t>
            </a:fld>
            <a:endParaRPr lang="en-US"/>
          </a:p>
        </p:txBody>
      </p:sp>
    </p:spTree>
    <p:extLst>
      <p:ext uri="{BB962C8B-B14F-4D97-AF65-F5344CB8AC3E}">
        <p14:creationId xmlns:p14="http://schemas.microsoft.com/office/powerpoint/2010/main" val="204825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“Principle of Embarrassment” = if the text is embarrassing to the author (or</a:t>
            </a:r>
            <a:r>
              <a:rPr lang="en-US" baseline="0" dirty="0"/>
              <a:t> main character?), it is probably true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23</a:t>
            </a:fld>
            <a:endParaRPr lang="en-US"/>
          </a:p>
        </p:txBody>
      </p:sp>
    </p:spTree>
    <p:extLst>
      <p:ext uri="{BB962C8B-B14F-4D97-AF65-F5344CB8AC3E}">
        <p14:creationId xmlns:p14="http://schemas.microsoft.com/office/powerpoint/2010/main" val="4565421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Unlike many religious books, the Bible does not simply provide a list of rules to obey.  It contains true stories of history, showing how God created people, how they broke away from Him, and what He has done to bring them back to Himself.  The detailed accounts of the Bible are characteristic of actual historical reporting (not mere fiction).  And other than Jesus, the heroes of the Bible are realistically portrayed, including their mistakes and failures.</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24</a:t>
            </a:fld>
            <a:endParaRPr lang="en-US"/>
          </a:p>
        </p:txBody>
      </p:sp>
    </p:spTree>
    <p:extLst>
      <p:ext uri="{BB962C8B-B14F-4D97-AF65-F5344CB8AC3E}">
        <p14:creationId xmlns:p14="http://schemas.microsoft.com/office/powerpoint/2010/main" val="3217733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a:t>
            </a:r>
            <a:r>
              <a:rPr lang="en-US" baseline="0" dirty="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25</a:t>
            </a:fld>
            <a:endParaRPr lang="en-US"/>
          </a:p>
        </p:txBody>
      </p:sp>
    </p:spTree>
    <p:extLst>
      <p:ext uri="{BB962C8B-B14F-4D97-AF65-F5344CB8AC3E}">
        <p14:creationId xmlns:p14="http://schemas.microsoft.com/office/powerpoint/2010/main" val="791125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Also, 2 Peter 1:21</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26</a:t>
            </a:fld>
            <a:endParaRPr lang="en-US"/>
          </a:p>
        </p:txBody>
      </p:sp>
    </p:spTree>
    <p:extLst>
      <p:ext uri="{BB962C8B-B14F-4D97-AF65-F5344CB8AC3E}">
        <p14:creationId xmlns:p14="http://schemas.microsoft.com/office/powerpoint/2010/main" val="169885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a:t>
            </a:r>
            <a:r>
              <a:rPr lang="en-US" sz="1200" dirty="0"/>
              <a:t>Matthew 24:35</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27</a:t>
            </a:fld>
            <a:endParaRPr lang="en-US"/>
          </a:p>
        </p:txBody>
      </p:sp>
    </p:spTree>
    <p:extLst>
      <p:ext uri="{BB962C8B-B14F-4D97-AF65-F5344CB8AC3E}">
        <p14:creationId xmlns:p14="http://schemas.microsoft.com/office/powerpoint/2010/main" val="1152137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200" b="0" dirty="0"/>
              <a:t>Hebrews 4:12 also states that the Bible </a:t>
            </a:r>
            <a:r>
              <a:rPr lang="en-US" sz="1200" b="1" dirty="0"/>
              <a:t>“</a:t>
            </a:r>
            <a:r>
              <a:rPr lang="en-US" sz="1200" dirty="0"/>
              <a:t>alive”: </a:t>
            </a:r>
            <a:r>
              <a:rPr lang="en-US" sz="1200" b="0" dirty="0">
                <a:latin typeface="Book Antiqua" panose="02040602050305030304" pitchFamily="18" charset="0"/>
              </a:rPr>
              <a:t>“For the word of God is alive and active. Sharper than any double-edged sword, it penetrates even to dividing soul and spirit, joints and marrow it judges the thoughts and attitudes of the heart.”</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28</a:t>
            </a:fld>
            <a:endParaRPr lang="en-US"/>
          </a:p>
        </p:txBody>
      </p:sp>
    </p:spTree>
    <p:extLst>
      <p:ext uri="{BB962C8B-B14F-4D97-AF65-F5344CB8AC3E}">
        <p14:creationId xmlns:p14="http://schemas.microsoft.com/office/powerpoint/2010/main" val="2761429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dirty="0"/>
              <a:t>Also </a:t>
            </a:r>
            <a:r>
              <a:rPr lang="en-US" sz="3600" dirty="0"/>
              <a:t>Jeremiah 9:23,24 and Hebrews 1:1-3</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29</a:t>
            </a:fld>
            <a:endParaRPr lang="en-US"/>
          </a:p>
        </p:txBody>
      </p:sp>
    </p:spTree>
    <p:extLst>
      <p:ext uri="{BB962C8B-B14F-4D97-AF65-F5344CB8AC3E}">
        <p14:creationId xmlns:p14="http://schemas.microsoft.com/office/powerpoint/2010/main" val="398699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all over the world believe that their life has a purpose.  If our lives end at the grave,</a:t>
            </a:r>
            <a:r>
              <a:rPr lang="en-US" baseline="0" dirty="0"/>
              <a:t> it doesn’t matter whether our life is virtuous or villainous.  As Tim Keller says, if you’re on the Titanic as it sinks, it doesn’t matter if you go down hugging or mugging.  But deep inside, we all have been created with a greater sense of purpose that continues after we die.</a:t>
            </a:r>
            <a:endParaRPr lang="en-US" dirty="0"/>
          </a:p>
          <a:p>
            <a:endParaRPr lang="en-US" dirty="0"/>
          </a:p>
          <a:p>
            <a:r>
              <a:rPr lang="en-US" dirty="0"/>
              <a:t>Along the way, people actively choose or passively accept a belief system</a:t>
            </a:r>
            <a:r>
              <a:rPr lang="en-US" baseline="0" dirty="0"/>
              <a:t> to live by.  Why do people choose one belief system over another?  Here are some reasons, but ultimately, what matters most is whether or not their belief system is true.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3</a:t>
            </a:fld>
            <a:endParaRPr lang="en-US"/>
          </a:p>
        </p:txBody>
      </p:sp>
    </p:spTree>
    <p:extLst>
      <p:ext uri="{BB962C8B-B14F-4D97-AF65-F5344CB8AC3E}">
        <p14:creationId xmlns:p14="http://schemas.microsoft.com/office/powerpoint/2010/main" val="3229664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dirty="0"/>
              <a:t>Also </a:t>
            </a:r>
            <a:r>
              <a:rPr lang="en-US" sz="3600" dirty="0"/>
              <a:t>Psalm 103:11 and John 1:12</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30</a:t>
            </a:fld>
            <a:endParaRPr lang="en-US"/>
          </a:p>
        </p:txBody>
      </p:sp>
    </p:spTree>
    <p:extLst>
      <p:ext uri="{BB962C8B-B14F-4D97-AF65-F5344CB8AC3E}">
        <p14:creationId xmlns:p14="http://schemas.microsoft.com/office/powerpoint/2010/main" val="861196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these claims are true, The Bible is absolutely worth studying.  But even if they are not true, it is important to know the central message of the most popular book in world history!</a:t>
            </a:r>
          </a:p>
        </p:txBody>
      </p:sp>
      <p:sp>
        <p:nvSpPr>
          <p:cNvPr id="4" name="Slide Number Placeholder 3"/>
          <p:cNvSpPr>
            <a:spLocks noGrp="1"/>
          </p:cNvSpPr>
          <p:nvPr>
            <p:ph type="sldNum" sz="quarter" idx="5"/>
          </p:nvPr>
        </p:nvSpPr>
        <p:spPr/>
        <p:txBody>
          <a:bodyPr/>
          <a:lstStyle/>
          <a:p>
            <a:fld id="{408EE2F0-686A-4CE9-933A-000DB5798FF3}" type="slidenum">
              <a:rPr lang="en-US" smtClean="0"/>
              <a:t>31</a:t>
            </a:fld>
            <a:endParaRPr lang="en-US"/>
          </a:p>
        </p:txBody>
      </p:sp>
    </p:spTree>
    <p:extLst>
      <p:ext uri="{BB962C8B-B14F-4D97-AF65-F5344CB8AC3E}">
        <p14:creationId xmlns:p14="http://schemas.microsoft.com/office/powerpoint/2010/main" val="4036489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buFont typeface="Wingdings" panose="05000000000000000000" pitchFamily="2" charset="2"/>
              <a:buNone/>
            </a:pPr>
            <a:r>
              <a:rPr lang="en-US" sz="1200" dirty="0"/>
              <a:t>In the Bible, there is a story of one brother (Philip) who discovered the truth about Jesus and told his brother (Nathanael) about Him (John 1:44-51).  Nathanael was skeptical, so Philip gave him a simple invitation: “come and see.” This is my invitation to you about this Bible study series: “come and see for yourself.”  We won’t try to force anything on you and will do our best to answer any questions that you might have.  When I finally understood the truth about the Bible, it changed my life.  And I hope it does the same for you!</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32</a:t>
            </a:fld>
            <a:endParaRPr lang="en-US"/>
          </a:p>
        </p:txBody>
      </p:sp>
    </p:spTree>
    <p:extLst>
      <p:ext uri="{BB962C8B-B14F-4D97-AF65-F5344CB8AC3E}">
        <p14:creationId xmlns:p14="http://schemas.microsoft.com/office/powerpoint/2010/main" val="2007169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are many different belief systems, and if you examine them, they are all very different.  As such, they cannot all be true.  So, how do we identify the one that is true?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4</a:t>
            </a:fld>
            <a:endParaRPr lang="en-US"/>
          </a:p>
        </p:txBody>
      </p:sp>
    </p:spTree>
    <p:extLst>
      <p:ext uri="{BB962C8B-B14F-4D97-AF65-F5344CB8AC3E}">
        <p14:creationId xmlns:p14="http://schemas.microsoft.com/office/powerpoint/2010/main" val="253128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a:t>
            </a:r>
            <a:r>
              <a:rPr lang="en-US" baseline="0" dirty="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5</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Perhaps</a:t>
            </a:r>
            <a:r>
              <a:rPr lang="en-US" baseline="0" dirty="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6</a:t>
            </a:fld>
            <a:endParaRPr lang="en-US"/>
          </a:p>
        </p:txBody>
      </p:sp>
    </p:spTree>
    <p:extLst>
      <p:ext uri="{BB962C8B-B14F-4D97-AF65-F5344CB8AC3E}">
        <p14:creationId xmlns:p14="http://schemas.microsoft.com/office/powerpoint/2010/main" val="839113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mistakenly</a:t>
            </a:r>
            <a:r>
              <a:rPr lang="en-US" baseline="0" dirty="0"/>
              <a:t> assume that the Bible is western, or that it came from America.  It was written thousands of years before America was founded, and it is actually eastern in nature.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7</a:t>
            </a:fld>
            <a:endParaRPr lang="en-US"/>
          </a:p>
        </p:txBody>
      </p:sp>
    </p:spTree>
    <p:extLst>
      <p:ext uri="{BB962C8B-B14F-4D97-AF65-F5344CB8AC3E}">
        <p14:creationId xmlns:p14="http://schemas.microsoft.com/office/powerpoint/2010/main" val="335141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Bible was the very first book printed on the first commercial printing press in Gutenberg, Germany (1450AD).  For every year since then, it has been the best-selling book globally.</a:t>
            </a:r>
          </a:p>
          <a:p>
            <a:endParaRPr lang="en-US" baseline="0" dirty="0"/>
          </a:p>
          <a:p>
            <a:r>
              <a:rPr lang="en-US" baseline="0" dirty="0"/>
              <a:t>These numbers are as of January 2000 and are only estimates.  But it is clear that the Bible is by far the most printed and read book in world history.</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8</a:t>
            </a:fld>
            <a:endParaRPr lang="en-US"/>
          </a:p>
        </p:txBody>
      </p:sp>
    </p:spTree>
    <p:extLst>
      <p:ext uri="{BB962C8B-B14F-4D97-AF65-F5344CB8AC3E}">
        <p14:creationId xmlns:p14="http://schemas.microsoft.com/office/powerpoint/2010/main" val="1001809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global importance of the Bible</a:t>
            </a:r>
            <a:r>
              <a:rPr lang="en-US" baseline="0" dirty="0"/>
              <a:t> is clearly shown by the number of languages into which it has been translated.  Almost anywhere in the world, people can read the Bible in their own language.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9</a:t>
            </a:fld>
            <a:endParaRPr lang="en-US"/>
          </a:p>
        </p:txBody>
      </p:sp>
    </p:spTree>
    <p:extLst>
      <p:ext uri="{BB962C8B-B14F-4D97-AF65-F5344CB8AC3E}">
        <p14:creationId xmlns:p14="http://schemas.microsoft.com/office/powerpoint/2010/main" val="411952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9F577D-E681-4A47-B4BB-47777F279314}" type="datetimeFigureOut">
              <a:rPr lang="en-US" smtClean="0"/>
              <a:t>7/11/2026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423907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F577D-E681-4A47-B4BB-47777F279314}" type="datetimeFigureOut">
              <a:rPr lang="en-US" smtClean="0"/>
              <a:t>7/11/2026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33204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F577D-E681-4A47-B4BB-47777F279314}" type="datetimeFigureOut">
              <a:rPr lang="en-US" smtClean="0"/>
              <a:t>7/11/2026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1732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9F577D-E681-4A47-B4BB-47777F279314}" type="datetimeFigureOut">
              <a:rPr lang="en-US" smtClean="0"/>
              <a:t>7/11/2026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07455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9F577D-E681-4A47-B4BB-47777F279314}" type="datetimeFigureOut">
              <a:rPr lang="en-US" smtClean="0"/>
              <a:t>7/11/2026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13597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9F577D-E681-4A47-B4BB-47777F279314}" type="datetimeFigureOut">
              <a:rPr lang="en-US" smtClean="0"/>
              <a:t>7/11/2026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9925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F577D-E681-4A47-B4BB-47777F279314}" type="datetimeFigureOut">
              <a:rPr lang="en-US" smtClean="0"/>
              <a:t>7/11/2026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8593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29F577D-E681-4A47-B4BB-47777F279314}" type="datetimeFigureOut">
              <a:rPr lang="en-US" smtClean="0"/>
              <a:t>7/11/2026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8145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F577D-E681-4A47-B4BB-47777F279314}" type="datetimeFigureOut">
              <a:rPr lang="en-US" smtClean="0"/>
              <a:t>7/11/2026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5829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7/11/2026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7484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7/11/2026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42713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F577D-E681-4A47-B4BB-47777F279314}" type="datetimeFigureOut">
              <a:rPr lang="en-US" smtClean="0"/>
              <a:t>7/11/2026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B6076-CB5A-4CC4-A2F3-6A1F21795C56}" type="slidenum">
              <a:rPr lang="en-US" smtClean="0"/>
              <a:t>‹#›</a:t>
            </a:fld>
            <a:endParaRPr lang="en-US"/>
          </a:p>
        </p:txBody>
      </p:sp>
    </p:spTree>
    <p:extLst>
      <p:ext uri="{BB962C8B-B14F-4D97-AF65-F5344CB8AC3E}">
        <p14:creationId xmlns:p14="http://schemas.microsoft.com/office/powerpoint/2010/main" val="424686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9.jp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jpeg"/><Relationship Id="rId1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0"/>
            <a:ext cx="4114799" cy="914400"/>
          </a:xfrm>
        </p:spPr>
        <p:txBody>
          <a:bodyPr>
            <a:normAutofit/>
          </a:bodyPr>
          <a:lstStyle/>
          <a:p>
            <a:r>
              <a:rPr lang="en-US" b="1" u="sng"/>
              <a:t>Study Plan</a:t>
            </a:r>
            <a:endParaRPr lang="en-US" b="1" u="sng" dirty="0"/>
          </a:p>
        </p:txBody>
      </p:sp>
      <p:pic>
        <p:nvPicPr>
          <p:cNvPr id="8" name="Picture 7">
            <a:extLst>
              <a:ext uri="{FF2B5EF4-FFF2-40B4-BE49-F238E27FC236}">
                <a16:creationId xmlns:a16="http://schemas.microsoft.com/office/drawing/2014/main" id="{8CDBC5E0-4F5D-50D2-01E6-F4E9F211257F}"/>
              </a:ext>
            </a:extLst>
          </p:cNvPr>
          <p:cNvPicPr>
            <a:picLocks noChangeAspect="1"/>
          </p:cNvPicPr>
          <p:nvPr/>
        </p:nvPicPr>
        <p:blipFill>
          <a:blip r:embed="rId3">
            <a:extLst>
              <a:ext uri="{28A0092B-C50C-407E-A947-70E740481C1C}">
                <a14:useLocalDpi xmlns:a14="http://schemas.microsoft.com/office/drawing/2010/main" val="0"/>
              </a:ext>
            </a:extLst>
          </a:blip>
          <a:srcRect l="11440"/>
          <a:stretch>
            <a:fillRect/>
          </a:stretch>
        </p:blipFill>
        <p:spPr bwMode="auto">
          <a:xfrm>
            <a:off x="-76201" y="1066800"/>
            <a:ext cx="9136157" cy="5334000"/>
          </a:xfrm>
          <a:prstGeom prst="rect">
            <a:avLst/>
          </a:prstGeom>
          <a:noFill/>
          <a:ln>
            <a:noFill/>
          </a:ln>
        </p:spPr>
      </p:pic>
    </p:spTree>
    <p:extLst>
      <p:ext uri="{BB962C8B-B14F-4D97-AF65-F5344CB8AC3E}">
        <p14:creationId xmlns:p14="http://schemas.microsoft.com/office/powerpoint/2010/main" val="53719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794"/>
            <a:ext cx="4940343" cy="3705257"/>
          </a:xfrm>
          <a:prstGeom prst="rect">
            <a:avLst/>
          </a:prstGeom>
        </p:spPr>
      </p:pic>
      <p:sp>
        <p:nvSpPr>
          <p:cNvPr id="4" name="Title 3"/>
          <p:cNvSpPr>
            <a:spLocks noGrp="1"/>
          </p:cNvSpPr>
          <p:nvPr>
            <p:ph type="title"/>
          </p:nvPr>
        </p:nvSpPr>
        <p:spPr>
          <a:xfrm>
            <a:off x="457200" y="76200"/>
            <a:ext cx="8229600" cy="868362"/>
          </a:xfrm>
        </p:spPr>
        <p:txBody>
          <a:bodyPr>
            <a:normAutofit/>
          </a:bodyPr>
          <a:lstStyle/>
          <a:p>
            <a:r>
              <a:rPr lang="en-US" b="1" u="sng" dirty="0"/>
              <a:t>Not Culturally Limited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995208"/>
            <a:ext cx="5864772" cy="387593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76601"/>
            <a:ext cx="5434454" cy="35945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6059" y="1030692"/>
            <a:ext cx="5117941" cy="2626908"/>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90601"/>
            <a:ext cx="8115300" cy="4572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399" y="2646132"/>
            <a:ext cx="7487765" cy="4211868"/>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03" y="1823632"/>
            <a:ext cx="9116518" cy="325023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266" y="1177349"/>
            <a:ext cx="8569349" cy="3864609"/>
          </a:xfrm>
          <a:prstGeom prst="rect">
            <a:avLst/>
          </a:prstGeom>
        </p:spPr>
      </p:pic>
    </p:spTree>
    <p:extLst>
      <p:ext uri="{BB962C8B-B14F-4D97-AF65-F5344CB8AC3E}">
        <p14:creationId xmlns:p14="http://schemas.microsoft.com/office/powerpoint/2010/main" val="30372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5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375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250"/>
                            </p:stCondLst>
                            <p:childTnLst>
                              <p:par>
                                <p:cTn id="21" presetID="10" presetClass="entr" presetSubtype="0" fill="hold" nodeType="afterEffect">
                                  <p:stCondLst>
                                    <p:cond delay="1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6750"/>
                            </p:stCondLst>
                            <p:childTnLst>
                              <p:par>
                                <p:cTn id="25" presetID="10" presetClass="entr" presetSubtype="0"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8250"/>
                            </p:stCondLst>
                            <p:childTnLst>
                              <p:par>
                                <p:cTn id="29" presetID="10" presetClass="entr" presetSubtype="0" fill="hold" nodeType="after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9750"/>
                            </p:stCondLst>
                            <p:childTnLst>
                              <p:par>
                                <p:cTn id="33" presetID="10" presetClass="entr" presetSubtype="0" fill="hold" nodeType="after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04800"/>
            <a:ext cx="9090060" cy="5982979"/>
          </a:xfrm>
          <a:prstGeom prst="rect">
            <a:avLst/>
          </a:prstGeom>
        </p:spPr>
      </p:pic>
    </p:spTree>
    <p:extLst>
      <p:ext uri="{BB962C8B-B14F-4D97-AF65-F5344CB8AC3E}">
        <p14:creationId xmlns:p14="http://schemas.microsoft.com/office/powerpoint/2010/main" val="49482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t>A few famous Bible-believers</a:t>
            </a:r>
          </a:p>
        </p:txBody>
      </p:sp>
      <p:sp>
        <p:nvSpPr>
          <p:cNvPr id="3" name="Content Placeholder 2"/>
          <p:cNvSpPr>
            <a:spLocks noGrp="1"/>
          </p:cNvSpPr>
          <p:nvPr>
            <p:ph idx="1"/>
          </p:nvPr>
        </p:nvSpPr>
        <p:spPr>
          <a:xfrm>
            <a:off x="76200" y="1143000"/>
            <a:ext cx="8839200" cy="5410200"/>
          </a:xfrm>
        </p:spPr>
        <p:txBody>
          <a:bodyPr>
            <a:normAutofit fontScale="92500" lnSpcReduction="10000"/>
          </a:bodyPr>
          <a:lstStyle/>
          <a:p>
            <a:r>
              <a:rPr lang="en-US" dirty="0"/>
              <a:t>Sir Francis Bacon – inventor of scientific method</a:t>
            </a:r>
          </a:p>
          <a:p>
            <a:r>
              <a:rPr lang="en-US" dirty="0"/>
              <a:t>Johannes Kepler – defined laws of planetary motion</a:t>
            </a:r>
          </a:p>
          <a:p>
            <a:r>
              <a:rPr lang="en-US" dirty="0"/>
              <a:t>Galileo Galilei – influential physicist and astronomer</a:t>
            </a:r>
          </a:p>
          <a:p>
            <a:r>
              <a:rPr lang="en-US" dirty="0"/>
              <a:t>Blaise Pascal – mathematician, developed calculus</a:t>
            </a:r>
          </a:p>
          <a:p>
            <a:r>
              <a:rPr lang="en-US" dirty="0"/>
              <a:t>Isaac Newton – defined rules of gravity, etc.</a:t>
            </a:r>
          </a:p>
          <a:p>
            <a:r>
              <a:rPr lang="en-US" dirty="0"/>
              <a:t>Francis Collins – leader of Human Genome Project (first to map DNA)</a:t>
            </a:r>
          </a:p>
          <a:p>
            <a:r>
              <a:rPr lang="en-US" dirty="0"/>
              <a:t>Andrew Pinsent – Physicist, co-inventor of creation of the Large Electron-Positron Collider at CERN</a:t>
            </a:r>
          </a:p>
          <a:p>
            <a:r>
              <a:rPr lang="en-US" dirty="0"/>
              <a:t>Copernicus, Boyle, Pascal, Faraday, Maxwell, Kelvin, etc.</a:t>
            </a:r>
          </a:p>
        </p:txBody>
      </p:sp>
    </p:spTree>
    <p:extLst>
      <p:ext uri="{BB962C8B-B14F-4D97-AF65-F5344CB8AC3E}">
        <p14:creationId xmlns:p14="http://schemas.microsoft.com/office/powerpoint/2010/main" val="3022113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a:t>The Bible is Globally Significant</a:t>
            </a:r>
          </a:p>
        </p:txBody>
      </p:sp>
      <p:sp>
        <p:nvSpPr>
          <p:cNvPr id="3" name="Content Placeholder 2"/>
          <p:cNvSpPr>
            <a:spLocks noGrp="1"/>
          </p:cNvSpPr>
          <p:nvPr>
            <p:ph idx="1"/>
          </p:nvPr>
        </p:nvSpPr>
        <p:spPr>
          <a:xfrm>
            <a:off x="609600" y="990601"/>
            <a:ext cx="8077200" cy="5257800"/>
          </a:xfrm>
        </p:spPr>
        <p:txBody>
          <a:bodyPr>
            <a:normAutofit/>
          </a:bodyPr>
          <a:lstStyle/>
          <a:p>
            <a:pPr>
              <a:spcAft>
                <a:spcPts val="600"/>
              </a:spcAft>
            </a:pPr>
            <a:r>
              <a:rPr lang="en-US" dirty="0"/>
              <a:t>Written in ancient Middle East</a:t>
            </a:r>
          </a:p>
          <a:p>
            <a:pPr>
              <a:spcAft>
                <a:spcPts val="600"/>
              </a:spcAft>
            </a:pPr>
            <a:r>
              <a:rPr lang="en-US" dirty="0"/>
              <a:t>The most popular book in world history</a:t>
            </a:r>
          </a:p>
          <a:p>
            <a:pPr>
              <a:spcAft>
                <a:spcPts val="600"/>
              </a:spcAft>
            </a:pPr>
            <a:r>
              <a:rPr lang="en-US" dirty="0"/>
              <a:t>The most widely translated book in the world</a:t>
            </a:r>
          </a:p>
          <a:p>
            <a:pPr>
              <a:spcAft>
                <a:spcPts val="600"/>
              </a:spcAft>
            </a:pPr>
            <a:r>
              <a:rPr lang="en-US" dirty="0"/>
              <a:t>Not culturally limited</a:t>
            </a:r>
          </a:p>
          <a:p>
            <a:pPr>
              <a:spcAft>
                <a:spcPts val="600"/>
              </a:spcAft>
            </a:pPr>
            <a:r>
              <a:rPr lang="en-US" dirty="0"/>
              <a:t>Trusted by scholars throughout history</a:t>
            </a:r>
          </a:p>
        </p:txBody>
      </p:sp>
      <p:sp>
        <p:nvSpPr>
          <p:cNvPr id="4" name="TextBox 3"/>
          <p:cNvSpPr txBox="1"/>
          <p:nvPr/>
        </p:nvSpPr>
        <p:spPr>
          <a:xfrm>
            <a:off x="685800" y="4572000"/>
            <a:ext cx="7772400" cy="1569660"/>
          </a:xfrm>
          <a:prstGeom prst="rect">
            <a:avLst/>
          </a:prstGeom>
          <a:noFill/>
        </p:spPr>
        <p:txBody>
          <a:bodyPr wrap="square" rtlCol="0">
            <a:spAutoFit/>
          </a:bodyPr>
          <a:lstStyle/>
          <a:p>
            <a:r>
              <a:rPr lang="en-US" sz="3200" b="1" dirty="0"/>
              <a:t>It seems reasonable if God spoke to people through a written format, it would be globally accessible. </a:t>
            </a:r>
          </a:p>
        </p:txBody>
      </p:sp>
    </p:spTree>
    <p:extLst>
      <p:ext uri="{BB962C8B-B14F-4D97-AF65-F5344CB8AC3E}">
        <p14:creationId xmlns:p14="http://schemas.microsoft.com/office/powerpoint/2010/main" val="22089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Is the Bible trustworthy?</a:t>
            </a:r>
          </a:p>
        </p:txBody>
      </p:sp>
      <p:sp>
        <p:nvSpPr>
          <p:cNvPr id="3" name="Content Placeholder 2"/>
          <p:cNvSpPr>
            <a:spLocks noGrp="1"/>
          </p:cNvSpPr>
          <p:nvPr>
            <p:ph idx="1"/>
          </p:nvPr>
        </p:nvSpPr>
        <p:spPr>
          <a:xfrm>
            <a:off x="1219200" y="1524000"/>
            <a:ext cx="7467600" cy="4267200"/>
          </a:xfrm>
        </p:spPr>
        <p:txBody>
          <a:bodyPr>
            <a:normAutofit/>
          </a:bodyPr>
          <a:lstStyle/>
          <a:p>
            <a:pPr>
              <a:spcAft>
                <a:spcPts val="1800"/>
              </a:spcAft>
            </a:pPr>
            <a:r>
              <a:rPr lang="en-US" sz="4000" dirty="0">
                <a:solidFill>
                  <a:schemeClr val="bg1">
                    <a:lumMod val="50000"/>
                  </a:schemeClr>
                </a:solidFill>
              </a:rPr>
              <a:t>The Bible is Globally Significant</a:t>
            </a:r>
          </a:p>
          <a:p>
            <a:pPr>
              <a:spcAft>
                <a:spcPts val="1800"/>
              </a:spcAft>
            </a:pPr>
            <a:r>
              <a:rPr lang="en-US" sz="4000" dirty="0"/>
              <a:t>The Bible is Accurate</a:t>
            </a:r>
          </a:p>
        </p:txBody>
      </p:sp>
    </p:spTree>
    <p:extLst>
      <p:ext uri="{BB962C8B-B14F-4D97-AF65-F5344CB8AC3E}">
        <p14:creationId xmlns:p14="http://schemas.microsoft.com/office/powerpoint/2010/main" val="1094842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792162"/>
          </a:xfrm>
        </p:spPr>
        <p:txBody>
          <a:bodyPr>
            <a:normAutofit fontScale="90000"/>
          </a:bodyPr>
          <a:lstStyle/>
          <a:p>
            <a:r>
              <a:rPr lang="en-US" b="1" u="sng" dirty="0"/>
              <a:t>Early Manuscripts of Ancient Books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24721147"/>
              </p:ext>
            </p:extLst>
          </p:nvPr>
        </p:nvGraphicFramePr>
        <p:xfrm>
          <a:off x="457200" y="914400"/>
          <a:ext cx="8229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45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96" y="76200"/>
            <a:ext cx="9067800" cy="792162"/>
          </a:xfrm>
        </p:spPr>
        <p:txBody>
          <a:bodyPr>
            <a:normAutofit/>
          </a:bodyPr>
          <a:lstStyle/>
          <a:p>
            <a:r>
              <a:rPr lang="en-US" b="1" u="sng" dirty="0"/>
              <a:t>Time Gap Between Events and Writing</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81567080"/>
              </p:ext>
            </p:extLst>
          </p:nvPr>
        </p:nvGraphicFramePr>
        <p:xfrm>
          <a:off x="457200" y="914400"/>
          <a:ext cx="82296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045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740F4-C4CD-5B0D-7FE9-373284188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5CD332-0F1A-10FB-197D-EE4D19796A8B}"/>
              </a:ext>
            </a:extLst>
          </p:cNvPr>
          <p:cNvSpPr>
            <a:spLocks noGrp="1"/>
          </p:cNvSpPr>
          <p:nvPr>
            <p:ph type="title"/>
          </p:nvPr>
        </p:nvSpPr>
        <p:spPr>
          <a:xfrm>
            <a:off x="457200" y="152400"/>
            <a:ext cx="8229600" cy="792162"/>
          </a:xfrm>
        </p:spPr>
        <p:txBody>
          <a:bodyPr>
            <a:normAutofit/>
          </a:bodyPr>
          <a:lstStyle/>
          <a:p>
            <a:r>
              <a:rPr lang="en-US" b="1" u="sng" dirty="0"/>
              <a:t>Detailed reports of actual events </a:t>
            </a:r>
          </a:p>
        </p:txBody>
      </p:sp>
      <p:sp>
        <p:nvSpPr>
          <p:cNvPr id="3" name="Content Placeholder 2">
            <a:extLst>
              <a:ext uri="{FF2B5EF4-FFF2-40B4-BE49-F238E27FC236}">
                <a16:creationId xmlns:a16="http://schemas.microsoft.com/office/drawing/2014/main" id="{96721E0D-9680-BB5C-F7AC-BCDAA89784E8}"/>
              </a:ext>
            </a:extLst>
          </p:cNvPr>
          <p:cNvSpPr>
            <a:spLocks noGrp="1"/>
          </p:cNvSpPr>
          <p:nvPr>
            <p:ph idx="1"/>
          </p:nvPr>
        </p:nvSpPr>
        <p:spPr>
          <a:xfrm>
            <a:off x="304800" y="990600"/>
            <a:ext cx="8686800" cy="5410200"/>
          </a:xfrm>
        </p:spPr>
        <p:txBody>
          <a:bodyPr>
            <a:normAutofit/>
          </a:bodyPr>
          <a:lstStyle/>
          <a:p>
            <a:pPr marL="0" indent="0">
              <a:buNone/>
            </a:pPr>
            <a:r>
              <a:rPr lang="en-US" sz="3600" u="sng" dirty="0"/>
              <a:t>Historically verified details</a:t>
            </a:r>
            <a:r>
              <a:rPr lang="en-US" sz="3600" dirty="0"/>
              <a:t>  </a:t>
            </a:r>
            <a:r>
              <a:rPr lang="en-US" sz="3200" b="1" dirty="0"/>
              <a:t>(Luke 3:1-2)</a:t>
            </a:r>
          </a:p>
          <a:p>
            <a:pPr marL="0" indent="0">
              <a:buNone/>
            </a:pPr>
            <a:r>
              <a:rPr lang="en-US" sz="2800" b="1" dirty="0">
                <a:latin typeface="Book Antiqua" panose="02040602050305030304" pitchFamily="18" charset="0"/>
              </a:rPr>
              <a:t>“In the fifteenth year of the reign of Tiberius Caesar, Pontius Pilate being governor of Judea, and Herod being tetrarch of Galilee, and his brother Philip tetrarch of the region of Ituraea and Trachonitis, and Lysanias tetrarch of Abilene, during the high priesthood of Annas and Caiaphas, the word of God came to John the son of Zechariah in the wilderness.”</a:t>
            </a:r>
          </a:p>
        </p:txBody>
      </p:sp>
    </p:spTree>
    <p:extLst>
      <p:ext uri="{BB962C8B-B14F-4D97-AF65-F5344CB8AC3E}">
        <p14:creationId xmlns:p14="http://schemas.microsoft.com/office/powerpoint/2010/main" val="336390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u="sng" dirty="0"/>
              <a:t>Detailed, eye-witness accounts</a:t>
            </a:r>
          </a:p>
        </p:txBody>
      </p:sp>
      <p:sp>
        <p:nvSpPr>
          <p:cNvPr id="3" name="Content Placeholder 2"/>
          <p:cNvSpPr>
            <a:spLocks noGrp="1"/>
          </p:cNvSpPr>
          <p:nvPr>
            <p:ph idx="1"/>
          </p:nvPr>
        </p:nvSpPr>
        <p:spPr>
          <a:xfrm>
            <a:off x="304800" y="990600"/>
            <a:ext cx="8686800" cy="5410200"/>
          </a:xfrm>
        </p:spPr>
        <p:txBody>
          <a:bodyPr>
            <a:normAutofit/>
          </a:bodyPr>
          <a:lstStyle/>
          <a:p>
            <a:pPr marL="0" indent="0">
              <a:buNone/>
            </a:pPr>
            <a:r>
              <a:rPr lang="en-US" sz="3600" u="sng" dirty="0"/>
              <a:t>Eye-witness accounts</a:t>
            </a:r>
            <a:r>
              <a:rPr lang="en-US" sz="3600" dirty="0"/>
              <a:t> (</a:t>
            </a:r>
            <a:r>
              <a:rPr lang="en-US" sz="3200" b="1" dirty="0"/>
              <a:t>1 John 1:1):</a:t>
            </a:r>
          </a:p>
          <a:p>
            <a:pPr marL="0" indent="0">
              <a:buNone/>
            </a:pPr>
            <a:r>
              <a:rPr lang="en-US" sz="2800" b="1" dirty="0">
                <a:latin typeface="Book Antiqua" panose="02040602050305030304" pitchFamily="18" charset="0"/>
              </a:rPr>
              <a:t>“That which was from the beginning, which we have heard, which we have seen with our eyes, which we have looked at and our hands have touched—this we proclaim concerning the Word of life.”</a:t>
            </a:r>
          </a:p>
          <a:p>
            <a:pPr marL="0" indent="0">
              <a:buNone/>
            </a:pPr>
            <a:r>
              <a:rPr lang="en-US" sz="3600" u="sng" dirty="0"/>
              <a:t>Detailed reports</a:t>
            </a:r>
            <a:r>
              <a:rPr lang="en-US" sz="3600" dirty="0"/>
              <a:t> of </a:t>
            </a:r>
            <a:r>
              <a:rPr lang="en-US" sz="3600" u="sng" dirty="0"/>
              <a:t>actual events</a:t>
            </a:r>
            <a:r>
              <a:rPr lang="en-US" sz="3600" dirty="0"/>
              <a:t> (</a:t>
            </a:r>
            <a:r>
              <a:rPr lang="en-US" sz="3200" b="1" dirty="0"/>
              <a:t>John 21:11)</a:t>
            </a:r>
          </a:p>
          <a:p>
            <a:pPr marL="0" indent="0">
              <a:buNone/>
            </a:pPr>
            <a:r>
              <a:rPr lang="en-US" sz="2800" b="1" dirty="0">
                <a:latin typeface="Book Antiqua" panose="02040602050305030304" pitchFamily="18" charset="0"/>
              </a:rPr>
              <a:t>“Simon Peter climbed back into the boat and dragged the net ashore. It was full of large fish, 153, but even with so many the net was not torn.”</a:t>
            </a:r>
          </a:p>
        </p:txBody>
      </p:sp>
    </p:spTree>
    <p:extLst>
      <p:ext uri="{BB962C8B-B14F-4D97-AF65-F5344CB8AC3E}">
        <p14:creationId xmlns:p14="http://schemas.microsoft.com/office/powerpoint/2010/main" val="12274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b="1" u="sng" dirty="0"/>
              <a:t>Bible Writers and Timeline</a:t>
            </a:r>
          </a:p>
        </p:txBody>
      </p:sp>
      <p:sp>
        <p:nvSpPr>
          <p:cNvPr id="3" name="Content Placeholder 2"/>
          <p:cNvSpPr>
            <a:spLocks noGrp="1"/>
          </p:cNvSpPr>
          <p:nvPr>
            <p:ph idx="1"/>
          </p:nvPr>
        </p:nvSpPr>
        <p:spPr>
          <a:xfrm>
            <a:off x="457200" y="1066801"/>
            <a:ext cx="8229600" cy="2133600"/>
          </a:xfrm>
        </p:spPr>
        <p:txBody>
          <a:bodyPr>
            <a:normAutofit/>
          </a:bodyPr>
          <a:lstStyle/>
          <a:p>
            <a:r>
              <a:rPr lang="en-US" dirty="0"/>
              <a:t>Bible was written:</a:t>
            </a:r>
          </a:p>
          <a:p>
            <a:pPr lvl="1"/>
            <a:r>
              <a:rPr lang="en-US" dirty="0"/>
              <a:t>Over a period of 1600 years: 1500BC to 100AD</a:t>
            </a:r>
          </a:p>
          <a:p>
            <a:pPr lvl="1"/>
            <a:r>
              <a:rPr lang="en-US" dirty="0"/>
              <a:t>By 40 separate writers in three languages</a:t>
            </a:r>
          </a:p>
          <a:p>
            <a:pPr lvl="1"/>
            <a:r>
              <a:rPr lang="en-US" dirty="0"/>
              <a:t>By Kings, fishermen, prophets, a doctor…</a:t>
            </a:r>
          </a:p>
          <a:p>
            <a:pPr marL="0" indent="0">
              <a:buNone/>
            </a:pPr>
            <a:endParaRPr lang="en-US" dirty="0"/>
          </a:p>
        </p:txBody>
      </p:sp>
      <p:grpSp>
        <p:nvGrpSpPr>
          <p:cNvPr id="17" name="Group 16"/>
          <p:cNvGrpSpPr/>
          <p:nvPr/>
        </p:nvGrpSpPr>
        <p:grpSpPr>
          <a:xfrm>
            <a:off x="152400" y="4165937"/>
            <a:ext cx="8569656" cy="1043756"/>
            <a:chOff x="152400" y="3821668"/>
            <a:chExt cx="8569656" cy="1043756"/>
          </a:xfrm>
        </p:grpSpPr>
        <p:cxnSp>
          <p:nvCxnSpPr>
            <p:cNvPr id="5" name="Straight Connector 4"/>
            <p:cNvCxnSpPr/>
            <p:nvPr/>
          </p:nvCxnSpPr>
          <p:spPr>
            <a:xfrm>
              <a:off x="457200" y="4329752"/>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4484424"/>
              <a:ext cx="990600" cy="381000"/>
            </a:xfrm>
            <a:prstGeom prst="rect">
              <a:avLst/>
            </a:prstGeom>
            <a:noFill/>
            <a:ln w="38100">
              <a:noFill/>
            </a:ln>
          </p:spPr>
          <p:txBody>
            <a:bodyPr wrap="square" rtlCol="0">
              <a:spAutoFit/>
            </a:bodyPr>
            <a:lstStyle/>
            <a:p>
              <a:pPr algn="ctr"/>
              <a:r>
                <a:rPr lang="en-US" dirty="0"/>
                <a:t>1500BC</a:t>
              </a:r>
            </a:p>
          </p:txBody>
        </p:sp>
        <p:sp>
          <p:nvSpPr>
            <p:cNvPr id="7" name="TextBox 6"/>
            <p:cNvSpPr txBox="1"/>
            <p:nvPr/>
          </p:nvSpPr>
          <p:spPr>
            <a:xfrm>
              <a:off x="3159456" y="3821668"/>
              <a:ext cx="990600" cy="369332"/>
            </a:xfrm>
            <a:prstGeom prst="rect">
              <a:avLst/>
            </a:prstGeom>
            <a:noFill/>
            <a:ln w="38100">
              <a:noFill/>
            </a:ln>
          </p:spPr>
          <p:txBody>
            <a:bodyPr wrap="square" rtlCol="0">
              <a:spAutoFit/>
            </a:bodyPr>
            <a:lstStyle/>
            <a:p>
              <a:pPr algn="ctr"/>
              <a:r>
                <a:rPr lang="en-US" dirty="0"/>
                <a:t>0</a:t>
              </a:r>
            </a:p>
          </p:txBody>
        </p:sp>
        <p:sp>
          <p:nvSpPr>
            <p:cNvPr id="8" name="TextBox 7"/>
            <p:cNvSpPr txBox="1"/>
            <p:nvPr/>
          </p:nvSpPr>
          <p:spPr>
            <a:xfrm>
              <a:off x="3581400" y="4484424"/>
              <a:ext cx="990600" cy="369332"/>
            </a:xfrm>
            <a:prstGeom prst="rect">
              <a:avLst/>
            </a:prstGeom>
            <a:noFill/>
            <a:ln w="38100">
              <a:noFill/>
            </a:ln>
          </p:spPr>
          <p:txBody>
            <a:bodyPr wrap="square" rtlCol="0">
              <a:spAutoFit/>
            </a:bodyPr>
            <a:lstStyle/>
            <a:p>
              <a:pPr algn="ctr"/>
              <a:r>
                <a:rPr lang="en-US" dirty="0"/>
                <a:t>100AD</a:t>
              </a:r>
            </a:p>
          </p:txBody>
        </p:sp>
        <p:sp>
          <p:nvSpPr>
            <p:cNvPr id="9" name="TextBox 8"/>
            <p:cNvSpPr txBox="1"/>
            <p:nvPr/>
          </p:nvSpPr>
          <p:spPr>
            <a:xfrm>
              <a:off x="7731456" y="4484424"/>
              <a:ext cx="990600" cy="369332"/>
            </a:xfrm>
            <a:prstGeom prst="rect">
              <a:avLst/>
            </a:prstGeom>
            <a:noFill/>
            <a:ln w="38100">
              <a:noFill/>
            </a:ln>
          </p:spPr>
          <p:txBody>
            <a:bodyPr wrap="square" rtlCol="0">
              <a:spAutoFit/>
            </a:bodyPr>
            <a:lstStyle/>
            <a:p>
              <a:pPr algn="ctr"/>
              <a:r>
                <a:rPr lang="en-US" dirty="0"/>
                <a:t>2025AD</a:t>
              </a:r>
            </a:p>
          </p:txBody>
        </p:sp>
        <p:cxnSp>
          <p:nvCxnSpPr>
            <p:cNvPr id="13" name="Straight Connector 12"/>
            <p:cNvCxnSpPr>
              <a:stCxn id="6" idx="0"/>
            </p:cNvCxnSpPr>
            <p:nvPr/>
          </p:nvCxnSpPr>
          <p:spPr>
            <a:xfrm flipV="1">
              <a:off x="647700" y="4125458"/>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46560" y="4142096"/>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215952" y="4163704"/>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43952" y="4144794"/>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71800" y="4711975"/>
            <a:ext cx="1371600" cy="1307825"/>
            <a:chOff x="2971800" y="4367706"/>
            <a:chExt cx="1371600" cy="1307825"/>
          </a:xfrm>
        </p:grpSpPr>
        <p:sp>
          <p:nvSpPr>
            <p:cNvPr id="18" name="TextBox 17"/>
            <p:cNvSpPr txBox="1"/>
            <p:nvPr/>
          </p:nvSpPr>
          <p:spPr>
            <a:xfrm>
              <a:off x="2971800" y="5029200"/>
              <a:ext cx="1371600" cy="646331"/>
            </a:xfrm>
            <a:prstGeom prst="rect">
              <a:avLst/>
            </a:prstGeom>
            <a:noFill/>
          </p:spPr>
          <p:txBody>
            <a:bodyPr wrap="square" rtlCol="0">
              <a:spAutoFit/>
            </a:bodyPr>
            <a:lstStyle/>
            <a:p>
              <a:pPr algn="ctr"/>
              <a:r>
                <a:rPr lang="en-US" dirty="0"/>
                <a:t>Jesus birth, life, death</a:t>
              </a:r>
            </a:p>
          </p:txBody>
        </p:sp>
        <p:cxnSp>
          <p:nvCxnSpPr>
            <p:cNvPr id="19" name="Straight Connector 18"/>
            <p:cNvCxnSpPr/>
            <p:nvPr/>
          </p:nvCxnSpPr>
          <p:spPr>
            <a:xfrm flipH="1" flipV="1">
              <a:off x="3643952" y="4367706"/>
              <a:ext cx="13648" cy="620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46562" y="3350820"/>
            <a:ext cx="3386350" cy="1106965"/>
            <a:chOff x="646562" y="3350820"/>
            <a:chExt cx="3386350" cy="1106965"/>
          </a:xfrm>
        </p:grpSpPr>
        <p:sp>
          <p:nvSpPr>
            <p:cNvPr id="22" name="Right Brace 21"/>
            <p:cNvSpPr/>
            <p:nvPr/>
          </p:nvSpPr>
          <p:spPr>
            <a:xfrm rot="16200000">
              <a:off x="1970920" y="2395794"/>
              <a:ext cx="737633" cy="3386350"/>
            </a:xfrm>
            <a:prstGeom prst="rightBrac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475096" y="3350820"/>
              <a:ext cx="1711656" cy="369332"/>
            </a:xfrm>
            <a:prstGeom prst="rect">
              <a:avLst/>
            </a:prstGeom>
            <a:noFill/>
          </p:spPr>
          <p:txBody>
            <a:bodyPr wrap="square" rtlCol="0">
              <a:spAutoFit/>
            </a:bodyPr>
            <a:lstStyle/>
            <a:p>
              <a:pPr algn="ctr"/>
              <a:r>
                <a:rPr lang="en-US" dirty="0"/>
                <a:t>Bible written</a:t>
              </a:r>
            </a:p>
          </p:txBody>
        </p:sp>
      </p:grpSp>
      <p:sp>
        <p:nvSpPr>
          <p:cNvPr id="24" name="TextBox 23"/>
          <p:cNvSpPr txBox="1"/>
          <p:nvPr/>
        </p:nvSpPr>
        <p:spPr>
          <a:xfrm>
            <a:off x="990600" y="4294496"/>
            <a:ext cx="2209800" cy="369332"/>
          </a:xfrm>
          <a:prstGeom prst="rect">
            <a:avLst/>
          </a:prstGeom>
          <a:noFill/>
        </p:spPr>
        <p:txBody>
          <a:bodyPr wrap="square" rtlCol="0">
            <a:spAutoFit/>
          </a:bodyPr>
          <a:lstStyle/>
          <a:p>
            <a:pPr algn="ctr"/>
            <a:r>
              <a:rPr lang="en-US" dirty="0"/>
              <a:t>Old testament (OT)</a:t>
            </a:r>
          </a:p>
        </p:txBody>
      </p:sp>
      <p:sp>
        <p:nvSpPr>
          <p:cNvPr id="26" name="TextBox 25"/>
          <p:cNvSpPr txBox="1"/>
          <p:nvPr/>
        </p:nvSpPr>
        <p:spPr>
          <a:xfrm>
            <a:off x="3554104" y="4305911"/>
            <a:ext cx="609600" cy="369332"/>
          </a:xfrm>
          <a:prstGeom prst="rect">
            <a:avLst/>
          </a:prstGeom>
          <a:noFill/>
        </p:spPr>
        <p:txBody>
          <a:bodyPr wrap="square" rtlCol="0">
            <a:spAutoFit/>
          </a:bodyPr>
          <a:lstStyle/>
          <a:p>
            <a:pPr algn="ctr"/>
            <a:r>
              <a:rPr lang="en-US" dirty="0"/>
              <a:t>NT</a:t>
            </a:r>
          </a:p>
        </p:txBody>
      </p:sp>
      <p:sp>
        <p:nvSpPr>
          <p:cNvPr id="4" name="TextBox 3"/>
          <p:cNvSpPr txBox="1"/>
          <p:nvPr/>
        </p:nvSpPr>
        <p:spPr>
          <a:xfrm>
            <a:off x="4587240" y="5696634"/>
            <a:ext cx="4495800" cy="954107"/>
          </a:xfrm>
          <a:prstGeom prst="rect">
            <a:avLst/>
          </a:prstGeom>
          <a:noFill/>
        </p:spPr>
        <p:txBody>
          <a:bodyPr wrap="square" rtlCol="0">
            <a:spAutoFit/>
          </a:bodyPr>
          <a:lstStyle/>
          <a:p>
            <a:r>
              <a:rPr lang="en-US" sz="2800" dirty="0"/>
              <a:t>Amazing </a:t>
            </a:r>
            <a:r>
              <a:rPr lang="en-US" sz="2800" b="1" dirty="0"/>
              <a:t>consistency</a:t>
            </a:r>
            <a:r>
              <a:rPr lang="en-US" sz="2800" dirty="0"/>
              <a:t> and </a:t>
            </a:r>
            <a:r>
              <a:rPr lang="en-US" sz="2800" b="1" dirty="0"/>
              <a:t>unity</a:t>
            </a:r>
            <a:r>
              <a:rPr lang="en-US" sz="2800" dirty="0"/>
              <a:t> from beginning to end!</a:t>
            </a:r>
          </a:p>
        </p:txBody>
      </p:sp>
    </p:spTree>
    <p:extLst>
      <p:ext uri="{BB962C8B-B14F-4D97-AF65-F5344CB8AC3E}">
        <p14:creationId xmlns:p14="http://schemas.microsoft.com/office/powerpoint/2010/main" val="42895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wipe(left)">
                                      <p:cBhvr>
                                        <p:cTn id="33" dur="5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left)">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24" grpId="0"/>
      <p:bldP spid="26"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Can I Trust the Bible?</a:t>
            </a:r>
          </a:p>
        </p:txBody>
      </p:sp>
      <p:sp>
        <p:nvSpPr>
          <p:cNvPr id="3" name="Subtitle 2"/>
          <p:cNvSpPr>
            <a:spLocks noGrp="1"/>
          </p:cNvSpPr>
          <p:nvPr>
            <p:ph type="subTitle" idx="1"/>
          </p:nvPr>
        </p:nvSpPr>
        <p:spPr/>
        <p:txBody>
          <a:bodyPr/>
          <a:lstStyle/>
          <a:p>
            <a:r>
              <a:rPr lang="en-US" dirty="0"/>
              <a:t>Some thoughts…</a:t>
            </a:r>
          </a:p>
        </p:txBody>
      </p:sp>
    </p:spTree>
    <p:extLst>
      <p:ext uri="{BB962C8B-B14F-4D97-AF65-F5344CB8AC3E}">
        <p14:creationId xmlns:p14="http://schemas.microsoft.com/office/powerpoint/2010/main" val="343961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35425"/>
            <a:ext cx="9481055" cy="7474426"/>
          </a:xfrm>
          <a:prstGeom prst="rect">
            <a:avLst/>
          </a:prstGeom>
        </p:spPr>
      </p:pic>
      <p:sp>
        <p:nvSpPr>
          <p:cNvPr id="2" name="Title 1"/>
          <p:cNvSpPr>
            <a:spLocks noGrp="1"/>
          </p:cNvSpPr>
          <p:nvPr>
            <p:ph type="title"/>
          </p:nvPr>
        </p:nvSpPr>
        <p:spPr>
          <a:xfrm>
            <a:off x="457200" y="0"/>
            <a:ext cx="8229600" cy="1022229"/>
          </a:xfrm>
        </p:spPr>
        <p:txBody>
          <a:bodyPr>
            <a:normAutofit/>
          </a:bodyPr>
          <a:lstStyle/>
          <a:p>
            <a:r>
              <a:rPr lang="en-US" b="1" u="sng" dirty="0"/>
              <a:t>Imagine this:</a:t>
            </a:r>
          </a:p>
        </p:txBody>
      </p:sp>
      <p:sp>
        <p:nvSpPr>
          <p:cNvPr id="3" name="Content Placeholder 2"/>
          <p:cNvSpPr>
            <a:spLocks noGrp="1"/>
          </p:cNvSpPr>
          <p:nvPr>
            <p:ph idx="1"/>
          </p:nvPr>
        </p:nvSpPr>
        <p:spPr>
          <a:xfrm>
            <a:off x="381000" y="1022230"/>
            <a:ext cx="8534400" cy="5530970"/>
          </a:xfrm>
        </p:spPr>
        <p:txBody>
          <a:bodyPr>
            <a:normAutofit lnSpcReduction="10000"/>
          </a:bodyPr>
          <a:lstStyle/>
          <a:p>
            <a:r>
              <a:rPr lang="en-US" dirty="0"/>
              <a:t>40 different people over 1600 years</a:t>
            </a:r>
          </a:p>
          <a:p>
            <a:r>
              <a:rPr lang="en-US" dirty="0"/>
              <a:t>Each cuts out a different puzzle piece:</a:t>
            </a:r>
          </a:p>
          <a:p>
            <a:endParaRPr lang="en-US" dirty="0"/>
          </a:p>
          <a:p>
            <a:endParaRPr lang="en-US" dirty="0"/>
          </a:p>
          <a:p>
            <a:endParaRPr lang="en-US" dirty="0"/>
          </a:p>
          <a:p>
            <a:r>
              <a:rPr lang="en-US" dirty="0"/>
              <a:t>How likely that they all fit together?</a:t>
            </a:r>
          </a:p>
          <a:p>
            <a:r>
              <a:rPr lang="en-US" dirty="0"/>
              <a:t>Impossible!</a:t>
            </a:r>
          </a:p>
          <a:p>
            <a:r>
              <a:rPr lang="en-US" dirty="0"/>
              <a:t>Unless, they are perfectly guided by the One who is using them to assemble His masterpiece, designed before they started writing anything.</a:t>
            </a:r>
          </a:p>
          <a:p>
            <a:endParaRPr lang="en-US" dirty="0"/>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138422"/>
            <a:ext cx="2428022" cy="136189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4948" y="2133600"/>
            <a:ext cx="1850274" cy="1376362"/>
          </a:xfrm>
          <a:prstGeom prst="rect">
            <a:avLst/>
          </a:prstGeom>
        </p:spPr>
      </p:pic>
    </p:spTree>
    <p:extLst>
      <p:ext uri="{BB962C8B-B14F-4D97-AF65-F5344CB8AC3E}">
        <p14:creationId xmlns:p14="http://schemas.microsoft.com/office/powerpoint/2010/main" val="354431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a:t>Detailed, Accurate Prophecies</a:t>
            </a:r>
          </a:p>
        </p:txBody>
      </p:sp>
      <p:sp>
        <p:nvSpPr>
          <p:cNvPr id="3" name="Content Placeholder 2"/>
          <p:cNvSpPr>
            <a:spLocks noGrp="1"/>
          </p:cNvSpPr>
          <p:nvPr>
            <p:ph idx="1"/>
          </p:nvPr>
        </p:nvSpPr>
        <p:spPr>
          <a:xfrm>
            <a:off x="152400" y="1143000"/>
            <a:ext cx="8686800" cy="5638800"/>
          </a:xfrm>
        </p:spPr>
        <p:txBody>
          <a:bodyPr>
            <a:normAutofit lnSpcReduction="10000"/>
          </a:bodyPr>
          <a:lstStyle/>
          <a:p>
            <a:pPr marL="91440" indent="0">
              <a:spcBef>
                <a:spcPts val="0"/>
              </a:spcBef>
              <a:spcAft>
                <a:spcPts val="1200"/>
              </a:spcAft>
            </a:pPr>
            <a:r>
              <a:rPr lang="en-US" b="1" dirty="0"/>
              <a:t>Isaiah 44:24,28 </a:t>
            </a:r>
            <a:r>
              <a:rPr lang="en-US" dirty="0"/>
              <a:t>(written about 700BC, before Cyrus’ birth and while the temple was standing):</a:t>
            </a:r>
          </a:p>
          <a:p>
            <a:pPr marL="91440" indent="0">
              <a:spcBef>
                <a:spcPts val="0"/>
              </a:spcBef>
              <a:spcAft>
                <a:spcPts val="1200"/>
              </a:spcAft>
              <a:buNone/>
            </a:pPr>
            <a:r>
              <a:rPr lang="en-US" sz="2400" b="1" dirty="0">
                <a:latin typeface="Book Antiqua" panose="02040602050305030304" pitchFamily="18" charset="0"/>
              </a:rPr>
              <a:t>“This is what the LORD says – your Redeemer, who formed you in the womb: who says of Cyrus, ‘He is my shepherd and will accomplish all that I please; he will say of Jerusalem, “Let it be rebuilt,” and of the temple, “Let its foundations be laid.” ’”</a:t>
            </a:r>
            <a:endParaRPr lang="en-US" b="1" dirty="0">
              <a:latin typeface="Book Antiqua" panose="02040602050305030304" pitchFamily="18" charset="0"/>
            </a:endParaRPr>
          </a:p>
          <a:p>
            <a:pPr marL="91440" indent="0">
              <a:spcBef>
                <a:spcPts val="0"/>
              </a:spcBef>
              <a:spcAft>
                <a:spcPts val="1200"/>
              </a:spcAft>
            </a:pPr>
            <a:r>
              <a:rPr lang="en-US" b="1" dirty="0"/>
              <a:t>Ezra 1:2 </a:t>
            </a:r>
            <a:r>
              <a:rPr lang="en-US" dirty="0"/>
              <a:t>(~150 years later in 538BC):</a:t>
            </a:r>
          </a:p>
          <a:p>
            <a:pPr marL="91440" indent="0">
              <a:spcBef>
                <a:spcPts val="0"/>
              </a:spcBef>
              <a:spcAft>
                <a:spcPts val="1200"/>
              </a:spcAft>
              <a:buNone/>
            </a:pPr>
            <a:r>
              <a:rPr lang="en-US" sz="2400" b="1" dirty="0">
                <a:latin typeface="Book Antiqua" panose="02040602050305030304" pitchFamily="18" charset="0"/>
              </a:rPr>
              <a:t>“This is what Cyrus king of Persia says:“ ‘The LORD, the God of heaven, has given me all the kingdoms of the earth and he has appointed me to build a temple for him at Jerusalem in Judah.”</a:t>
            </a:r>
          </a:p>
          <a:p>
            <a:pPr marL="91440" indent="0">
              <a:spcBef>
                <a:spcPts val="0"/>
              </a:spcBef>
              <a:spcAft>
                <a:spcPts val="1200"/>
              </a:spcAft>
            </a:pPr>
            <a:r>
              <a:rPr lang="en-US" b="1" dirty="0"/>
              <a:t>Over 300 </a:t>
            </a:r>
            <a:r>
              <a:rPr lang="en-US" dirty="0"/>
              <a:t>specific prophecies about Jesus</a:t>
            </a:r>
          </a:p>
        </p:txBody>
      </p:sp>
    </p:spTree>
    <p:extLst>
      <p:ext uri="{BB962C8B-B14F-4D97-AF65-F5344CB8AC3E}">
        <p14:creationId xmlns:p14="http://schemas.microsoft.com/office/powerpoint/2010/main" val="13226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a:t>Hundreds of Biblical references have been confirmed by archaeology</a:t>
            </a:r>
          </a:p>
        </p:txBody>
      </p:sp>
      <p:sp>
        <p:nvSpPr>
          <p:cNvPr id="3" name="AutoShape 2" descr="http://geekychristian.com/wp-content/uploads/2013/12/davidspalace-e138854490476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geekychristian.com/wp-content/uploads/2013/12/davidspalace-e138854490476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50" y="1752600"/>
            <a:ext cx="8191500" cy="3352800"/>
          </a:xfrm>
          <a:prstGeom prst="rect">
            <a:avLst/>
          </a:prstGeom>
        </p:spPr>
      </p:pic>
      <p:sp>
        <p:nvSpPr>
          <p:cNvPr id="6" name="AutoShape 6" descr="http://www.reclaimingthemind.org/blog/wp-content/uploads/2010/09/Jericho_mound.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reclaimingthemind.org/blog/wp-content/uploads/2010/09/Jericho_mound.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790" y="1447800"/>
            <a:ext cx="4588790" cy="50292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1200" y="1447800"/>
            <a:ext cx="6846892" cy="458688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2360" y="1732128"/>
            <a:ext cx="6992440" cy="393827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72000" y="3155949"/>
            <a:ext cx="4414420" cy="331081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2775" y="1447800"/>
            <a:ext cx="5592287" cy="3951883"/>
          </a:xfrm>
          <a:prstGeom prst="rect">
            <a:avLst/>
          </a:prstGeom>
        </p:spPr>
      </p:pic>
    </p:spTree>
    <p:extLst>
      <p:ext uri="{BB962C8B-B14F-4D97-AF65-F5344CB8AC3E}">
        <p14:creationId xmlns:p14="http://schemas.microsoft.com/office/powerpoint/2010/main" val="40474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u="sng" dirty="0"/>
              <a:t>Real Human Experience</a:t>
            </a:r>
          </a:p>
        </p:txBody>
      </p:sp>
      <p:sp>
        <p:nvSpPr>
          <p:cNvPr id="3" name="Content Placeholder 2"/>
          <p:cNvSpPr>
            <a:spLocks noGrp="1"/>
          </p:cNvSpPr>
          <p:nvPr>
            <p:ph idx="1"/>
          </p:nvPr>
        </p:nvSpPr>
        <p:spPr>
          <a:xfrm>
            <a:off x="533400" y="1219201"/>
            <a:ext cx="8001000" cy="5105400"/>
          </a:xfrm>
        </p:spPr>
        <p:txBody>
          <a:bodyPr>
            <a:normAutofit/>
          </a:bodyPr>
          <a:lstStyle/>
          <a:p>
            <a:pPr>
              <a:spcAft>
                <a:spcPts val="1800"/>
              </a:spcAft>
            </a:pPr>
            <a:r>
              <a:rPr lang="en-US" b="1" dirty="0"/>
              <a:t>Genesis 12:2,12,13  </a:t>
            </a:r>
            <a:r>
              <a:rPr lang="en-US" dirty="0"/>
              <a:t>&gt; Abraham lies</a:t>
            </a:r>
          </a:p>
          <a:p>
            <a:pPr>
              <a:spcAft>
                <a:spcPts val="1800"/>
              </a:spcAft>
            </a:pPr>
            <a:r>
              <a:rPr lang="en-US" b="1" dirty="0"/>
              <a:t>Mark 14:69-71 </a:t>
            </a:r>
            <a:r>
              <a:rPr lang="en-US" dirty="0"/>
              <a:t> &gt; Peter denies</a:t>
            </a:r>
          </a:p>
          <a:p>
            <a:pPr>
              <a:spcAft>
                <a:spcPts val="1800"/>
              </a:spcAft>
            </a:pPr>
            <a:r>
              <a:rPr lang="en-US" b="1" dirty="0"/>
              <a:t>John 6:66</a:t>
            </a:r>
            <a:r>
              <a:rPr lang="en-US" dirty="0"/>
              <a:t> &gt; People reject Jesus</a:t>
            </a:r>
          </a:p>
          <a:p>
            <a:pPr>
              <a:spcAft>
                <a:spcPts val="1800"/>
              </a:spcAft>
            </a:pPr>
            <a:r>
              <a:rPr lang="en-US" b="1" dirty="0"/>
              <a:t>Romans 3:23 </a:t>
            </a:r>
            <a:r>
              <a:rPr lang="en-US" dirty="0"/>
              <a:t> &gt; Everyone sins</a:t>
            </a:r>
          </a:p>
          <a:p>
            <a:pPr>
              <a:spcAft>
                <a:spcPts val="1800"/>
              </a:spcAft>
            </a:pPr>
            <a:r>
              <a:rPr lang="en-US" dirty="0"/>
              <a:t>Clearly reflects the </a:t>
            </a:r>
            <a:r>
              <a:rPr lang="en-US" b="1" dirty="0"/>
              <a:t>beauty</a:t>
            </a:r>
            <a:r>
              <a:rPr lang="en-US" dirty="0"/>
              <a:t> and </a:t>
            </a:r>
            <a:r>
              <a:rPr lang="en-US" b="1" dirty="0"/>
              <a:t>brokenness</a:t>
            </a:r>
            <a:r>
              <a:rPr lang="en-US" dirty="0"/>
              <a:t> of our human condition</a:t>
            </a:r>
          </a:p>
        </p:txBody>
      </p:sp>
    </p:spTree>
    <p:extLst>
      <p:ext uri="{BB962C8B-B14F-4D97-AF65-F5344CB8AC3E}">
        <p14:creationId xmlns:p14="http://schemas.microsoft.com/office/powerpoint/2010/main" val="34794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a:t>The Bible is Accurate</a:t>
            </a:r>
          </a:p>
        </p:txBody>
      </p:sp>
      <p:sp>
        <p:nvSpPr>
          <p:cNvPr id="3" name="Content Placeholder 2"/>
          <p:cNvSpPr>
            <a:spLocks noGrp="1"/>
          </p:cNvSpPr>
          <p:nvPr>
            <p:ph idx="1"/>
          </p:nvPr>
        </p:nvSpPr>
        <p:spPr>
          <a:xfrm>
            <a:off x="533400" y="1143000"/>
            <a:ext cx="8077200" cy="4983163"/>
          </a:xfrm>
        </p:spPr>
        <p:txBody>
          <a:bodyPr>
            <a:noAutofit/>
          </a:bodyPr>
          <a:lstStyle/>
          <a:p>
            <a:r>
              <a:rPr lang="en-US" sz="3600" dirty="0"/>
              <a:t>Thousands of ancient manuscripts</a:t>
            </a:r>
          </a:p>
          <a:p>
            <a:r>
              <a:rPr lang="en-US" sz="3600" dirty="0"/>
              <a:t>Detailed reports of actual events</a:t>
            </a:r>
          </a:p>
          <a:p>
            <a:r>
              <a:rPr lang="en-US" sz="3600" dirty="0"/>
              <a:t>First-person accounts (not legends)</a:t>
            </a:r>
          </a:p>
          <a:p>
            <a:r>
              <a:rPr lang="en-US" sz="3600" dirty="0"/>
              <a:t>Matches archaeology / history</a:t>
            </a:r>
          </a:p>
          <a:p>
            <a:r>
              <a:rPr lang="en-US" sz="3600" dirty="0"/>
              <a:t>A consistent, unified message</a:t>
            </a:r>
          </a:p>
          <a:p>
            <a:r>
              <a:rPr lang="en-US" sz="3600" dirty="0"/>
              <a:t>Detailed, accurate prophecies</a:t>
            </a:r>
          </a:p>
          <a:p>
            <a:r>
              <a:rPr lang="en-US" sz="3600" dirty="0"/>
              <a:t>Matches human experience</a:t>
            </a:r>
          </a:p>
          <a:p>
            <a:endParaRPr lang="en-US" sz="3600" dirty="0"/>
          </a:p>
          <a:p>
            <a:endParaRPr lang="en-US" sz="3600" dirty="0"/>
          </a:p>
          <a:p>
            <a:endParaRPr lang="en-US" sz="3600" dirty="0"/>
          </a:p>
        </p:txBody>
      </p:sp>
    </p:spTree>
    <p:extLst>
      <p:ext uri="{BB962C8B-B14F-4D97-AF65-F5344CB8AC3E}">
        <p14:creationId xmlns:p14="http://schemas.microsoft.com/office/powerpoint/2010/main" val="31995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Is the Bible trustworthy?</a:t>
            </a:r>
          </a:p>
        </p:txBody>
      </p:sp>
      <p:sp>
        <p:nvSpPr>
          <p:cNvPr id="3" name="Content Placeholder 2"/>
          <p:cNvSpPr>
            <a:spLocks noGrp="1"/>
          </p:cNvSpPr>
          <p:nvPr>
            <p:ph idx="1"/>
          </p:nvPr>
        </p:nvSpPr>
        <p:spPr>
          <a:xfrm>
            <a:off x="762000" y="1524000"/>
            <a:ext cx="7620000" cy="4267200"/>
          </a:xfrm>
        </p:spPr>
        <p:txBody>
          <a:bodyPr>
            <a:normAutofit/>
          </a:bodyPr>
          <a:lstStyle/>
          <a:p>
            <a:pPr>
              <a:spcAft>
                <a:spcPts val="1800"/>
              </a:spcAft>
            </a:pPr>
            <a:r>
              <a:rPr lang="en-US" sz="4000" dirty="0">
                <a:solidFill>
                  <a:schemeClr val="bg1">
                    <a:lumMod val="50000"/>
                  </a:schemeClr>
                </a:solidFill>
              </a:rPr>
              <a:t>The Bible is Globally Significant</a:t>
            </a:r>
          </a:p>
          <a:p>
            <a:pPr>
              <a:spcAft>
                <a:spcPts val="1800"/>
              </a:spcAft>
            </a:pPr>
            <a:r>
              <a:rPr lang="en-US" sz="4000" dirty="0">
                <a:solidFill>
                  <a:schemeClr val="bg1">
                    <a:lumMod val="50000"/>
                  </a:schemeClr>
                </a:solidFill>
              </a:rPr>
              <a:t>The Bible is Accurate</a:t>
            </a:r>
          </a:p>
          <a:p>
            <a:pPr>
              <a:spcAft>
                <a:spcPts val="1800"/>
              </a:spcAft>
            </a:pPr>
            <a:r>
              <a:rPr lang="en-US" sz="4000" dirty="0"/>
              <a:t>The Bible makes Important Claims</a:t>
            </a:r>
          </a:p>
        </p:txBody>
      </p:sp>
    </p:spTree>
    <p:extLst>
      <p:ext uri="{BB962C8B-B14F-4D97-AF65-F5344CB8AC3E}">
        <p14:creationId xmlns:p14="http://schemas.microsoft.com/office/powerpoint/2010/main" val="1561955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381000" y="1066800"/>
            <a:ext cx="8305800" cy="4525963"/>
          </a:xfrm>
        </p:spPr>
        <p:txBody>
          <a:bodyPr>
            <a:normAutofit/>
          </a:bodyPr>
          <a:lstStyle/>
          <a:p>
            <a:pPr marL="91440" indent="0">
              <a:spcBef>
                <a:spcPts val="600"/>
              </a:spcBef>
              <a:spcAft>
                <a:spcPts val="1200"/>
              </a:spcAft>
              <a:buFont typeface="Wingdings" panose="05000000000000000000" pitchFamily="2" charset="2"/>
              <a:buChar char="ü"/>
            </a:pPr>
            <a:r>
              <a:rPr lang="en-US" sz="4000" dirty="0"/>
              <a:t> It Came from God (</a:t>
            </a:r>
            <a:r>
              <a:rPr lang="en-US" sz="3600" dirty="0"/>
              <a:t>2 Timothy 3:16)</a:t>
            </a:r>
          </a:p>
          <a:p>
            <a:pPr marL="91440" lvl="1" indent="0">
              <a:spcBef>
                <a:spcPts val="600"/>
              </a:spcBef>
              <a:spcAft>
                <a:spcPts val="1200"/>
              </a:spcAft>
              <a:buNone/>
            </a:pPr>
            <a:r>
              <a:rPr lang="en-US" sz="3200" b="1" dirty="0">
                <a:latin typeface="Book Antiqua" panose="02040602050305030304" pitchFamily="18" charset="0"/>
              </a:rPr>
              <a:t>“All Scripture is God-breathed and is useful for teaching, rebuking, correcting and training in righteousness,”</a:t>
            </a:r>
          </a:p>
          <a:p>
            <a:pPr marL="91440" indent="0">
              <a:spcBef>
                <a:spcPts val="600"/>
              </a:spcBef>
              <a:spcAft>
                <a:spcPts val="1200"/>
              </a:spcAft>
              <a:buFont typeface="Wingdings" panose="05000000000000000000" pitchFamily="2" charset="2"/>
              <a:buChar char="ü"/>
            </a:pPr>
            <a:endParaRPr lang="en-US" sz="4000" dirty="0"/>
          </a:p>
        </p:txBody>
      </p:sp>
    </p:spTree>
    <p:extLst>
      <p:ext uri="{BB962C8B-B14F-4D97-AF65-F5344CB8AC3E}">
        <p14:creationId xmlns:p14="http://schemas.microsoft.com/office/powerpoint/2010/main" val="247164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pPr>
              <a:buFont typeface="Wingdings" panose="05000000000000000000" pitchFamily="2" charset="2"/>
              <a:buChar char="ü"/>
            </a:pPr>
            <a:r>
              <a:rPr lang="en-US" sz="4000" dirty="0">
                <a:solidFill>
                  <a:schemeClr val="bg1">
                    <a:lumMod val="65000"/>
                  </a:schemeClr>
                </a:solidFill>
              </a:rPr>
              <a:t> It Came from God</a:t>
            </a:r>
          </a:p>
          <a:p>
            <a:pPr>
              <a:buFont typeface="Wingdings" panose="05000000000000000000" pitchFamily="2" charset="2"/>
              <a:buChar char="ü"/>
            </a:pPr>
            <a:r>
              <a:rPr lang="en-US" sz="4000" dirty="0"/>
              <a:t> It is eternally important (</a:t>
            </a:r>
            <a:r>
              <a:rPr lang="en-US" sz="3600" dirty="0"/>
              <a:t>Isaiah 40:8)</a:t>
            </a:r>
          </a:p>
          <a:p>
            <a:pPr marL="57150" indent="0">
              <a:buNone/>
            </a:pPr>
            <a:r>
              <a:rPr lang="en-US" b="1" dirty="0">
                <a:latin typeface="Book Antiqua" panose="02040602050305030304" pitchFamily="18" charset="0"/>
              </a:rPr>
              <a:t>“The grass withers and the flowers fall, but the word of our God endures forever.” </a:t>
            </a:r>
          </a:p>
        </p:txBody>
      </p:sp>
    </p:spTree>
    <p:extLst>
      <p:ext uri="{BB962C8B-B14F-4D97-AF65-F5344CB8AC3E}">
        <p14:creationId xmlns:p14="http://schemas.microsoft.com/office/powerpoint/2010/main" val="35112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610600" cy="4525963"/>
          </a:xfrm>
        </p:spPr>
        <p:txBody>
          <a:bodyPr>
            <a:normAutofit/>
          </a:bodyPr>
          <a:lstStyle/>
          <a:p>
            <a:pPr>
              <a:buFont typeface="Wingdings" panose="05000000000000000000" pitchFamily="2" charset="2"/>
              <a:buChar char="ü"/>
            </a:pPr>
            <a:r>
              <a:rPr lang="en-US" sz="4000" dirty="0">
                <a:solidFill>
                  <a:schemeClr val="bg1">
                    <a:lumMod val="65000"/>
                  </a:schemeClr>
                </a:solidFill>
              </a:rPr>
              <a:t> It came from God</a:t>
            </a:r>
          </a:p>
          <a:p>
            <a:pPr>
              <a:buFont typeface="Wingdings" panose="05000000000000000000" pitchFamily="2" charset="2"/>
              <a:buChar char="ü"/>
            </a:pPr>
            <a:r>
              <a:rPr lang="en-US" sz="4000" dirty="0">
                <a:solidFill>
                  <a:schemeClr val="bg1">
                    <a:lumMod val="65000"/>
                  </a:schemeClr>
                </a:solidFill>
              </a:rPr>
              <a:t> It is eternally important</a:t>
            </a:r>
          </a:p>
          <a:p>
            <a:pPr>
              <a:buFont typeface="Wingdings" panose="05000000000000000000" pitchFamily="2" charset="2"/>
              <a:buChar char="ü"/>
            </a:pPr>
            <a:r>
              <a:rPr lang="en-US" sz="4000" dirty="0"/>
              <a:t> It can guide our lives (</a:t>
            </a:r>
            <a:r>
              <a:rPr lang="en-US" sz="3600" dirty="0"/>
              <a:t>Psalm 119:105)</a:t>
            </a:r>
          </a:p>
          <a:p>
            <a:pPr marL="57150" indent="0">
              <a:buNone/>
            </a:pPr>
            <a:r>
              <a:rPr lang="en-US" sz="3500" b="1" dirty="0">
                <a:latin typeface="Book Antiqua" panose="02040602050305030304" pitchFamily="18" charset="0"/>
              </a:rPr>
              <a:t>“Your word is a lamp to my feet and a light to my path.”</a:t>
            </a:r>
          </a:p>
        </p:txBody>
      </p:sp>
    </p:spTree>
    <p:extLst>
      <p:ext uri="{BB962C8B-B14F-4D97-AF65-F5344CB8AC3E}">
        <p14:creationId xmlns:p14="http://schemas.microsoft.com/office/powerpoint/2010/main" val="100470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152400" y="914400"/>
            <a:ext cx="8991600" cy="5791200"/>
          </a:xfrm>
        </p:spPr>
        <p:txBody>
          <a:bodyPr>
            <a:normAutofit fontScale="92500"/>
          </a:bodyPr>
          <a:lstStyle/>
          <a:p>
            <a:pPr>
              <a:buFont typeface="Wingdings" panose="05000000000000000000" pitchFamily="2" charset="2"/>
              <a:buChar char="ü"/>
            </a:pPr>
            <a:r>
              <a:rPr lang="en-US" sz="4000" dirty="0">
                <a:solidFill>
                  <a:schemeClr val="bg1">
                    <a:lumMod val="65000"/>
                  </a:schemeClr>
                </a:solidFill>
              </a:rPr>
              <a:t> It came from God</a:t>
            </a:r>
          </a:p>
          <a:p>
            <a:pPr>
              <a:buFont typeface="Wingdings" panose="05000000000000000000" pitchFamily="2" charset="2"/>
              <a:buChar char="ü"/>
            </a:pPr>
            <a:r>
              <a:rPr lang="en-US" sz="4000" dirty="0">
                <a:solidFill>
                  <a:schemeClr val="bg1">
                    <a:lumMod val="65000"/>
                  </a:schemeClr>
                </a:solidFill>
              </a:rPr>
              <a:t> It is eternally important</a:t>
            </a:r>
          </a:p>
          <a:p>
            <a:pPr>
              <a:buFont typeface="Wingdings" panose="05000000000000000000" pitchFamily="2" charset="2"/>
              <a:buChar char="ü"/>
            </a:pPr>
            <a:r>
              <a:rPr lang="en-US" sz="4000" dirty="0">
                <a:solidFill>
                  <a:schemeClr val="bg1">
                    <a:lumMod val="65000"/>
                  </a:schemeClr>
                </a:solidFill>
              </a:rPr>
              <a:t> It can guide our lives</a:t>
            </a:r>
          </a:p>
          <a:p>
            <a:pPr>
              <a:buFont typeface="Wingdings" panose="05000000000000000000" pitchFamily="2" charset="2"/>
              <a:buChar char="ü"/>
            </a:pPr>
            <a:r>
              <a:rPr lang="en-US" sz="4000" dirty="0"/>
              <a:t> It reveals the truth about God (Ex 34:6,7)</a:t>
            </a:r>
          </a:p>
          <a:p>
            <a:pPr marL="0" indent="0">
              <a:buNone/>
            </a:pPr>
            <a:r>
              <a:rPr lang="en-US" sz="3500" b="1" dirty="0">
                <a:latin typeface="Book Antiqua" panose="02040602050305030304" pitchFamily="18" charset="0"/>
              </a:rPr>
              <a:t>“The LORD, the LORD, the compassionate and gracious God, slow to anger, abounding in love and faithfulness, maintaining love to thousands, and forgiving wickedness, rebellion and sin. Yet he does not leave the guilty unpunished;”</a:t>
            </a:r>
          </a:p>
        </p:txBody>
      </p:sp>
    </p:spTree>
    <p:extLst>
      <p:ext uri="{BB962C8B-B14F-4D97-AF65-F5344CB8AC3E}">
        <p14:creationId xmlns:p14="http://schemas.microsoft.com/office/powerpoint/2010/main" val="2231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524000"/>
          </a:xfrm>
        </p:spPr>
        <p:txBody>
          <a:bodyPr>
            <a:normAutofit/>
          </a:bodyPr>
          <a:lstStyle/>
          <a:p>
            <a:r>
              <a:rPr lang="en-US" b="1" u="sng" dirty="0"/>
              <a:t>Faith</a:t>
            </a:r>
            <a:r>
              <a:rPr lang="en-US" b="1" dirty="0"/>
              <a:t>: </a:t>
            </a:r>
            <a:r>
              <a:rPr lang="en-US" sz="4000" b="1" dirty="0"/>
              <a:t>trusting something we cannot see</a:t>
            </a:r>
            <a:endParaRPr lang="en-US" b="1" dirty="0"/>
          </a:p>
        </p:txBody>
      </p:sp>
      <p:sp>
        <p:nvSpPr>
          <p:cNvPr id="3" name="Content Placeholder 2"/>
          <p:cNvSpPr>
            <a:spLocks noGrp="1"/>
          </p:cNvSpPr>
          <p:nvPr>
            <p:ph idx="1"/>
          </p:nvPr>
        </p:nvSpPr>
        <p:spPr>
          <a:xfrm>
            <a:off x="152400" y="1371600"/>
            <a:ext cx="8828314" cy="5257800"/>
          </a:xfrm>
        </p:spPr>
        <p:txBody>
          <a:bodyPr>
            <a:normAutofit fontScale="85000" lnSpcReduction="20000"/>
          </a:bodyPr>
          <a:lstStyle/>
          <a:p>
            <a:pPr>
              <a:spcAft>
                <a:spcPts val="1800"/>
              </a:spcAft>
            </a:pPr>
            <a:r>
              <a:rPr lang="en-US" sz="4000" dirty="0"/>
              <a:t>Why do people have faith?</a:t>
            </a:r>
          </a:p>
          <a:p>
            <a:pPr lvl="1">
              <a:spcAft>
                <a:spcPts val="1800"/>
              </a:spcAft>
            </a:pPr>
            <a:r>
              <a:rPr lang="en-US" sz="3600" dirty="0"/>
              <a:t>Deep in our heart, we know that our lives have meaning.</a:t>
            </a:r>
          </a:p>
          <a:p>
            <a:pPr>
              <a:spcAft>
                <a:spcPts val="1800"/>
              </a:spcAft>
            </a:pPr>
            <a:r>
              <a:rPr lang="en-US" sz="4000" dirty="0"/>
              <a:t>What influences our beliefs?</a:t>
            </a:r>
          </a:p>
          <a:p>
            <a:pPr lvl="1">
              <a:spcAft>
                <a:spcPts val="1800"/>
              </a:spcAft>
            </a:pPr>
            <a:r>
              <a:rPr lang="en-US" sz="3600" dirty="0"/>
              <a:t>Society, culture, family</a:t>
            </a:r>
          </a:p>
          <a:p>
            <a:pPr lvl="1">
              <a:spcAft>
                <a:spcPts val="1800"/>
              </a:spcAft>
            </a:pPr>
            <a:r>
              <a:rPr lang="en-US" sz="3600" dirty="0"/>
              <a:t>It helps us cope with trouble or feel better</a:t>
            </a:r>
          </a:p>
          <a:p>
            <a:pPr lvl="1">
              <a:spcAft>
                <a:spcPts val="1800"/>
              </a:spcAft>
            </a:pPr>
            <a:r>
              <a:rPr lang="en-US" sz="3600" dirty="0"/>
              <a:t>Truth</a:t>
            </a:r>
          </a:p>
          <a:p>
            <a:pPr>
              <a:spcAft>
                <a:spcPts val="1800"/>
              </a:spcAft>
            </a:pPr>
            <a:r>
              <a:rPr lang="en-US" sz="4000" dirty="0"/>
              <a:t>But how do I know my belief is true?</a:t>
            </a:r>
          </a:p>
        </p:txBody>
      </p:sp>
    </p:spTree>
    <p:extLst>
      <p:ext uri="{BB962C8B-B14F-4D97-AF65-F5344CB8AC3E}">
        <p14:creationId xmlns:p14="http://schemas.microsoft.com/office/powerpoint/2010/main" val="23767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152400" y="914400"/>
            <a:ext cx="8991600" cy="5791200"/>
          </a:xfrm>
        </p:spPr>
        <p:txBody>
          <a:bodyPr>
            <a:normAutofit/>
          </a:bodyPr>
          <a:lstStyle/>
          <a:p>
            <a:pPr>
              <a:buFont typeface="Wingdings" panose="05000000000000000000" pitchFamily="2" charset="2"/>
              <a:buChar char="ü"/>
            </a:pPr>
            <a:r>
              <a:rPr lang="en-US" sz="4000" dirty="0">
                <a:solidFill>
                  <a:schemeClr val="bg1">
                    <a:lumMod val="65000"/>
                  </a:schemeClr>
                </a:solidFill>
              </a:rPr>
              <a:t> It came from God</a:t>
            </a:r>
          </a:p>
          <a:p>
            <a:pPr>
              <a:buFont typeface="Wingdings" panose="05000000000000000000" pitchFamily="2" charset="2"/>
              <a:buChar char="ü"/>
            </a:pPr>
            <a:r>
              <a:rPr lang="en-US" sz="4000" dirty="0">
                <a:solidFill>
                  <a:schemeClr val="bg1">
                    <a:lumMod val="65000"/>
                  </a:schemeClr>
                </a:solidFill>
              </a:rPr>
              <a:t> It is eternally important</a:t>
            </a:r>
          </a:p>
          <a:p>
            <a:pPr>
              <a:buFont typeface="Wingdings" panose="05000000000000000000" pitchFamily="2" charset="2"/>
              <a:buChar char="ü"/>
            </a:pPr>
            <a:r>
              <a:rPr lang="en-US" sz="4000" dirty="0">
                <a:solidFill>
                  <a:schemeClr val="bg1">
                    <a:lumMod val="65000"/>
                  </a:schemeClr>
                </a:solidFill>
              </a:rPr>
              <a:t> It can guide our lives</a:t>
            </a:r>
          </a:p>
          <a:p>
            <a:pPr>
              <a:buFont typeface="Wingdings" panose="05000000000000000000" pitchFamily="2" charset="2"/>
              <a:buChar char="ü"/>
            </a:pPr>
            <a:r>
              <a:rPr lang="en-US" sz="4000" dirty="0">
                <a:solidFill>
                  <a:schemeClr val="bg1">
                    <a:lumMod val="65000"/>
                  </a:schemeClr>
                </a:solidFill>
              </a:rPr>
              <a:t> It reveals the truth about God</a:t>
            </a:r>
          </a:p>
          <a:p>
            <a:pPr>
              <a:buFont typeface="Wingdings" panose="05000000000000000000" pitchFamily="2" charset="2"/>
              <a:buChar char="ü"/>
            </a:pPr>
            <a:r>
              <a:rPr lang="en-US" sz="4000" dirty="0"/>
              <a:t> It tells the purpose of man (</a:t>
            </a:r>
            <a:r>
              <a:rPr lang="en-US" sz="3600" dirty="0"/>
              <a:t>Isaiah 43:6,7)</a:t>
            </a:r>
          </a:p>
          <a:p>
            <a:pPr marL="0" indent="0">
              <a:buNone/>
            </a:pPr>
            <a:r>
              <a:rPr lang="en-US" b="1" dirty="0">
                <a:latin typeface="Book Antiqua" panose="02040602050305030304" pitchFamily="18" charset="0"/>
              </a:rPr>
              <a:t>“Bring my sons from afar and my daughters from the ends of the earth – everyone who is called by my name, whom I created for my glory, whom I formed and made.” </a:t>
            </a:r>
          </a:p>
          <a:p>
            <a:pPr>
              <a:buFont typeface="Wingdings" panose="05000000000000000000" pitchFamily="2" charset="2"/>
              <a:buChar char="ü"/>
            </a:pPr>
            <a:endParaRPr lang="en-US" sz="4000" dirty="0"/>
          </a:p>
        </p:txBody>
      </p:sp>
    </p:spTree>
    <p:extLst>
      <p:ext uri="{BB962C8B-B14F-4D97-AF65-F5344CB8AC3E}">
        <p14:creationId xmlns:p14="http://schemas.microsoft.com/office/powerpoint/2010/main" val="25073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pPr>
              <a:buFont typeface="Wingdings" panose="05000000000000000000" pitchFamily="2" charset="2"/>
              <a:buChar char="ü"/>
            </a:pPr>
            <a:r>
              <a:rPr lang="en-US" sz="4000" dirty="0"/>
              <a:t> It came from God</a:t>
            </a:r>
          </a:p>
          <a:p>
            <a:pPr>
              <a:buFont typeface="Wingdings" panose="05000000000000000000" pitchFamily="2" charset="2"/>
              <a:buChar char="ü"/>
            </a:pPr>
            <a:r>
              <a:rPr lang="en-US" sz="4000" dirty="0"/>
              <a:t> It is eternally important</a:t>
            </a:r>
          </a:p>
          <a:p>
            <a:pPr>
              <a:buFont typeface="Wingdings" panose="05000000000000000000" pitchFamily="2" charset="2"/>
              <a:buChar char="ü"/>
            </a:pPr>
            <a:r>
              <a:rPr lang="en-US" sz="4000" dirty="0"/>
              <a:t> It can guide our lives</a:t>
            </a:r>
          </a:p>
          <a:p>
            <a:pPr>
              <a:buFont typeface="Wingdings" panose="05000000000000000000" pitchFamily="2" charset="2"/>
              <a:buChar char="ü"/>
            </a:pPr>
            <a:r>
              <a:rPr lang="en-US" sz="4000" dirty="0"/>
              <a:t> It reveals the truth about God</a:t>
            </a:r>
          </a:p>
          <a:p>
            <a:pPr>
              <a:buFont typeface="Wingdings" panose="05000000000000000000" pitchFamily="2" charset="2"/>
              <a:buChar char="ü"/>
            </a:pPr>
            <a:r>
              <a:rPr lang="en-US" sz="4000" dirty="0"/>
              <a:t> It tells the purpose of man</a:t>
            </a:r>
          </a:p>
          <a:p>
            <a:pPr>
              <a:buFont typeface="Wingdings" panose="05000000000000000000" pitchFamily="2" charset="2"/>
              <a:buChar char="ü"/>
            </a:pPr>
            <a:endParaRPr lang="en-US" sz="4000" dirty="0"/>
          </a:p>
        </p:txBody>
      </p:sp>
    </p:spTree>
    <p:extLst>
      <p:ext uri="{BB962C8B-B14F-4D97-AF65-F5344CB8AC3E}">
        <p14:creationId xmlns:p14="http://schemas.microsoft.com/office/powerpoint/2010/main" val="240686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Is the Bible Trustworthy?</a:t>
            </a:r>
          </a:p>
        </p:txBody>
      </p:sp>
      <p:sp>
        <p:nvSpPr>
          <p:cNvPr id="3" name="Content Placeholder 2"/>
          <p:cNvSpPr>
            <a:spLocks noGrp="1"/>
          </p:cNvSpPr>
          <p:nvPr>
            <p:ph idx="1"/>
          </p:nvPr>
        </p:nvSpPr>
        <p:spPr>
          <a:xfrm>
            <a:off x="838200" y="1265237"/>
            <a:ext cx="7467600" cy="2697163"/>
          </a:xfrm>
        </p:spPr>
        <p:txBody>
          <a:bodyPr>
            <a:normAutofit fontScale="92500"/>
          </a:bodyPr>
          <a:lstStyle/>
          <a:p>
            <a:pPr>
              <a:spcAft>
                <a:spcPts val="1800"/>
              </a:spcAft>
            </a:pPr>
            <a:r>
              <a:rPr lang="en-US" sz="4000" dirty="0"/>
              <a:t>The Bible is Globally Significant</a:t>
            </a:r>
          </a:p>
          <a:p>
            <a:pPr>
              <a:spcAft>
                <a:spcPts val="1800"/>
              </a:spcAft>
            </a:pPr>
            <a:r>
              <a:rPr lang="en-US" sz="4000" dirty="0"/>
              <a:t>The Bible is Accurate</a:t>
            </a:r>
          </a:p>
          <a:p>
            <a:pPr>
              <a:spcAft>
                <a:spcPts val="1800"/>
              </a:spcAft>
            </a:pPr>
            <a:r>
              <a:rPr lang="en-US" sz="4000" dirty="0"/>
              <a:t>The Bible makes Important Claims</a:t>
            </a:r>
          </a:p>
          <a:p>
            <a:pPr marL="0" indent="0">
              <a:spcAft>
                <a:spcPts val="1800"/>
              </a:spcAft>
              <a:buNone/>
            </a:pPr>
            <a:endParaRPr lang="en-US" sz="4000" dirty="0"/>
          </a:p>
        </p:txBody>
      </p:sp>
      <p:sp>
        <p:nvSpPr>
          <p:cNvPr id="4" name="TextBox 3"/>
          <p:cNvSpPr txBox="1"/>
          <p:nvPr/>
        </p:nvSpPr>
        <p:spPr>
          <a:xfrm>
            <a:off x="457200" y="4160837"/>
            <a:ext cx="8305800" cy="1754326"/>
          </a:xfrm>
          <a:prstGeom prst="rect">
            <a:avLst/>
          </a:prstGeom>
          <a:noFill/>
        </p:spPr>
        <p:txBody>
          <a:bodyPr wrap="square" rtlCol="0">
            <a:spAutoFit/>
          </a:bodyPr>
          <a:lstStyle/>
          <a:p>
            <a:r>
              <a:rPr lang="en-US" sz="3600" b="1" dirty="0"/>
              <a:t>Everyone should understand the message of the most popular, widely translated, globally influential book in world history</a:t>
            </a:r>
          </a:p>
        </p:txBody>
      </p:sp>
    </p:spTree>
    <p:extLst>
      <p:ext uri="{BB962C8B-B14F-4D97-AF65-F5344CB8AC3E}">
        <p14:creationId xmlns:p14="http://schemas.microsoft.com/office/powerpoint/2010/main" val="39734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jie.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2772" y="4918234"/>
            <a:ext cx="3732628" cy="105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lanes.jp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1600" y="3936868"/>
            <a:ext cx="3718075" cy="99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least.jpg"/>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4493" y="1006206"/>
            <a:ext cx="3638039" cy="9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rest.jpg"/>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1600" y="91806"/>
            <a:ext cx="3641676" cy="9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vont.jpg"/>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197325" y="5917659"/>
            <a:ext cx="3718075" cy="100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228600"/>
            <a:ext cx="2895600" cy="1754326"/>
          </a:xfrm>
          <a:prstGeom prst="rect">
            <a:avLst/>
          </a:prstGeom>
          <a:noFill/>
        </p:spPr>
        <p:txBody>
          <a:bodyPr wrap="square" rtlCol="0">
            <a:spAutoFit/>
          </a:bodyPr>
          <a:lstStyle/>
          <a:p>
            <a:r>
              <a:rPr lang="en-US" sz="5400" b="1" dirty="0"/>
              <a:t>Finding Truth…</a:t>
            </a:r>
          </a:p>
        </p:txBody>
      </p:sp>
      <p:sp>
        <p:nvSpPr>
          <p:cNvPr id="8" name="TextBox 7"/>
          <p:cNvSpPr txBox="1"/>
          <p:nvPr/>
        </p:nvSpPr>
        <p:spPr>
          <a:xfrm>
            <a:off x="304800" y="2209800"/>
            <a:ext cx="4114800" cy="1446550"/>
          </a:xfrm>
          <a:prstGeom prst="rect">
            <a:avLst/>
          </a:prstGeom>
          <a:noFill/>
        </p:spPr>
        <p:txBody>
          <a:bodyPr wrap="square" rtlCol="0">
            <a:spAutoFit/>
          </a:bodyPr>
          <a:lstStyle/>
          <a:p>
            <a:r>
              <a:rPr lang="en-US" sz="4400" dirty="0">
                <a:solidFill>
                  <a:schemeClr val="tx1">
                    <a:lumMod val="65000"/>
                    <a:lumOff val="35000"/>
                  </a:schemeClr>
                </a:solidFill>
              </a:rPr>
              <a:t>…in a world of counterfeits</a:t>
            </a: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4493" y="1984421"/>
            <a:ext cx="3730907" cy="987379"/>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4379" y="2949820"/>
            <a:ext cx="3681021" cy="981366"/>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6173" y="4192908"/>
            <a:ext cx="4059193" cy="2509319"/>
          </a:xfrm>
          <a:prstGeom prst="rect">
            <a:avLst/>
          </a:prstGeom>
        </p:spPr>
      </p:pic>
    </p:spTree>
    <p:extLst>
      <p:ext uri="{BB962C8B-B14F-4D97-AF65-F5344CB8AC3E}">
        <p14:creationId xmlns:p14="http://schemas.microsoft.com/office/powerpoint/2010/main" val="3767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Is the Bible trustworthy?</a:t>
            </a:r>
          </a:p>
        </p:txBody>
      </p:sp>
      <p:sp>
        <p:nvSpPr>
          <p:cNvPr id="3" name="Content Placeholder 2"/>
          <p:cNvSpPr>
            <a:spLocks noGrp="1"/>
          </p:cNvSpPr>
          <p:nvPr>
            <p:ph idx="1"/>
          </p:nvPr>
        </p:nvSpPr>
        <p:spPr>
          <a:xfrm>
            <a:off x="796725" y="1524000"/>
            <a:ext cx="7585275" cy="4267200"/>
          </a:xfrm>
        </p:spPr>
        <p:txBody>
          <a:bodyPr>
            <a:normAutofit/>
          </a:bodyPr>
          <a:lstStyle/>
          <a:p>
            <a:pPr>
              <a:spcAft>
                <a:spcPts val="1800"/>
              </a:spcAft>
            </a:pPr>
            <a:r>
              <a:rPr lang="en-US" sz="4000" dirty="0"/>
              <a:t>The Bible is Globally Significant</a:t>
            </a:r>
          </a:p>
          <a:p>
            <a:pPr>
              <a:spcAft>
                <a:spcPts val="1800"/>
              </a:spcAft>
            </a:pPr>
            <a:r>
              <a:rPr lang="en-US" sz="4000" dirty="0"/>
              <a:t>The Bible is Accurate</a:t>
            </a:r>
          </a:p>
          <a:p>
            <a:pPr>
              <a:spcAft>
                <a:spcPts val="1800"/>
              </a:spcAft>
            </a:pPr>
            <a:r>
              <a:rPr lang="en-US" sz="4000" dirty="0"/>
              <a:t>The Bible makes Important Claims</a:t>
            </a:r>
          </a:p>
        </p:txBody>
      </p:sp>
    </p:spTree>
    <p:extLst>
      <p:ext uri="{BB962C8B-B14F-4D97-AF65-F5344CB8AC3E}">
        <p14:creationId xmlns:p14="http://schemas.microsoft.com/office/powerpoint/2010/main" val="13709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Is the Bible trustworthy?</a:t>
            </a:r>
          </a:p>
        </p:txBody>
      </p:sp>
      <p:sp>
        <p:nvSpPr>
          <p:cNvPr id="3" name="Content Placeholder 2"/>
          <p:cNvSpPr>
            <a:spLocks noGrp="1"/>
          </p:cNvSpPr>
          <p:nvPr>
            <p:ph idx="1"/>
          </p:nvPr>
        </p:nvSpPr>
        <p:spPr>
          <a:xfrm>
            <a:off x="1219200" y="1524000"/>
            <a:ext cx="7315200" cy="4267200"/>
          </a:xfrm>
        </p:spPr>
        <p:txBody>
          <a:bodyPr>
            <a:normAutofit/>
          </a:bodyPr>
          <a:lstStyle/>
          <a:p>
            <a:pPr>
              <a:spcAft>
                <a:spcPts val="1800"/>
              </a:spcAft>
            </a:pPr>
            <a:r>
              <a:rPr lang="en-US" sz="4000" dirty="0"/>
              <a:t>The Bible is Globally Significant</a:t>
            </a:r>
          </a:p>
        </p:txBody>
      </p:sp>
    </p:spTree>
    <p:extLst>
      <p:ext uri="{BB962C8B-B14F-4D97-AF65-F5344CB8AC3E}">
        <p14:creationId xmlns:p14="http://schemas.microsoft.com/office/powerpoint/2010/main" val="336940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u="sng" dirty="0"/>
              <a:t>Where Was The Bible Written?</a:t>
            </a:r>
          </a:p>
        </p:txBody>
      </p:sp>
      <p:pic>
        <p:nvPicPr>
          <p:cNvPr id="2050" name="Picture 2" descr="http://www.freelargeimages.com/wp-content/uploads/2014/11/World_map-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347" y="1286826"/>
            <a:ext cx="9923387" cy="50377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4478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838200" y="2743200"/>
            <a:ext cx="5029200" cy="908624"/>
            <a:chOff x="838200" y="2743200"/>
            <a:chExt cx="5029200" cy="908624"/>
          </a:xfrm>
        </p:grpSpPr>
        <p:sp>
          <p:nvSpPr>
            <p:cNvPr id="5" name="Oval 4"/>
            <p:cNvSpPr/>
            <p:nvPr/>
          </p:nvSpPr>
          <p:spPr>
            <a:xfrm>
              <a:off x="5486400" y="2743200"/>
              <a:ext cx="3810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2943938"/>
              <a:ext cx="3810000" cy="707886"/>
            </a:xfrm>
            <a:prstGeom prst="rect">
              <a:avLst/>
            </a:prstGeom>
            <a:solidFill>
              <a:schemeClr val="tx2">
                <a:lumMod val="20000"/>
                <a:lumOff val="80000"/>
              </a:schemeClr>
            </a:solidFill>
            <a:ln w="28575">
              <a:solidFill>
                <a:srgbClr val="C00000"/>
              </a:solidFill>
            </a:ln>
          </p:spPr>
          <p:txBody>
            <a:bodyPr wrap="square" rtlCol="0" anchor="ctr" anchorCtr="1">
              <a:spAutoFit/>
            </a:bodyPr>
            <a:lstStyle/>
            <a:p>
              <a:pPr algn="ctr"/>
              <a:r>
                <a:rPr lang="en-US" sz="2000" dirty="0"/>
                <a:t>Mostly Israel; other Middle East, Mediterranean and Asian Nations</a:t>
              </a:r>
            </a:p>
          </p:txBody>
        </p:sp>
        <p:cxnSp>
          <p:nvCxnSpPr>
            <p:cNvPr id="8" name="Straight Arrow Connector 7"/>
            <p:cNvCxnSpPr>
              <a:stCxn id="6" idx="3"/>
              <a:endCxn id="5" idx="2"/>
            </p:cNvCxnSpPr>
            <p:nvPr/>
          </p:nvCxnSpPr>
          <p:spPr>
            <a:xfrm flipV="1">
              <a:off x="4648200" y="2933700"/>
              <a:ext cx="838200" cy="36418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76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5" y="152400"/>
            <a:ext cx="8686800" cy="715962"/>
          </a:xfrm>
        </p:spPr>
        <p:txBody>
          <a:bodyPr>
            <a:normAutofit fontScale="90000"/>
          </a:bodyPr>
          <a:lstStyle/>
          <a:p>
            <a:r>
              <a:rPr lang="en-US" b="1" u="sng" dirty="0"/>
              <a:t>Most Popular Books in World History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428219"/>
              </p:ext>
            </p:extLst>
          </p:nvPr>
        </p:nvGraphicFramePr>
        <p:xfrm>
          <a:off x="457200" y="8382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931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5" y="152400"/>
            <a:ext cx="8686800" cy="715962"/>
          </a:xfrm>
        </p:spPr>
        <p:txBody>
          <a:bodyPr>
            <a:normAutofit fontScale="90000"/>
          </a:bodyPr>
          <a:lstStyle/>
          <a:p>
            <a:r>
              <a:rPr lang="en-US" b="1" u="sng" dirty="0"/>
              <a:t>World’s Most Translated Books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263484"/>
              </p:ext>
            </p:extLst>
          </p:nvPr>
        </p:nvGraphicFramePr>
        <p:xfrm>
          <a:off x="457200" y="8382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147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1765</TotalTime>
  <Words>3169</Words>
  <Application>Microsoft Office PowerPoint</Application>
  <PresentationFormat>On-screen Show (4:3)</PresentationFormat>
  <Paragraphs>215</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Book Antiqua</vt:lpstr>
      <vt:lpstr>Calibri</vt:lpstr>
      <vt:lpstr>Wingdings</vt:lpstr>
      <vt:lpstr>Office Theme</vt:lpstr>
      <vt:lpstr>Study Plan</vt:lpstr>
      <vt:lpstr>Can I Trust the Bible?</vt:lpstr>
      <vt:lpstr>Faith: trusting something we cannot see</vt:lpstr>
      <vt:lpstr>PowerPoint Presentation</vt:lpstr>
      <vt:lpstr>Is the Bible trustworthy?</vt:lpstr>
      <vt:lpstr>Is the Bible trustworthy?</vt:lpstr>
      <vt:lpstr>Where Was The Bible Written?</vt:lpstr>
      <vt:lpstr>Most Popular Books in World History</vt:lpstr>
      <vt:lpstr>World’s Most Translated Books</vt:lpstr>
      <vt:lpstr>Not Culturally Limited</vt:lpstr>
      <vt:lpstr>PowerPoint Presentation</vt:lpstr>
      <vt:lpstr>A few famous Bible-believers</vt:lpstr>
      <vt:lpstr>The Bible is Globally Significant</vt:lpstr>
      <vt:lpstr>Is the Bible trustworthy?</vt:lpstr>
      <vt:lpstr>Early Manuscripts of Ancient Books</vt:lpstr>
      <vt:lpstr>Time Gap Between Events and Writing</vt:lpstr>
      <vt:lpstr>Detailed reports of actual events </vt:lpstr>
      <vt:lpstr>Detailed, eye-witness accounts</vt:lpstr>
      <vt:lpstr>Bible Writers and Timeline</vt:lpstr>
      <vt:lpstr>Imagine this:</vt:lpstr>
      <vt:lpstr>Detailed, Accurate Prophecies</vt:lpstr>
      <vt:lpstr>Hundreds of Biblical references have been confirmed by archaeology</vt:lpstr>
      <vt:lpstr>Real Human Experience</vt:lpstr>
      <vt:lpstr>The Bible is Accurate</vt:lpstr>
      <vt:lpstr>Is the Bible trustworthy?</vt:lpstr>
      <vt:lpstr>The Bible Claims</vt:lpstr>
      <vt:lpstr>The Bible Claims</vt:lpstr>
      <vt:lpstr>The Bible Claims</vt:lpstr>
      <vt:lpstr>The Bible Claims</vt:lpstr>
      <vt:lpstr>The Bible Claims</vt:lpstr>
      <vt:lpstr>The Bible Claims</vt:lpstr>
      <vt:lpstr>Is the Bible Trustworthy?</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the Bible?</dc:title>
  <cp:lastModifiedBy>Mark Robnett</cp:lastModifiedBy>
  <cp:revision>130</cp:revision>
  <cp:lastPrinted>2017-03-18T04:26:16Z</cp:lastPrinted>
  <dcterms:created xsi:type="dcterms:W3CDTF">2016-04-11T00:38:16Z</dcterms:created>
  <dcterms:modified xsi:type="dcterms:W3CDTF">2026-07-11T12:02:52Z</dcterms:modified>
</cp:coreProperties>
</file>