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328" r:id="rId2"/>
    <p:sldId id="256" r:id="rId3"/>
    <p:sldId id="293" r:id="rId4"/>
    <p:sldId id="257" r:id="rId5"/>
    <p:sldId id="300" r:id="rId6"/>
    <p:sldId id="260" r:id="rId7"/>
    <p:sldId id="259" r:id="rId8"/>
    <p:sldId id="329" r:id="rId9"/>
    <p:sldId id="262" r:id="rId10"/>
    <p:sldId id="263" r:id="rId11"/>
    <p:sldId id="264" r:id="rId12"/>
    <p:sldId id="265" r:id="rId13"/>
    <p:sldId id="266" r:id="rId14"/>
    <p:sldId id="296" r:id="rId15"/>
    <p:sldId id="269" r:id="rId16"/>
    <p:sldId id="268" r:id="rId17"/>
    <p:sldId id="271" r:id="rId18"/>
    <p:sldId id="272" r:id="rId19"/>
    <p:sldId id="270" r:id="rId20"/>
    <p:sldId id="309" r:id="rId21"/>
    <p:sldId id="273" r:id="rId22"/>
    <p:sldId id="298" r:id="rId23"/>
    <p:sldId id="327" r:id="rId24"/>
    <p:sldId id="276" r:id="rId25"/>
    <p:sldId id="326" r:id="rId26"/>
    <p:sldId id="280" r:id="rId27"/>
    <p:sldId id="281" r:id="rId28"/>
    <p:sldId id="284" r:id="rId29"/>
    <p:sldId id="332" r:id="rId30"/>
    <p:sldId id="331" r:id="rId31"/>
    <p:sldId id="307" r:id="rId32"/>
    <p:sldId id="301" r:id="rId33"/>
    <p:sldId id="282" r:id="rId34"/>
    <p:sldId id="330" r:id="rId35"/>
    <p:sldId id="287" r:id="rId36"/>
    <p:sldId id="314" r:id="rId37"/>
    <p:sldId id="316" r:id="rId38"/>
    <p:sldId id="317" r:id="rId39"/>
    <p:sldId id="322" r:id="rId40"/>
    <p:sldId id="318" r:id="rId41"/>
    <p:sldId id="319" r:id="rId42"/>
    <p:sldId id="320" r:id="rId43"/>
    <p:sldId id="321" r:id="rId44"/>
    <p:sldId id="289" r:id="rId45"/>
    <p:sldId id="306" r:id="rId46"/>
    <p:sldId id="304" r:id="rId47"/>
    <p:sldId id="324" r:id="rId48"/>
    <p:sldId id="312" r:id="rId49"/>
    <p:sldId id="302" r:id="rId50"/>
    <p:sldId id="313" r:id="rId51"/>
    <p:sldId id="305" r:id="rId52"/>
    <p:sldId id="291" r:id="rId53"/>
    <p:sldId id="325" r:id="rId54"/>
    <p:sldId id="292" r:id="rId55"/>
    <p:sldId id="311" r:id="rId56"/>
    <p:sldId id="294" r:id="rId57"/>
    <p:sldId id="308" r:id="rId58"/>
    <p:sldId id="323" r:id="rId59"/>
    <p:sldId id="310" r:id="rId6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3D7"/>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07"/>
    <p:restoredTop sz="60023" autoAdjust="0"/>
  </p:normalViewPr>
  <p:slideViewPr>
    <p:cSldViewPr>
      <p:cViewPr varScale="1">
        <p:scale>
          <a:sx n="70" d="100"/>
          <a:sy n="70" d="100"/>
        </p:scale>
        <p:origin x="2382" y="72"/>
      </p:cViewPr>
      <p:guideLst>
        <p:guide orient="horz" pos="2160"/>
        <p:guide pos="2880"/>
      </p:guideLst>
    </p:cSldViewPr>
  </p:slideViewPr>
  <p:notesTextViewPr>
    <p:cViewPr>
      <p:scale>
        <a:sx n="3" d="2"/>
        <a:sy n="3" d="2"/>
      </p:scale>
      <p:origin x="0" y="0"/>
    </p:cViewPr>
  </p:notesTextViewPr>
  <p:sorterViewPr>
    <p:cViewPr>
      <p:scale>
        <a:sx n="170" d="100"/>
        <a:sy n="17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22E7FE-63A4-4001-9133-A8B329A17E78}" type="datetimeFigureOut">
              <a:rPr lang="en-US" smtClean="0"/>
              <a:t>7/18/2026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99126-8950-4C21-AF8D-DE76EAEEB68F}" type="slidenum">
              <a:rPr lang="en-US" smtClean="0"/>
              <a:t>‹#›</a:t>
            </a:fld>
            <a:endParaRPr lang="en-US"/>
          </a:p>
        </p:txBody>
      </p:sp>
    </p:spTree>
    <p:extLst>
      <p:ext uri="{BB962C8B-B14F-4D97-AF65-F5344CB8AC3E}">
        <p14:creationId xmlns:p14="http://schemas.microsoft.com/office/powerpoint/2010/main" val="724958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408EE2F0-686A-4CE9-933A-000DB5798FF3}" type="slidenum">
              <a:rPr lang="en-US" smtClean="0"/>
              <a:t>1</a:t>
            </a:fld>
            <a:endParaRPr lang="en-US"/>
          </a:p>
        </p:txBody>
      </p:sp>
    </p:spTree>
    <p:extLst>
      <p:ext uri="{BB962C8B-B14F-4D97-AF65-F5344CB8AC3E}">
        <p14:creationId xmlns:p14="http://schemas.microsoft.com/office/powerpoint/2010/main" val="1404090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Your ideas are reasonable because we know two realities:.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 things don’t instantly appear from nothing. This is defined by the first law of thermodynamics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Second – intelligent designs do not arise by accident – they need an intelligent source. This is expressed by statistical information theory.</a:t>
            </a:r>
          </a:p>
          <a:p>
            <a:endParaRPr lang="en-US" dirty="0"/>
          </a:p>
        </p:txBody>
      </p:sp>
      <p:sp>
        <p:nvSpPr>
          <p:cNvPr id="4" name="Slide Number Placeholder 3"/>
          <p:cNvSpPr>
            <a:spLocks noGrp="1"/>
          </p:cNvSpPr>
          <p:nvPr>
            <p:ph type="sldNum" sz="quarter" idx="5"/>
          </p:nvPr>
        </p:nvSpPr>
        <p:spPr/>
        <p:txBody>
          <a:bodyPr/>
          <a:lstStyle/>
          <a:p>
            <a:fld id="{E5E99126-8950-4C21-AF8D-DE76EAEEB68F}" type="slidenum">
              <a:rPr lang="en-US" smtClean="0"/>
              <a:t>10</a:t>
            </a:fld>
            <a:endParaRPr lang="en-US"/>
          </a:p>
        </p:txBody>
      </p:sp>
    </p:spTree>
    <p:extLst>
      <p:ext uri="{BB962C8B-B14F-4D97-AF65-F5344CB8AC3E}">
        <p14:creationId xmlns:p14="http://schemas.microsoft.com/office/powerpoint/2010/main" val="1857349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that in mind, if you look through a powerful telescope and see a spiral barred galaxy like this, would you assume that it came from nothing? </a:t>
            </a:r>
          </a:p>
        </p:txBody>
      </p:sp>
      <p:sp>
        <p:nvSpPr>
          <p:cNvPr id="4" name="Slide Number Placeholder 3"/>
          <p:cNvSpPr>
            <a:spLocks noGrp="1"/>
          </p:cNvSpPr>
          <p:nvPr>
            <p:ph type="sldNum" sz="quarter" idx="5"/>
          </p:nvPr>
        </p:nvSpPr>
        <p:spPr/>
        <p:txBody>
          <a:bodyPr/>
          <a:lstStyle/>
          <a:p>
            <a:fld id="{E5E99126-8950-4C21-AF8D-DE76EAEEB68F}" type="slidenum">
              <a:rPr lang="en-US" smtClean="0"/>
              <a:t>11</a:t>
            </a:fld>
            <a:endParaRPr lang="en-US"/>
          </a:p>
        </p:txBody>
      </p:sp>
    </p:spTree>
    <p:extLst>
      <p:ext uri="{BB962C8B-B14F-4D97-AF65-F5344CB8AC3E}">
        <p14:creationId xmlns:p14="http://schemas.microsoft.com/office/powerpoint/2010/main" val="3617899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you look at the solar system in which we live, with the balance of planets and moons, do you think this design is here by accident?</a:t>
            </a:r>
          </a:p>
          <a:p>
            <a:endParaRPr lang="en-US" dirty="0"/>
          </a:p>
        </p:txBody>
      </p:sp>
      <p:sp>
        <p:nvSpPr>
          <p:cNvPr id="4" name="Slide Number Placeholder 3"/>
          <p:cNvSpPr>
            <a:spLocks noGrp="1"/>
          </p:cNvSpPr>
          <p:nvPr>
            <p:ph type="sldNum" sz="quarter" idx="5"/>
          </p:nvPr>
        </p:nvSpPr>
        <p:spPr/>
        <p:txBody>
          <a:bodyPr/>
          <a:lstStyle/>
          <a:p>
            <a:fld id="{E5E99126-8950-4C21-AF8D-DE76EAEEB68F}" type="slidenum">
              <a:rPr lang="en-US" smtClean="0"/>
              <a:t>12</a:t>
            </a:fld>
            <a:endParaRPr lang="en-US"/>
          </a:p>
        </p:txBody>
      </p:sp>
    </p:spTree>
    <p:extLst>
      <p:ext uri="{BB962C8B-B14F-4D97-AF65-F5344CB8AC3E}">
        <p14:creationId xmlns:p14="http://schemas.microsoft.com/office/powerpoint/2010/main" val="3690898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Consider the planet Earth with its water, atmosphere and perfectly balanced moon.  I think that you will quickly decide that this special planet was designed for life.</a:t>
            </a:r>
          </a:p>
        </p:txBody>
      </p:sp>
      <p:sp>
        <p:nvSpPr>
          <p:cNvPr id="4" name="Slide Number Placeholder 3"/>
          <p:cNvSpPr>
            <a:spLocks noGrp="1"/>
          </p:cNvSpPr>
          <p:nvPr>
            <p:ph type="sldNum" sz="quarter" idx="5"/>
          </p:nvPr>
        </p:nvSpPr>
        <p:spPr/>
        <p:txBody>
          <a:bodyPr/>
          <a:lstStyle/>
          <a:p>
            <a:fld id="{E5E99126-8950-4C21-AF8D-DE76EAEEB68F}" type="slidenum">
              <a:rPr lang="en-US" smtClean="0"/>
              <a:t>13</a:t>
            </a:fld>
            <a:endParaRPr lang="en-US"/>
          </a:p>
        </p:txBody>
      </p:sp>
    </p:spTree>
    <p:extLst>
      <p:ext uri="{BB962C8B-B14F-4D97-AF65-F5344CB8AC3E}">
        <p14:creationId xmlns:p14="http://schemas.microsoft.com/office/powerpoint/2010/main" val="3672439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between these two options, which seems most probable to you?  Everything that exists came from nothing, or a powerful Creator made everything?</a:t>
            </a:r>
          </a:p>
          <a:p>
            <a:endParaRPr lang="en-US" dirty="0"/>
          </a:p>
        </p:txBody>
      </p:sp>
      <p:sp>
        <p:nvSpPr>
          <p:cNvPr id="4" name="Slide Number Placeholder 3"/>
          <p:cNvSpPr>
            <a:spLocks noGrp="1"/>
          </p:cNvSpPr>
          <p:nvPr>
            <p:ph type="sldNum" sz="quarter" idx="5"/>
          </p:nvPr>
        </p:nvSpPr>
        <p:spPr/>
        <p:txBody>
          <a:bodyPr/>
          <a:lstStyle/>
          <a:p>
            <a:fld id="{E5E99126-8950-4C21-AF8D-DE76EAEEB68F}" type="slidenum">
              <a:rPr lang="en-US" smtClean="0"/>
              <a:t>14</a:t>
            </a:fld>
            <a:endParaRPr lang="en-US"/>
          </a:p>
        </p:txBody>
      </p:sp>
    </p:spTree>
    <p:extLst>
      <p:ext uri="{BB962C8B-B14F-4D97-AF65-F5344CB8AC3E}">
        <p14:creationId xmlns:p14="http://schemas.microsoft.com/office/powerpoint/2010/main" val="112954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Look at these two pictures. What is the difference between the picture on the left and the one on the right? If you said they are the same, you are partly right. Both pictures have the same pieces.  But the one on the right has all of the right pieces put into the right places. How do you change the picture on the left into the picture on the right?</a:t>
            </a:r>
          </a:p>
          <a:p>
            <a:endParaRPr lang="en-US" dirty="0"/>
          </a:p>
        </p:txBody>
      </p:sp>
      <p:sp>
        <p:nvSpPr>
          <p:cNvPr id="4" name="Slide Number Placeholder 3"/>
          <p:cNvSpPr>
            <a:spLocks noGrp="1"/>
          </p:cNvSpPr>
          <p:nvPr>
            <p:ph type="sldNum" sz="quarter" idx="5"/>
          </p:nvPr>
        </p:nvSpPr>
        <p:spPr/>
        <p:txBody>
          <a:bodyPr/>
          <a:lstStyle/>
          <a:p>
            <a:fld id="{E5E99126-8950-4C21-AF8D-DE76EAEEB68F}" type="slidenum">
              <a:rPr lang="en-US" smtClean="0"/>
              <a:t>15</a:t>
            </a:fld>
            <a:endParaRPr lang="en-US"/>
          </a:p>
        </p:txBody>
      </p:sp>
    </p:spTree>
    <p:extLst>
      <p:ext uri="{BB962C8B-B14F-4D97-AF65-F5344CB8AC3E}">
        <p14:creationId xmlns:p14="http://schemas.microsoft.com/office/powerpoint/2010/main" val="4147420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change the pieces on the left into the motorcycle, you need several things: you need the right pieces (there are 66 pieces of 19 different types), you need a design, and you need a process to follow that design and assemble the pieces.</a:t>
            </a:r>
          </a:p>
        </p:txBody>
      </p:sp>
      <p:sp>
        <p:nvSpPr>
          <p:cNvPr id="4" name="Slide Number Placeholder 3"/>
          <p:cNvSpPr>
            <a:spLocks noGrp="1"/>
          </p:cNvSpPr>
          <p:nvPr>
            <p:ph type="sldNum" sz="quarter" idx="5"/>
          </p:nvPr>
        </p:nvSpPr>
        <p:spPr/>
        <p:txBody>
          <a:bodyPr/>
          <a:lstStyle/>
          <a:p>
            <a:fld id="{E5E99126-8950-4C21-AF8D-DE76EAEEB68F}" type="slidenum">
              <a:rPr lang="en-US" smtClean="0"/>
              <a:t>16</a:t>
            </a:fld>
            <a:endParaRPr lang="en-US"/>
          </a:p>
        </p:txBody>
      </p:sp>
    </p:spTree>
    <p:extLst>
      <p:ext uri="{BB962C8B-B14F-4D97-AF65-F5344CB8AC3E}">
        <p14:creationId xmlns:p14="http://schemas.microsoft.com/office/powerpoint/2010/main" val="1327130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Every living thing is made of proteins. And proteins are made from amino acids. This is a simple picture of a protein and the amino acids from which it is made.</a:t>
            </a:r>
          </a:p>
          <a:p>
            <a:endParaRPr lang="en-US" dirty="0"/>
          </a:p>
        </p:txBody>
      </p:sp>
      <p:sp>
        <p:nvSpPr>
          <p:cNvPr id="4" name="Slide Number Placeholder 3"/>
          <p:cNvSpPr>
            <a:spLocks noGrp="1"/>
          </p:cNvSpPr>
          <p:nvPr>
            <p:ph type="sldNum" sz="quarter" idx="5"/>
          </p:nvPr>
        </p:nvSpPr>
        <p:spPr/>
        <p:txBody>
          <a:bodyPr/>
          <a:lstStyle/>
          <a:p>
            <a:fld id="{E5E99126-8950-4C21-AF8D-DE76EAEEB68F}" type="slidenum">
              <a:rPr lang="en-US" smtClean="0"/>
              <a:t>17</a:t>
            </a:fld>
            <a:endParaRPr lang="en-US"/>
          </a:p>
        </p:txBody>
      </p:sp>
    </p:spTree>
    <p:extLst>
      <p:ext uri="{BB962C8B-B14F-4D97-AF65-F5344CB8AC3E}">
        <p14:creationId xmlns:p14="http://schemas.microsoft.com/office/powerpoint/2010/main" val="2475980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a model of hemoglobin, a very important protein essential for our life.</a:t>
            </a:r>
          </a:p>
        </p:txBody>
      </p:sp>
      <p:sp>
        <p:nvSpPr>
          <p:cNvPr id="4" name="Slide Number Placeholder 3"/>
          <p:cNvSpPr>
            <a:spLocks noGrp="1"/>
          </p:cNvSpPr>
          <p:nvPr>
            <p:ph type="sldNum" sz="quarter" idx="5"/>
          </p:nvPr>
        </p:nvSpPr>
        <p:spPr/>
        <p:txBody>
          <a:bodyPr/>
          <a:lstStyle/>
          <a:p>
            <a:fld id="{E5E99126-8950-4C21-AF8D-DE76EAEEB68F}" type="slidenum">
              <a:rPr lang="en-US" smtClean="0"/>
              <a:t>18</a:t>
            </a:fld>
            <a:endParaRPr lang="en-US"/>
          </a:p>
        </p:txBody>
      </p:sp>
    </p:spTree>
    <p:extLst>
      <p:ext uri="{BB962C8B-B14F-4D97-AF65-F5344CB8AC3E}">
        <p14:creationId xmlns:p14="http://schemas.microsoft.com/office/powerpoint/2010/main" val="1802605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is the difference between the hemoglobin protein and the motorcycle I showed you earlier? Actually, not much. They both have a similar number of pieces which must be assembled correctly in order to work.</a:t>
            </a:r>
          </a:p>
        </p:txBody>
      </p:sp>
      <p:sp>
        <p:nvSpPr>
          <p:cNvPr id="4" name="Slide Number Placeholder 3"/>
          <p:cNvSpPr>
            <a:spLocks noGrp="1"/>
          </p:cNvSpPr>
          <p:nvPr>
            <p:ph type="sldNum" sz="quarter" idx="5"/>
          </p:nvPr>
        </p:nvSpPr>
        <p:spPr/>
        <p:txBody>
          <a:bodyPr/>
          <a:lstStyle/>
          <a:p>
            <a:fld id="{E5E99126-8950-4C21-AF8D-DE76EAEEB68F}" type="slidenum">
              <a:rPr lang="en-US" smtClean="0"/>
              <a:t>19</a:t>
            </a:fld>
            <a:endParaRPr lang="en-US"/>
          </a:p>
        </p:txBody>
      </p:sp>
    </p:spTree>
    <p:extLst>
      <p:ext uri="{BB962C8B-B14F-4D97-AF65-F5344CB8AC3E}">
        <p14:creationId xmlns:p14="http://schemas.microsoft.com/office/powerpoint/2010/main" val="3733552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Today's lesson is a very important topic in our study. Did God really create the world or is everything here all by accident?</a:t>
            </a:r>
          </a:p>
          <a:p>
            <a:endParaRPr lang="en-US" dirty="0"/>
          </a:p>
        </p:txBody>
      </p:sp>
      <p:sp>
        <p:nvSpPr>
          <p:cNvPr id="4" name="Slide Number Placeholder 3"/>
          <p:cNvSpPr>
            <a:spLocks noGrp="1"/>
          </p:cNvSpPr>
          <p:nvPr>
            <p:ph type="sldNum" sz="quarter" idx="5"/>
          </p:nvPr>
        </p:nvSpPr>
        <p:spPr/>
        <p:txBody>
          <a:bodyPr/>
          <a:lstStyle/>
          <a:p>
            <a:fld id="{E5E99126-8950-4C21-AF8D-DE76EAEEB68F}" type="slidenum">
              <a:rPr lang="en-US" smtClean="0"/>
              <a:t>2</a:t>
            </a:fld>
            <a:endParaRPr lang="en-US"/>
          </a:p>
        </p:txBody>
      </p:sp>
    </p:spTree>
    <p:extLst>
      <p:ext uri="{BB962C8B-B14F-4D97-AF65-F5344CB8AC3E}">
        <p14:creationId xmlns:p14="http://schemas.microsoft.com/office/powerpoint/2010/main" val="716406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would you make a hemoglobin protein? Just like the motorcycle, you need the right pieces, you need a design, and you need a process.</a:t>
            </a:r>
          </a:p>
          <a:p>
            <a:endParaRPr lang="en-US" dirty="0"/>
          </a:p>
        </p:txBody>
      </p:sp>
      <p:sp>
        <p:nvSpPr>
          <p:cNvPr id="4" name="Slide Number Placeholder 3"/>
          <p:cNvSpPr>
            <a:spLocks noGrp="1"/>
          </p:cNvSpPr>
          <p:nvPr>
            <p:ph type="sldNum" sz="quarter" idx="5"/>
          </p:nvPr>
        </p:nvSpPr>
        <p:spPr/>
        <p:txBody>
          <a:bodyPr/>
          <a:lstStyle/>
          <a:p>
            <a:fld id="{E5E99126-8950-4C21-AF8D-DE76EAEEB68F}" type="slidenum">
              <a:rPr lang="en-US" smtClean="0"/>
              <a:t>20</a:t>
            </a:fld>
            <a:endParaRPr lang="en-US"/>
          </a:p>
        </p:txBody>
      </p:sp>
    </p:spTree>
    <p:extLst>
      <p:ext uri="{BB962C8B-B14F-4D97-AF65-F5344CB8AC3E}">
        <p14:creationId xmlns:p14="http://schemas.microsoft.com/office/powerpoint/2010/main" val="2969664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Specifically, you need 148 pieces of 20 types. And you need a design – one that we call DNA.  And you need a process to put all of the amino acids into the right places, one that is called RNA synthesis, a process that proceeds at amazing speed.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of these things are required to make a hemoglobin protein necessary for life. The hemoglobin protein is complicated, but not the most complicated protein in your body.</a:t>
            </a:r>
          </a:p>
        </p:txBody>
      </p:sp>
      <p:sp>
        <p:nvSpPr>
          <p:cNvPr id="4" name="Slide Number Placeholder 3"/>
          <p:cNvSpPr>
            <a:spLocks noGrp="1"/>
          </p:cNvSpPr>
          <p:nvPr>
            <p:ph type="sldNum" sz="quarter" idx="5"/>
          </p:nvPr>
        </p:nvSpPr>
        <p:spPr/>
        <p:txBody>
          <a:bodyPr/>
          <a:lstStyle/>
          <a:p>
            <a:fld id="{E5E99126-8950-4C21-AF8D-DE76EAEEB68F}" type="slidenum">
              <a:rPr lang="en-US" smtClean="0"/>
              <a:t>21</a:t>
            </a:fld>
            <a:endParaRPr lang="en-US"/>
          </a:p>
        </p:txBody>
      </p:sp>
    </p:spTree>
    <p:extLst>
      <p:ext uri="{BB962C8B-B14F-4D97-AF65-F5344CB8AC3E}">
        <p14:creationId xmlns:p14="http://schemas.microsoft.com/office/powerpoint/2010/main" val="208902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which seems most probable? Life all began by an accident: all of the parts magically appeared at the same time, assembled themselves in exactly the right positions, and began to create additional copies of itself? Or was life created by an intelligent source?</a:t>
            </a:r>
          </a:p>
          <a:p>
            <a:endParaRPr lang="en-US" dirty="0"/>
          </a:p>
        </p:txBody>
      </p:sp>
      <p:sp>
        <p:nvSpPr>
          <p:cNvPr id="4" name="Slide Number Placeholder 3"/>
          <p:cNvSpPr>
            <a:spLocks noGrp="1"/>
          </p:cNvSpPr>
          <p:nvPr>
            <p:ph type="sldNum" sz="quarter" idx="5"/>
          </p:nvPr>
        </p:nvSpPr>
        <p:spPr/>
        <p:txBody>
          <a:bodyPr/>
          <a:lstStyle/>
          <a:p>
            <a:fld id="{E5E99126-8950-4C21-AF8D-DE76EAEEB68F}" type="slidenum">
              <a:rPr lang="en-US" smtClean="0"/>
              <a:t>22</a:t>
            </a:fld>
            <a:endParaRPr lang="en-US"/>
          </a:p>
        </p:txBody>
      </p:sp>
    </p:spTree>
    <p:extLst>
      <p:ext uri="{BB962C8B-B14F-4D97-AF65-F5344CB8AC3E}">
        <p14:creationId xmlns:p14="http://schemas.microsoft.com/office/powerpoint/2010/main" val="828659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all know that every complex thing requires a design and a builder. This Airbus A330 aircraft will not come about unless there's a good design and all of the pieces put together by engineers and builders. You would not want to fly on this airplane unless it was well designed and built by very smart people.</a:t>
            </a:r>
          </a:p>
        </p:txBody>
      </p:sp>
      <p:sp>
        <p:nvSpPr>
          <p:cNvPr id="4" name="Slide Number Placeholder 3"/>
          <p:cNvSpPr>
            <a:spLocks noGrp="1"/>
          </p:cNvSpPr>
          <p:nvPr>
            <p:ph type="sldNum" sz="quarter" idx="5"/>
          </p:nvPr>
        </p:nvSpPr>
        <p:spPr/>
        <p:txBody>
          <a:bodyPr/>
          <a:lstStyle/>
          <a:p>
            <a:fld id="{E5E99126-8950-4C21-AF8D-DE76EAEEB68F}" type="slidenum">
              <a:rPr lang="en-US" smtClean="0"/>
              <a:t>23</a:t>
            </a:fld>
            <a:endParaRPr lang="en-US"/>
          </a:p>
        </p:txBody>
      </p:sp>
    </p:spTree>
    <p:extLst>
      <p:ext uri="{BB962C8B-B14F-4D97-AF65-F5344CB8AC3E}">
        <p14:creationId xmlns:p14="http://schemas.microsoft.com/office/powerpoint/2010/main" val="627137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design for life is DNA. Every cell of your body has a copy of what's necessary to make other cells of your body. This design is so complicated it would take books stacked from floor to ceiling in order to contain all of the same information.</a:t>
            </a:r>
          </a:p>
        </p:txBody>
      </p:sp>
      <p:sp>
        <p:nvSpPr>
          <p:cNvPr id="4" name="Slide Number Placeholder 3"/>
          <p:cNvSpPr>
            <a:spLocks noGrp="1"/>
          </p:cNvSpPr>
          <p:nvPr>
            <p:ph type="sldNum" sz="quarter" idx="5"/>
          </p:nvPr>
        </p:nvSpPr>
        <p:spPr/>
        <p:txBody>
          <a:bodyPr/>
          <a:lstStyle/>
          <a:p>
            <a:fld id="{E5E99126-8950-4C21-AF8D-DE76EAEEB68F}" type="slidenum">
              <a:rPr lang="en-US" smtClean="0"/>
              <a:t>24</a:t>
            </a:fld>
            <a:endParaRPr lang="en-US"/>
          </a:p>
        </p:txBody>
      </p:sp>
    </p:spTree>
    <p:extLst>
      <p:ext uri="{BB962C8B-B14F-4D97-AF65-F5344CB8AC3E}">
        <p14:creationId xmlns:p14="http://schemas.microsoft.com/office/powerpoint/2010/main" val="1835454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Evolution requires “natural selection.” This means that step-by-step changes occur and each step along the way improves the function of the organism.  So let's do a “thought experiment” to test how this might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mouse trap starts with a wooden base. How many mice would this one piece of wood capture? (none)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if I add a hammer, how many mice will this capture now? (none)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about if I add a spring? (none)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if I add a retainer wire? (none)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if I add a trigger? (none)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think you see what I mean. Each simple step does not make this more effective at catching mice. Unless the whole trap is assembled at one time it will catch no mice.</a:t>
            </a:r>
          </a:p>
        </p:txBody>
      </p:sp>
      <p:sp>
        <p:nvSpPr>
          <p:cNvPr id="4" name="Slide Number Placeholder 3"/>
          <p:cNvSpPr>
            <a:spLocks noGrp="1"/>
          </p:cNvSpPr>
          <p:nvPr>
            <p:ph type="sldNum" sz="quarter" idx="5"/>
          </p:nvPr>
        </p:nvSpPr>
        <p:spPr/>
        <p:txBody>
          <a:bodyPr/>
          <a:lstStyle/>
          <a:p>
            <a:fld id="{E5E99126-8950-4C21-AF8D-DE76EAEEB68F}" type="slidenum">
              <a:rPr lang="en-US" smtClean="0"/>
              <a:t>25</a:t>
            </a:fld>
            <a:endParaRPr lang="en-US"/>
          </a:p>
        </p:txBody>
      </p:sp>
    </p:spTree>
    <p:extLst>
      <p:ext uri="{BB962C8B-B14F-4D97-AF65-F5344CB8AC3E}">
        <p14:creationId xmlns:p14="http://schemas.microsoft.com/office/powerpoint/2010/main" val="2912956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mousetrap is a very simple machine. But even simple machines do not work unless all of the right pieces are in the right places. We call this “irreducible complexity.” And we see this exact same thing in every living creature. Let me show you an example in our human body</a:t>
            </a:r>
          </a:p>
        </p:txBody>
      </p:sp>
      <p:sp>
        <p:nvSpPr>
          <p:cNvPr id="4" name="Slide Number Placeholder 3"/>
          <p:cNvSpPr>
            <a:spLocks noGrp="1"/>
          </p:cNvSpPr>
          <p:nvPr>
            <p:ph type="sldNum" sz="quarter" idx="5"/>
          </p:nvPr>
        </p:nvSpPr>
        <p:spPr/>
        <p:txBody>
          <a:bodyPr/>
          <a:lstStyle/>
          <a:p>
            <a:fld id="{E5E99126-8950-4C21-AF8D-DE76EAEEB68F}" type="slidenum">
              <a:rPr lang="en-US" smtClean="0"/>
              <a:t>26</a:t>
            </a:fld>
            <a:endParaRPr lang="en-US"/>
          </a:p>
        </p:txBody>
      </p:sp>
    </p:spTree>
    <p:extLst>
      <p:ext uri="{BB962C8B-B14F-4D97-AF65-F5344CB8AC3E}">
        <p14:creationId xmlns:p14="http://schemas.microsoft.com/office/powerpoint/2010/main" val="29245450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a diagram of your human eye. There are 66 major parts to everyone's eyeball. All of the parts must be in the right place and working properly have any vision. It cannot evolve, step-by-step over time by natural selection.  (And I haven’t included the complex brain network to process images).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Charles Darwin who wrote the “Origin of the Species” said that it is “absurd in the highest possible degree” to imagine such a thing developing by natural selection.</a:t>
            </a:r>
          </a:p>
        </p:txBody>
      </p:sp>
      <p:sp>
        <p:nvSpPr>
          <p:cNvPr id="4" name="Slide Number Placeholder 3"/>
          <p:cNvSpPr>
            <a:spLocks noGrp="1"/>
          </p:cNvSpPr>
          <p:nvPr>
            <p:ph type="sldNum" sz="quarter" idx="5"/>
          </p:nvPr>
        </p:nvSpPr>
        <p:spPr/>
        <p:txBody>
          <a:bodyPr/>
          <a:lstStyle/>
          <a:p>
            <a:fld id="{E5E99126-8950-4C21-AF8D-DE76EAEEB68F}" type="slidenum">
              <a:rPr lang="en-US" smtClean="0"/>
              <a:t>27</a:t>
            </a:fld>
            <a:endParaRPr lang="en-US"/>
          </a:p>
        </p:txBody>
      </p:sp>
    </p:spTree>
    <p:extLst>
      <p:ext uri="{BB962C8B-B14F-4D97-AF65-F5344CB8AC3E}">
        <p14:creationId xmlns:p14="http://schemas.microsoft.com/office/powerpoint/2010/main" val="373288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Look at this sketch of a human hand.  Look at the tendons, the muscles, the channels and little pulleys.  Does this look like something that accidentally evolved, or does it look like a design to you?  Engineers will tell you that artificial hands are some of the most difficult parts of a robot to design and build.</a:t>
            </a:r>
          </a:p>
        </p:txBody>
      </p:sp>
      <p:sp>
        <p:nvSpPr>
          <p:cNvPr id="4" name="Slide Number Placeholder 3"/>
          <p:cNvSpPr>
            <a:spLocks noGrp="1"/>
          </p:cNvSpPr>
          <p:nvPr>
            <p:ph type="sldNum" sz="quarter" idx="5"/>
          </p:nvPr>
        </p:nvSpPr>
        <p:spPr/>
        <p:txBody>
          <a:bodyPr/>
          <a:lstStyle/>
          <a:p>
            <a:fld id="{E5E99126-8950-4C21-AF8D-DE76EAEEB68F}" type="slidenum">
              <a:rPr lang="en-US" smtClean="0"/>
              <a:t>28</a:t>
            </a:fld>
            <a:endParaRPr lang="en-US"/>
          </a:p>
        </p:txBody>
      </p:sp>
    </p:spTree>
    <p:extLst>
      <p:ext uri="{BB962C8B-B14F-4D97-AF65-F5344CB8AC3E}">
        <p14:creationId xmlns:p14="http://schemas.microsoft.com/office/powerpoint/2010/main" val="498397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was with my grandchildren at our local zoo last year. There was a display where someone had built this huge monarch butterfly out of Lego Blocks. Do you think that all 60,549 of those Lego pieces could possibly have come together all by accident?</a:t>
            </a:r>
          </a:p>
        </p:txBody>
      </p:sp>
      <p:sp>
        <p:nvSpPr>
          <p:cNvPr id="4" name="Slide Number Placeholder 3"/>
          <p:cNvSpPr>
            <a:spLocks noGrp="1"/>
          </p:cNvSpPr>
          <p:nvPr>
            <p:ph type="sldNum" sz="quarter" idx="5"/>
          </p:nvPr>
        </p:nvSpPr>
        <p:spPr/>
        <p:txBody>
          <a:bodyPr/>
          <a:lstStyle/>
          <a:p>
            <a:fld id="{E5E99126-8950-4C21-AF8D-DE76EAEEB68F}" type="slidenum">
              <a:rPr lang="en-US" smtClean="0"/>
              <a:t>29</a:t>
            </a:fld>
            <a:endParaRPr lang="en-US"/>
          </a:p>
        </p:txBody>
      </p:sp>
    </p:spTree>
    <p:extLst>
      <p:ext uri="{BB962C8B-B14F-4D97-AF65-F5344CB8AC3E}">
        <p14:creationId xmlns:p14="http://schemas.microsoft.com/office/powerpoint/2010/main" val="1285285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Imagine you came into my house and saw these blocks stacked up on a table. Then I asked you where the blocks came from and how did they get stacked up like this. What would you say? Are you 100% certain? You didn't see it happen, but you made a judgment based on what seems most probable. We often make judgments based on “most probable,” even though are not 100% certain.</a:t>
            </a:r>
            <a:endParaRPr lang="en-US" dirty="0"/>
          </a:p>
        </p:txBody>
      </p:sp>
      <p:sp>
        <p:nvSpPr>
          <p:cNvPr id="4" name="Slide Number Placeholder 3"/>
          <p:cNvSpPr>
            <a:spLocks noGrp="1"/>
          </p:cNvSpPr>
          <p:nvPr>
            <p:ph type="sldNum" sz="quarter" idx="5"/>
          </p:nvPr>
        </p:nvSpPr>
        <p:spPr/>
        <p:txBody>
          <a:bodyPr/>
          <a:lstStyle/>
          <a:p>
            <a:fld id="{E5E99126-8950-4C21-AF8D-DE76EAEEB68F}" type="slidenum">
              <a:rPr lang="en-US" smtClean="0"/>
              <a:t>3</a:t>
            </a:fld>
            <a:endParaRPr lang="en-US"/>
          </a:p>
        </p:txBody>
      </p:sp>
    </p:spTree>
    <p:extLst>
      <p:ext uri="{BB962C8B-B14F-4D97-AF65-F5344CB8AC3E}">
        <p14:creationId xmlns:p14="http://schemas.microsoft.com/office/powerpoint/2010/main" val="425098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Also, for monarch butterflies to survive, they need a food source. The food for monarch butterflies is called milkweed. Without milkweed monarch butterflies will not survive. But without butterflies, milkweed will not propagate.  Do you think that this creature and the plants evolved together step-by-step?</a:t>
            </a:r>
          </a:p>
        </p:txBody>
      </p:sp>
      <p:sp>
        <p:nvSpPr>
          <p:cNvPr id="4" name="Slide Number Placeholder 3"/>
          <p:cNvSpPr>
            <a:spLocks noGrp="1"/>
          </p:cNvSpPr>
          <p:nvPr>
            <p:ph type="sldNum" sz="quarter" idx="5"/>
          </p:nvPr>
        </p:nvSpPr>
        <p:spPr/>
        <p:txBody>
          <a:bodyPr/>
          <a:lstStyle/>
          <a:p>
            <a:fld id="{E5E99126-8950-4C21-AF8D-DE76EAEEB68F}" type="slidenum">
              <a:rPr lang="en-US" smtClean="0"/>
              <a:t>30</a:t>
            </a:fld>
            <a:endParaRPr lang="en-US"/>
          </a:p>
        </p:txBody>
      </p:sp>
    </p:spTree>
    <p:extLst>
      <p:ext uri="{BB962C8B-B14F-4D97-AF65-F5344CB8AC3E}">
        <p14:creationId xmlns:p14="http://schemas.microsoft.com/office/powerpoint/2010/main" val="17567319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a copy of the most famous anatomy book used by medical universities. Gray's Anatomy has thousands of sketches of every part of the human body. Do you think it's reasonable that this book could appear by accident? Could there be an explosion in a printing shop, and all of the ink and paper flies around until it comes together and this book is accidentally created? How about the human body that it describes? It is much more complex than the book.</a:t>
            </a:r>
          </a:p>
        </p:txBody>
      </p:sp>
      <p:sp>
        <p:nvSpPr>
          <p:cNvPr id="4" name="Slide Number Placeholder 3"/>
          <p:cNvSpPr>
            <a:spLocks noGrp="1"/>
          </p:cNvSpPr>
          <p:nvPr>
            <p:ph type="sldNum" sz="quarter" idx="5"/>
          </p:nvPr>
        </p:nvSpPr>
        <p:spPr/>
        <p:txBody>
          <a:bodyPr/>
          <a:lstStyle/>
          <a:p>
            <a:fld id="{E5E99126-8950-4C21-AF8D-DE76EAEEB68F}" type="slidenum">
              <a:rPr lang="en-US" smtClean="0"/>
              <a:t>31</a:t>
            </a:fld>
            <a:endParaRPr lang="en-US"/>
          </a:p>
        </p:txBody>
      </p:sp>
    </p:spTree>
    <p:extLst>
      <p:ext uri="{BB962C8B-B14F-4D97-AF65-F5344CB8AC3E}">
        <p14:creationId xmlns:p14="http://schemas.microsoft.com/office/powerpoint/2010/main" val="1596873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Finally, the third question – which is most probable: complex creatures developed by a series of random accidents, or that every living creature was designed and made by their Creator?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these three simple tests, creation is a much more probable option than evolution for the origin of people.</a:t>
            </a:r>
          </a:p>
        </p:txBody>
      </p:sp>
      <p:sp>
        <p:nvSpPr>
          <p:cNvPr id="4" name="Slide Number Placeholder 3"/>
          <p:cNvSpPr>
            <a:spLocks noGrp="1"/>
          </p:cNvSpPr>
          <p:nvPr>
            <p:ph type="sldNum" sz="quarter" idx="5"/>
          </p:nvPr>
        </p:nvSpPr>
        <p:spPr/>
        <p:txBody>
          <a:bodyPr/>
          <a:lstStyle/>
          <a:p>
            <a:fld id="{E5E99126-8950-4C21-AF8D-DE76EAEEB68F}" type="slidenum">
              <a:rPr lang="en-US" smtClean="0"/>
              <a:t>32</a:t>
            </a:fld>
            <a:endParaRPr lang="en-US"/>
          </a:p>
        </p:txBody>
      </p:sp>
    </p:spTree>
    <p:extLst>
      <p:ext uri="{BB962C8B-B14F-4D97-AF65-F5344CB8AC3E}">
        <p14:creationId xmlns:p14="http://schemas.microsoft.com/office/powerpoint/2010/main" val="8086125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the beginning, there was no planet</a:t>
            </a:r>
            <a:r>
              <a:rPr lang="en-US" baseline="0" dirty="0"/>
              <a:t> Earth, no stars, no universe – only God.  Remember – He is the central figure of everything (not us).</a:t>
            </a:r>
          </a:p>
          <a:p>
            <a:endParaRPr lang="en-US" baseline="0" dirty="0"/>
          </a:p>
        </p:txBody>
      </p:sp>
      <p:sp>
        <p:nvSpPr>
          <p:cNvPr id="4" name="Slide Number Placeholder 3"/>
          <p:cNvSpPr>
            <a:spLocks noGrp="1"/>
          </p:cNvSpPr>
          <p:nvPr>
            <p:ph type="sldNum" sz="quarter" idx="10"/>
          </p:nvPr>
        </p:nvSpPr>
        <p:spPr/>
        <p:txBody>
          <a:bodyPr/>
          <a:lstStyle/>
          <a:p>
            <a:fld id="{DCDA3FFE-2D0E-48B8-861D-A88A218823BF}" type="slidenum">
              <a:rPr lang="en-US" smtClean="0"/>
              <a:t>33</a:t>
            </a:fld>
            <a:endParaRPr lang="en-US"/>
          </a:p>
        </p:txBody>
      </p:sp>
    </p:spTree>
    <p:extLst>
      <p:ext uri="{BB962C8B-B14F-4D97-AF65-F5344CB8AC3E}">
        <p14:creationId xmlns:p14="http://schemas.microsoft.com/office/powerpoint/2010/main" val="34832600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And God made a choice – a choice to create us, a planet on which we can live, and a universe surrounding the planet.  Remember – It is His universe and we are His creatures.</a:t>
            </a:r>
          </a:p>
          <a:p>
            <a:endParaRPr lang="en-US" baseline="0" dirty="0"/>
          </a:p>
          <a:p>
            <a:r>
              <a:rPr lang="en-US" baseline="0" dirty="0"/>
              <a:t>This first verse in the Bible tells us three important things:</a:t>
            </a:r>
          </a:p>
          <a:p>
            <a:r>
              <a:rPr lang="en-US" u="sng" baseline="0" dirty="0"/>
              <a:t>A beginning </a:t>
            </a:r>
            <a:r>
              <a:rPr lang="en-US" baseline="0" dirty="0"/>
              <a:t>– the Bible stated this long before science proved it to be true (and while other religions claimed the universe was eternal)</a:t>
            </a:r>
          </a:p>
          <a:p>
            <a:r>
              <a:rPr lang="en-US" u="sng" baseline="0" dirty="0"/>
              <a:t>God</a:t>
            </a:r>
            <a:r>
              <a:rPr lang="en-US" baseline="0" dirty="0"/>
              <a:t> – He existed before the beginning and is the source of everything that exists.</a:t>
            </a:r>
          </a:p>
          <a:p>
            <a:r>
              <a:rPr lang="en-US" baseline="0" dirty="0"/>
              <a:t>He </a:t>
            </a:r>
            <a:r>
              <a:rPr lang="en-US" u="sng" baseline="0" dirty="0"/>
              <a:t>created</a:t>
            </a:r>
            <a:r>
              <a:rPr lang="en-US" baseline="0" dirty="0"/>
              <a:t> – the universe came into being by His choice, not by some cosmic accident</a:t>
            </a:r>
            <a:endParaRPr lang="en-US" dirty="0"/>
          </a:p>
          <a:p>
            <a:endParaRPr lang="en-US" dirty="0"/>
          </a:p>
        </p:txBody>
      </p:sp>
      <p:sp>
        <p:nvSpPr>
          <p:cNvPr id="4" name="Slide Number Placeholder 3"/>
          <p:cNvSpPr>
            <a:spLocks noGrp="1"/>
          </p:cNvSpPr>
          <p:nvPr>
            <p:ph type="sldNum" sz="quarter" idx="5"/>
          </p:nvPr>
        </p:nvSpPr>
        <p:spPr/>
        <p:txBody>
          <a:bodyPr/>
          <a:lstStyle/>
          <a:p>
            <a:fld id="{E5E99126-8950-4C21-AF8D-DE76EAEEB68F}" type="slidenum">
              <a:rPr lang="en-US" smtClean="0"/>
              <a:t>34</a:t>
            </a:fld>
            <a:endParaRPr lang="en-US"/>
          </a:p>
        </p:txBody>
      </p:sp>
    </p:spTree>
    <p:extLst>
      <p:ext uri="{BB962C8B-B14F-4D97-AF65-F5344CB8AC3E}">
        <p14:creationId xmlns:p14="http://schemas.microsoft.com/office/powerpoint/2010/main" val="23214631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Bible talks a lot about faith. Faith is believing in something that you cannot see. We all have faith in many things. Every time you eat food in a restaurant, you have faith that the cook has prepared it in a way that's safe to eat. Every time you get on an airplane and buckle your seat belt, you have faith that the pilot can safely transport you from one airport to another.  Faith is a natural and important part of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Bible says that by faith we understand that the universe was created by the word of God.  In His power, God created the things that are seen out of things that are visible.  Basically, the Bible is saying that God created the physical matter of the universe using His own invisible energy.  And we now know that this is reasonable and scientific by the special theory of relativity (E=mc2).  So let's go to the first book of the Bible and see what it says about creation.</a:t>
            </a:r>
            <a:endParaRPr lang="en-US" dirty="0"/>
          </a:p>
        </p:txBody>
      </p:sp>
      <p:sp>
        <p:nvSpPr>
          <p:cNvPr id="4" name="Slide Number Placeholder 3"/>
          <p:cNvSpPr>
            <a:spLocks noGrp="1"/>
          </p:cNvSpPr>
          <p:nvPr>
            <p:ph type="sldNum" sz="quarter" idx="5"/>
          </p:nvPr>
        </p:nvSpPr>
        <p:spPr/>
        <p:txBody>
          <a:bodyPr/>
          <a:lstStyle/>
          <a:p>
            <a:fld id="{E5E99126-8950-4C21-AF8D-DE76EAEEB68F}" type="slidenum">
              <a:rPr lang="en-US" smtClean="0"/>
              <a:t>35</a:t>
            </a:fld>
            <a:endParaRPr lang="en-US"/>
          </a:p>
        </p:txBody>
      </p:sp>
    </p:spTree>
    <p:extLst>
      <p:ext uri="{BB962C8B-B14F-4D97-AF65-F5344CB8AC3E}">
        <p14:creationId xmlns:p14="http://schemas.microsoft.com/office/powerpoint/2010/main" val="33677432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In verses 2 through 5, God speaks powerfully into the darkness, bringing light from His own glory.  He takes an earth that is without form and creates a stable, rotating planet, creating the day/night cycle, allowing us to keep track of time. The first “day” begins and ends.</a:t>
            </a:r>
            <a:endParaRPr lang="en-US" dirty="0"/>
          </a:p>
          <a:p>
            <a:endParaRPr lang="en-US" dirty="0"/>
          </a:p>
        </p:txBody>
      </p:sp>
      <p:sp>
        <p:nvSpPr>
          <p:cNvPr id="4" name="Slide Number Placeholder 3"/>
          <p:cNvSpPr>
            <a:spLocks noGrp="1"/>
          </p:cNvSpPr>
          <p:nvPr>
            <p:ph type="sldNum" sz="quarter" idx="5"/>
          </p:nvPr>
        </p:nvSpPr>
        <p:spPr/>
        <p:txBody>
          <a:bodyPr/>
          <a:lstStyle/>
          <a:p>
            <a:fld id="{E5E99126-8950-4C21-AF8D-DE76EAEEB68F}" type="slidenum">
              <a:rPr lang="en-US" smtClean="0"/>
              <a:t>36</a:t>
            </a:fld>
            <a:endParaRPr lang="en-US"/>
          </a:p>
        </p:txBody>
      </p:sp>
    </p:spTree>
    <p:extLst>
      <p:ext uri="{BB962C8B-B14F-4D97-AF65-F5344CB8AC3E}">
        <p14:creationId xmlns:p14="http://schemas.microsoft.com/office/powerpoint/2010/main" val="29919701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the second day, God separates some of the water on the surface of the planet and layers of water and gases in a protective canopy around the earth. This will be important to protect living creatures from the radiation of the sun. The earth is very unique among planets in that it has a very perfectly balanced atmosphere for plants and animals to survive.</a:t>
            </a:r>
          </a:p>
          <a:p>
            <a:endParaRPr lang="en-US" dirty="0"/>
          </a:p>
        </p:txBody>
      </p:sp>
      <p:sp>
        <p:nvSpPr>
          <p:cNvPr id="4" name="Slide Number Placeholder 3"/>
          <p:cNvSpPr>
            <a:spLocks noGrp="1"/>
          </p:cNvSpPr>
          <p:nvPr>
            <p:ph type="sldNum" sz="quarter" idx="5"/>
          </p:nvPr>
        </p:nvSpPr>
        <p:spPr/>
        <p:txBody>
          <a:bodyPr/>
          <a:lstStyle/>
          <a:p>
            <a:fld id="{E5E99126-8950-4C21-AF8D-DE76EAEEB68F}" type="slidenum">
              <a:rPr lang="en-US" smtClean="0"/>
              <a:t>37</a:t>
            </a:fld>
            <a:endParaRPr lang="en-US"/>
          </a:p>
        </p:txBody>
      </p:sp>
    </p:spTree>
    <p:extLst>
      <p:ext uri="{BB962C8B-B14F-4D97-AF65-F5344CB8AC3E}">
        <p14:creationId xmlns:p14="http://schemas.microsoft.com/office/powerpoint/2010/main" val="39548519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the third day, God lifts up dry land from the water-covered world, creating continents and seas.</a:t>
            </a:r>
          </a:p>
          <a:p>
            <a:endParaRPr lang="en-US" dirty="0"/>
          </a:p>
        </p:txBody>
      </p:sp>
      <p:sp>
        <p:nvSpPr>
          <p:cNvPr id="4" name="Slide Number Placeholder 3"/>
          <p:cNvSpPr>
            <a:spLocks noGrp="1"/>
          </p:cNvSpPr>
          <p:nvPr>
            <p:ph type="sldNum" sz="quarter" idx="5"/>
          </p:nvPr>
        </p:nvSpPr>
        <p:spPr/>
        <p:txBody>
          <a:bodyPr/>
          <a:lstStyle/>
          <a:p>
            <a:fld id="{E5E99126-8950-4C21-AF8D-DE76EAEEB68F}" type="slidenum">
              <a:rPr lang="en-US" smtClean="0"/>
              <a:t>38</a:t>
            </a:fld>
            <a:endParaRPr lang="en-US"/>
          </a:p>
        </p:txBody>
      </p:sp>
    </p:spTree>
    <p:extLst>
      <p:ext uri="{BB962C8B-B14F-4D97-AF65-F5344CB8AC3E}">
        <p14:creationId xmlns:p14="http://schemas.microsoft.com/office/powerpoint/2010/main" val="25835577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day three, </a:t>
            </a:r>
            <a:r>
              <a:rPr lang="en-US" sz="1200" kern="1200" dirty="0">
                <a:solidFill>
                  <a:schemeClr val="tx1"/>
                </a:solidFill>
                <a:effectLst/>
                <a:latin typeface="+mn-lt"/>
                <a:ea typeface="+mn-ea"/>
                <a:cs typeface="+mn-cs"/>
              </a:rPr>
              <a:t>He also creates plants with seeds and fruit. A seed is a very complicated thing, containing everything required to produce a duplicate of the original plant.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people wonder if these early earth days are the same as our current 24-hour days, thinking that the earth looks too old for such a short creation period.  But remember: God created trees with fruit and seed, trees that are actually only one day old, but have an “apparent age” of many years.</a:t>
            </a:r>
            <a:endParaRPr lang="en-US" dirty="0"/>
          </a:p>
        </p:txBody>
      </p:sp>
      <p:sp>
        <p:nvSpPr>
          <p:cNvPr id="4" name="Slide Number Placeholder 3"/>
          <p:cNvSpPr>
            <a:spLocks noGrp="1"/>
          </p:cNvSpPr>
          <p:nvPr>
            <p:ph type="sldNum" sz="quarter" idx="5"/>
          </p:nvPr>
        </p:nvSpPr>
        <p:spPr/>
        <p:txBody>
          <a:bodyPr/>
          <a:lstStyle/>
          <a:p>
            <a:fld id="{E5E99126-8950-4C21-AF8D-DE76EAEEB68F}" type="slidenum">
              <a:rPr lang="en-US" smtClean="0"/>
              <a:t>39</a:t>
            </a:fld>
            <a:endParaRPr lang="en-US"/>
          </a:p>
        </p:txBody>
      </p:sp>
    </p:spTree>
    <p:extLst>
      <p:ext uri="{BB962C8B-B14F-4D97-AF65-F5344CB8AC3E}">
        <p14:creationId xmlns:p14="http://schemas.microsoft.com/office/powerpoint/2010/main" val="3672027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Imagine you're working in a hospital and a man comes into the clinic with chest pain. You are the doctor and need to make a decision about what to do. What do you think this man's problem is? What will you do next? Your decision may determine his life or his death. Are you 100% certain about his problem?  Sometimes, you need to take action even though you don’t have 100% certainty.</a:t>
            </a:r>
          </a:p>
          <a:p>
            <a:endParaRPr lang="en-US" dirty="0"/>
          </a:p>
        </p:txBody>
      </p:sp>
      <p:sp>
        <p:nvSpPr>
          <p:cNvPr id="4" name="Slide Number Placeholder 3"/>
          <p:cNvSpPr>
            <a:spLocks noGrp="1"/>
          </p:cNvSpPr>
          <p:nvPr>
            <p:ph type="sldNum" sz="quarter" idx="5"/>
          </p:nvPr>
        </p:nvSpPr>
        <p:spPr/>
        <p:txBody>
          <a:bodyPr/>
          <a:lstStyle/>
          <a:p>
            <a:fld id="{E5E99126-8950-4C21-AF8D-DE76EAEEB68F}" type="slidenum">
              <a:rPr lang="en-US" smtClean="0"/>
              <a:t>4</a:t>
            </a:fld>
            <a:endParaRPr lang="en-US"/>
          </a:p>
        </p:txBody>
      </p:sp>
    </p:spTree>
    <p:extLst>
      <p:ext uri="{BB962C8B-B14F-4D97-AF65-F5344CB8AC3E}">
        <p14:creationId xmlns:p14="http://schemas.microsoft.com/office/powerpoint/2010/main" val="33737825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the 4th day God created the sun, moon and stars. You might wonder where the light came from on day 3 for photosynthesis in the plants. On the first day God created light, but it didn't come from the sun. Where did it come from? It came from God himself. And by creating an orbiting moon, God stabilized earth’s rotation and created tidal cycles.</a:t>
            </a:r>
            <a:endParaRPr lang="en-US" dirty="0"/>
          </a:p>
        </p:txBody>
      </p:sp>
      <p:sp>
        <p:nvSpPr>
          <p:cNvPr id="4" name="Slide Number Placeholder 3"/>
          <p:cNvSpPr>
            <a:spLocks noGrp="1"/>
          </p:cNvSpPr>
          <p:nvPr>
            <p:ph type="sldNum" sz="quarter" idx="5"/>
          </p:nvPr>
        </p:nvSpPr>
        <p:spPr/>
        <p:txBody>
          <a:bodyPr/>
          <a:lstStyle/>
          <a:p>
            <a:fld id="{E5E99126-8950-4C21-AF8D-DE76EAEEB68F}" type="slidenum">
              <a:rPr lang="en-US" smtClean="0"/>
              <a:t>40</a:t>
            </a:fld>
            <a:endParaRPr lang="en-US"/>
          </a:p>
        </p:txBody>
      </p:sp>
    </p:spTree>
    <p:extLst>
      <p:ext uri="{BB962C8B-B14F-4D97-AF65-F5344CB8AC3E}">
        <p14:creationId xmlns:p14="http://schemas.microsoft.com/office/powerpoint/2010/main" val="10388578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the 5th day God created fish and birds, giving them the ability to reproduce according to their “kind.” The word “kind” is the same one that we use for “species.” What is God saying? He is saying that  He created </a:t>
            </a:r>
            <a:r>
              <a:rPr lang="en-US" sz="1200" u="sng" kern="1200" dirty="0">
                <a:solidFill>
                  <a:schemeClr val="tx1"/>
                </a:solidFill>
                <a:effectLst/>
                <a:latin typeface="+mn-lt"/>
                <a:ea typeface="+mn-ea"/>
                <a:cs typeface="+mn-cs"/>
              </a:rPr>
              <a:t>every species</a:t>
            </a:r>
            <a:r>
              <a:rPr lang="en-US" sz="1200" u="non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unique and genetically designed to stay true to its species.  He didn’t create a simple organism and start the process of evolution.  And this is exactly what we find in the geologic record, a period of time known as the “Cambrian Explosion” when all species are found originating at the same time.</a:t>
            </a:r>
          </a:p>
          <a:p>
            <a:endParaRPr lang="en-US" dirty="0"/>
          </a:p>
          <a:p>
            <a:endParaRPr lang="en-US" dirty="0"/>
          </a:p>
        </p:txBody>
      </p:sp>
      <p:sp>
        <p:nvSpPr>
          <p:cNvPr id="4" name="Slide Number Placeholder 3"/>
          <p:cNvSpPr>
            <a:spLocks noGrp="1"/>
          </p:cNvSpPr>
          <p:nvPr>
            <p:ph type="sldNum" sz="quarter" idx="5"/>
          </p:nvPr>
        </p:nvSpPr>
        <p:spPr/>
        <p:txBody>
          <a:bodyPr/>
          <a:lstStyle/>
          <a:p>
            <a:fld id="{E5E99126-8950-4C21-AF8D-DE76EAEEB68F}" type="slidenum">
              <a:rPr lang="en-US" smtClean="0"/>
              <a:t>41</a:t>
            </a:fld>
            <a:endParaRPr lang="en-US"/>
          </a:p>
        </p:txBody>
      </p:sp>
    </p:spTree>
    <p:extLst>
      <p:ext uri="{BB962C8B-B14F-4D97-AF65-F5344CB8AC3E}">
        <p14:creationId xmlns:p14="http://schemas.microsoft.com/office/powerpoint/2010/main" val="14317948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day 6 God creates land animals. Again, he creates them all unique and designs them with ability to reproduce according to their individual species.</a:t>
            </a:r>
            <a:endParaRPr lang="en-US" dirty="0"/>
          </a:p>
        </p:txBody>
      </p:sp>
      <p:sp>
        <p:nvSpPr>
          <p:cNvPr id="4" name="Slide Number Placeholder 3"/>
          <p:cNvSpPr>
            <a:spLocks noGrp="1"/>
          </p:cNvSpPr>
          <p:nvPr>
            <p:ph type="sldNum" sz="quarter" idx="5"/>
          </p:nvPr>
        </p:nvSpPr>
        <p:spPr/>
        <p:txBody>
          <a:bodyPr/>
          <a:lstStyle/>
          <a:p>
            <a:fld id="{E5E99126-8950-4C21-AF8D-DE76EAEEB68F}" type="slidenum">
              <a:rPr lang="en-US" smtClean="0"/>
              <a:t>42</a:t>
            </a:fld>
            <a:endParaRPr lang="en-US"/>
          </a:p>
        </p:txBody>
      </p:sp>
    </p:spTree>
    <p:extLst>
      <p:ext uri="{BB962C8B-B14F-4D97-AF65-F5344CB8AC3E}">
        <p14:creationId xmlns:p14="http://schemas.microsoft.com/office/powerpoint/2010/main" val="28179362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day six God also does His most amazing work of creation – He creates people. But He doesn’t make people like all of the animals – God creates people in his own image. What does that mean?</a:t>
            </a:r>
          </a:p>
        </p:txBody>
      </p:sp>
      <p:sp>
        <p:nvSpPr>
          <p:cNvPr id="4" name="Slide Number Placeholder 3"/>
          <p:cNvSpPr>
            <a:spLocks noGrp="1"/>
          </p:cNvSpPr>
          <p:nvPr>
            <p:ph type="sldNum" sz="quarter" idx="5"/>
          </p:nvPr>
        </p:nvSpPr>
        <p:spPr/>
        <p:txBody>
          <a:bodyPr/>
          <a:lstStyle/>
          <a:p>
            <a:fld id="{E5E99126-8950-4C21-AF8D-DE76EAEEB68F}" type="slidenum">
              <a:rPr lang="en-US" smtClean="0"/>
              <a:t>43</a:t>
            </a:fld>
            <a:endParaRPr lang="en-US"/>
          </a:p>
        </p:txBody>
      </p:sp>
    </p:spTree>
    <p:extLst>
      <p:ext uri="{BB962C8B-B14F-4D97-AF65-F5344CB8AC3E}">
        <p14:creationId xmlns:p14="http://schemas.microsoft.com/office/powerpoint/2010/main" val="27701878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 God is a spiritual being, how can He create physical people in His image?  When God created people, He gave us at least 4 attributes similar to his own: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 gave us emotions – we say that He gave us a “heart.” This gives us the ability to respond with love to Him. He gave us a “will,” the ability to make choices. Because of our will, we can choose to follow him or reject him. He gave us a “mind.”  With our mind, we can hear and understand His words and we can get to know Him.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 also gave us “authority,” giving us the ability and responsibility to rule the earth and serve him.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Perhaps God has given us these four attributes so that we can fully love Him – “And you shall love the Lord your God with all your </a:t>
            </a:r>
            <a:r>
              <a:rPr lang="en-US" sz="1200" b="0" i="0" u="sng" strike="noStrike" kern="1200" baseline="0" dirty="0">
                <a:solidFill>
                  <a:schemeClr val="tx1"/>
                </a:solidFill>
                <a:latin typeface="+mn-lt"/>
                <a:ea typeface="+mn-ea"/>
                <a:cs typeface="+mn-cs"/>
              </a:rPr>
              <a:t>heart</a:t>
            </a:r>
            <a:r>
              <a:rPr lang="en-US" sz="1200" b="0" i="0" u="none" strike="noStrike" kern="1200" baseline="0" dirty="0">
                <a:solidFill>
                  <a:schemeClr val="tx1"/>
                </a:solidFill>
                <a:latin typeface="+mn-lt"/>
                <a:ea typeface="+mn-ea"/>
                <a:cs typeface="+mn-cs"/>
              </a:rPr>
              <a:t> and with all your </a:t>
            </a:r>
            <a:r>
              <a:rPr lang="en-US" sz="1200" b="0" i="0" u="sng" strike="noStrike" kern="1200" baseline="0" dirty="0">
                <a:solidFill>
                  <a:schemeClr val="tx1"/>
                </a:solidFill>
                <a:latin typeface="+mn-lt"/>
                <a:ea typeface="+mn-ea"/>
                <a:cs typeface="+mn-cs"/>
              </a:rPr>
              <a:t>soul</a:t>
            </a:r>
            <a:r>
              <a:rPr lang="en-US" sz="1200" b="0" i="0" u="none" strike="noStrike" kern="1200" baseline="0" dirty="0">
                <a:solidFill>
                  <a:schemeClr val="tx1"/>
                </a:solidFill>
                <a:latin typeface="+mn-lt"/>
                <a:ea typeface="+mn-ea"/>
                <a:cs typeface="+mn-cs"/>
              </a:rPr>
              <a:t> and with all your </a:t>
            </a:r>
            <a:r>
              <a:rPr lang="en-US" sz="1200" b="0" i="0" u="sng" strike="noStrike" kern="1200" baseline="0" dirty="0">
                <a:solidFill>
                  <a:schemeClr val="tx1"/>
                </a:solidFill>
                <a:latin typeface="+mn-lt"/>
                <a:ea typeface="+mn-ea"/>
                <a:cs typeface="+mn-cs"/>
              </a:rPr>
              <a:t>mind</a:t>
            </a:r>
            <a:r>
              <a:rPr lang="en-US" sz="1200" b="0" i="0" u="none" strike="noStrike" kern="1200" baseline="0" dirty="0">
                <a:solidFill>
                  <a:schemeClr val="tx1"/>
                </a:solidFill>
                <a:latin typeface="+mn-lt"/>
                <a:ea typeface="+mn-ea"/>
                <a:cs typeface="+mn-cs"/>
              </a:rPr>
              <a:t> and with all your </a:t>
            </a:r>
            <a:r>
              <a:rPr lang="en-US" sz="1200" b="0" i="0" u="sng" strike="noStrike" kern="1200" baseline="0" dirty="0">
                <a:solidFill>
                  <a:schemeClr val="tx1"/>
                </a:solidFill>
                <a:latin typeface="+mn-lt"/>
                <a:ea typeface="+mn-ea"/>
                <a:cs typeface="+mn-cs"/>
              </a:rPr>
              <a:t>strength</a:t>
            </a:r>
            <a:r>
              <a:rPr lang="en-US" sz="1200" b="0" i="0" u="none" strike="noStrike" kern="1200" baseline="0" dirty="0">
                <a:solidFill>
                  <a:schemeClr val="tx1"/>
                </a:solidFill>
                <a:latin typeface="+mn-lt"/>
                <a:ea typeface="+mn-ea"/>
                <a:cs typeface="+mn-cs"/>
              </a:rPr>
              <a:t>.”  Mark 12:30</a:t>
            </a:r>
          </a:p>
        </p:txBody>
      </p:sp>
      <p:sp>
        <p:nvSpPr>
          <p:cNvPr id="4" name="Slide Number Placeholder 3"/>
          <p:cNvSpPr>
            <a:spLocks noGrp="1"/>
          </p:cNvSpPr>
          <p:nvPr>
            <p:ph type="sldNum" sz="quarter" idx="10"/>
          </p:nvPr>
        </p:nvSpPr>
        <p:spPr/>
        <p:txBody>
          <a:bodyPr/>
          <a:lstStyle/>
          <a:p>
            <a:fld id="{E5E99126-8950-4C21-AF8D-DE76EAEEB68F}" type="slidenum">
              <a:rPr lang="en-US" smtClean="0"/>
              <a:t>44</a:t>
            </a:fld>
            <a:endParaRPr lang="en-US"/>
          </a:p>
        </p:txBody>
      </p:sp>
    </p:spTree>
    <p:extLst>
      <p:ext uri="{BB962C8B-B14F-4D97-AF65-F5344CB8AC3E}">
        <p14:creationId xmlns:p14="http://schemas.microsoft.com/office/powerpoint/2010/main" val="38679228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 we are made in His image, He also gave us two very important things different than animals”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 personally formed us from the dirt and breathed into us the breath of life. This is not just a breath of physical existence – it is a spiritual breath of life from the spiritual God.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 also put into our heart a sense for eternity. This is why all over the world, people are trying to figure out how to live beyond death. Animals don't care about this, but we do.</a:t>
            </a:r>
          </a:p>
        </p:txBody>
      </p:sp>
      <p:sp>
        <p:nvSpPr>
          <p:cNvPr id="4" name="Slide Number Placeholder 3"/>
          <p:cNvSpPr>
            <a:spLocks noGrp="1"/>
          </p:cNvSpPr>
          <p:nvPr>
            <p:ph type="sldNum" sz="quarter" idx="5"/>
          </p:nvPr>
        </p:nvSpPr>
        <p:spPr/>
        <p:txBody>
          <a:bodyPr/>
          <a:lstStyle/>
          <a:p>
            <a:fld id="{E5E99126-8950-4C21-AF8D-DE76EAEEB68F}" type="slidenum">
              <a:rPr lang="en-US" smtClean="0"/>
              <a:t>45</a:t>
            </a:fld>
            <a:endParaRPr lang="en-US"/>
          </a:p>
        </p:txBody>
      </p:sp>
    </p:spTree>
    <p:extLst>
      <p:ext uri="{BB962C8B-B14F-4D97-AF65-F5344CB8AC3E}">
        <p14:creationId xmlns:p14="http://schemas.microsoft.com/office/powerpoint/2010/main" val="226851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summary we live on a very good planet.</a:t>
            </a:r>
          </a:p>
        </p:txBody>
      </p:sp>
      <p:sp>
        <p:nvSpPr>
          <p:cNvPr id="4" name="Slide Number Placeholder 3"/>
          <p:cNvSpPr>
            <a:spLocks noGrp="1"/>
          </p:cNvSpPr>
          <p:nvPr>
            <p:ph type="sldNum" sz="quarter" idx="5"/>
          </p:nvPr>
        </p:nvSpPr>
        <p:spPr/>
        <p:txBody>
          <a:bodyPr/>
          <a:lstStyle/>
          <a:p>
            <a:fld id="{E5E99126-8950-4C21-AF8D-DE76EAEEB68F}" type="slidenum">
              <a:rPr lang="en-US" smtClean="0"/>
              <a:t>46</a:t>
            </a:fld>
            <a:endParaRPr lang="en-US"/>
          </a:p>
        </p:txBody>
      </p:sp>
    </p:spTree>
    <p:extLst>
      <p:ext uri="{BB962C8B-B14F-4D97-AF65-F5344CB8AC3E}">
        <p14:creationId xmlns:p14="http://schemas.microsoft.com/office/powerpoint/2010/main" val="39842690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this planet was created for a purpose. It was created to be inhabited by people, people who can know and glorify God.</a:t>
            </a:r>
          </a:p>
        </p:txBody>
      </p:sp>
      <p:sp>
        <p:nvSpPr>
          <p:cNvPr id="4" name="Slide Number Placeholder 3"/>
          <p:cNvSpPr>
            <a:spLocks noGrp="1"/>
          </p:cNvSpPr>
          <p:nvPr>
            <p:ph type="sldNum" sz="quarter" idx="5"/>
          </p:nvPr>
        </p:nvSpPr>
        <p:spPr/>
        <p:txBody>
          <a:bodyPr/>
          <a:lstStyle/>
          <a:p>
            <a:fld id="{E5E99126-8950-4C21-AF8D-DE76EAEEB68F}" type="slidenum">
              <a:rPr lang="en-US" smtClean="0"/>
              <a:t>47</a:t>
            </a:fld>
            <a:endParaRPr lang="en-US"/>
          </a:p>
        </p:txBody>
      </p:sp>
    </p:spTree>
    <p:extLst>
      <p:ext uri="{BB962C8B-B14F-4D97-AF65-F5344CB8AC3E}">
        <p14:creationId xmlns:p14="http://schemas.microsoft.com/office/powerpoint/2010/main" val="13785559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But this planet is actually a very small place.</a:t>
            </a:r>
          </a:p>
        </p:txBody>
      </p:sp>
      <p:sp>
        <p:nvSpPr>
          <p:cNvPr id="4" name="Slide Number Placeholder 3"/>
          <p:cNvSpPr>
            <a:spLocks noGrp="1"/>
          </p:cNvSpPr>
          <p:nvPr>
            <p:ph type="sldNum" sz="quarter" idx="5"/>
          </p:nvPr>
        </p:nvSpPr>
        <p:spPr/>
        <p:txBody>
          <a:bodyPr/>
          <a:lstStyle/>
          <a:p>
            <a:fld id="{E5E99126-8950-4C21-AF8D-DE76EAEEB68F}" type="slidenum">
              <a:rPr lang="en-US" smtClean="0"/>
              <a:t>48</a:t>
            </a:fld>
            <a:endParaRPr lang="en-US"/>
          </a:p>
        </p:txBody>
      </p:sp>
    </p:spTree>
    <p:extLst>
      <p:ext uri="{BB962C8B-B14F-4D97-AF65-F5344CB8AC3E}">
        <p14:creationId xmlns:p14="http://schemas.microsoft.com/office/powerpoint/2010/main" val="41920334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Compared to the sun it seems like just a small dot.</a:t>
            </a:r>
          </a:p>
        </p:txBody>
      </p:sp>
      <p:sp>
        <p:nvSpPr>
          <p:cNvPr id="4" name="Slide Number Placeholder 3"/>
          <p:cNvSpPr>
            <a:spLocks noGrp="1"/>
          </p:cNvSpPr>
          <p:nvPr>
            <p:ph type="sldNum" sz="quarter" idx="5"/>
          </p:nvPr>
        </p:nvSpPr>
        <p:spPr/>
        <p:txBody>
          <a:bodyPr/>
          <a:lstStyle/>
          <a:p>
            <a:fld id="{E5E99126-8950-4C21-AF8D-DE76EAEEB68F}" type="slidenum">
              <a:rPr lang="en-US" smtClean="0"/>
              <a:t>49</a:t>
            </a:fld>
            <a:endParaRPr lang="en-US"/>
          </a:p>
        </p:txBody>
      </p:sp>
    </p:spTree>
    <p:extLst>
      <p:ext uri="{BB962C8B-B14F-4D97-AF65-F5344CB8AC3E}">
        <p14:creationId xmlns:p14="http://schemas.microsoft.com/office/powerpoint/2010/main" val="936158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life, we all need to answer four very important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 Meaning: is there purpose for my life? Why am I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 Morality: how do I know what's right and wrong and how can I tell the difference?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4: Destiny: what happens after I die? Do I just disappear or is there something else?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answers to these questions are all based on the very first question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 Origin: where did I come from?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answer to this first question guides our thinking about all of the others.</a:t>
            </a:r>
          </a:p>
        </p:txBody>
      </p:sp>
      <p:sp>
        <p:nvSpPr>
          <p:cNvPr id="4" name="Slide Number Placeholder 3"/>
          <p:cNvSpPr>
            <a:spLocks noGrp="1"/>
          </p:cNvSpPr>
          <p:nvPr>
            <p:ph type="sldNum" sz="quarter" idx="5"/>
          </p:nvPr>
        </p:nvSpPr>
        <p:spPr/>
        <p:txBody>
          <a:bodyPr/>
          <a:lstStyle/>
          <a:p>
            <a:fld id="{E5E99126-8950-4C21-AF8D-DE76EAEEB68F}" type="slidenum">
              <a:rPr lang="en-US" smtClean="0"/>
              <a:t>5</a:t>
            </a:fld>
            <a:endParaRPr lang="en-US"/>
          </a:p>
        </p:txBody>
      </p:sp>
    </p:spTree>
    <p:extLst>
      <p:ext uri="{BB962C8B-B14F-4D97-AF65-F5344CB8AC3E}">
        <p14:creationId xmlns:p14="http://schemas.microsoft.com/office/powerpoint/2010/main" val="31260740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99126-8950-4C21-AF8D-DE76EAEEB68F}" type="slidenum">
              <a:rPr lang="en-US" smtClean="0"/>
              <a:t>50</a:t>
            </a:fld>
            <a:endParaRPr lang="en-US"/>
          </a:p>
        </p:txBody>
      </p:sp>
    </p:spTree>
    <p:extLst>
      <p:ext uri="{BB962C8B-B14F-4D97-AF65-F5344CB8AC3E}">
        <p14:creationId xmlns:p14="http://schemas.microsoft.com/office/powerpoint/2010/main" val="11471757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But our sun is a small dot compared to a large star like VY Canis Majoris.</a:t>
            </a:r>
          </a:p>
          <a:p>
            <a:endParaRPr lang="en-US" dirty="0"/>
          </a:p>
        </p:txBody>
      </p:sp>
      <p:sp>
        <p:nvSpPr>
          <p:cNvPr id="4" name="Slide Number Placeholder 3"/>
          <p:cNvSpPr>
            <a:spLocks noGrp="1"/>
          </p:cNvSpPr>
          <p:nvPr>
            <p:ph type="sldNum" sz="quarter" idx="5"/>
          </p:nvPr>
        </p:nvSpPr>
        <p:spPr/>
        <p:txBody>
          <a:bodyPr/>
          <a:lstStyle/>
          <a:p>
            <a:fld id="{E5E99126-8950-4C21-AF8D-DE76EAEEB68F}" type="slidenum">
              <a:rPr lang="en-US" smtClean="0"/>
              <a:t>51</a:t>
            </a:fld>
            <a:endParaRPr lang="en-US"/>
          </a:p>
        </p:txBody>
      </p:sp>
    </p:spTree>
    <p:extLst>
      <p:ext uri="{BB962C8B-B14F-4D97-AF65-F5344CB8AC3E}">
        <p14:creationId xmlns:p14="http://schemas.microsoft.com/office/powerpoint/2010/main" val="42564740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Even our Galaxy is a very small dot in the whole universe. I love this picture from the Hubble Space Telescope of a single shot into outer space showing thousands of galaxies.</a:t>
            </a:r>
          </a:p>
        </p:txBody>
      </p:sp>
      <p:sp>
        <p:nvSpPr>
          <p:cNvPr id="4" name="Slide Number Placeholder 3"/>
          <p:cNvSpPr>
            <a:spLocks noGrp="1"/>
          </p:cNvSpPr>
          <p:nvPr>
            <p:ph type="sldNum" sz="quarter" idx="5"/>
          </p:nvPr>
        </p:nvSpPr>
        <p:spPr/>
        <p:txBody>
          <a:bodyPr/>
          <a:lstStyle/>
          <a:p>
            <a:fld id="{E5E99126-8950-4C21-AF8D-DE76EAEEB68F}" type="slidenum">
              <a:rPr lang="en-US" smtClean="0"/>
              <a:t>52</a:t>
            </a:fld>
            <a:endParaRPr lang="en-US"/>
          </a:p>
        </p:txBody>
      </p:sp>
    </p:spTree>
    <p:extLst>
      <p:ext uri="{BB962C8B-B14F-4D97-AF65-F5344CB8AC3E}">
        <p14:creationId xmlns:p14="http://schemas.microsoft.com/office/powerpoint/2010/main" val="20048308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Bible describes the universe in this way in Psalm 19. Some people wonder why the universe is so large with so many galaxies. But the Bible is clear dash-God made the universe to give him glory.</a:t>
            </a:r>
          </a:p>
          <a:p>
            <a:endParaRPr lang="en-US" dirty="0"/>
          </a:p>
        </p:txBody>
      </p:sp>
      <p:sp>
        <p:nvSpPr>
          <p:cNvPr id="4" name="Slide Number Placeholder 3"/>
          <p:cNvSpPr>
            <a:spLocks noGrp="1"/>
          </p:cNvSpPr>
          <p:nvPr>
            <p:ph type="sldNum" sz="quarter" idx="5"/>
          </p:nvPr>
        </p:nvSpPr>
        <p:spPr/>
        <p:txBody>
          <a:bodyPr/>
          <a:lstStyle/>
          <a:p>
            <a:fld id="{E5E99126-8950-4C21-AF8D-DE76EAEEB68F}" type="slidenum">
              <a:rPr lang="en-US" smtClean="0"/>
              <a:t>53</a:t>
            </a:fld>
            <a:endParaRPr lang="en-US"/>
          </a:p>
        </p:txBody>
      </p:sp>
    </p:spTree>
    <p:extLst>
      <p:ext uri="{BB962C8B-B14F-4D97-AF65-F5344CB8AC3E}">
        <p14:creationId xmlns:p14="http://schemas.microsoft.com/office/powerpoint/2010/main" val="22575145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 in a universe so large, does God really think about you and me? This is where the Bible helps us understand. Even though He reveals His glory through creation, He reveals something extra through the Bible. He tells us that He thinks of each one of us. That's the beauty of the Bible and creation. </a:t>
            </a:r>
            <a:r>
              <a:rPr lang="en-US" baseline="0" dirty="0"/>
              <a:t>That is one of the important purposes of the Bible – it reveals our purpose!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see the glory of His powerful creation </a:t>
            </a:r>
            <a:r>
              <a:rPr lang="en-US" sz="1200" b="1" u="sng"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we hear about the glory of His personal love. He is truly the God of our worship and attention.</a:t>
            </a:r>
            <a:endParaRPr lang="en-US" dirty="0"/>
          </a:p>
        </p:txBody>
      </p:sp>
      <p:sp>
        <p:nvSpPr>
          <p:cNvPr id="4" name="Slide Number Placeholder 3"/>
          <p:cNvSpPr>
            <a:spLocks noGrp="1"/>
          </p:cNvSpPr>
          <p:nvPr>
            <p:ph type="sldNum" sz="quarter" idx="10"/>
          </p:nvPr>
        </p:nvSpPr>
        <p:spPr/>
        <p:txBody>
          <a:bodyPr/>
          <a:lstStyle/>
          <a:p>
            <a:fld id="{E5E99126-8950-4C21-AF8D-DE76EAEEB68F}" type="slidenum">
              <a:rPr lang="en-US" smtClean="0"/>
              <a:t>54</a:t>
            </a:fld>
            <a:endParaRPr lang="en-US"/>
          </a:p>
        </p:txBody>
      </p:sp>
    </p:spTree>
    <p:extLst>
      <p:ext uri="{BB962C8B-B14F-4D97-AF65-F5344CB8AC3E}">
        <p14:creationId xmlns:p14="http://schemas.microsoft.com/office/powerpoint/2010/main" val="40466270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proceed down this page, we find that each measurement of time has a physical reason for existence:</a:t>
            </a:r>
          </a:p>
          <a:p>
            <a:r>
              <a:rPr lang="en-US" dirty="0"/>
              <a:t>One year = the time it takes the earth to go around the sun</a:t>
            </a:r>
          </a:p>
          <a:p>
            <a:r>
              <a:rPr lang="en-US" dirty="0"/>
              <a:t>One month = the time it takes the moon to go around the earth</a:t>
            </a:r>
          </a:p>
          <a:p>
            <a:r>
              <a:rPr lang="en-US" dirty="0"/>
              <a:t>One day = the time it takes the earth to rotate around itself</a:t>
            </a:r>
          </a:p>
          <a:p>
            <a:endParaRPr lang="en-US" dirty="0"/>
          </a:p>
          <a:p>
            <a:r>
              <a:rPr lang="en-US" dirty="0"/>
              <a:t>But when we get to one week, there is no clear physical reason for this.  The only explanation for this global measurement of time is found at the end of the Biblical creation story in Genesis 2:3.</a:t>
            </a:r>
          </a:p>
        </p:txBody>
      </p:sp>
      <p:sp>
        <p:nvSpPr>
          <p:cNvPr id="4" name="Slide Number Placeholder 3"/>
          <p:cNvSpPr>
            <a:spLocks noGrp="1"/>
          </p:cNvSpPr>
          <p:nvPr>
            <p:ph type="sldNum" sz="quarter" idx="5"/>
          </p:nvPr>
        </p:nvSpPr>
        <p:spPr/>
        <p:txBody>
          <a:bodyPr/>
          <a:lstStyle/>
          <a:p>
            <a:fld id="{E5E99126-8950-4C21-AF8D-DE76EAEEB68F}" type="slidenum">
              <a:rPr lang="en-US" smtClean="0"/>
              <a:t>56</a:t>
            </a:fld>
            <a:endParaRPr lang="en-US"/>
          </a:p>
        </p:txBody>
      </p:sp>
    </p:spTree>
    <p:extLst>
      <p:ext uri="{BB962C8B-B14F-4D97-AF65-F5344CB8AC3E}">
        <p14:creationId xmlns:p14="http://schemas.microsoft.com/office/powerpoint/2010/main" val="28634098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might wonder why so many people actually believe in evolution.  Sadly, we were taught it in school as though it is a scientific fact, so we just accepted evolution based on the “experts.”</a:t>
            </a:r>
          </a:p>
          <a:p>
            <a:endParaRPr lang="en-US" dirty="0"/>
          </a:p>
          <a:p>
            <a:r>
              <a:rPr lang="en-US" dirty="0"/>
              <a:t>Many “scientists” choose to believe evolution because it frees them from the authority of God.  They no long feel a need to submit to Him as the ultimate law-giver and judge.  Other people working in the academic world accept evolution because it has become the only acceptable option in their culture.</a:t>
            </a:r>
          </a:p>
          <a:p>
            <a:endParaRPr lang="en-US" dirty="0"/>
          </a:p>
          <a:p>
            <a:r>
              <a:rPr lang="en-US" dirty="0"/>
              <a:t>Aldous Huxley (the grandson of Thomas Henry Huxley, “Darwin’s Bulldog”), did not adopt evolution because of scientific observations; he famously admitted it offered a philosophical justification to escape traditional morality. In his 1937 book “</a:t>
            </a:r>
            <a:r>
              <a:rPr lang="en-US" b="0" u="sng" dirty="0"/>
              <a:t>Ends and Means</a:t>
            </a:r>
            <a:r>
              <a:rPr lang="en-US" dirty="0"/>
              <a:t>“ he wrote “I had motives for not wanting the world to have a meaning... The philosophy of meaninglessness was essentially an instrument of liberation from a certain system of morality. We objected to the morality because it interfered with our sexual freedom."</a:t>
            </a:r>
          </a:p>
        </p:txBody>
      </p:sp>
      <p:sp>
        <p:nvSpPr>
          <p:cNvPr id="4" name="Slide Number Placeholder 3"/>
          <p:cNvSpPr>
            <a:spLocks noGrp="1"/>
          </p:cNvSpPr>
          <p:nvPr>
            <p:ph type="sldNum" sz="quarter" idx="5"/>
          </p:nvPr>
        </p:nvSpPr>
        <p:spPr/>
        <p:txBody>
          <a:bodyPr/>
          <a:lstStyle/>
          <a:p>
            <a:fld id="{E5E99126-8950-4C21-AF8D-DE76EAEEB68F}" type="slidenum">
              <a:rPr lang="en-US" smtClean="0"/>
              <a:t>57</a:t>
            </a:fld>
            <a:endParaRPr lang="en-US"/>
          </a:p>
        </p:txBody>
      </p:sp>
    </p:spTree>
    <p:extLst>
      <p:ext uri="{BB962C8B-B14F-4D97-AF65-F5344CB8AC3E}">
        <p14:creationId xmlns:p14="http://schemas.microsoft.com/office/powerpoint/2010/main" val="20963223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regularly see new articles like this, casting strong doubt on evolution as a theory of origin, suggesting that we need to find something that better fits with the evidence.</a:t>
            </a:r>
            <a:endParaRPr lang="en-US" dirty="0"/>
          </a:p>
        </p:txBody>
      </p:sp>
      <p:sp>
        <p:nvSpPr>
          <p:cNvPr id="4" name="Slide Number Placeholder 3"/>
          <p:cNvSpPr>
            <a:spLocks noGrp="1"/>
          </p:cNvSpPr>
          <p:nvPr>
            <p:ph type="sldNum" sz="quarter" idx="5"/>
          </p:nvPr>
        </p:nvSpPr>
        <p:spPr/>
        <p:txBody>
          <a:bodyPr/>
          <a:lstStyle/>
          <a:p>
            <a:fld id="{E5E99126-8950-4C21-AF8D-DE76EAEEB68F}" type="slidenum">
              <a:rPr lang="en-US" smtClean="0"/>
              <a:t>59</a:t>
            </a:fld>
            <a:endParaRPr lang="en-US"/>
          </a:p>
        </p:txBody>
      </p:sp>
    </p:spTree>
    <p:extLst>
      <p:ext uri="{BB962C8B-B14F-4D97-AF65-F5344CB8AC3E}">
        <p14:creationId xmlns:p14="http://schemas.microsoft.com/office/powerpoint/2010/main" val="207252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are like me, you heard a lot about evolution in high school and college. Evolution and Creation are the two possible explanations for our origin. Both of them can be studied logically, but both of them require faith, because they are based on things from the past.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school, we were taught that Evolution is a proven fact of science. But this is impossible.  </a:t>
            </a:r>
            <a:r>
              <a:rPr lang="en-US" dirty="0"/>
              <a:t>For the </a:t>
            </a:r>
            <a:r>
              <a:rPr lang="en-US" b="1" dirty="0"/>
              <a:t>scientific method </a:t>
            </a:r>
            <a:r>
              <a:rPr lang="en-US" dirty="0"/>
              <a:t>to work well, things</a:t>
            </a:r>
            <a:r>
              <a:rPr lang="en-US" baseline="0" dirty="0"/>
              <a:t> must be </a:t>
            </a:r>
            <a:r>
              <a:rPr lang="en-US" b="1" baseline="0" dirty="0"/>
              <a:t>observable, measurable, repeatable</a:t>
            </a:r>
            <a:r>
              <a:rPr lang="en-US" baseline="0" dirty="0"/>
              <a:t>.  Since the origin of the universe and existence of life don’t fit those possibilities, we must use the </a:t>
            </a:r>
            <a:r>
              <a:rPr lang="en-US" b="1" baseline="0" dirty="0"/>
              <a:t>evidentiary method,</a:t>
            </a:r>
            <a:r>
              <a:rPr lang="en-US" baseline="0" dirty="0"/>
              <a:t> asking questions like a detective seeking clues and looking </a:t>
            </a:r>
            <a:r>
              <a:rPr lang="en-US" b="1" baseline="0" dirty="0"/>
              <a:t>for consistency of testimony</a:t>
            </a:r>
            <a:r>
              <a:rPr lang="en-US" baseline="0" dirty="0"/>
              <a:t>, </a:t>
            </a:r>
            <a:r>
              <a:rPr lang="en-US" b="1" baseline="0" dirty="0"/>
              <a:t>relevance</a:t>
            </a:r>
            <a:r>
              <a:rPr lang="en-US" baseline="0" dirty="0"/>
              <a:t>, </a:t>
            </a:r>
            <a:r>
              <a:rPr lang="en-US" b="1" baseline="0" dirty="0"/>
              <a:t>authenticity</a:t>
            </a:r>
            <a:r>
              <a:rPr lang="en-US" baseline="0" dirty="0"/>
              <a:t>, </a:t>
            </a:r>
            <a:r>
              <a:rPr lang="en-US" b="1" baseline="0" dirty="0"/>
              <a:t>trustworthiness</a:t>
            </a:r>
            <a:r>
              <a:rPr lang="en-US" baseline="0" dirty="0"/>
              <a:t>,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Today as we discuss this topic please be open to think for yourself. Because life requires choices and sometimes those choices have very important consequences.</a:t>
            </a:r>
          </a:p>
          <a:p>
            <a:endParaRPr lang="en-US" dirty="0"/>
          </a:p>
          <a:p>
            <a:r>
              <a:rPr lang="en-US" sz="1200" kern="1200" dirty="0">
                <a:solidFill>
                  <a:schemeClr val="tx1"/>
                </a:solidFill>
                <a:effectLst/>
                <a:latin typeface="+mn-lt"/>
                <a:ea typeface="+mn-ea"/>
                <a:cs typeface="+mn-cs"/>
              </a:rPr>
              <a:t>As with many important decisions, we will approach it seeking what is most probable, not absolutely certain.</a:t>
            </a:r>
            <a:endParaRPr lang="en-US" dirty="0"/>
          </a:p>
          <a:p>
            <a:endParaRPr lang="en-US" dirty="0"/>
          </a:p>
        </p:txBody>
      </p:sp>
      <p:sp>
        <p:nvSpPr>
          <p:cNvPr id="4" name="Slide Number Placeholder 3"/>
          <p:cNvSpPr>
            <a:spLocks noGrp="1"/>
          </p:cNvSpPr>
          <p:nvPr>
            <p:ph type="sldNum" sz="quarter" idx="10"/>
          </p:nvPr>
        </p:nvSpPr>
        <p:spPr/>
        <p:txBody>
          <a:bodyPr/>
          <a:lstStyle/>
          <a:p>
            <a:fld id="{E5E99126-8950-4C21-AF8D-DE76EAEEB68F}" type="slidenum">
              <a:rPr lang="en-US" smtClean="0"/>
              <a:t>6</a:t>
            </a:fld>
            <a:endParaRPr lang="en-US"/>
          </a:p>
        </p:txBody>
      </p:sp>
    </p:spTree>
    <p:extLst>
      <p:ext uri="{BB962C8B-B14F-4D97-AF65-F5344CB8AC3E}">
        <p14:creationId xmlns:p14="http://schemas.microsoft.com/office/powerpoint/2010/main" val="175159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could spend many hours discussing this topic, but today we plan to discuss just three aspects of this topic. As we do I want you to think about each one, asking whether evolution or creation is most probable.</a:t>
            </a:r>
            <a:endParaRPr lang="en-US" dirty="0"/>
          </a:p>
        </p:txBody>
      </p:sp>
      <p:sp>
        <p:nvSpPr>
          <p:cNvPr id="4" name="Slide Number Placeholder 3"/>
          <p:cNvSpPr>
            <a:spLocks noGrp="1"/>
          </p:cNvSpPr>
          <p:nvPr>
            <p:ph type="sldNum" sz="quarter" idx="10"/>
          </p:nvPr>
        </p:nvSpPr>
        <p:spPr/>
        <p:txBody>
          <a:bodyPr/>
          <a:lstStyle/>
          <a:p>
            <a:fld id="{E5E99126-8950-4C21-AF8D-DE76EAEEB68F}" type="slidenum">
              <a:rPr lang="en-US" smtClean="0"/>
              <a:t>7</a:t>
            </a:fld>
            <a:endParaRPr lang="en-US"/>
          </a:p>
        </p:txBody>
      </p:sp>
    </p:spTree>
    <p:extLst>
      <p:ext uri="{BB962C8B-B14F-4D97-AF65-F5344CB8AC3E}">
        <p14:creationId xmlns:p14="http://schemas.microsoft.com/office/powerpoint/2010/main" val="1095011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of all, imagine you're driving down the road and you see this red sports car go by. Where do you think it came from? An empty space of nothing, or a Ferrari factory?</a:t>
            </a:r>
          </a:p>
          <a:p>
            <a:endParaRPr lang="en-US" dirty="0"/>
          </a:p>
        </p:txBody>
      </p:sp>
      <p:sp>
        <p:nvSpPr>
          <p:cNvPr id="4" name="Slide Number Placeholder 3"/>
          <p:cNvSpPr>
            <a:spLocks noGrp="1"/>
          </p:cNvSpPr>
          <p:nvPr>
            <p:ph type="sldNum" sz="quarter" idx="5"/>
          </p:nvPr>
        </p:nvSpPr>
        <p:spPr/>
        <p:txBody>
          <a:bodyPr/>
          <a:lstStyle/>
          <a:p>
            <a:fld id="{E5E99126-8950-4C21-AF8D-DE76EAEEB68F}" type="slidenum">
              <a:rPr lang="en-US" smtClean="0"/>
              <a:t>8</a:t>
            </a:fld>
            <a:endParaRPr lang="en-US"/>
          </a:p>
        </p:txBody>
      </p:sp>
    </p:spTree>
    <p:extLst>
      <p:ext uri="{BB962C8B-B14F-4D97-AF65-F5344CB8AC3E}">
        <p14:creationId xmlns:p14="http://schemas.microsoft.com/office/powerpoint/2010/main" val="2997322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next question: if you have an uncontrolled explosion, what is the most probable result: the picture on the left or the picture on the right?</a:t>
            </a:r>
          </a:p>
        </p:txBody>
      </p:sp>
      <p:sp>
        <p:nvSpPr>
          <p:cNvPr id="4" name="Slide Number Placeholder 3"/>
          <p:cNvSpPr>
            <a:spLocks noGrp="1"/>
          </p:cNvSpPr>
          <p:nvPr>
            <p:ph type="sldNum" sz="quarter" idx="5"/>
          </p:nvPr>
        </p:nvSpPr>
        <p:spPr/>
        <p:txBody>
          <a:bodyPr/>
          <a:lstStyle/>
          <a:p>
            <a:fld id="{E5E99126-8950-4C21-AF8D-DE76EAEEB68F}" type="slidenum">
              <a:rPr lang="en-US" smtClean="0"/>
              <a:t>9</a:t>
            </a:fld>
            <a:endParaRPr lang="en-US"/>
          </a:p>
        </p:txBody>
      </p:sp>
    </p:spTree>
    <p:extLst>
      <p:ext uri="{BB962C8B-B14F-4D97-AF65-F5344CB8AC3E}">
        <p14:creationId xmlns:p14="http://schemas.microsoft.com/office/powerpoint/2010/main" val="2904607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32F98167-EFC5-4BA8-8482-59E6F5F163A0}" type="datetimeFigureOut">
              <a:rPr lang="en-US" altLang="en-US"/>
              <a:pPr/>
              <a:t>7/18/2026</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70A15276-D033-4FC2-B62D-9AA530EB7859}" type="slidenum">
              <a:rPr lang="en-US" altLang="en-US"/>
              <a:pPr/>
              <a:t>‹#›</a:t>
            </a:fld>
            <a:endParaRPr lang="en-US" altLang="en-US" dirty="0"/>
          </a:p>
        </p:txBody>
      </p:sp>
    </p:spTree>
    <p:extLst>
      <p:ext uri="{BB962C8B-B14F-4D97-AF65-F5344CB8AC3E}">
        <p14:creationId xmlns:p14="http://schemas.microsoft.com/office/powerpoint/2010/main" val="1318263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65F72E9-DAAF-47A6-8570-FCC292D84AD7}" type="datetimeFigureOut">
              <a:rPr lang="en-US" altLang="en-US"/>
              <a:pPr/>
              <a:t>7/18/2026</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14D1AB25-F5EE-4E97-AA8B-442887CA39AF}" type="slidenum">
              <a:rPr lang="en-US" altLang="en-US"/>
              <a:pPr/>
              <a:t>‹#›</a:t>
            </a:fld>
            <a:endParaRPr lang="en-US" altLang="en-US" dirty="0"/>
          </a:p>
        </p:txBody>
      </p:sp>
    </p:spTree>
    <p:extLst>
      <p:ext uri="{BB962C8B-B14F-4D97-AF65-F5344CB8AC3E}">
        <p14:creationId xmlns:p14="http://schemas.microsoft.com/office/powerpoint/2010/main" val="4247691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183FE54-9EEF-40F1-993E-8BF85F6E8167}" type="datetimeFigureOut">
              <a:rPr lang="en-US" altLang="en-US"/>
              <a:pPr/>
              <a:t>7/18/2026</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60C0E6DE-ACB3-41D5-8923-5727B33DE0DC}" type="slidenum">
              <a:rPr lang="en-US" altLang="en-US"/>
              <a:pPr/>
              <a:t>‹#›</a:t>
            </a:fld>
            <a:endParaRPr lang="en-US" altLang="en-US" dirty="0"/>
          </a:p>
        </p:txBody>
      </p:sp>
    </p:spTree>
    <p:extLst>
      <p:ext uri="{BB962C8B-B14F-4D97-AF65-F5344CB8AC3E}">
        <p14:creationId xmlns:p14="http://schemas.microsoft.com/office/powerpoint/2010/main" val="2596649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0E8FC37-F1EA-4425-9A8D-962F096637B0}" type="datetimeFigureOut">
              <a:rPr lang="en-US" altLang="en-US"/>
              <a:pPr/>
              <a:t>7/18/2026</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F890E109-EA1A-4AD0-891E-4362EB185B60}" type="slidenum">
              <a:rPr lang="en-US" altLang="en-US"/>
              <a:pPr/>
              <a:t>‹#›</a:t>
            </a:fld>
            <a:endParaRPr lang="en-US" altLang="en-US" dirty="0"/>
          </a:p>
        </p:txBody>
      </p:sp>
    </p:spTree>
    <p:extLst>
      <p:ext uri="{BB962C8B-B14F-4D97-AF65-F5344CB8AC3E}">
        <p14:creationId xmlns:p14="http://schemas.microsoft.com/office/powerpoint/2010/main" val="3317287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9673CE67-363B-464F-A9D0-DEEC052F2CF3}" type="datetimeFigureOut">
              <a:rPr lang="en-US" altLang="en-US"/>
              <a:pPr/>
              <a:t>7/18/2026</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BC6728C9-5071-404A-B0A2-C74F756C5F3F}" type="slidenum">
              <a:rPr lang="en-US" altLang="en-US"/>
              <a:pPr/>
              <a:t>‹#›</a:t>
            </a:fld>
            <a:endParaRPr lang="en-US" altLang="en-US" dirty="0"/>
          </a:p>
        </p:txBody>
      </p:sp>
    </p:spTree>
    <p:extLst>
      <p:ext uri="{BB962C8B-B14F-4D97-AF65-F5344CB8AC3E}">
        <p14:creationId xmlns:p14="http://schemas.microsoft.com/office/powerpoint/2010/main" val="3389501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58AB36AC-43AC-4449-B8CF-690BBFC848C6}" type="datetimeFigureOut">
              <a:rPr lang="en-US" altLang="en-US"/>
              <a:pPr/>
              <a:t>7/18/2026</a:t>
            </a:fld>
            <a:endParaRPr lang="en-US" altLang="en-US" dirty="0"/>
          </a:p>
        </p:txBody>
      </p:sp>
      <p:sp>
        <p:nvSpPr>
          <p:cNvPr id="6" name="Footer Placeholder 4"/>
          <p:cNvSpPr>
            <a:spLocks noGrp="1"/>
          </p:cNvSpPr>
          <p:nvPr>
            <p:ph type="ftr" sz="quarter" idx="11"/>
          </p:nvPr>
        </p:nvSpPr>
        <p:spPr/>
        <p:txBody>
          <a:bodyPr/>
          <a:lstStyle>
            <a:lvl1pPr>
              <a:defRPr/>
            </a:lvl1pPr>
          </a:lstStyle>
          <a:p>
            <a:endParaRPr lang="en-US" altLang="en-US" dirty="0"/>
          </a:p>
        </p:txBody>
      </p:sp>
      <p:sp>
        <p:nvSpPr>
          <p:cNvPr id="7" name="Slide Number Placeholder 5"/>
          <p:cNvSpPr>
            <a:spLocks noGrp="1"/>
          </p:cNvSpPr>
          <p:nvPr>
            <p:ph type="sldNum" sz="quarter" idx="12"/>
          </p:nvPr>
        </p:nvSpPr>
        <p:spPr/>
        <p:txBody>
          <a:bodyPr/>
          <a:lstStyle>
            <a:lvl1pPr>
              <a:defRPr/>
            </a:lvl1pPr>
          </a:lstStyle>
          <a:p>
            <a:fld id="{2677BE8C-73B8-4401-B78A-C3C6588F5D05}" type="slidenum">
              <a:rPr lang="en-US" altLang="en-US"/>
              <a:pPr/>
              <a:t>‹#›</a:t>
            </a:fld>
            <a:endParaRPr lang="en-US" altLang="en-US" dirty="0"/>
          </a:p>
        </p:txBody>
      </p:sp>
    </p:spTree>
    <p:extLst>
      <p:ext uri="{BB962C8B-B14F-4D97-AF65-F5344CB8AC3E}">
        <p14:creationId xmlns:p14="http://schemas.microsoft.com/office/powerpoint/2010/main" val="615365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4125A644-362D-4EF4-A5D3-7604E85CE606}" type="datetimeFigureOut">
              <a:rPr lang="en-US" altLang="en-US"/>
              <a:pPr/>
              <a:t>7/18/2026</a:t>
            </a:fld>
            <a:endParaRPr lang="en-US" altLang="en-US" dirty="0"/>
          </a:p>
        </p:txBody>
      </p:sp>
      <p:sp>
        <p:nvSpPr>
          <p:cNvPr id="8" name="Footer Placeholder 4"/>
          <p:cNvSpPr>
            <a:spLocks noGrp="1"/>
          </p:cNvSpPr>
          <p:nvPr>
            <p:ph type="ftr" sz="quarter" idx="11"/>
          </p:nvPr>
        </p:nvSpPr>
        <p:spPr/>
        <p:txBody>
          <a:bodyPr/>
          <a:lstStyle>
            <a:lvl1pPr>
              <a:defRPr/>
            </a:lvl1pPr>
          </a:lstStyle>
          <a:p>
            <a:endParaRPr lang="en-US" altLang="en-US" dirty="0"/>
          </a:p>
        </p:txBody>
      </p:sp>
      <p:sp>
        <p:nvSpPr>
          <p:cNvPr id="9" name="Slide Number Placeholder 5"/>
          <p:cNvSpPr>
            <a:spLocks noGrp="1"/>
          </p:cNvSpPr>
          <p:nvPr>
            <p:ph type="sldNum" sz="quarter" idx="12"/>
          </p:nvPr>
        </p:nvSpPr>
        <p:spPr/>
        <p:txBody>
          <a:bodyPr/>
          <a:lstStyle>
            <a:lvl1pPr>
              <a:defRPr/>
            </a:lvl1pPr>
          </a:lstStyle>
          <a:p>
            <a:fld id="{FB8DDB40-AC2C-4C99-A2EA-AE7C45D9CC1A}" type="slidenum">
              <a:rPr lang="en-US" altLang="en-US"/>
              <a:pPr/>
              <a:t>‹#›</a:t>
            </a:fld>
            <a:endParaRPr lang="en-US" altLang="en-US" dirty="0"/>
          </a:p>
        </p:txBody>
      </p:sp>
    </p:spTree>
    <p:extLst>
      <p:ext uri="{BB962C8B-B14F-4D97-AF65-F5344CB8AC3E}">
        <p14:creationId xmlns:p14="http://schemas.microsoft.com/office/powerpoint/2010/main" val="388176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72F932F1-4901-41B6-9747-2B1B1D983250}" type="datetimeFigureOut">
              <a:rPr lang="en-US" altLang="en-US"/>
              <a:pPr/>
              <a:t>7/18/2026</a:t>
            </a:fld>
            <a:endParaRPr lang="en-US" altLang="en-US" dirty="0"/>
          </a:p>
        </p:txBody>
      </p:sp>
      <p:sp>
        <p:nvSpPr>
          <p:cNvPr id="4" name="Footer Placeholder 4"/>
          <p:cNvSpPr>
            <a:spLocks noGrp="1"/>
          </p:cNvSpPr>
          <p:nvPr>
            <p:ph type="ftr" sz="quarter" idx="11"/>
          </p:nvPr>
        </p:nvSpPr>
        <p:spPr/>
        <p:txBody>
          <a:bodyPr/>
          <a:lstStyle>
            <a:lvl1pPr>
              <a:defRPr/>
            </a:lvl1pPr>
          </a:lstStyle>
          <a:p>
            <a:endParaRPr lang="en-US" altLang="en-US" dirty="0"/>
          </a:p>
        </p:txBody>
      </p:sp>
      <p:sp>
        <p:nvSpPr>
          <p:cNvPr id="5" name="Slide Number Placeholder 5"/>
          <p:cNvSpPr>
            <a:spLocks noGrp="1"/>
          </p:cNvSpPr>
          <p:nvPr>
            <p:ph type="sldNum" sz="quarter" idx="12"/>
          </p:nvPr>
        </p:nvSpPr>
        <p:spPr/>
        <p:txBody>
          <a:bodyPr/>
          <a:lstStyle>
            <a:lvl1pPr>
              <a:defRPr/>
            </a:lvl1pPr>
          </a:lstStyle>
          <a:p>
            <a:fld id="{8915496C-58C2-4E3E-9059-1CC0CD11B19D}" type="slidenum">
              <a:rPr lang="en-US" altLang="en-US"/>
              <a:pPr/>
              <a:t>‹#›</a:t>
            </a:fld>
            <a:endParaRPr lang="en-US" altLang="en-US" dirty="0"/>
          </a:p>
        </p:txBody>
      </p:sp>
    </p:spTree>
    <p:extLst>
      <p:ext uri="{BB962C8B-B14F-4D97-AF65-F5344CB8AC3E}">
        <p14:creationId xmlns:p14="http://schemas.microsoft.com/office/powerpoint/2010/main" val="2883203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373E43E-355D-4E29-B366-F780F655476D}" type="datetimeFigureOut">
              <a:rPr lang="en-US" altLang="en-US"/>
              <a:pPr/>
              <a:t>7/18/2026</a:t>
            </a:fld>
            <a:endParaRPr lang="en-US" altLang="en-US" dirty="0"/>
          </a:p>
        </p:txBody>
      </p:sp>
      <p:sp>
        <p:nvSpPr>
          <p:cNvPr id="3" name="Footer Placeholder 4"/>
          <p:cNvSpPr>
            <a:spLocks noGrp="1"/>
          </p:cNvSpPr>
          <p:nvPr>
            <p:ph type="ftr" sz="quarter" idx="11"/>
          </p:nvPr>
        </p:nvSpPr>
        <p:spPr/>
        <p:txBody>
          <a:bodyPr/>
          <a:lstStyle>
            <a:lvl1pPr>
              <a:defRPr/>
            </a:lvl1pPr>
          </a:lstStyle>
          <a:p>
            <a:endParaRPr lang="en-US" altLang="en-US" dirty="0"/>
          </a:p>
        </p:txBody>
      </p:sp>
      <p:sp>
        <p:nvSpPr>
          <p:cNvPr id="4" name="Slide Number Placeholder 5"/>
          <p:cNvSpPr>
            <a:spLocks noGrp="1"/>
          </p:cNvSpPr>
          <p:nvPr>
            <p:ph type="sldNum" sz="quarter" idx="12"/>
          </p:nvPr>
        </p:nvSpPr>
        <p:spPr/>
        <p:txBody>
          <a:bodyPr/>
          <a:lstStyle>
            <a:lvl1pPr>
              <a:defRPr/>
            </a:lvl1pPr>
          </a:lstStyle>
          <a:p>
            <a:fld id="{3884ADA2-1999-4BF5-A833-A79580F76ABB}" type="slidenum">
              <a:rPr lang="en-US" altLang="en-US"/>
              <a:pPr/>
              <a:t>‹#›</a:t>
            </a:fld>
            <a:endParaRPr lang="en-US" altLang="en-US" dirty="0"/>
          </a:p>
        </p:txBody>
      </p:sp>
    </p:spTree>
    <p:extLst>
      <p:ext uri="{BB962C8B-B14F-4D97-AF65-F5344CB8AC3E}">
        <p14:creationId xmlns:p14="http://schemas.microsoft.com/office/powerpoint/2010/main" val="4243425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7FB42689-2F40-4DF5-948C-2DDC3BC14235}" type="datetimeFigureOut">
              <a:rPr lang="en-US" altLang="en-US"/>
              <a:pPr/>
              <a:t>7/18/2026</a:t>
            </a:fld>
            <a:endParaRPr lang="en-US" altLang="en-US" dirty="0"/>
          </a:p>
        </p:txBody>
      </p:sp>
      <p:sp>
        <p:nvSpPr>
          <p:cNvPr id="6" name="Footer Placeholder 4"/>
          <p:cNvSpPr>
            <a:spLocks noGrp="1"/>
          </p:cNvSpPr>
          <p:nvPr>
            <p:ph type="ftr" sz="quarter" idx="11"/>
          </p:nvPr>
        </p:nvSpPr>
        <p:spPr/>
        <p:txBody>
          <a:bodyPr/>
          <a:lstStyle>
            <a:lvl1pPr>
              <a:defRPr/>
            </a:lvl1pPr>
          </a:lstStyle>
          <a:p>
            <a:endParaRPr lang="en-US" altLang="en-US" dirty="0"/>
          </a:p>
        </p:txBody>
      </p:sp>
      <p:sp>
        <p:nvSpPr>
          <p:cNvPr id="7" name="Slide Number Placeholder 5"/>
          <p:cNvSpPr>
            <a:spLocks noGrp="1"/>
          </p:cNvSpPr>
          <p:nvPr>
            <p:ph type="sldNum" sz="quarter" idx="12"/>
          </p:nvPr>
        </p:nvSpPr>
        <p:spPr/>
        <p:txBody>
          <a:bodyPr/>
          <a:lstStyle>
            <a:lvl1pPr>
              <a:defRPr/>
            </a:lvl1pPr>
          </a:lstStyle>
          <a:p>
            <a:fld id="{4F9B4896-E089-4635-A689-F2BA0D822C9E}" type="slidenum">
              <a:rPr lang="en-US" altLang="en-US"/>
              <a:pPr/>
              <a:t>‹#›</a:t>
            </a:fld>
            <a:endParaRPr lang="en-US" altLang="en-US" dirty="0"/>
          </a:p>
        </p:txBody>
      </p:sp>
    </p:spTree>
    <p:extLst>
      <p:ext uri="{BB962C8B-B14F-4D97-AF65-F5344CB8AC3E}">
        <p14:creationId xmlns:p14="http://schemas.microsoft.com/office/powerpoint/2010/main" val="3366930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A7D16435-51AB-40B6-92B9-A17865A7B53C}" type="datetimeFigureOut">
              <a:rPr lang="en-US" altLang="en-US"/>
              <a:pPr/>
              <a:t>7/18/2026</a:t>
            </a:fld>
            <a:endParaRPr lang="en-US" altLang="en-US" dirty="0"/>
          </a:p>
        </p:txBody>
      </p:sp>
      <p:sp>
        <p:nvSpPr>
          <p:cNvPr id="6" name="Footer Placeholder 4"/>
          <p:cNvSpPr>
            <a:spLocks noGrp="1"/>
          </p:cNvSpPr>
          <p:nvPr>
            <p:ph type="ftr" sz="quarter" idx="11"/>
          </p:nvPr>
        </p:nvSpPr>
        <p:spPr/>
        <p:txBody>
          <a:bodyPr/>
          <a:lstStyle>
            <a:lvl1pPr>
              <a:defRPr/>
            </a:lvl1pPr>
          </a:lstStyle>
          <a:p>
            <a:endParaRPr lang="en-US" altLang="en-US" dirty="0"/>
          </a:p>
        </p:txBody>
      </p:sp>
      <p:sp>
        <p:nvSpPr>
          <p:cNvPr id="7" name="Slide Number Placeholder 5"/>
          <p:cNvSpPr>
            <a:spLocks noGrp="1"/>
          </p:cNvSpPr>
          <p:nvPr>
            <p:ph type="sldNum" sz="quarter" idx="12"/>
          </p:nvPr>
        </p:nvSpPr>
        <p:spPr/>
        <p:txBody>
          <a:bodyPr/>
          <a:lstStyle>
            <a:lvl1pPr>
              <a:defRPr/>
            </a:lvl1pPr>
          </a:lstStyle>
          <a:p>
            <a:fld id="{B5DF7493-4647-4057-B7BB-11F9B79D35BF}" type="slidenum">
              <a:rPr lang="en-US" altLang="en-US"/>
              <a:pPr/>
              <a:t>‹#›</a:t>
            </a:fld>
            <a:endParaRPr lang="en-US" altLang="en-US" dirty="0"/>
          </a:p>
        </p:txBody>
      </p:sp>
    </p:spTree>
    <p:extLst>
      <p:ext uri="{BB962C8B-B14F-4D97-AF65-F5344CB8AC3E}">
        <p14:creationId xmlns:p14="http://schemas.microsoft.com/office/powerpoint/2010/main" val="2584623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B52A780E-1022-486C-A4EA-A111A4C0C890}" type="datetimeFigureOut">
              <a:rPr lang="en-US" altLang="en-US"/>
              <a:pPr/>
              <a:t>7/18/2026</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n-US" alt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ECC06FF-7F89-471F-85FF-F9717BA0A429}"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1" y="0"/>
            <a:ext cx="4114799" cy="914400"/>
          </a:xfrm>
        </p:spPr>
        <p:txBody>
          <a:bodyPr>
            <a:normAutofit/>
          </a:bodyPr>
          <a:lstStyle/>
          <a:p>
            <a:r>
              <a:rPr lang="en-US" b="1" u="sng"/>
              <a:t>Study Plan</a:t>
            </a:r>
            <a:endParaRPr lang="en-US" b="1" u="sng" dirty="0"/>
          </a:p>
        </p:txBody>
      </p:sp>
      <p:pic>
        <p:nvPicPr>
          <p:cNvPr id="3" name="Picture 2">
            <a:extLst>
              <a:ext uri="{FF2B5EF4-FFF2-40B4-BE49-F238E27FC236}">
                <a16:creationId xmlns:a16="http://schemas.microsoft.com/office/drawing/2014/main" id="{98155A81-C4C8-FD74-236E-14249CC3ED1C}"/>
              </a:ext>
            </a:extLst>
          </p:cNvPr>
          <p:cNvPicPr>
            <a:picLocks noChangeAspect="1"/>
          </p:cNvPicPr>
          <p:nvPr/>
        </p:nvPicPr>
        <p:blipFill>
          <a:blip r:embed="rId3"/>
          <a:srcRect l="17137" t="18136" r="5976" b="22276"/>
          <a:stretch>
            <a:fillRect/>
          </a:stretch>
        </p:blipFill>
        <p:spPr>
          <a:xfrm>
            <a:off x="304800" y="990600"/>
            <a:ext cx="8673278" cy="5262986"/>
          </a:xfrm>
          <a:prstGeom prst="rect">
            <a:avLst/>
          </a:prstGeom>
        </p:spPr>
      </p:pic>
      <p:cxnSp>
        <p:nvCxnSpPr>
          <p:cNvPr id="10" name="Straight Connector 9">
            <a:extLst>
              <a:ext uri="{FF2B5EF4-FFF2-40B4-BE49-F238E27FC236}">
                <a16:creationId xmlns:a16="http://schemas.microsoft.com/office/drawing/2014/main" id="{EC8C1821-C9A7-013F-BDA4-34C524FD1D02}"/>
              </a:ext>
            </a:extLst>
          </p:cNvPr>
          <p:cNvCxnSpPr>
            <a:cxnSpLocks/>
          </p:cNvCxnSpPr>
          <p:nvPr/>
        </p:nvCxnSpPr>
        <p:spPr>
          <a:xfrm>
            <a:off x="304800" y="1676400"/>
            <a:ext cx="3810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3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0"/>
            <a:ext cx="8229600" cy="1143000"/>
          </a:xfrm>
        </p:spPr>
        <p:txBody>
          <a:bodyPr/>
          <a:lstStyle/>
          <a:p>
            <a:pPr eaLnBrk="1" hangingPunct="1"/>
            <a:r>
              <a:rPr lang="en-US" altLang="en-US" u="sng" dirty="0"/>
              <a:t>Two Realities:</a:t>
            </a:r>
          </a:p>
        </p:txBody>
      </p:sp>
      <p:sp>
        <p:nvSpPr>
          <p:cNvPr id="3" name="Content Placeholder 2"/>
          <p:cNvSpPr>
            <a:spLocks noGrp="1"/>
          </p:cNvSpPr>
          <p:nvPr>
            <p:ph idx="1"/>
          </p:nvPr>
        </p:nvSpPr>
        <p:spPr>
          <a:xfrm>
            <a:off x="228600" y="1600200"/>
            <a:ext cx="8839200" cy="4525963"/>
          </a:xfrm>
        </p:spPr>
        <p:txBody>
          <a:bodyPr/>
          <a:lstStyle/>
          <a:p>
            <a:pPr marL="0" indent="0" eaLnBrk="1" hangingPunct="1">
              <a:buFont typeface="Arial" charset="0"/>
              <a:buNone/>
            </a:pPr>
            <a:r>
              <a:rPr lang="en-US" altLang="en-US" sz="3600" dirty="0"/>
              <a:t>1. Something doesn’t come from nothing</a:t>
            </a:r>
          </a:p>
          <a:p>
            <a:pPr marL="0" indent="0" eaLnBrk="1" hangingPunct="1">
              <a:buFont typeface="Arial" charset="0"/>
              <a:buNone/>
            </a:pPr>
            <a:r>
              <a:rPr lang="en-US" altLang="en-US" dirty="0"/>
              <a:t>(first law of thermodynamics)</a:t>
            </a:r>
          </a:p>
          <a:p>
            <a:pPr marL="0" indent="0" eaLnBrk="1" hangingPunct="1">
              <a:buFont typeface="Arial" charset="0"/>
              <a:buNone/>
            </a:pPr>
            <a:endParaRPr lang="en-US" altLang="en-US" sz="3600" dirty="0"/>
          </a:p>
          <a:p>
            <a:pPr marL="0" indent="0" eaLnBrk="1" hangingPunct="1">
              <a:buFont typeface="Arial" charset="0"/>
              <a:buNone/>
            </a:pPr>
            <a:r>
              <a:rPr lang="en-US" altLang="en-US" sz="3600" dirty="0"/>
              <a:t>2. Intelligent designs do not arise by accident</a:t>
            </a:r>
          </a:p>
          <a:p>
            <a:pPr marL="0" indent="0" eaLnBrk="1" hangingPunct="1">
              <a:buFont typeface="Arial" charset="0"/>
              <a:buNone/>
            </a:pPr>
            <a:r>
              <a:rPr lang="en-US" altLang="en-US" dirty="0"/>
              <a:t>(statistical information theory)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Title 3"/>
          <p:cNvSpPr>
            <a:spLocks noGrp="1"/>
          </p:cNvSpPr>
          <p:nvPr>
            <p:ph type="title"/>
          </p:nvPr>
        </p:nvSpPr>
        <p:spPr>
          <a:xfrm>
            <a:off x="457200" y="-76200"/>
            <a:ext cx="8229600" cy="1143000"/>
          </a:xfrm>
        </p:spPr>
        <p:txBody>
          <a:bodyPr/>
          <a:lstStyle/>
          <a:p>
            <a:pPr eaLnBrk="1" hangingPunct="1"/>
            <a:r>
              <a:rPr lang="en-US" altLang="en-US" b="1" dirty="0">
                <a:solidFill>
                  <a:schemeClr val="bg1"/>
                </a:solidFill>
              </a:rPr>
              <a:t>Did this come from nothing?</a:t>
            </a:r>
          </a:p>
        </p:txBody>
      </p:sp>
      <p:pic>
        <p:nvPicPr>
          <p:cNvPr id="1126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0" name="Title 3"/>
          <p:cNvSpPr>
            <a:spLocks noGrp="1"/>
          </p:cNvSpPr>
          <p:nvPr>
            <p:ph type="title"/>
          </p:nvPr>
        </p:nvSpPr>
        <p:spPr>
          <a:xfrm>
            <a:off x="457200" y="-76200"/>
            <a:ext cx="8229600" cy="1143000"/>
          </a:xfrm>
        </p:spPr>
        <p:txBody>
          <a:bodyPr/>
          <a:lstStyle/>
          <a:p>
            <a:pPr eaLnBrk="1" hangingPunct="1"/>
            <a:r>
              <a:rPr lang="en-US" altLang="en-US" b="1" dirty="0">
                <a:solidFill>
                  <a:schemeClr val="bg1"/>
                </a:solidFill>
              </a:rPr>
              <a:t>Did this design arise by accident?</a:t>
            </a:r>
          </a:p>
        </p:txBody>
      </p:sp>
      <p:pic>
        <p:nvPicPr>
          <p:cNvPr id="1229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43000"/>
            <a:ext cx="9296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9600"/>
            <a:ext cx="85344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3"/>
          <p:cNvSpPr>
            <a:spLocks noGrp="1"/>
          </p:cNvSpPr>
          <p:nvPr>
            <p:ph type="title"/>
          </p:nvPr>
        </p:nvSpPr>
        <p:spPr>
          <a:xfrm>
            <a:off x="0" y="-76200"/>
            <a:ext cx="9144000" cy="1143000"/>
          </a:xfrm>
        </p:spPr>
        <p:txBody>
          <a:bodyPr/>
          <a:lstStyle/>
          <a:p>
            <a:pPr eaLnBrk="1" hangingPunct="1"/>
            <a:r>
              <a:rPr lang="en-US" altLang="en-US" b="1" dirty="0">
                <a:solidFill>
                  <a:schemeClr val="bg1"/>
                </a:solidFill>
              </a:rPr>
              <a:t>Was this planet designed for life?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152400"/>
            <a:ext cx="9144000" cy="1143000"/>
          </a:xfrm>
        </p:spPr>
        <p:txBody>
          <a:bodyPr/>
          <a:lstStyle/>
          <a:p>
            <a:pPr eaLnBrk="1" hangingPunct="1"/>
            <a:r>
              <a:rPr lang="en-US" altLang="en-US" u="sng" dirty="0"/>
              <a:t>You decide – which is </a:t>
            </a:r>
            <a:r>
              <a:rPr lang="en-US" altLang="en-US" b="1" u="sng" dirty="0"/>
              <a:t>most probable</a:t>
            </a:r>
            <a:r>
              <a:rPr lang="en-US" altLang="en-US" u="sng" dirty="0"/>
              <a:t>?</a:t>
            </a:r>
            <a:endParaRPr lang="en-US" altLang="en-US" dirty="0"/>
          </a:p>
        </p:txBody>
      </p:sp>
      <p:sp>
        <p:nvSpPr>
          <p:cNvPr id="14339" name="TextBox 2"/>
          <p:cNvSpPr txBox="1">
            <a:spLocks noChangeArrowheads="1"/>
          </p:cNvSpPr>
          <p:nvPr/>
        </p:nvSpPr>
        <p:spPr bwMode="auto">
          <a:xfrm>
            <a:off x="0" y="13716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spcAft>
                <a:spcPts val="600"/>
              </a:spcAft>
              <a:buFontTx/>
              <a:buNone/>
            </a:pPr>
            <a:r>
              <a:rPr lang="en-US" altLang="en-US" sz="3600" u="sng" dirty="0"/>
              <a:t>Evolution</a:t>
            </a:r>
            <a:r>
              <a:rPr lang="en-US" altLang="en-US" sz="3600" dirty="0"/>
              <a:t>                                     </a:t>
            </a:r>
            <a:r>
              <a:rPr lang="en-US" altLang="en-US" sz="3600" u="sng" dirty="0"/>
              <a:t>Creation</a:t>
            </a:r>
          </a:p>
        </p:txBody>
      </p:sp>
      <p:sp>
        <p:nvSpPr>
          <p:cNvPr id="14340" name="TextBox 10"/>
          <p:cNvSpPr txBox="1">
            <a:spLocks noChangeArrowheads="1"/>
          </p:cNvSpPr>
          <p:nvPr/>
        </p:nvSpPr>
        <p:spPr bwMode="auto">
          <a:xfrm>
            <a:off x="0" y="2057400"/>
            <a:ext cx="91440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3200"/>
              </a:lnSpc>
              <a:spcBef>
                <a:spcPct val="0"/>
              </a:spcBef>
              <a:buFontTx/>
              <a:buNone/>
            </a:pPr>
            <a:r>
              <a:rPr lang="en-US" altLang="en-US" dirty="0"/>
              <a:t>Everything came from                    A powerful Creator</a:t>
            </a:r>
          </a:p>
          <a:p>
            <a:pPr algn="ctr" eaLnBrk="1" hangingPunct="1">
              <a:lnSpc>
                <a:spcPts val="3200"/>
              </a:lnSpc>
              <a:spcBef>
                <a:spcPct val="0"/>
              </a:spcBef>
              <a:buFontTx/>
              <a:buNone/>
            </a:pPr>
            <a:r>
              <a:rPr lang="en-US" altLang="en-US" dirty="0"/>
              <a:t>nothing                                                 made everything</a:t>
            </a:r>
            <a:endParaRPr lang="en-US" altLang="en-US" u="sng"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457200" y="-76200"/>
            <a:ext cx="8229600" cy="1143000"/>
          </a:xfrm>
        </p:spPr>
        <p:txBody>
          <a:bodyPr/>
          <a:lstStyle/>
          <a:p>
            <a:pPr eaLnBrk="1" hangingPunct="1"/>
            <a:r>
              <a:rPr lang="en-US" altLang="en-US" dirty="0"/>
              <a:t>What is the difference?</a:t>
            </a:r>
          </a:p>
        </p:txBody>
      </p:sp>
      <p:pic>
        <p:nvPicPr>
          <p:cNvPr id="153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300" y="1096962"/>
            <a:ext cx="4054475"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256" b="4625"/>
          <a:stretch/>
        </p:blipFill>
        <p:spPr bwMode="auto">
          <a:xfrm>
            <a:off x="94596" y="1194182"/>
            <a:ext cx="4232275" cy="359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3"/>
          <p:cNvSpPr txBox="1">
            <a:spLocks/>
          </p:cNvSpPr>
          <p:nvPr/>
        </p:nvSpPr>
        <p:spPr bwMode="auto">
          <a:xfrm>
            <a:off x="94595" y="4800600"/>
            <a:ext cx="453772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3200" dirty="0"/>
              <a:t>How do you change this…</a:t>
            </a:r>
          </a:p>
        </p:txBody>
      </p:sp>
      <p:sp>
        <p:nvSpPr>
          <p:cNvPr id="6" name="Title 3"/>
          <p:cNvSpPr txBox="1">
            <a:spLocks/>
          </p:cNvSpPr>
          <p:nvPr/>
        </p:nvSpPr>
        <p:spPr bwMode="auto">
          <a:xfrm>
            <a:off x="5105400" y="4953000"/>
            <a:ext cx="3581400" cy="66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3200" dirty="0"/>
              <a:t>into this?</a:t>
            </a:r>
          </a:p>
        </p:txBody>
      </p:sp>
      <p:sp>
        <p:nvSpPr>
          <p:cNvPr id="7" name="Title 3"/>
          <p:cNvSpPr txBox="1">
            <a:spLocks/>
          </p:cNvSpPr>
          <p:nvPr/>
        </p:nvSpPr>
        <p:spPr bwMode="auto">
          <a:xfrm>
            <a:off x="757689" y="5943600"/>
            <a:ext cx="7632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3600" dirty="0">
                <a:solidFill>
                  <a:srgbClr val="FF0000"/>
                </a:solidFill>
              </a:rPr>
              <a:t>Can it happen by random accidents?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6084" b="2808"/>
          <a:stretch/>
        </p:blipFill>
        <p:spPr bwMode="auto">
          <a:xfrm>
            <a:off x="142657" y="1626476"/>
            <a:ext cx="4232275" cy="3555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0"/>
            <a:ext cx="4257869"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a:spLocks noChangeArrowheads="1"/>
          </p:cNvSpPr>
          <p:nvPr/>
        </p:nvSpPr>
        <p:spPr bwMode="auto">
          <a:xfrm>
            <a:off x="1371600" y="786825"/>
            <a:ext cx="1295400"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u="sng" dirty="0"/>
              <a:t>this:</a:t>
            </a:r>
          </a:p>
        </p:txBody>
      </p:sp>
      <p:grpSp>
        <p:nvGrpSpPr>
          <p:cNvPr id="9" name="Group 8"/>
          <p:cNvGrpSpPr>
            <a:grpSpLocks noChangeAspect="1"/>
          </p:cNvGrpSpPr>
          <p:nvPr/>
        </p:nvGrpSpPr>
        <p:grpSpPr bwMode="auto">
          <a:xfrm>
            <a:off x="5029200" y="1552662"/>
            <a:ext cx="3886200" cy="4782077"/>
            <a:chOff x="4910435" y="1433848"/>
            <a:chExt cx="4099242" cy="5186144"/>
          </a:xfrm>
        </p:grpSpPr>
        <p:sp>
          <p:nvSpPr>
            <p:cNvPr id="16392" name="TextBox 10"/>
            <p:cNvSpPr txBox="1">
              <a:spLocks noChangeArrowheads="1"/>
            </p:cNvSpPr>
            <p:nvPr/>
          </p:nvSpPr>
          <p:spPr bwMode="auto">
            <a:xfrm>
              <a:off x="5645016" y="5929050"/>
              <a:ext cx="3031965" cy="69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a:t>and a Process</a:t>
              </a:r>
            </a:p>
          </p:txBody>
        </p:sp>
        <p:pic>
          <p:nvPicPr>
            <p:cNvPr id="163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0435" y="1433848"/>
              <a:ext cx="4099242" cy="3916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up 5"/>
          <p:cNvGrpSpPr>
            <a:grpSpLocks/>
          </p:cNvGrpSpPr>
          <p:nvPr/>
        </p:nvGrpSpPr>
        <p:grpSpPr bwMode="auto">
          <a:xfrm>
            <a:off x="3016468" y="1828800"/>
            <a:ext cx="2857500" cy="4473782"/>
            <a:chOff x="513087" y="1447800"/>
            <a:chExt cx="3677913" cy="6272052"/>
          </a:xfrm>
        </p:grpSpPr>
        <p:pic>
          <p:nvPicPr>
            <p:cNvPr id="1639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087" y="1447800"/>
              <a:ext cx="3677913" cy="3945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5" name="TextBox 2"/>
            <p:cNvSpPr txBox="1">
              <a:spLocks noChangeArrowheads="1"/>
            </p:cNvSpPr>
            <p:nvPr/>
          </p:nvSpPr>
          <p:spPr bwMode="auto">
            <a:xfrm>
              <a:off x="1371383" y="6900022"/>
              <a:ext cx="2516931" cy="819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a:t>a Design,</a:t>
              </a:r>
            </a:p>
          </p:txBody>
        </p:sp>
      </p:grpSp>
      <p:sp>
        <p:nvSpPr>
          <p:cNvPr id="12" name="TextBox 2"/>
          <p:cNvSpPr txBox="1">
            <a:spLocks noChangeArrowheads="1"/>
          </p:cNvSpPr>
          <p:nvPr/>
        </p:nvSpPr>
        <p:spPr bwMode="auto">
          <a:xfrm>
            <a:off x="0" y="5715000"/>
            <a:ext cx="368330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a:t>The Right Pieces,</a:t>
            </a:r>
          </a:p>
          <a:p>
            <a:pPr algn="ctr" eaLnBrk="1" hangingPunct="1">
              <a:spcBef>
                <a:spcPct val="0"/>
              </a:spcBef>
              <a:buFontTx/>
              <a:buNone/>
            </a:pPr>
            <a:r>
              <a:rPr lang="en-US" altLang="en-US" sz="2400" dirty="0"/>
              <a:t>(66 pieces / 19 types)</a:t>
            </a:r>
            <a:endParaRPr lang="en-US" altLang="en-US" dirty="0"/>
          </a:p>
        </p:txBody>
      </p:sp>
      <p:sp>
        <p:nvSpPr>
          <p:cNvPr id="4" name="Title 3"/>
          <p:cNvSpPr>
            <a:spLocks noGrp="1"/>
          </p:cNvSpPr>
          <p:nvPr>
            <p:ph type="title"/>
          </p:nvPr>
        </p:nvSpPr>
        <p:spPr>
          <a:xfrm>
            <a:off x="1981200" y="-71376"/>
            <a:ext cx="5181600" cy="808038"/>
          </a:xfrm>
        </p:spPr>
        <p:txBody>
          <a:bodyPr>
            <a:normAutofit/>
          </a:bodyPr>
          <a:lstStyle/>
          <a:p>
            <a:pPr eaLnBrk="1" hangingPunct="1"/>
            <a:r>
              <a:rPr lang="en-US" altLang="en-US" u="sng" dirty="0"/>
              <a:t>You need</a:t>
            </a:r>
          </a:p>
        </p:txBody>
      </p:sp>
      <p:sp>
        <p:nvSpPr>
          <p:cNvPr id="14" name="TextBox 13"/>
          <p:cNvSpPr txBox="1">
            <a:spLocks noChangeArrowheads="1"/>
          </p:cNvSpPr>
          <p:nvPr/>
        </p:nvSpPr>
        <p:spPr bwMode="auto">
          <a:xfrm>
            <a:off x="3897736" y="762000"/>
            <a:ext cx="1295400"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u="sng" dirty="0"/>
              <a:t>this:</a:t>
            </a:r>
          </a:p>
        </p:txBody>
      </p:sp>
      <p:sp>
        <p:nvSpPr>
          <p:cNvPr id="15" name="TextBox 14"/>
          <p:cNvSpPr txBox="1">
            <a:spLocks noChangeArrowheads="1"/>
          </p:cNvSpPr>
          <p:nvPr/>
        </p:nvSpPr>
        <p:spPr bwMode="auto">
          <a:xfrm>
            <a:off x="6133904" y="762000"/>
            <a:ext cx="1790896"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u="sng" dirty="0"/>
              <a:t>and this: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nodeType="withGroup">
                            <p:stCondLst>
                              <p:cond delay="1000"/>
                            </p:stCondLst>
                            <p:childTnLst>
                              <p:par>
                                <p:cTn id="13" presetID="10" presetClass="entr" presetSubtype="0" fill="hold" nodeType="afterEffect">
                                  <p:stCondLst>
                                    <p:cond delay="25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500"/>
                            </p:stCondLst>
                            <p:childTnLst>
                              <p:par>
                                <p:cTn id="22" presetID="10" presetClass="entr" presetSubtype="0" fill="hold" nodeType="afterEffect">
                                  <p:stCondLst>
                                    <p:cond delay="25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500"/>
                            </p:stCondLst>
                            <p:childTnLst>
                              <p:par>
                                <p:cTn id="31" presetID="10" presetClass="entr" presetSubtype="0" fill="hold" nodeType="afterEffect">
                                  <p:stCondLst>
                                    <p:cond delay="25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normAutofit/>
          </a:bodyPr>
          <a:lstStyle/>
          <a:p>
            <a:pPr eaLnBrk="1" hangingPunct="1"/>
            <a:r>
              <a:rPr lang="en-US" altLang="en-US" sz="3600" b="1" dirty="0"/>
              <a:t>Every living thing </a:t>
            </a:r>
            <a:r>
              <a:rPr lang="en-US" altLang="en-US" sz="3600" dirty="0"/>
              <a:t>is made of </a:t>
            </a:r>
            <a:r>
              <a:rPr lang="en-US" altLang="en-US" sz="3600" b="1" dirty="0"/>
              <a:t>Proteins</a:t>
            </a:r>
          </a:p>
        </p:txBody>
      </p:sp>
      <p:pic>
        <p:nvPicPr>
          <p:cNvPr id="1741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 y="1557338"/>
            <a:ext cx="9059863"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04800" y="914400"/>
            <a:ext cx="8534400" cy="522002"/>
          </a:xfrm>
          <a:prstGeom prst="rect">
            <a:avLst/>
          </a:prstGeom>
          <a:noFill/>
        </p:spPr>
        <p:txBody>
          <a:bodyPr wrap="square" rtlCol="0">
            <a:spAutoFit/>
          </a:bodyPr>
          <a:lstStyle/>
          <a:p>
            <a:pPr algn="ctr">
              <a:lnSpc>
                <a:spcPts val="3200"/>
              </a:lnSpc>
              <a:spcAft>
                <a:spcPts val="0"/>
              </a:spcAft>
            </a:pPr>
            <a:r>
              <a:rPr lang="en-US" altLang="en-US" sz="3600" b="1" dirty="0"/>
              <a:t>Proteins </a:t>
            </a:r>
            <a:r>
              <a:rPr lang="en-US" altLang="en-US" sz="3600" dirty="0"/>
              <a:t>are</a:t>
            </a:r>
            <a:r>
              <a:rPr lang="en-US" altLang="en-US" sz="3600" b="1" dirty="0"/>
              <a:t> </a:t>
            </a:r>
            <a:r>
              <a:rPr lang="en-US" altLang="en-US" sz="3600" dirty="0"/>
              <a:t>made from </a:t>
            </a:r>
            <a:r>
              <a:rPr lang="en-US" altLang="en-US" sz="3600" b="1" dirty="0"/>
              <a:t>Amino Acids</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fade">
                                      <p:cBhvr>
                                        <p:cTn id="12" dur="10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8844" y="-228600"/>
            <a:ext cx="8915400" cy="1143000"/>
          </a:xfrm>
        </p:spPr>
        <p:txBody>
          <a:bodyPr/>
          <a:lstStyle/>
          <a:p>
            <a:pPr eaLnBrk="1" hangingPunct="1"/>
            <a:r>
              <a:rPr lang="en-US" altLang="en-US" dirty="0"/>
              <a:t>Hemoglobin protein, essential for life</a:t>
            </a:r>
          </a:p>
        </p:txBody>
      </p:sp>
      <p:pic>
        <p:nvPicPr>
          <p:cNvPr id="1843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55650"/>
            <a:ext cx="7315200" cy="610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a:xfrm>
            <a:off x="457200" y="76200"/>
            <a:ext cx="8229600" cy="868363"/>
          </a:xfrm>
        </p:spPr>
        <p:txBody>
          <a:bodyPr/>
          <a:lstStyle/>
          <a:p>
            <a:pPr eaLnBrk="1" hangingPunct="1"/>
            <a:r>
              <a:rPr lang="en-US" altLang="en-US" u="sng" dirty="0"/>
              <a:t>What is the difference?</a:t>
            </a:r>
          </a:p>
        </p:txBody>
      </p:sp>
      <p:pic>
        <p:nvPicPr>
          <p:cNvPr id="194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9525" y="914400"/>
            <a:ext cx="4054475"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75" y="925513"/>
            <a:ext cx="4664075"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600200" y="4940300"/>
            <a:ext cx="6553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u="sng" dirty="0"/>
              <a:t>Not much</a:t>
            </a:r>
            <a:r>
              <a:rPr lang="en-US" altLang="en-US" sz="2800" dirty="0"/>
              <a:t>!</a:t>
            </a:r>
          </a:p>
          <a:p>
            <a:pPr eaLnBrk="1" hangingPunct="1">
              <a:spcBef>
                <a:spcPct val="0"/>
              </a:spcBef>
              <a:buFontTx/>
              <a:buNone/>
            </a:pPr>
            <a:r>
              <a:rPr lang="en-US" altLang="en-US" sz="2800" dirty="0"/>
              <a:t>Similar number of parts</a:t>
            </a:r>
          </a:p>
          <a:p>
            <a:pPr eaLnBrk="1" hangingPunct="1">
              <a:spcBef>
                <a:spcPct val="0"/>
              </a:spcBef>
              <a:buFontTx/>
              <a:buNone/>
            </a:pPr>
            <a:r>
              <a:rPr lang="en-US" altLang="en-US" sz="2800" dirty="0"/>
              <a:t>Must be built correctly to work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1828800"/>
            <a:ext cx="7772400" cy="1905000"/>
          </a:xfrm>
        </p:spPr>
        <p:txBody>
          <a:bodyPr/>
          <a:lstStyle/>
          <a:p>
            <a:pPr eaLnBrk="1" hangingPunct="1"/>
            <a:r>
              <a:rPr lang="en-US" altLang="en-US" sz="6000" dirty="0"/>
              <a:t>Did God </a:t>
            </a:r>
            <a:r>
              <a:rPr lang="en-US" altLang="en-US" sz="6000" i="1" dirty="0"/>
              <a:t>Really</a:t>
            </a:r>
            <a:r>
              <a:rPr lang="en-US" altLang="en-US" sz="6000" dirty="0"/>
              <a:t> Create the World?</a:t>
            </a:r>
          </a:p>
        </p:txBody>
      </p:sp>
      <p:sp>
        <p:nvSpPr>
          <p:cNvPr id="3" name="Subtitle 2"/>
          <p:cNvSpPr>
            <a:spLocks noGrp="1"/>
          </p:cNvSpPr>
          <p:nvPr>
            <p:ph type="subTitle" idx="1"/>
          </p:nvPr>
        </p:nvSpPr>
        <p:spPr>
          <a:xfrm>
            <a:off x="1371600" y="4648200"/>
            <a:ext cx="6400800" cy="990600"/>
          </a:xfrm>
        </p:spPr>
        <p:txBody>
          <a:bodyPr rtlCol="0">
            <a:normAutofit/>
          </a:bodyPr>
          <a:lstStyle/>
          <a:p>
            <a:pPr eaLnBrk="1" fontAlgn="auto" hangingPunct="1">
              <a:spcAft>
                <a:spcPts val="0"/>
              </a:spcAft>
              <a:buFont typeface="Arial" panose="020B0604020202020204" pitchFamily="34" charset="0"/>
              <a:buNone/>
              <a:defRPr/>
            </a:pPr>
            <a:r>
              <a:rPr lang="en-US" dirty="0"/>
              <a:t>And if so, does it </a:t>
            </a:r>
            <a:r>
              <a:rPr lang="en-US" i="1" dirty="0"/>
              <a:t>really</a:t>
            </a:r>
            <a:r>
              <a:rPr lang="en-US" dirty="0"/>
              <a:t> matter?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a:xfrm>
            <a:off x="457200" y="76200"/>
            <a:ext cx="8229600" cy="868363"/>
          </a:xfrm>
        </p:spPr>
        <p:txBody>
          <a:bodyPr/>
          <a:lstStyle/>
          <a:p>
            <a:pPr eaLnBrk="1" hangingPunct="1"/>
            <a:r>
              <a:rPr lang="en-US" altLang="en-US" u="sng" dirty="0"/>
              <a:t>How to make this?</a:t>
            </a:r>
          </a:p>
        </p:txBody>
      </p:sp>
      <p:pic>
        <p:nvPicPr>
          <p:cNvPr id="1946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75" y="925513"/>
            <a:ext cx="4664075"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4912802" y="973225"/>
            <a:ext cx="3773997" cy="27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spcAft>
                <a:spcPts val="1800"/>
              </a:spcAft>
              <a:buNone/>
            </a:pPr>
            <a:r>
              <a:rPr lang="en-US" altLang="en-US" dirty="0"/>
              <a:t>    </a:t>
            </a:r>
            <a:r>
              <a:rPr lang="en-US" altLang="en-US" b="1" u="sng" dirty="0"/>
              <a:t>You need:</a:t>
            </a:r>
            <a:endParaRPr lang="en-US" altLang="en-US" b="1" dirty="0"/>
          </a:p>
          <a:p>
            <a:pPr marL="514350" indent="-514350" eaLnBrk="1" hangingPunct="1">
              <a:spcBef>
                <a:spcPct val="0"/>
              </a:spcBef>
              <a:spcAft>
                <a:spcPts val="1800"/>
              </a:spcAft>
              <a:buFont typeface="+mj-lt"/>
              <a:buAutoNum type="arabicPeriod"/>
            </a:pPr>
            <a:r>
              <a:rPr lang="en-US" altLang="en-US" dirty="0"/>
              <a:t>The right pieces</a:t>
            </a:r>
          </a:p>
          <a:p>
            <a:pPr marL="514350" indent="-514350" eaLnBrk="1" hangingPunct="1">
              <a:spcBef>
                <a:spcPct val="0"/>
              </a:spcBef>
              <a:spcAft>
                <a:spcPts val="1800"/>
              </a:spcAft>
              <a:buFont typeface="+mj-lt"/>
              <a:buAutoNum type="arabicPeriod"/>
            </a:pPr>
            <a:r>
              <a:rPr lang="en-US" altLang="en-US" dirty="0"/>
              <a:t>A design</a:t>
            </a:r>
          </a:p>
          <a:p>
            <a:pPr marL="514350" indent="-514350" eaLnBrk="1" hangingPunct="1">
              <a:spcBef>
                <a:spcPct val="0"/>
              </a:spcBef>
              <a:spcAft>
                <a:spcPts val="1800"/>
              </a:spcAft>
              <a:buFont typeface="+mj-lt"/>
              <a:buAutoNum type="arabicPeriod"/>
            </a:pPr>
            <a:r>
              <a:rPr lang="en-US" altLang="en-US" dirty="0"/>
              <a:t>A process</a:t>
            </a:r>
          </a:p>
        </p:txBody>
      </p:sp>
    </p:spTree>
    <p:extLst>
      <p:ext uri="{BB962C8B-B14F-4D97-AF65-F5344CB8AC3E}">
        <p14:creationId xmlns:p14="http://schemas.microsoft.com/office/powerpoint/2010/main" val="170902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341438"/>
          </a:xfrm>
        </p:spPr>
        <p:txBody>
          <a:bodyPr>
            <a:normAutofit/>
          </a:bodyPr>
          <a:lstStyle/>
          <a:p>
            <a:pPr eaLnBrk="1" hangingPunct="1">
              <a:spcAft>
                <a:spcPts val="1800"/>
              </a:spcAft>
            </a:pPr>
            <a:r>
              <a:rPr lang="en-US" altLang="en-US" sz="3600" u="sng" dirty="0"/>
              <a:t>Specifically, you need:</a:t>
            </a:r>
            <a:br>
              <a:rPr lang="en-US" altLang="en-US" sz="3600" u="sng" dirty="0"/>
            </a:br>
            <a:r>
              <a:rPr lang="en-US" altLang="en-US" sz="3600" u="sng" dirty="0"/>
              <a:t>this</a:t>
            </a:r>
            <a:r>
              <a:rPr lang="en-US" altLang="en-US" sz="3600" dirty="0"/>
              <a:t>                     </a:t>
            </a:r>
            <a:r>
              <a:rPr lang="en-US" altLang="en-US" sz="3600" u="sng" dirty="0"/>
              <a:t>this</a:t>
            </a:r>
            <a:r>
              <a:rPr lang="en-US" altLang="en-US" sz="3600" dirty="0"/>
              <a:t>,            </a:t>
            </a:r>
            <a:r>
              <a:rPr lang="en-US" altLang="en-US" sz="3600" u="sng" dirty="0"/>
              <a:t>and</a:t>
            </a:r>
            <a:r>
              <a:rPr lang="en-US" altLang="en-US" sz="3600" dirty="0"/>
              <a:t> </a:t>
            </a:r>
            <a:r>
              <a:rPr lang="en-US" altLang="en-US" sz="3600" u="sng" dirty="0"/>
              <a:t>this</a:t>
            </a:r>
          </a:p>
        </p:txBody>
      </p:sp>
      <p:grpSp>
        <p:nvGrpSpPr>
          <p:cNvPr id="5" name="Group 4"/>
          <p:cNvGrpSpPr/>
          <p:nvPr/>
        </p:nvGrpSpPr>
        <p:grpSpPr>
          <a:xfrm>
            <a:off x="1" y="1728092"/>
            <a:ext cx="3962400" cy="4712415"/>
            <a:chOff x="1" y="1728092"/>
            <a:chExt cx="3962400" cy="4712415"/>
          </a:xfrm>
        </p:grpSpPr>
        <p:sp>
          <p:nvSpPr>
            <p:cNvPr id="3" name="TextBox 2"/>
            <p:cNvSpPr txBox="1">
              <a:spLocks noChangeArrowheads="1"/>
            </p:cNvSpPr>
            <p:nvPr/>
          </p:nvSpPr>
          <p:spPr bwMode="auto">
            <a:xfrm>
              <a:off x="152400" y="5486400"/>
              <a:ext cx="3505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a:t>The </a:t>
              </a:r>
              <a:r>
                <a:rPr lang="en-US" altLang="en-US" b="1" dirty="0"/>
                <a:t>Right</a:t>
              </a:r>
              <a:r>
                <a:rPr lang="en-US" altLang="en-US" dirty="0"/>
                <a:t> </a:t>
              </a:r>
              <a:r>
                <a:rPr lang="en-US" altLang="en-US" b="1" dirty="0"/>
                <a:t>Pieces</a:t>
              </a:r>
              <a:r>
                <a:rPr lang="en-US" altLang="en-US" dirty="0"/>
                <a:t>,</a:t>
              </a:r>
            </a:p>
            <a:p>
              <a:pPr algn="ctr" eaLnBrk="1" hangingPunct="1">
                <a:spcBef>
                  <a:spcPct val="0"/>
                </a:spcBef>
                <a:buFontTx/>
                <a:buNone/>
              </a:pPr>
              <a:r>
                <a:rPr lang="en-US" altLang="en-US" sz="2400" dirty="0"/>
                <a:t>(148 pieces / 20 types)</a:t>
              </a:r>
              <a:endParaRPr lang="en-US" altLang="en-US" dirty="0"/>
            </a:p>
          </p:txBody>
        </p:sp>
        <p:pic>
          <p:nvPicPr>
            <p:cNvPr id="1026" name="Picture 2" descr="Number in Amino acid Number in Amino acid hemoglo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28092"/>
              <a:ext cx="3962400" cy="32448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3605151" y="1716217"/>
            <a:ext cx="2109849" cy="4354958"/>
            <a:chOff x="3440875" y="1716217"/>
            <a:chExt cx="2109849" cy="4354958"/>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0475" y="1716217"/>
              <a:ext cx="1173892"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a:spLocks noChangeArrowheads="1"/>
            </p:cNvSpPr>
            <p:nvPr/>
          </p:nvSpPr>
          <p:spPr bwMode="auto">
            <a:xfrm>
              <a:off x="3440875" y="5486400"/>
              <a:ext cx="21098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a:t>the </a:t>
              </a:r>
              <a:r>
                <a:rPr lang="en-US" altLang="en-US" b="1" dirty="0"/>
                <a:t>Design</a:t>
              </a:r>
              <a:r>
                <a:rPr lang="en-US" altLang="en-US" dirty="0"/>
                <a:t>,</a:t>
              </a:r>
              <a:endParaRPr lang="en-US" altLang="en-US" b="1" dirty="0"/>
            </a:p>
          </p:txBody>
        </p:sp>
      </p:grpSp>
      <p:grpSp>
        <p:nvGrpSpPr>
          <p:cNvPr id="8" name="Group 7"/>
          <p:cNvGrpSpPr/>
          <p:nvPr/>
        </p:nvGrpSpPr>
        <p:grpSpPr>
          <a:xfrm>
            <a:off x="5544283" y="1619609"/>
            <a:ext cx="3447317" cy="4439691"/>
            <a:chOff x="5544283" y="1619609"/>
            <a:chExt cx="3447317" cy="4439691"/>
          </a:xfrm>
        </p:grpSpPr>
        <p:sp>
          <p:nvSpPr>
            <p:cNvPr id="11" name="TextBox 10"/>
            <p:cNvSpPr txBox="1">
              <a:spLocks noChangeArrowheads="1"/>
            </p:cNvSpPr>
            <p:nvPr/>
          </p:nvSpPr>
          <p:spPr bwMode="auto">
            <a:xfrm>
              <a:off x="5638800" y="5474525"/>
              <a:ext cx="281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a:t>and a </a:t>
              </a:r>
              <a:r>
                <a:rPr lang="en-US" altLang="en-US" b="1" dirty="0"/>
                <a:t>Process</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4283" y="1619609"/>
              <a:ext cx="3447317" cy="348579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152400"/>
            <a:ext cx="9144000" cy="1143000"/>
          </a:xfrm>
        </p:spPr>
        <p:txBody>
          <a:bodyPr/>
          <a:lstStyle/>
          <a:p>
            <a:pPr eaLnBrk="1" hangingPunct="1"/>
            <a:r>
              <a:rPr lang="en-US" altLang="en-US" u="sng" dirty="0"/>
              <a:t>You decide – which is </a:t>
            </a:r>
            <a:r>
              <a:rPr lang="en-US" altLang="en-US" b="1" u="sng" dirty="0"/>
              <a:t>most probable</a:t>
            </a:r>
            <a:r>
              <a:rPr lang="en-US" altLang="en-US" u="sng" dirty="0"/>
              <a:t>?</a:t>
            </a:r>
            <a:endParaRPr lang="en-US" altLang="en-US" dirty="0"/>
          </a:p>
        </p:txBody>
      </p:sp>
      <p:sp>
        <p:nvSpPr>
          <p:cNvPr id="21507" name="TextBox 2"/>
          <p:cNvSpPr txBox="1">
            <a:spLocks noChangeArrowheads="1"/>
          </p:cNvSpPr>
          <p:nvPr/>
        </p:nvSpPr>
        <p:spPr bwMode="auto">
          <a:xfrm>
            <a:off x="0" y="13716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spcAft>
                <a:spcPts val="600"/>
              </a:spcAft>
              <a:buFontTx/>
              <a:buNone/>
            </a:pPr>
            <a:r>
              <a:rPr lang="en-US" altLang="en-US" sz="3600" u="sng" dirty="0"/>
              <a:t>Evolution</a:t>
            </a:r>
            <a:r>
              <a:rPr lang="en-US" altLang="en-US" sz="3600" dirty="0"/>
              <a:t>                                     </a:t>
            </a:r>
            <a:r>
              <a:rPr lang="en-US" altLang="en-US" sz="3600" u="sng" dirty="0"/>
              <a:t>Creation</a:t>
            </a:r>
          </a:p>
        </p:txBody>
      </p:sp>
      <p:sp>
        <p:nvSpPr>
          <p:cNvPr id="21508" name="TextBox 10"/>
          <p:cNvSpPr txBox="1">
            <a:spLocks noChangeArrowheads="1"/>
          </p:cNvSpPr>
          <p:nvPr/>
        </p:nvSpPr>
        <p:spPr bwMode="auto">
          <a:xfrm>
            <a:off x="0" y="2057400"/>
            <a:ext cx="91440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3200"/>
              </a:lnSpc>
              <a:spcBef>
                <a:spcPct val="0"/>
              </a:spcBef>
              <a:buFontTx/>
              <a:buNone/>
            </a:pPr>
            <a:r>
              <a:rPr lang="en-US" altLang="en-US" dirty="0"/>
              <a:t>Everything came from                    A powerful Creator</a:t>
            </a:r>
          </a:p>
          <a:p>
            <a:pPr algn="ctr" eaLnBrk="1" hangingPunct="1">
              <a:lnSpc>
                <a:spcPts val="3200"/>
              </a:lnSpc>
              <a:spcBef>
                <a:spcPct val="0"/>
              </a:spcBef>
              <a:buFontTx/>
              <a:buNone/>
            </a:pPr>
            <a:r>
              <a:rPr lang="en-US" altLang="en-US" dirty="0"/>
              <a:t>nothing                                                 made everything</a:t>
            </a:r>
            <a:endParaRPr lang="en-US" altLang="en-US" u="sng" dirty="0"/>
          </a:p>
        </p:txBody>
      </p:sp>
      <p:sp>
        <p:nvSpPr>
          <p:cNvPr id="21509" name="TextBox 11"/>
          <p:cNvSpPr txBox="1">
            <a:spLocks noChangeArrowheads="1"/>
          </p:cNvSpPr>
          <p:nvPr/>
        </p:nvSpPr>
        <p:spPr bwMode="auto">
          <a:xfrm>
            <a:off x="0" y="320040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3200"/>
              </a:lnSpc>
              <a:spcBef>
                <a:spcPct val="0"/>
              </a:spcBef>
              <a:buFontTx/>
              <a:buNone/>
            </a:pPr>
            <a:r>
              <a:rPr lang="en-US" altLang="en-US" dirty="0"/>
              <a:t>Life began by accident                         Life was created</a:t>
            </a:r>
            <a:endParaRPr lang="en-US" altLang="en-US" u="sng"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4812"/>
            <a:ext cx="8018818" cy="412092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780" y="4114800"/>
            <a:ext cx="7113620" cy="2636059"/>
          </a:xfrm>
          <a:prstGeom prst="rect">
            <a:avLst/>
          </a:prstGeom>
        </p:spPr>
      </p:pic>
      <p:sp>
        <p:nvSpPr>
          <p:cNvPr id="23554" name="Title 1"/>
          <p:cNvSpPr>
            <a:spLocks noGrp="1"/>
          </p:cNvSpPr>
          <p:nvPr>
            <p:ph type="title"/>
          </p:nvPr>
        </p:nvSpPr>
        <p:spPr>
          <a:xfrm>
            <a:off x="609600" y="0"/>
            <a:ext cx="8001000" cy="1417638"/>
          </a:xfrm>
          <a:solidFill>
            <a:srgbClr val="3366CC">
              <a:alpha val="69804"/>
            </a:srgbClr>
          </a:solidFill>
        </p:spPr>
        <p:txBody>
          <a:bodyPr/>
          <a:lstStyle/>
          <a:p>
            <a:pPr>
              <a:lnSpc>
                <a:spcPts val="5600"/>
              </a:lnSpc>
            </a:pPr>
            <a:r>
              <a:rPr lang="en-US" altLang="en-US" sz="4800" dirty="0">
                <a:solidFill>
                  <a:schemeClr val="bg1"/>
                </a:solidFill>
              </a:rPr>
              <a:t>Every </a:t>
            </a:r>
            <a:r>
              <a:rPr lang="en-US" altLang="en-US" sz="4800" u="sng" dirty="0">
                <a:solidFill>
                  <a:schemeClr val="bg1"/>
                </a:solidFill>
              </a:rPr>
              <a:t>complex</a:t>
            </a:r>
            <a:r>
              <a:rPr lang="en-US" altLang="en-US" sz="4800" dirty="0">
                <a:solidFill>
                  <a:schemeClr val="bg1"/>
                </a:solidFill>
              </a:rPr>
              <a:t> thing requires a </a:t>
            </a:r>
            <a:r>
              <a:rPr lang="en-US" altLang="en-US" sz="4800" b="1" dirty="0">
                <a:solidFill>
                  <a:schemeClr val="bg1"/>
                </a:solidFill>
              </a:rPr>
              <a:t>design </a:t>
            </a:r>
            <a:r>
              <a:rPr lang="en-US" altLang="en-US" sz="4800" dirty="0">
                <a:solidFill>
                  <a:schemeClr val="bg1"/>
                </a:solidFill>
              </a:rPr>
              <a:t>and a</a:t>
            </a:r>
            <a:r>
              <a:rPr lang="en-US" altLang="en-US" sz="4800" b="1" dirty="0">
                <a:solidFill>
                  <a:schemeClr val="bg1"/>
                </a:solidFill>
              </a:rPr>
              <a:t> builder</a:t>
            </a:r>
          </a:p>
        </p:txBody>
      </p:sp>
      <p:sp>
        <p:nvSpPr>
          <p:cNvPr id="3" name="TextBox 2"/>
          <p:cNvSpPr txBox="1">
            <a:spLocks noChangeArrowheads="1"/>
          </p:cNvSpPr>
          <p:nvPr/>
        </p:nvSpPr>
        <p:spPr bwMode="auto">
          <a:xfrm>
            <a:off x="1066800" y="6333395"/>
            <a:ext cx="7086600" cy="600805"/>
          </a:xfrm>
          <a:prstGeom prst="rect">
            <a:avLst/>
          </a:prstGeom>
          <a:solidFill>
            <a:srgbClr val="3366CC">
              <a:alpha val="69020"/>
            </a:srgbClr>
          </a:solidFill>
          <a:ln>
            <a:noFill/>
          </a:ln>
        </p:spPr>
        <p:txBody>
          <a:bodyPr wrap="square" lIns="91440" tIns="91440" rIns="91440" bIns="91440" anchor="b" anchorCtr="1">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3200"/>
              </a:lnSpc>
              <a:spcBef>
                <a:spcPct val="0"/>
              </a:spcBef>
              <a:buFontTx/>
              <a:buNone/>
            </a:pPr>
            <a:r>
              <a:rPr lang="en-US" altLang="en-US" b="1" dirty="0">
                <a:solidFill>
                  <a:schemeClr val="bg1"/>
                </a:solidFill>
              </a:rPr>
              <a:t>No design + No builder  =  No airplane </a:t>
            </a:r>
          </a:p>
        </p:txBody>
      </p:sp>
    </p:spTree>
    <p:extLst>
      <p:ext uri="{BB962C8B-B14F-4D97-AF65-F5344CB8AC3E}">
        <p14:creationId xmlns:p14="http://schemas.microsoft.com/office/powerpoint/2010/main" val="417800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76201"/>
            <a:ext cx="8229600" cy="914400"/>
          </a:xfrm>
        </p:spPr>
        <p:txBody>
          <a:bodyPr/>
          <a:lstStyle/>
          <a:p>
            <a:pPr eaLnBrk="1" hangingPunct="1"/>
            <a:r>
              <a:rPr lang="en-US" altLang="en-US" u="sng" dirty="0"/>
              <a:t>The design of life : DNA</a:t>
            </a:r>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8" y="990600"/>
            <a:ext cx="8786812"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 y="1666238"/>
            <a:ext cx="5689600" cy="42672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 y="1642792"/>
            <a:ext cx="5689600" cy="4267200"/>
          </a:xfrm>
          <a:prstGeom prst="rect">
            <a:avLst/>
          </a:prstGeom>
        </p:spPr>
      </p:pic>
      <p:sp>
        <p:nvSpPr>
          <p:cNvPr id="8" name="TextBox 7"/>
          <p:cNvSpPr txBox="1"/>
          <p:nvPr/>
        </p:nvSpPr>
        <p:spPr>
          <a:xfrm>
            <a:off x="6705600" y="2773740"/>
            <a:ext cx="1981200" cy="1569660"/>
          </a:xfrm>
          <a:prstGeom prst="rect">
            <a:avLst/>
          </a:prstGeom>
          <a:noFill/>
        </p:spPr>
        <p:txBody>
          <a:bodyPr wrap="square" rtlCol="0">
            <a:spAutoFit/>
          </a:bodyPr>
          <a:lstStyle/>
          <a:p>
            <a:pPr algn="ctr">
              <a:lnSpc>
                <a:spcPct val="80000"/>
              </a:lnSpc>
              <a:spcAft>
                <a:spcPts val="0"/>
              </a:spcAft>
            </a:pPr>
            <a:r>
              <a:rPr lang="en-US" sz="4000" dirty="0"/>
              <a:t>How about this?</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 y="1642793"/>
            <a:ext cx="5689600" cy="4267200"/>
          </a:xfrm>
          <a:prstGeom prst="rect">
            <a:avLst/>
          </a:prstGeom>
        </p:spPr>
      </p:pic>
      <p:sp>
        <p:nvSpPr>
          <p:cNvPr id="12" name="TextBox 11"/>
          <p:cNvSpPr txBox="1"/>
          <p:nvPr/>
        </p:nvSpPr>
        <p:spPr>
          <a:xfrm>
            <a:off x="6705600" y="4343400"/>
            <a:ext cx="1981200" cy="646331"/>
          </a:xfrm>
          <a:prstGeom prst="rect">
            <a:avLst/>
          </a:prstGeom>
          <a:noFill/>
        </p:spPr>
        <p:txBody>
          <a:bodyPr wrap="square" rtlCol="0">
            <a:spAutoFit/>
          </a:bodyPr>
          <a:lstStyle/>
          <a:p>
            <a:pPr algn="ctr">
              <a:lnSpc>
                <a:spcPct val="90000"/>
              </a:lnSpc>
              <a:spcAft>
                <a:spcPts val="0"/>
              </a:spcAft>
            </a:pPr>
            <a:r>
              <a:rPr lang="en-US" sz="4000" dirty="0"/>
              <a:t>or this?</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127001" y="1666238"/>
            <a:ext cx="5689600" cy="426720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64478" y="1666238"/>
            <a:ext cx="5689600" cy="426720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29308" y="1676399"/>
            <a:ext cx="5689600" cy="4267200"/>
          </a:xfrm>
          <a:prstGeom prst="rect">
            <a:avLst/>
          </a:prstGeom>
        </p:spPr>
      </p:pic>
      <p:sp>
        <p:nvSpPr>
          <p:cNvPr id="16" name="TextBox 15"/>
          <p:cNvSpPr txBox="1"/>
          <p:nvPr/>
        </p:nvSpPr>
        <p:spPr>
          <a:xfrm>
            <a:off x="6705600" y="4876800"/>
            <a:ext cx="1981200" cy="646331"/>
          </a:xfrm>
          <a:prstGeom prst="rect">
            <a:avLst/>
          </a:prstGeom>
          <a:noFill/>
        </p:spPr>
        <p:txBody>
          <a:bodyPr wrap="square" rtlCol="0">
            <a:spAutoFit/>
          </a:bodyPr>
          <a:lstStyle/>
          <a:p>
            <a:pPr algn="ctr">
              <a:lnSpc>
                <a:spcPct val="90000"/>
              </a:lnSpc>
              <a:spcAft>
                <a:spcPts val="0"/>
              </a:spcAft>
            </a:pPr>
            <a:r>
              <a:rPr lang="en-US" sz="4000" dirty="0"/>
              <a:t>or this?</a:t>
            </a:r>
          </a:p>
        </p:txBody>
      </p:sp>
      <p:sp>
        <p:nvSpPr>
          <p:cNvPr id="17" name="TextBox 16"/>
          <p:cNvSpPr txBox="1"/>
          <p:nvPr/>
        </p:nvSpPr>
        <p:spPr>
          <a:xfrm>
            <a:off x="6705600" y="5373469"/>
            <a:ext cx="1981200" cy="646331"/>
          </a:xfrm>
          <a:prstGeom prst="rect">
            <a:avLst/>
          </a:prstGeom>
          <a:noFill/>
        </p:spPr>
        <p:txBody>
          <a:bodyPr wrap="square" rtlCol="0">
            <a:spAutoFit/>
          </a:bodyPr>
          <a:lstStyle/>
          <a:p>
            <a:pPr algn="ctr">
              <a:lnSpc>
                <a:spcPct val="90000"/>
              </a:lnSpc>
              <a:spcAft>
                <a:spcPts val="0"/>
              </a:spcAft>
            </a:pPr>
            <a:r>
              <a:rPr lang="en-US" sz="4000" dirty="0"/>
              <a:t>or this?</a:t>
            </a:r>
          </a:p>
        </p:txBody>
      </p:sp>
      <p:sp>
        <p:nvSpPr>
          <p:cNvPr id="18" name="TextBox 17"/>
          <p:cNvSpPr txBox="1"/>
          <p:nvPr/>
        </p:nvSpPr>
        <p:spPr>
          <a:xfrm>
            <a:off x="6705600" y="5906869"/>
            <a:ext cx="1981200" cy="646331"/>
          </a:xfrm>
          <a:prstGeom prst="rect">
            <a:avLst/>
          </a:prstGeom>
          <a:noFill/>
        </p:spPr>
        <p:txBody>
          <a:bodyPr wrap="square" rtlCol="0">
            <a:spAutoFit/>
          </a:bodyPr>
          <a:lstStyle/>
          <a:p>
            <a:pPr algn="ctr">
              <a:lnSpc>
                <a:spcPct val="90000"/>
              </a:lnSpc>
              <a:spcAft>
                <a:spcPts val="0"/>
              </a:spcAft>
            </a:pPr>
            <a:r>
              <a:rPr lang="en-US" sz="4000" dirty="0"/>
              <a:t>or this?</a:t>
            </a:r>
          </a:p>
        </p:txBody>
      </p:sp>
      <p:sp>
        <p:nvSpPr>
          <p:cNvPr id="19" name="Title 18"/>
          <p:cNvSpPr>
            <a:spLocks noGrp="1"/>
          </p:cNvSpPr>
          <p:nvPr>
            <p:ph type="title"/>
          </p:nvPr>
        </p:nvSpPr>
        <p:spPr>
          <a:xfrm>
            <a:off x="126999" y="76200"/>
            <a:ext cx="8975969" cy="1143000"/>
          </a:xfrm>
        </p:spPr>
        <p:txBody>
          <a:bodyPr/>
          <a:lstStyle/>
          <a:p>
            <a:r>
              <a:rPr lang="en-US" altLang="en-US" sz="4000" b="1" dirty="0"/>
              <a:t>“Natural Selection” requires unguided, </a:t>
            </a:r>
            <a:r>
              <a:rPr lang="en-US" altLang="en-US" sz="4000" b="1" u="sng" dirty="0"/>
              <a:t>step-by-step</a:t>
            </a:r>
            <a:r>
              <a:rPr lang="en-US" altLang="en-US" sz="4000" b="1" dirty="0"/>
              <a:t> improvements</a:t>
            </a:r>
            <a:endParaRPr lang="en-US" sz="4000" dirty="0"/>
          </a:p>
        </p:txBody>
      </p:sp>
      <p:sp>
        <p:nvSpPr>
          <p:cNvPr id="23" name="TextBox 22"/>
          <p:cNvSpPr txBox="1"/>
          <p:nvPr/>
        </p:nvSpPr>
        <p:spPr>
          <a:xfrm>
            <a:off x="6289431" y="1371600"/>
            <a:ext cx="2813538" cy="1581972"/>
          </a:xfrm>
          <a:prstGeom prst="rect">
            <a:avLst/>
          </a:prstGeom>
          <a:noFill/>
        </p:spPr>
        <p:txBody>
          <a:bodyPr wrap="square" rtlCol="0">
            <a:spAutoFit/>
          </a:bodyPr>
          <a:lstStyle/>
          <a:p>
            <a:pPr algn="ctr">
              <a:lnSpc>
                <a:spcPct val="80000"/>
              </a:lnSpc>
              <a:spcAft>
                <a:spcPts val="0"/>
              </a:spcAft>
            </a:pPr>
            <a:r>
              <a:rPr lang="en-US" sz="4000" dirty="0"/>
              <a:t>How many mice will this catch?</a:t>
            </a:r>
          </a:p>
        </p:txBody>
      </p:sp>
    </p:spTree>
    <p:extLst>
      <p:ext uri="{BB962C8B-B14F-4D97-AF65-F5344CB8AC3E}">
        <p14:creationId xmlns:p14="http://schemas.microsoft.com/office/powerpoint/2010/main" val="77359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6" grpId="0"/>
      <p:bldP spid="17" grpId="0"/>
      <p:bldP spid="18"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28800"/>
            <a:ext cx="464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3"/>
          <p:cNvSpPr>
            <a:spLocks noGrp="1"/>
          </p:cNvSpPr>
          <p:nvPr>
            <p:ph type="title"/>
          </p:nvPr>
        </p:nvSpPr>
        <p:spPr>
          <a:xfrm>
            <a:off x="685800" y="228600"/>
            <a:ext cx="7772400" cy="1371600"/>
          </a:xfrm>
        </p:spPr>
        <p:txBody>
          <a:bodyPr/>
          <a:lstStyle/>
          <a:p>
            <a:pPr eaLnBrk="1" hangingPunct="1"/>
            <a:r>
              <a:rPr lang="en-US" altLang="en-US" b="1" dirty="0"/>
              <a:t>Evolution requires unguided, </a:t>
            </a:r>
            <a:r>
              <a:rPr lang="en-US" altLang="en-US" b="1" u="sng" dirty="0"/>
              <a:t>step-by-step</a:t>
            </a:r>
            <a:r>
              <a:rPr lang="en-US" altLang="en-US" b="1" dirty="0"/>
              <a:t> improvements</a:t>
            </a:r>
          </a:p>
        </p:txBody>
      </p:sp>
      <p:sp>
        <p:nvSpPr>
          <p:cNvPr id="2" name="TextBox 1"/>
          <p:cNvSpPr txBox="1">
            <a:spLocks noChangeArrowheads="1"/>
          </p:cNvSpPr>
          <p:nvPr/>
        </p:nvSpPr>
        <p:spPr bwMode="auto">
          <a:xfrm>
            <a:off x="5105400" y="2362200"/>
            <a:ext cx="38862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4000" dirty="0"/>
              <a:t>But even simple machines do not work without </a:t>
            </a:r>
            <a:r>
              <a:rPr lang="en-US" altLang="en-US" sz="4000" u="sng" dirty="0"/>
              <a:t>all</a:t>
            </a:r>
            <a:r>
              <a:rPr lang="en-US" altLang="en-US" sz="4000" dirty="0"/>
              <a:t> of the pieces in the right places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7650"/>
                                        </p:tgtEl>
                                        <p:attrNameLst>
                                          <p:attrName>style.visibility</p:attrName>
                                        </p:attrNameLst>
                                      </p:cBhvr>
                                      <p:to>
                                        <p:strVal val="visible"/>
                                      </p:to>
                                    </p:set>
                                    <p:animEffect transition="in" filter="fade">
                                      <p:cBhvr>
                                        <p:cTn id="12"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17475" y="-228600"/>
            <a:ext cx="8915400" cy="1143000"/>
          </a:xfrm>
        </p:spPr>
        <p:txBody>
          <a:bodyPr/>
          <a:lstStyle/>
          <a:p>
            <a:pPr eaLnBrk="1" hangingPunct="1"/>
            <a:r>
              <a:rPr lang="en-US" altLang="en-US" u="sng" dirty="0"/>
              <a:t>Your eye – a very complex machine</a:t>
            </a:r>
          </a:p>
        </p:txBody>
      </p:sp>
      <p:pic>
        <p:nvPicPr>
          <p:cNvPr id="266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702" y="762000"/>
            <a:ext cx="8534400" cy="612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819400" y="2982447"/>
            <a:ext cx="3886200" cy="1479333"/>
            <a:chOff x="5029200" y="3016468"/>
            <a:chExt cx="3886200" cy="1479333"/>
          </a:xfrm>
        </p:grpSpPr>
        <p:pic>
          <p:nvPicPr>
            <p:cNvPr id="4" name="Picture 2" descr="A:\darwineye.bm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8685" r="650" b="36870"/>
            <a:stretch/>
          </p:blipFill>
          <p:spPr bwMode="auto">
            <a:xfrm>
              <a:off x="5029200" y="3467101"/>
              <a:ext cx="3886200" cy="1028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02770" y="3016468"/>
              <a:ext cx="3686502" cy="454227"/>
            </a:xfrm>
            <a:prstGeom prst="rect">
              <a:avLst/>
            </a:prstGeom>
            <a:solidFill>
              <a:schemeClr val="bg1"/>
            </a:solidFill>
          </p:spPr>
          <p:txBody>
            <a:bodyPr wrap="square" rtlCol="0">
              <a:spAutoFit/>
            </a:bodyPr>
            <a:lstStyle/>
            <a:p>
              <a:pPr algn="ctr">
                <a:lnSpc>
                  <a:spcPts val="3200"/>
                </a:lnSpc>
                <a:spcAft>
                  <a:spcPts val="0"/>
                </a:spcAft>
              </a:pPr>
              <a:r>
                <a:rPr lang="en-US" sz="1600" dirty="0"/>
                <a:t>Origin of the Species – Charles Darwin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54268"/>
            <a:ext cx="9144000" cy="5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 y="228600"/>
            <a:ext cx="8915400" cy="1066800"/>
          </a:xfrm>
          <a:solidFill>
            <a:schemeClr val="bg1"/>
          </a:solidFill>
        </p:spPr>
        <p:txBody>
          <a:bodyPr rtlCol="0">
            <a:normAutofit fontScale="90000"/>
          </a:bodyPr>
          <a:lstStyle/>
          <a:p>
            <a:pPr eaLnBrk="1" fontAlgn="auto" hangingPunct="1">
              <a:spcAft>
                <a:spcPts val="0"/>
              </a:spcAft>
              <a:defRPr/>
            </a:pPr>
            <a:r>
              <a:rPr lang="en-US" u="sng" dirty="0"/>
              <a:t>What does this look like to you?</a:t>
            </a:r>
            <a:br>
              <a:rPr lang="en-US" u="sng" dirty="0"/>
            </a:br>
            <a:r>
              <a:rPr lang="en-US" u="sng" dirty="0"/>
              <a:t>Design or Accident?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92628-96B3-22F8-590F-54FE6DA7B93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F45B38C-8EA2-4BF3-4354-350689A5D916}"/>
              </a:ext>
            </a:extLst>
          </p:cNvPr>
          <p:cNvPicPr>
            <a:picLocks noChangeAspect="1"/>
          </p:cNvPicPr>
          <p:nvPr/>
        </p:nvPicPr>
        <p:blipFill>
          <a:blip r:embed="rId3" cstate="print">
            <a:extLst>
              <a:ext uri="{28A0092B-C50C-407E-A947-70E740481C1C}">
                <a14:useLocalDpi xmlns:a14="http://schemas.microsoft.com/office/drawing/2010/main" val="0"/>
              </a:ext>
            </a:extLst>
          </a:blip>
          <a:srcRect l="16690" r="10843"/>
          <a:stretch>
            <a:fillRect/>
          </a:stretch>
        </p:blipFill>
        <p:spPr>
          <a:xfrm>
            <a:off x="16933" y="0"/>
            <a:ext cx="9163646" cy="7113682"/>
          </a:xfrm>
          <a:prstGeom prst="rect">
            <a:avLst/>
          </a:prstGeom>
        </p:spPr>
      </p:pic>
      <p:sp>
        <p:nvSpPr>
          <p:cNvPr id="2" name="Title 1">
            <a:extLst>
              <a:ext uri="{FF2B5EF4-FFF2-40B4-BE49-F238E27FC236}">
                <a16:creationId xmlns:a16="http://schemas.microsoft.com/office/drawing/2014/main" id="{5E3C6E6B-5E24-085A-0280-36E34598A282}"/>
              </a:ext>
            </a:extLst>
          </p:cNvPr>
          <p:cNvSpPr>
            <a:spLocks noGrp="1"/>
          </p:cNvSpPr>
          <p:nvPr>
            <p:ph type="title"/>
          </p:nvPr>
        </p:nvSpPr>
        <p:spPr>
          <a:xfrm>
            <a:off x="-228600" y="2209800"/>
            <a:ext cx="2743200" cy="2133600"/>
          </a:xfrm>
          <a:solidFill>
            <a:srgbClr val="95B3D7">
              <a:alpha val="52941"/>
            </a:srgbClr>
          </a:solidFill>
        </p:spPr>
        <p:txBody>
          <a:bodyPr/>
          <a:lstStyle/>
          <a:p>
            <a:r>
              <a:rPr lang="en-US" dirty="0"/>
              <a:t>A Huge Monarch Butterfly</a:t>
            </a:r>
          </a:p>
        </p:txBody>
      </p:sp>
    </p:spTree>
    <p:extLst>
      <p:ext uri="{BB962C8B-B14F-4D97-AF65-F5344CB8AC3E}">
        <p14:creationId xmlns:p14="http://schemas.microsoft.com/office/powerpoint/2010/main" val="4113454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c2.staticflickr.com/4/3346/3553159729_99a7523ac5_z.jpg?zz=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638300"/>
            <a:ext cx="47625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a:spLocks noGrp="1"/>
          </p:cNvSpPr>
          <p:nvPr>
            <p:ph type="title"/>
          </p:nvPr>
        </p:nvSpPr>
        <p:spPr>
          <a:xfrm>
            <a:off x="114300" y="76200"/>
            <a:ext cx="9029700" cy="1371600"/>
          </a:xfrm>
        </p:spPr>
        <p:txBody>
          <a:bodyPr/>
          <a:lstStyle/>
          <a:p>
            <a:pPr eaLnBrk="1" hangingPunct="1"/>
            <a:r>
              <a:rPr lang="en-US" altLang="en-US" b="1" u="sng" dirty="0"/>
              <a:t>If you saw some blocks stacked on a table, what would you think?</a:t>
            </a:r>
          </a:p>
        </p:txBody>
      </p:sp>
      <p:sp>
        <p:nvSpPr>
          <p:cNvPr id="3" name="Content Placeholder 2"/>
          <p:cNvSpPr>
            <a:spLocks noGrp="1"/>
          </p:cNvSpPr>
          <p:nvPr>
            <p:ph idx="1"/>
          </p:nvPr>
        </p:nvSpPr>
        <p:spPr>
          <a:xfrm>
            <a:off x="2743200" y="1909763"/>
            <a:ext cx="6096000" cy="4795837"/>
          </a:xfrm>
        </p:spPr>
        <p:txBody>
          <a:bodyPr/>
          <a:lstStyle/>
          <a:p>
            <a:pPr eaLnBrk="1" hangingPunct="1">
              <a:spcAft>
                <a:spcPts val="2400"/>
              </a:spcAft>
            </a:pPr>
            <a:r>
              <a:rPr lang="en-US" altLang="en-US" sz="3600" dirty="0"/>
              <a:t>Where did they come from?</a:t>
            </a:r>
          </a:p>
          <a:p>
            <a:pPr eaLnBrk="1" hangingPunct="1">
              <a:spcAft>
                <a:spcPts val="2400"/>
              </a:spcAft>
            </a:pPr>
            <a:r>
              <a:rPr lang="en-US" altLang="en-US" sz="3600" dirty="0"/>
              <a:t>How did they get stacked up like this?</a:t>
            </a:r>
          </a:p>
          <a:p>
            <a:pPr eaLnBrk="1" hangingPunct="1">
              <a:spcAft>
                <a:spcPts val="2400"/>
              </a:spcAft>
            </a:pPr>
            <a:r>
              <a:rPr lang="en-US" altLang="en-US" sz="3600" dirty="0"/>
              <a:t>Are you 100% certain?</a:t>
            </a:r>
          </a:p>
          <a:p>
            <a:pPr eaLnBrk="1" hangingPunct="1">
              <a:spcAft>
                <a:spcPts val="2400"/>
              </a:spcAft>
            </a:pPr>
            <a:r>
              <a:rPr lang="en-US" altLang="en-US" sz="3600" dirty="0"/>
              <a:t>We often select an option based on “</a:t>
            </a:r>
            <a:r>
              <a:rPr lang="en-US" altLang="en-US" sz="3600" b="1" dirty="0"/>
              <a:t>most probable</a:t>
            </a:r>
            <a:r>
              <a:rPr lang="en-US" altLang="en-US" sz="3600"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111DD-F6DE-094B-54B4-2BAA498FEDDB}"/>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48F527CF-740F-1E87-11DD-EA94A6830A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18600" cy="6858000"/>
          </a:xfrm>
          <a:prstGeom prst="rect">
            <a:avLst/>
          </a:prstGeom>
          <a:ln w="57150">
            <a:solidFill>
              <a:schemeClr val="tx1"/>
            </a:solidFill>
          </a:ln>
        </p:spPr>
      </p:pic>
      <p:sp>
        <p:nvSpPr>
          <p:cNvPr id="4" name="Rounded Rectangle 3">
            <a:extLst>
              <a:ext uri="{FF2B5EF4-FFF2-40B4-BE49-F238E27FC236}">
                <a16:creationId xmlns:a16="http://schemas.microsoft.com/office/drawing/2014/main" id="{B825B57E-B866-326A-DC8E-80C8C31CB503}"/>
              </a:ext>
            </a:extLst>
          </p:cNvPr>
          <p:cNvSpPr/>
          <p:nvPr/>
        </p:nvSpPr>
        <p:spPr>
          <a:xfrm rot="411933">
            <a:off x="1903826" y="1339654"/>
            <a:ext cx="2514600" cy="1143000"/>
          </a:xfrm>
          <a:prstGeom prst="round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F1D48A97-E1B4-EDD7-C302-BFFCCF87AEA2}"/>
              </a:ext>
            </a:extLst>
          </p:cNvPr>
          <p:cNvSpPr/>
          <p:nvPr/>
        </p:nvSpPr>
        <p:spPr>
          <a:xfrm rot="448527">
            <a:off x="4710066" y="1805420"/>
            <a:ext cx="3229437" cy="1143000"/>
          </a:xfrm>
          <a:prstGeom prst="round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3028659-D700-7B45-3017-503D8B2B0E54}"/>
              </a:ext>
            </a:extLst>
          </p:cNvPr>
          <p:cNvSpPr txBox="1"/>
          <p:nvPr/>
        </p:nvSpPr>
        <p:spPr>
          <a:xfrm>
            <a:off x="25400" y="3003911"/>
            <a:ext cx="4013200" cy="1739515"/>
          </a:xfrm>
          <a:prstGeom prst="rect">
            <a:avLst/>
          </a:prstGeom>
          <a:solidFill>
            <a:schemeClr val="accent6">
              <a:lumMod val="75000"/>
            </a:schemeClr>
          </a:solidFill>
          <a:ln w="57150">
            <a:solidFill>
              <a:schemeClr val="tx1"/>
            </a:solidFill>
          </a:ln>
        </p:spPr>
        <p:txBody>
          <a:bodyPr wrap="square" rtlCol="0">
            <a:spAutoFit/>
          </a:bodyPr>
          <a:lstStyle/>
          <a:p>
            <a:pPr algn="ctr">
              <a:lnSpc>
                <a:spcPts val="3200"/>
              </a:lnSpc>
              <a:spcAft>
                <a:spcPts val="0"/>
              </a:spcAft>
            </a:pPr>
            <a:r>
              <a:rPr lang="en-US" sz="3200" dirty="0"/>
              <a:t>What is the probability of 60,549 Lego bricks randomly assembling into this structure?</a:t>
            </a:r>
          </a:p>
        </p:txBody>
      </p:sp>
      <p:sp>
        <p:nvSpPr>
          <p:cNvPr id="7" name="TextBox 6">
            <a:extLst>
              <a:ext uri="{FF2B5EF4-FFF2-40B4-BE49-F238E27FC236}">
                <a16:creationId xmlns:a16="http://schemas.microsoft.com/office/drawing/2014/main" id="{5764E3DC-0DF7-B1DA-EA7C-3742E40EC364}"/>
              </a:ext>
            </a:extLst>
          </p:cNvPr>
          <p:cNvSpPr txBox="1"/>
          <p:nvPr/>
        </p:nvSpPr>
        <p:spPr>
          <a:xfrm>
            <a:off x="5105400" y="3518285"/>
            <a:ext cx="4013200" cy="1739515"/>
          </a:xfrm>
          <a:prstGeom prst="rect">
            <a:avLst/>
          </a:prstGeom>
          <a:solidFill>
            <a:schemeClr val="accent6">
              <a:lumMod val="75000"/>
            </a:schemeClr>
          </a:solidFill>
          <a:ln w="57150">
            <a:solidFill>
              <a:schemeClr val="tx2">
                <a:lumMod val="75000"/>
              </a:schemeClr>
            </a:solidFill>
          </a:ln>
        </p:spPr>
        <p:txBody>
          <a:bodyPr wrap="square" rtlCol="0">
            <a:spAutoFit/>
          </a:bodyPr>
          <a:lstStyle/>
          <a:p>
            <a:pPr algn="ctr">
              <a:lnSpc>
                <a:spcPts val="3200"/>
              </a:lnSpc>
              <a:spcAft>
                <a:spcPts val="0"/>
              </a:spcAft>
            </a:pPr>
            <a:r>
              <a:rPr lang="en-US" sz="3200" dirty="0"/>
              <a:t>Since milkweed is necessary for survival, which evolved first: the weed or butterfly?</a:t>
            </a:r>
          </a:p>
        </p:txBody>
      </p:sp>
      <p:cxnSp>
        <p:nvCxnSpPr>
          <p:cNvPr id="9" name="Straight Connector 8">
            <a:extLst>
              <a:ext uri="{FF2B5EF4-FFF2-40B4-BE49-F238E27FC236}">
                <a16:creationId xmlns:a16="http://schemas.microsoft.com/office/drawing/2014/main" id="{7D1F0026-49F5-0D53-EABF-5DEEA00596EC}"/>
              </a:ext>
            </a:extLst>
          </p:cNvPr>
          <p:cNvCxnSpPr>
            <a:cxnSpLocks/>
            <a:stCxn id="6" idx="0"/>
          </p:cNvCxnSpPr>
          <p:nvPr/>
        </p:nvCxnSpPr>
        <p:spPr>
          <a:xfrm flipV="1">
            <a:off x="2032000" y="2438400"/>
            <a:ext cx="1016000" cy="565511"/>
          </a:xfrm>
          <a:prstGeom prst="line">
            <a:avLst/>
          </a:prstGeom>
          <a:ln w="762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7D5DCDB-E215-8763-36F8-DD7F07E63309}"/>
              </a:ext>
            </a:extLst>
          </p:cNvPr>
          <p:cNvCxnSpPr>
            <a:cxnSpLocks/>
            <a:stCxn id="7" idx="0"/>
            <a:endCxn id="5" idx="2"/>
          </p:cNvCxnSpPr>
          <p:nvPr/>
        </p:nvCxnSpPr>
        <p:spPr>
          <a:xfrm flipH="1" flipV="1">
            <a:off x="6250432" y="2943563"/>
            <a:ext cx="861568" cy="574722"/>
          </a:xfrm>
          <a:prstGeom prst="line">
            <a:avLst/>
          </a:prstGeom>
          <a:ln w="762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814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657600" cy="3386274"/>
          </a:xfrm>
        </p:spPr>
        <p:txBody>
          <a:bodyPr/>
          <a:lstStyle/>
          <a:p>
            <a:pPr algn="l"/>
            <a:r>
              <a:rPr lang="en-US" dirty="0"/>
              <a:t>Is it reasonable to think this book could appear by accident?</a:t>
            </a:r>
          </a:p>
        </p:txBody>
      </p:sp>
      <p:pic>
        <p:nvPicPr>
          <p:cNvPr id="1026" name="Picture 2" descr="https://prodimage.images-bn.com/pimages/9781435114937_p0_v2_s600x5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1050" y="609600"/>
            <a:ext cx="4248150" cy="566737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bwMode="auto">
          <a:xfrm>
            <a:off x="457200" y="4114800"/>
            <a:ext cx="3657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dirty="0"/>
              <a:t>How about the human body it describes?</a:t>
            </a:r>
          </a:p>
        </p:txBody>
      </p:sp>
    </p:spTree>
    <p:extLst>
      <p:ext uri="{BB962C8B-B14F-4D97-AF65-F5344CB8AC3E}">
        <p14:creationId xmlns:p14="http://schemas.microsoft.com/office/powerpoint/2010/main" val="295407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152400"/>
            <a:ext cx="9144000" cy="1143000"/>
          </a:xfrm>
        </p:spPr>
        <p:txBody>
          <a:bodyPr/>
          <a:lstStyle/>
          <a:p>
            <a:pPr eaLnBrk="1" hangingPunct="1"/>
            <a:r>
              <a:rPr lang="en-US" altLang="en-US" u="sng" dirty="0"/>
              <a:t>You decide – which is </a:t>
            </a:r>
            <a:r>
              <a:rPr lang="en-US" altLang="en-US" b="1" u="sng" dirty="0"/>
              <a:t>most probable</a:t>
            </a:r>
            <a:r>
              <a:rPr lang="en-US" altLang="en-US" u="sng" dirty="0"/>
              <a:t>?</a:t>
            </a:r>
            <a:endParaRPr lang="en-US" altLang="en-US" dirty="0"/>
          </a:p>
        </p:txBody>
      </p:sp>
      <p:sp>
        <p:nvSpPr>
          <p:cNvPr id="6147" name="TextBox 2"/>
          <p:cNvSpPr txBox="1">
            <a:spLocks noChangeArrowheads="1"/>
          </p:cNvSpPr>
          <p:nvPr/>
        </p:nvSpPr>
        <p:spPr bwMode="auto">
          <a:xfrm>
            <a:off x="0" y="13716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spcAft>
                <a:spcPts val="600"/>
              </a:spcAft>
              <a:buFontTx/>
              <a:buNone/>
            </a:pPr>
            <a:r>
              <a:rPr lang="en-US" altLang="en-US" sz="3600" u="sng" dirty="0"/>
              <a:t>Evolution</a:t>
            </a:r>
            <a:r>
              <a:rPr lang="en-US" altLang="en-US" sz="3600" dirty="0"/>
              <a:t>                                     </a:t>
            </a:r>
            <a:r>
              <a:rPr lang="en-US" altLang="en-US" sz="3600" u="sng" dirty="0"/>
              <a:t>Creation</a:t>
            </a:r>
          </a:p>
        </p:txBody>
      </p:sp>
      <p:sp>
        <p:nvSpPr>
          <p:cNvPr id="11" name="TextBox 10"/>
          <p:cNvSpPr txBox="1">
            <a:spLocks noChangeArrowheads="1"/>
          </p:cNvSpPr>
          <p:nvPr/>
        </p:nvSpPr>
        <p:spPr bwMode="auto">
          <a:xfrm>
            <a:off x="0" y="2057400"/>
            <a:ext cx="91440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3200"/>
              </a:lnSpc>
              <a:spcBef>
                <a:spcPct val="0"/>
              </a:spcBef>
              <a:buFontTx/>
              <a:buNone/>
            </a:pPr>
            <a:r>
              <a:rPr lang="en-US" altLang="en-US" dirty="0"/>
              <a:t>Everything came from                    A powerful Creator</a:t>
            </a:r>
          </a:p>
          <a:p>
            <a:pPr algn="ctr" eaLnBrk="1" hangingPunct="1">
              <a:lnSpc>
                <a:spcPts val="3200"/>
              </a:lnSpc>
              <a:spcBef>
                <a:spcPct val="0"/>
              </a:spcBef>
              <a:buFontTx/>
              <a:buNone/>
            </a:pPr>
            <a:r>
              <a:rPr lang="en-US" altLang="en-US" dirty="0"/>
              <a:t>nothing                                                 made everything</a:t>
            </a:r>
            <a:endParaRPr lang="en-US" altLang="en-US" u="sng" dirty="0"/>
          </a:p>
        </p:txBody>
      </p:sp>
      <p:sp>
        <p:nvSpPr>
          <p:cNvPr id="12" name="TextBox 11"/>
          <p:cNvSpPr txBox="1">
            <a:spLocks noChangeArrowheads="1"/>
          </p:cNvSpPr>
          <p:nvPr/>
        </p:nvSpPr>
        <p:spPr bwMode="auto">
          <a:xfrm>
            <a:off x="0" y="320040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3200"/>
              </a:lnSpc>
              <a:spcBef>
                <a:spcPct val="0"/>
              </a:spcBef>
              <a:buFontTx/>
              <a:buNone/>
            </a:pPr>
            <a:r>
              <a:rPr lang="en-US" altLang="en-US" dirty="0"/>
              <a:t>Life began by accident                         Life was created</a:t>
            </a:r>
            <a:endParaRPr lang="en-US" altLang="en-US" u="sng" dirty="0"/>
          </a:p>
        </p:txBody>
      </p:sp>
      <p:sp>
        <p:nvSpPr>
          <p:cNvPr id="13" name="TextBox 12"/>
          <p:cNvSpPr txBox="1">
            <a:spLocks noChangeArrowheads="1"/>
          </p:cNvSpPr>
          <p:nvPr/>
        </p:nvSpPr>
        <p:spPr bwMode="auto">
          <a:xfrm>
            <a:off x="0" y="4010025"/>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3200"/>
              </a:lnSpc>
              <a:spcBef>
                <a:spcPct val="0"/>
              </a:spcBef>
              <a:buFontTx/>
              <a:buNone/>
            </a:pPr>
            <a:r>
              <a:rPr lang="en-US" altLang="en-US" dirty="0"/>
              <a:t>Complex creatures                  Each living creature was</a:t>
            </a:r>
          </a:p>
          <a:p>
            <a:pPr algn="ctr" eaLnBrk="1" hangingPunct="1">
              <a:lnSpc>
                <a:spcPts val="3200"/>
              </a:lnSpc>
              <a:spcBef>
                <a:spcPct val="0"/>
              </a:spcBef>
              <a:buFontTx/>
              <a:buNone/>
            </a:pPr>
            <a:r>
              <a:rPr lang="en-US" altLang="en-US" dirty="0"/>
              <a:t>developed by a series                    designed and made</a:t>
            </a:r>
          </a:p>
          <a:p>
            <a:pPr algn="ctr" eaLnBrk="1" hangingPunct="1">
              <a:lnSpc>
                <a:spcPts val="3200"/>
              </a:lnSpc>
              <a:spcBef>
                <a:spcPct val="0"/>
              </a:spcBef>
              <a:buFontTx/>
              <a:buNone/>
            </a:pPr>
            <a:r>
              <a:rPr lang="en-US" altLang="en-US" dirty="0"/>
              <a:t>of random accidents                             by their Creator </a:t>
            </a:r>
            <a:endParaRPr lang="en-US" altLang="en-US" u="sng" dirty="0"/>
          </a:p>
        </p:txBody>
      </p:sp>
    </p:spTree>
    <p:extLst>
      <p:ext uri="{BB962C8B-B14F-4D97-AF65-F5344CB8AC3E}">
        <p14:creationId xmlns:p14="http://schemas.microsoft.com/office/powerpoint/2010/main" val="247563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Before the beginning…</a:t>
            </a:r>
          </a:p>
        </p:txBody>
      </p:sp>
      <p:sp>
        <p:nvSpPr>
          <p:cNvPr id="3" name="TextBox 2"/>
          <p:cNvSpPr txBox="1"/>
          <p:nvPr/>
        </p:nvSpPr>
        <p:spPr>
          <a:xfrm>
            <a:off x="2209800" y="2362200"/>
            <a:ext cx="4495800" cy="3154710"/>
          </a:xfrm>
          <a:prstGeom prst="rect">
            <a:avLst/>
          </a:prstGeom>
          <a:noFill/>
        </p:spPr>
        <p:txBody>
          <a:bodyPr wrap="square" rtlCol="0">
            <a:spAutoFit/>
          </a:bodyPr>
          <a:lstStyle/>
          <a:p>
            <a:pPr algn="ctr"/>
            <a:r>
              <a:rPr lang="en-US" sz="19900">
                <a:solidFill>
                  <a:schemeClr val="bg1"/>
                </a:solidFill>
              </a:rPr>
              <a:t>God</a:t>
            </a:r>
          </a:p>
        </p:txBody>
      </p:sp>
    </p:spTree>
    <p:extLst>
      <p:ext uri="{BB962C8B-B14F-4D97-AF65-F5344CB8AC3E}">
        <p14:creationId xmlns:p14="http://schemas.microsoft.com/office/powerpoint/2010/main" val="393322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500"/>
                                        <p:tgtEl>
                                          <p:spTgt spid="2"/>
                                        </p:tgtEl>
                                      </p:cBhvr>
                                    </p:animEffect>
                                    <p:set>
                                      <p:cBhvr>
                                        <p:cTn id="7" dur="1" fill="hold">
                                          <p:stCondLst>
                                            <p:cond delay="1499"/>
                                          </p:stCondLst>
                                        </p:cTn>
                                        <p:tgtEl>
                                          <p:spTgt spid="2"/>
                                        </p:tgtEl>
                                        <p:attrNameLst>
                                          <p:attrName>style.visibility</p:attrName>
                                        </p:attrNameLst>
                                      </p:cBhvr>
                                      <p:to>
                                        <p:strVal val="hidden"/>
                                      </p:to>
                                    </p:se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584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519" y="-50800"/>
            <a:ext cx="11095038"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6200" y="152400"/>
            <a:ext cx="9220200" cy="1323439"/>
          </a:xfrm>
          <a:prstGeom prst="rect">
            <a:avLst/>
          </a:prstGeom>
          <a:solidFill>
            <a:schemeClr val="tx1"/>
          </a:solidFill>
        </p:spPr>
        <p:txBody>
          <a:bodyPr wrap="square" rtlCol="0">
            <a:spAutoFit/>
          </a:bodyPr>
          <a:lstStyle/>
          <a:p>
            <a:r>
              <a:rPr lang="en-US" sz="4000" dirty="0">
                <a:solidFill>
                  <a:schemeClr val="bg1"/>
                </a:solidFill>
              </a:rPr>
              <a:t>“In the beginning, God created the heavens and the earth.”                                  </a:t>
            </a:r>
            <a:r>
              <a:rPr lang="en-US" sz="2800" dirty="0">
                <a:solidFill>
                  <a:schemeClr val="bg1"/>
                </a:solidFill>
              </a:rPr>
              <a:t>Genesis 1:1</a:t>
            </a:r>
          </a:p>
        </p:txBody>
      </p:sp>
      <p:cxnSp>
        <p:nvCxnSpPr>
          <p:cNvPr id="3" name="Straight Connector 2">
            <a:extLst>
              <a:ext uri="{FF2B5EF4-FFF2-40B4-BE49-F238E27FC236}">
                <a16:creationId xmlns:a16="http://schemas.microsoft.com/office/drawing/2014/main" id="{3F3A3EF3-FCB9-3293-38E8-E87219956F33}"/>
              </a:ext>
            </a:extLst>
          </p:cNvPr>
          <p:cNvCxnSpPr>
            <a:cxnSpLocks/>
          </p:cNvCxnSpPr>
          <p:nvPr/>
        </p:nvCxnSpPr>
        <p:spPr>
          <a:xfrm>
            <a:off x="1752600" y="762000"/>
            <a:ext cx="19812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33913BF-656D-B434-5CC5-19954EF5FFAD}"/>
              </a:ext>
            </a:extLst>
          </p:cNvPr>
          <p:cNvCxnSpPr>
            <a:cxnSpLocks/>
          </p:cNvCxnSpPr>
          <p:nvPr/>
        </p:nvCxnSpPr>
        <p:spPr>
          <a:xfrm>
            <a:off x="3962400" y="762000"/>
            <a:ext cx="8382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6DBE398-E79A-5C13-8B80-F88EF035FBDB}"/>
              </a:ext>
            </a:extLst>
          </p:cNvPr>
          <p:cNvCxnSpPr>
            <a:cxnSpLocks/>
          </p:cNvCxnSpPr>
          <p:nvPr/>
        </p:nvCxnSpPr>
        <p:spPr>
          <a:xfrm>
            <a:off x="4953000" y="762000"/>
            <a:ext cx="14478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64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1500"/>
                                  </p:stCondLst>
                                  <p:childTnLst>
                                    <p:set>
                                      <p:cBhvr>
                                        <p:cTn id="10" dur="1" fill="hold">
                                          <p:stCondLst>
                                            <p:cond delay="0"/>
                                          </p:stCondLst>
                                        </p:cTn>
                                        <p:tgtEl>
                                          <p:spTgt spid="35842"/>
                                        </p:tgtEl>
                                        <p:attrNameLst>
                                          <p:attrName>style.visibility</p:attrName>
                                        </p:attrNameLst>
                                      </p:cBhvr>
                                      <p:to>
                                        <p:strVal val="visible"/>
                                      </p:to>
                                    </p:set>
                                    <p:animEffect transition="in" filter="fade">
                                      <p:cBhvr>
                                        <p:cTn id="11" dur="500"/>
                                        <p:tgtEl>
                                          <p:spTgt spid="3584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500"/>
                            </p:stCondLst>
                            <p:childTnLst>
                              <p:par>
                                <p:cTn id="18" presetID="22" presetClass="entr" presetSubtype="8" fill="hold" nodeType="afterEffect">
                                  <p:stCondLst>
                                    <p:cond delay="50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par>
                          <p:cTn id="21" fill="hold">
                            <p:stCondLst>
                              <p:cond delay="1500"/>
                            </p:stCondLst>
                            <p:childTnLst>
                              <p:par>
                                <p:cTn id="22" presetID="22" presetClass="entr" presetSubtype="8" fill="hold" nodeType="afterEffect">
                                  <p:stCondLst>
                                    <p:cond delay="50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a:xfrm>
            <a:off x="457200" y="0"/>
            <a:ext cx="8229600" cy="868363"/>
          </a:xfrm>
        </p:spPr>
        <p:txBody>
          <a:bodyPr/>
          <a:lstStyle/>
          <a:p>
            <a:pPr eaLnBrk="1" hangingPunct="1"/>
            <a:r>
              <a:rPr lang="en-US" altLang="en-US" u="sng" dirty="0"/>
              <a:t>What is Faith?</a:t>
            </a:r>
          </a:p>
        </p:txBody>
      </p:sp>
      <p:sp>
        <p:nvSpPr>
          <p:cNvPr id="6" name="Content Placeholder 5"/>
          <p:cNvSpPr>
            <a:spLocks noGrp="1"/>
          </p:cNvSpPr>
          <p:nvPr>
            <p:ph idx="1"/>
          </p:nvPr>
        </p:nvSpPr>
        <p:spPr>
          <a:xfrm>
            <a:off x="152400" y="1066800"/>
            <a:ext cx="8839200" cy="5410200"/>
          </a:xfrm>
        </p:spPr>
        <p:txBody>
          <a:bodyPr/>
          <a:lstStyle/>
          <a:p>
            <a:pPr marL="0" indent="0" eaLnBrk="1" hangingPunct="1">
              <a:buFont typeface="Arial" charset="0"/>
              <a:buNone/>
            </a:pPr>
            <a:r>
              <a:rPr lang="en-US" altLang="en-US" sz="3600" b="1" dirty="0"/>
              <a:t>Faith</a:t>
            </a:r>
            <a:r>
              <a:rPr lang="en-US" altLang="en-US" sz="3600" dirty="0"/>
              <a:t> : believing something that you can’t see</a:t>
            </a:r>
          </a:p>
          <a:p>
            <a:pPr marL="0" indent="0" eaLnBrk="1" hangingPunct="1">
              <a:buFont typeface="Arial" charset="0"/>
              <a:buNone/>
            </a:pPr>
            <a:r>
              <a:rPr lang="en-US" altLang="en-US" sz="3600" dirty="0"/>
              <a:t>            </a:t>
            </a:r>
            <a:r>
              <a:rPr lang="en-US" altLang="en-US" dirty="0"/>
              <a:t>(everyone has faith in something)</a:t>
            </a:r>
          </a:p>
          <a:p>
            <a:pPr marL="0" indent="0" eaLnBrk="1" hangingPunct="1">
              <a:buFont typeface="Arial" charset="0"/>
              <a:buNone/>
            </a:pPr>
            <a:endParaRPr lang="en-US" altLang="en-US" dirty="0"/>
          </a:p>
          <a:p>
            <a:pPr marL="0" indent="0" eaLnBrk="1" hangingPunct="1">
              <a:buFont typeface="Arial" charset="0"/>
              <a:buNone/>
            </a:pPr>
            <a:r>
              <a:rPr lang="en-US" altLang="en-US" dirty="0">
                <a:latin typeface="Baskerville Old Face" panose="02020602080505020303" pitchFamily="18" charset="0"/>
              </a:rPr>
              <a:t>“By faith we understand that the universe was created by the word of God, so that what is seen was not made out of things that are visible.”    </a:t>
            </a:r>
            <a:r>
              <a:rPr lang="en-US" altLang="en-US" sz="2800" dirty="0"/>
              <a:t>Hebrews 11:3</a:t>
            </a:r>
            <a:endParaRPr lang="en-US" altLang="en-US" sz="2800" b="1" dirty="0"/>
          </a:p>
          <a:p>
            <a:pPr marL="0" indent="0" eaLnBrk="1" hangingPunct="1">
              <a:buFont typeface="Arial" charset="0"/>
              <a:buNone/>
            </a:pPr>
            <a:endParaRPr lang="en-US" altLang="en-US" dirty="0"/>
          </a:p>
          <a:p>
            <a:pPr marL="0" indent="0" eaLnBrk="1" hangingPunct="1">
              <a:buFont typeface="Arial" charset="0"/>
              <a:buNone/>
            </a:pPr>
            <a:endParaRPr lang="en-US" altLang="en-US" dirty="0"/>
          </a:p>
          <a:p>
            <a:pPr marL="0" indent="0" eaLnBrk="1" hangingPunct="1">
              <a:buFont typeface="Arial" charset="0"/>
              <a:buNone/>
            </a:pPr>
            <a:endParaRPr lang="en-US" altLang="en-US" b="1" dirty="0"/>
          </a:p>
          <a:p>
            <a:pPr marL="0" indent="0" eaLnBrk="1" hangingPunct="1">
              <a:buFont typeface="Arial" charset="0"/>
              <a:buNone/>
            </a:pPr>
            <a:endParaRPr lang="en-US" altLang="en-US" b="1" dirty="0"/>
          </a:p>
          <a:p>
            <a:pPr marL="0" indent="0" eaLnBrk="1" hangingPunct="1">
              <a:buFont typeface="Arial" charset="0"/>
              <a:buNone/>
            </a:pPr>
            <a:endParaRPr lang="en-US" altLang="en-US" b="1" dirty="0"/>
          </a:p>
          <a:p>
            <a:pPr marL="0" indent="0" eaLnBrk="1" hangingPunct="1">
              <a:buFont typeface="Arial" charset="0"/>
              <a:buNone/>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a:xfrm>
            <a:off x="457200" y="76200"/>
            <a:ext cx="8229600" cy="792163"/>
          </a:xfrm>
        </p:spPr>
        <p:txBody>
          <a:bodyPr/>
          <a:lstStyle/>
          <a:p>
            <a:pPr eaLnBrk="1" hangingPunct="1"/>
            <a:r>
              <a:rPr lang="en-US" altLang="en-US" u="sng" dirty="0"/>
              <a:t>Creation – Genesis 1</a:t>
            </a:r>
          </a:p>
        </p:txBody>
      </p:sp>
      <p:sp>
        <p:nvSpPr>
          <p:cNvPr id="6" name="Content Placeholder 5"/>
          <p:cNvSpPr>
            <a:spLocks noGrp="1"/>
          </p:cNvSpPr>
          <p:nvPr>
            <p:ph idx="1"/>
          </p:nvPr>
        </p:nvSpPr>
        <p:spPr>
          <a:xfrm>
            <a:off x="228600" y="990600"/>
            <a:ext cx="8686800" cy="5867400"/>
          </a:xfrm>
        </p:spPr>
        <p:txBody>
          <a:bodyPr/>
          <a:lstStyle/>
          <a:p>
            <a:pPr marL="514350" indent="-514350" eaLnBrk="1">
              <a:lnSpc>
                <a:spcPct val="90000"/>
              </a:lnSpc>
              <a:buFont typeface="Calibri" pitchFamily="34" charset="0"/>
              <a:buAutoNum type="arabicPeriod"/>
            </a:pPr>
            <a:r>
              <a:rPr lang="en-US" altLang="en-US" sz="2800" b="1" dirty="0"/>
              <a:t>v.2-5</a:t>
            </a:r>
            <a:r>
              <a:rPr lang="en-US" altLang="en-US" sz="2800" dirty="0"/>
              <a:t>  light/dark, day/night (time measurement system)</a:t>
            </a:r>
          </a:p>
          <a:p>
            <a:pPr marL="0" indent="0" eaLnBrk="1">
              <a:lnSpc>
                <a:spcPct val="90000"/>
              </a:lnSpc>
              <a:buNone/>
            </a:pPr>
            <a:endParaRPr lang="en-US" altLang="en-US" sz="2800" dirty="0">
              <a:latin typeface="Baskerville Old Face" panose="02020602080505020303" pitchFamily="18" charset="0"/>
            </a:endParaRPr>
          </a:p>
          <a:p>
            <a:pPr marL="0" indent="0" eaLnBrk="1">
              <a:lnSpc>
                <a:spcPct val="90000"/>
              </a:lnSpc>
              <a:buNone/>
            </a:pPr>
            <a:r>
              <a:rPr lang="en-US" altLang="en-US" sz="2800" dirty="0">
                <a:latin typeface="Baskerville Old Face" panose="02020602080505020303" pitchFamily="18" charset="0"/>
              </a:rPr>
              <a:t>“The earth was without form and void, and darkness was over the face of the deep. And the Spirit of God was hovering over the face of the waters.  And God said, ‘Let there be light,’ and there was light. And God saw that the light was good. And God separated the light from the darkness. God called the light Day, and the darkness he called Night. And there was evening and there was morning, the first day.” </a:t>
            </a:r>
          </a:p>
        </p:txBody>
      </p:sp>
    </p:spTree>
    <p:extLst>
      <p:ext uri="{BB962C8B-B14F-4D97-AF65-F5344CB8AC3E}">
        <p14:creationId xmlns:p14="http://schemas.microsoft.com/office/powerpoint/2010/main" val="813141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a:xfrm>
            <a:off x="457200" y="76200"/>
            <a:ext cx="8229600" cy="792163"/>
          </a:xfrm>
        </p:spPr>
        <p:txBody>
          <a:bodyPr/>
          <a:lstStyle/>
          <a:p>
            <a:pPr eaLnBrk="1" hangingPunct="1"/>
            <a:r>
              <a:rPr lang="en-US" altLang="en-US" u="sng" dirty="0"/>
              <a:t>Creation – Genesis 1</a:t>
            </a:r>
          </a:p>
        </p:txBody>
      </p:sp>
      <p:sp>
        <p:nvSpPr>
          <p:cNvPr id="6" name="Content Placeholder 5"/>
          <p:cNvSpPr>
            <a:spLocks noGrp="1"/>
          </p:cNvSpPr>
          <p:nvPr>
            <p:ph idx="1"/>
          </p:nvPr>
        </p:nvSpPr>
        <p:spPr>
          <a:xfrm>
            <a:off x="228600" y="990600"/>
            <a:ext cx="8686800" cy="5867400"/>
          </a:xfrm>
        </p:spPr>
        <p:txBody>
          <a:bodyPr/>
          <a:lstStyle/>
          <a:p>
            <a:pPr marL="514350" indent="-514350" eaLnBrk="1">
              <a:lnSpc>
                <a:spcPct val="90000"/>
              </a:lnSpc>
              <a:buFont typeface="Calibri" pitchFamily="34" charset="0"/>
              <a:buAutoNum type="arabicPeriod"/>
            </a:pPr>
            <a:r>
              <a:rPr lang="en-US" altLang="en-US" sz="2800" b="1" dirty="0"/>
              <a:t>v.2-5</a:t>
            </a:r>
            <a:r>
              <a:rPr lang="en-US" altLang="en-US" sz="2800" dirty="0"/>
              <a:t>  light/dark, day/night (time measurement system)</a:t>
            </a:r>
          </a:p>
          <a:p>
            <a:pPr marL="514350" indent="-514350" eaLnBrk="1">
              <a:lnSpc>
                <a:spcPct val="90000"/>
              </a:lnSpc>
              <a:buFont typeface="Calibri" pitchFamily="34" charset="0"/>
              <a:buAutoNum type="arabicPeriod"/>
            </a:pPr>
            <a:r>
              <a:rPr lang="en-US" altLang="en-US" sz="2800" b="1" dirty="0"/>
              <a:t>v.6-8</a:t>
            </a:r>
            <a:r>
              <a:rPr lang="en-US" altLang="en-US" sz="2800" dirty="0"/>
              <a:t>  atmosphere, clouds and water cycle</a:t>
            </a:r>
          </a:p>
          <a:p>
            <a:pPr marL="514350" indent="-514350" eaLnBrk="1">
              <a:lnSpc>
                <a:spcPct val="90000"/>
              </a:lnSpc>
              <a:buFont typeface="Calibri" pitchFamily="34" charset="0"/>
              <a:buAutoNum type="arabicPeriod"/>
            </a:pPr>
            <a:endParaRPr lang="en-US" altLang="en-US" sz="2800" dirty="0"/>
          </a:p>
          <a:p>
            <a:pPr marL="0" indent="0" eaLnBrk="1">
              <a:lnSpc>
                <a:spcPct val="90000"/>
              </a:lnSpc>
              <a:buNone/>
            </a:pPr>
            <a:r>
              <a:rPr lang="en-US" altLang="en-US" sz="2800" dirty="0">
                <a:latin typeface="Baskerville Old Face" panose="02020602080505020303" pitchFamily="18" charset="0"/>
              </a:rPr>
              <a:t>“And God said, ‘Let there be an expanse in the midst of the waters, and let it separate the waters from the waters.’ And God made the expanse and separated the waters that were under the expanse from the waters that were above the expanse. And it was so. And God called the expanse Heaven. And there was evening and there was morning, the second day.”</a:t>
            </a:r>
          </a:p>
        </p:txBody>
      </p:sp>
    </p:spTree>
    <p:extLst>
      <p:ext uri="{BB962C8B-B14F-4D97-AF65-F5344CB8AC3E}">
        <p14:creationId xmlns:p14="http://schemas.microsoft.com/office/powerpoint/2010/main" val="3291279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a:xfrm>
            <a:off x="457200" y="76200"/>
            <a:ext cx="8229600" cy="792163"/>
          </a:xfrm>
        </p:spPr>
        <p:txBody>
          <a:bodyPr/>
          <a:lstStyle/>
          <a:p>
            <a:pPr eaLnBrk="1" hangingPunct="1"/>
            <a:r>
              <a:rPr lang="en-US" altLang="en-US" u="sng" dirty="0"/>
              <a:t>Creation – Genesis 1</a:t>
            </a:r>
          </a:p>
        </p:txBody>
      </p:sp>
      <p:sp>
        <p:nvSpPr>
          <p:cNvPr id="6" name="Content Placeholder 5"/>
          <p:cNvSpPr>
            <a:spLocks noGrp="1"/>
          </p:cNvSpPr>
          <p:nvPr>
            <p:ph idx="1"/>
          </p:nvPr>
        </p:nvSpPr>
        <p:spPr>
          <a:xfrm>
            <a:off x="228600" y="990600"/>
            <a:ext cx="8686800" cy="5867400"/>
          </a:xfrm>
        </p:spPr>
        <p:txBody>
          <a:bodyPr/>
          <a:lstStyle/>
          <a:p>
            <a:pPr marL="514350" indent="-514350" eaLnBrk="1">
              <a:lnSpc>
                <a:spcPct val="90000"/>
              </a:lnSpc>
              <a:buFont typeface="Calibri" pitchFamily="34" charset="0"/>
              <a:buAutoNum type="arabicPeriod"/>
            </a:pPr>
            <a:r>
              <a:rPr lang="en-US" altLang="en-US" sz="2800" b="1" dirty="0"/>
              <a:t>v.2-5</a:t>
            </a:r>
            <a:r>
              <a:rPr lang="en-US" altLang="en-US" sz="2800" dirty="0"/>
              <a:t>  light/dark, day/night (time measurement system)</a:t>
            </a:r>
          </a:p>
          <a:p>
            <a:pPr marL="514350" indent="-514350" eaLnBrk="1">
              <a:lnSpc>
                <a:spcPct val="90000"/>
              </a:lnSpc>
              <a:buFont typeface="Calibri" pitchFamily="34" charset="0"/>
              <a:buAutoNum type="arabicPeriod"/>
            </a:pPr>
            <a:r>
              <a:rPr lang="en-US" altLang="en-US" sz="2800" b="1" dirty="0"/>
              <a:t>v.6-8</a:t>
            </a:r>
            <a:r>
              <a:rPr lang="en-US" altLang="en-US" sz="2800" dirty="0"/>
              <a:t>  atmosphere, clouds and hydrologic cycle</a:t>
            </a:r>
          </a:p>
          <a:p>
            <a:pPr marL="514350" indent="-514350" eaLnBrk="1">
              <a:lnSpc>
                <a:spcPct val="90000"/>
              </a:lnSpc>
              <a:buFont typeface="Calibri" pitchFamily="34" charset="0"/>
              <a:buAutoNum type="arabicPeriod"/>
            </a:pPr>
            <a:r>
              <a:rPr lang="en-US" altLang="en-US" sz="2800" b="1" dirty="0"/>
              <a:t>v.9-13</a:t>
            </a:r>
            <a:r>
              <a:rPr lang="en-US" altLang="en-US" sz="2800" dirty="0"/>
              <a:t>  dry land and …</a:t>
            </a:r>
          </a:p>
          <a:p>
            <a:pPr marL="514350" indent="-514350" eaLnBrk="1">
              <a:lnSpc>
                <a:spcPct val="90000"/>
              </a:lnSpc>
              <a:buFont typeface="Calibri" pitchFamily="34" charset="0"/>
              <a:buAutoNum type="arabicPeriod"/>
            </a:pPr>
            <a:endParaRPr lang="en-US" altLang="en-US" sz="2800" dirty="0"/>
          </a:p>
          <a:p>
            <a:pPr marL="0" indent="0" eaLnBrk="1">
              <a:lnSpc>
                <a:spcPct val="90000"/>
              </a:lnSpc>
              <a:buNone/>
            </a:pPr>
            <a:r>
              <a:rPr lang="en-US" altLang="en-US" sz="2800" dirty="0">
                <a:latin typeface="Baskerville Old Face" panose="02020602080505020303" pitchFamily="18" charset="0"/>
              </a:rPr>
              <a:t>“And God said, ‘Let the waters under the heavens be gathered together into one place, and let the dry land appear.’ And it was so. God called the dry land Earth, and the waters that were gathered together he called Seas. And God saw that it was good.” (9-10)</a:t>
            </a:r>
          </a:p>
        </p:txBody>
      </p:sp>
    </p:spTree>
    <p:extLst>
      <p:ext uri="{BB962C8B-B14F-4D97-AF65-F5344CB8AC3E}">
        <p14:creationId xmlns:p14="http://schemas.microsoft.com/office/powerpoint/2010/main" val="35445023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a:xfrm>
            <a:off x="457200" y="76200"/>
            <a:ext cx="8229600" cy="792163"/>
          </a:xfrm>
        </p:spPr>
        <p:txBody>
          <a:bodyPr/>
          <a:lstStyle/>
          <a:p>
            <a:pPr eaLnBrk="1" hangingPunct="1"/>
            <a:r>
              <a:rPr lang="en-US" altLang="en-US" u="sng" dirty="0"/>
              <a:t>Creation – Genesis 1</a:t>
            </a:r>
          </a:p>
        </p:txBody>
      </p:sp>
      <p:sp>
        <p:nvSpPr>
          <p:cNvPr id="6" name="Content Placeholder 5"/>
          <p:cNvSpPr>
            <a:spLocks noGrp="1"/>
          </p:cNvSpPr>
          <p:nvPr>
            <p:ph idx="1"/>
          </p:nvPr>
        </p:nvSpPr>
        <p:spPr>
          <a:xfrm>
            <a:off x="228600" y="990600"/>
            <a:ext cx="8686800" cy="5867400"/>
          </a:xfrm>
        </p:spPr>
        <p:txBody>
          <a:bodyPr/>
          <a:lstStyle/>
          <a:p>
            <a:pPr marL="514350" indent="-514350" eaLnBrk="1">
              <a:lnSpc>
                <a:spcPct val="90000"/>
              </a:lnSpc>
              <a:buFont typeface="Calibri" pitchFamily="34" charset="0"/>
              <a:buAutoNum type="arabicPeriod"/>
            </a:pPr>
            <a:r>
              <a:rPr lang="en-US" altLang="en-US" sz="2800" b="1" dirty="0"/>
              <a:t>v.2-5</a:t>
            </a:r>
            <a:r>
              <a:rPr lang="en-US" altLang="en-US" sz="2800" dirty="0"/>
              <a:t>  light/dark, day/night (time measurement system)</a:t>
            </a:r>
          </a:p>
          <a:p>
            <a:pPr marL="514350" indent="-514350" eaLnBrk="1">
              <a:lnSpc>
                <a:spcPct val="90000"/>
              </a:lnSpc>
              <a:buFont typeface="Calibri" pitchFamily="34" charset="0"/>
              <a:buAutoNum type="arabicPeriod"/>
            </a:pPr>
            <a:r>
              <a:rPr lang="en-US" altLang="en-US" sz="2800" b="1" dirty="0"/>
              <a:t>v.6-8</a:t>
            </a:r>
            <a:r>
              <a:rPr lang="en-US" altLang="en-US" sz="2800" dirty="0"/>
              <a:t>  atmosphere, clouds and hydrologic cycle</a:t>
            </a:r>
          </a:p>
          <a:p>
            <a:pPr marL="514350" indent="-514350" eaLnBrk="1">
              <a:lnSpc>
                <a:spcPct val="90000"/>
              </a:lnSpc>
              <a:buFont typeface="Calibri" pitchFamily="34" charset="0"/>
              <a:buAutoNum type="arabicPeriod"/>
            </a:pPr>
            <a:r>
              <a:rPr lang="en-US" altLang="en-US" sz="2800" b="1" dirty="0"/>
              <a:t>v.9-13</a:t>
            </a:r>
            <a:r>
              <a:rPr lang="en-US" altLang="en-US" sz="2800" dirty="0"/>
              <a:t>  dry land and plants with seeds and fruit</a:t>
            </a:r>
          </a:p>
          <a:p>
            <a:pPr marL="514350" indent="-514350" eaLnBrk="1">
              <a:lnSpc>
                <a:spcPct val="90000"/>
              </a:lnSpc>
              <a:buFont typeface="Calibri" pitchFamily="34" charset="0"/>
              <a:buAutoNum type="arabicPeriod"/>
            </a:pPr>
            <a:endParaRPr lang="en-US" altLang="en-US" sz="2800" dirty="0"/>
          </a:p>
          <a:p>
            <a:pPr marL="0" indent="0" eaLnBrk="1">
              <a:lnSpc>
                <a:spcPct val="90000"/>
              </a:lnSpc>
              <a:buNone/>
            </a:pPr>
            <a:r>
              <a:rPr lang="en-US" altLang="en-US" sz="2800" dirty="0">
                <a:latin typeface="Baskerville Old Face" panose="02020602080505020303" pitchFamily="18" charset="0"/>
              </a:rPr>
              <a:t>“And God said, ‘Let the earth sprout vegetation, plants yielding seed, and fruit trees bearing fruit in which is their seed, each according to its kind, on the earth.’ And it was so. The earth brought forth vegetation, plants yielding seed according to their own kinds, and trees bearing fruit in which is their seed, each according to its kind. And God saw that it was good. And there was evening and there was morning, the third day.” (11-13)</a:t>
            </a:r>
          </a:p>
        </p:txBody>
      </p:sp>
    </p:spTree>
    <p:extLst>
      <p:ext uri="{BB962C8B-B14F-4D97-AF65-F5344CB8AC3E}">
        <p14:creationId xmlns:p14="http://schemas.microsoft.com/office/powerpoint/2010/main" val="251283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100" y="0"/>
            <a:ext cx="5168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1"/>
          <p:cNvSpPr>
            <a:spLocks noGrp="1"/>
          </p:cNvSpPr>
          <p:nvPr>
            <p:ph type="title"/>
          </p:nvPr>
        </p:nvSpPr>
        <p:spPr>
          <a:xfrm>
            <a:off x="3276600" y="-457199"/>
            <a:ext cx="6096000" cy="2133600"/>
          </a:xfrm>
        </p:spPr>
        <p:txBody>
          <a:bodyPr/>
          <a:lstStyle/>
          <a:p>
            <a:pPr eaLnBrk="1" hangingPunct="1"/>
            <a:r>
              <a:rPr lang="en-US" altLang="en-US" sz="4200" u="sng" dirty="0"/>
              <a:t>A man comes to the hospital with chest pain…</a:t>
            </a:r>
          </a:p>
        </p:txBody>
      </p:sp>
      <p:sp>
        <p:nvSpPr>
          <p:cNvPr id="4" name="TextBox 3"/>
          <p:cNvSpPr txBox="1">
            <a:spLocks noChangeArrowheads="1"/>
          </p:cNvSpPr>
          <p:nvPr/>
        </p:nvSpPr>
        <p:spPr bwMode="auto">
          <a:xfrm>
            <a:off x="5181600" y="1560806"/>
            <a:ext cx="3962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600" dirty="0"/>
              <a:t>* The doctor must decide what the problem is and what to do.</a:t>
            </a:r>
          </a:p>
        </p:txBody>
      </p:sp>
      <p:sp>
        <p:nvSpPr>
          <p:cNvPr id="5" name="TextBox 4"/>
          <p:cNvSpPr txBox="1">
            <a:spLocks noChangeArrowheads="1"/>
          </p:cNvSpPr>
          <p:nvPr/>
        </p:nvSpPr>
        <p:spPr bwMode="auto">
          <a:xfrm>
            <a:off x="5638800" y="4008170"/>
            <a:ext cx="3429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dirty="0"/>
              <a:t>* Is the doctor 100% certain?</a:t>
            </a:r>
          </a:p>
        </p:txBody>
      </p:sp>
      <p:sp>
        <p:nvSpPr>
          <p:cNvPr id="6" name="TextBox 5"/>
          <p:cNvSpPr txBox="1">
            <a:spLocks noChangeArrowheads="1"/>
          </p:cNvSpPr>
          <p:nvPr/>
        </p:nvSpPr>
        <p:spPr bwMode="auto">
          <a:xfrm>
            <a:off x="5638800" y="5486400"/>
            <a:ext cx="3429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dirty="0"/>
              <a:t>* What would you do?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a:xfrm>
            <a:off x="457200" y="76200"/>
            <a:ext cx="8229600" cy="792163"/>
          </a:xfrm>
        </p:spPr>
        <p:txBody>
          <a:bodyPr/>
          <a:lstStyle/>
          <a:p>
            <a:pPr eaLnBrk="1" hangingPunct="1"/>
            <a:r>
              <a:rPr lang="en-US" altLang="en-US" u="sng" dirty="0"/>
              <a:t>Creation – Genesis 1</a:t>
            </a:r>
          </a:p>
        </p:txBody>
      </p:sp>
      <p:sp>
        <p:nvSpPr>
          <p:cNvPr id="6" name="Content Placeholder 5"/>
          <p:cNvSpPr>
            <a:spLocks noGrp="1"/>
          </p:cNvSpPr>
          <p:nvPr>
            <p:ph idx="1"/>
          </p:nvPr>
        </p:nvSpPr>
        <p:spPr>
          <a:xfrm>
            <a:off x="228600" y="990600"/>
            <a:ext cx="8686800" cy="5867400"/>
          </a:xfrm>
        </p:spPr>
        <p:txBody>
          <a:bodyPr/>
          <a:lstStyle/>
          <a:p>
            <a:pPr marL="514350" indent="-514350" eaLnBrk="1">
              <a:lnSpc>
                <a:spcPct val="90000"/>
              </a:lnSpc>
              <a:buFont typeface="Calibri" pitchFamily="34" charset="0"/>
              <a:buAutoNum type="arabicPeriod"/>
            </a:pPr>
            <a:r>
              <a:rPr lang="en-US" altLang="en-US" sz="2800" b="1" dirty="0"/>
              <a:t>v.2-5</a:t>
            </a:r>
            <a:r>
              <a:rPr lang="en-US" altLang="en-US" sz="2800" dirty="0"/>
              <a:t>  light/dark, day/night (time measurement system)</a:t>
            </a:r>
          </a:p>
          <a:p>
            <a:pPr marL="514350" indent="-514350" eaLnBrk="1">
              <a:lnSpc>
                <a:spcPct val="90000"/>
              </a:lnSpc>
              <a:buFont typeface="Calibri" pitchFamily="34" charset="0"/>
              <a:buAutoNum type="arabicPeriod"/>
            </a:pPr>
            <a:r>
              <a:rPr lang="en-US" altLang="en-US" sz="2800" b="1" dirty="0"/>
              <a:t>v.6-8</a:t>
            </a:r>
            <a:r>
              <a:rPr lang="en-US" altLang="en-US" sz="2800" dirty="0"/>
              <a:t>  atmosphere, clouds and hydrologic cycle</a:t>
            </a:r>
          </a:p>
          <a:p>
            <a:pPr marL="514350" indent="-514350" eaLnBrk="1">
              <a:lnSpc>
                <a:spcPct val="90000"/>
              </a:lnSpc>
              <a:buFont typeface="Calibri" pitchFamily="34" charset="0"/>
              <a:buAutoNum type="arabicPeriod"/>
            </a:pPr>
            <a:r>
              <a:rPr lang="en-US" altLang="en-US" sz="2800" b="1" dirty="0"/>
              <a:t>v.9-13</a:t>
            </a:r>
            <a:r>
              <a:rPr lang="en-US" altLang="en-US" sz="2800" dirty="0"/>
              <a:t>  dry land and plants with seeds and fruit</a:t>
            </a:r>
          </a:p>
          <a:p>
            <a:pPr marL="514350" indent="-514350" eaLnBrk="1">
              <a:lnSpc>
                <a:spcPct val="90000"/>
              </a:lnSpc>
              <a:buFont typeface="Calibri" pitchFamily="34" charset="0"/>
              <a:buAutoNum type="arabicPeriod"/>
            </a:pPr>
            <a:r>
              <a:rPr lang="en-US" altLang="en-US" sz="2800" b="1" dirty="0"/>
              <a:t>v.14-19</a:t>
            </a:r>
            <a:r>
              <a:rPr lang="en-US" altLang="en-US" sz="2800" dirty="0"/>
              <a:t>  sun, moon, and stars</a:t>
            </a:r>
          </a:p>
          <a:p>
            <a:pPr marL="514350" indent="-514350" eaLnBrk="1">
              <a:lnSpc>
                <a:spcPct val="90000"/>
              </a:lnSpc>
              <a:buFont typeface="Calibri" pitchFamily="34" charset="0"/>
              <a:buAutoNum type="arabicPeriod"/>
            </a:pPr>
            <a:endParaRPr lang="en-US" altLang="en-US" sz="2800" dirty="0"/>
          </a:p>
          <a:p>
            <a:pPr marL="0" indent="0" eaLnBrk="1">
              <a:lnSpc>
                <a:spcPct val="90000"/>
              </a:lnSpc>
              <a:buNone/>
            </a:pPr>
            <a:r>
              <a:rPr lang="en-US" altLang="en-US" sz="2700" dirty="0">
                <a:latin typeface="Baskerville Old Face" panose="02020602080505020303" pitchFamily="18" charset="0"/>
              </a:rPr>
              <a:t>“And God said, ‘Let there be lights in the expanse of the heavens to separate the day from the night. And let them be for signs and for seasons, and for days and years, and let them be lights in the expanse of the heavens to give light upon the earth.’ And it was so. And God made the two great lights—the greater light to rule the day and the lesser light to rule the night—and the stars. … And God saw that it was good. And there was evening and there was morning, the fourth day.”</a:t>
            </a:r>
          </a:p>
        </p:txBody>
      </p:sp>
    </p:spTree>
    <p:extLst>
      <p:ext uri="{BB962C8B-B14F-4D97-AF65-F5344CB8AC3E}">
        <p14:creationId xmlns:p14="http://schemas.microsoft.com/office/powerpoint/2010/main" val="331841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a:xfrm>
            <a:off x="457200" y="76200"/>
            <a:ext cx="8229600" cy="792163"/>
          </a:xfrm>
        </p:spPr>
        <p:txBody>
          <a:bodyPr/>
          <a:lstStyle/>
          <a:p>
            <a:pPr eaLnBrk="1" hangingPunct="1"/>
            <a:r>
              <a:rPr lang="en-US" altLang="en-US" u="sng" dirty="0"/>
              <a:t>Creation – Genesis 1</a:t>
            </a:r>
          </a:p>
        </p:txBody>
      </p:sp>
      <p:sp>
        <p:nvSpPr>
          <p:cNvPr id="6" name="Content Placeholder 5"/>
          <p:cNvSpPr>
            <a:spLocks noGrp="1"/>
          </p:cNvSpPr>
          <p:nvPr>
            <p:ph idx="1"/>
          </p:nvPr>
        </p:nvSpPr>
        <p:spPr>
          <a:xfrm>
            <a:off x="228600" y="990600"/>
            <a:ext cx="8686800" cy="5867400"/>
          </a:xfrm>
        </p:spPr>
        <p:txBody>
          <a:bodyPr/>
          <a:lstStyle/>
          <a:p>
            <a:pPr marL="514350" indent="-514350" eaLnBrk="1">
              <a:lnSpc>
                <a:spcPct val="90000"/>
              </a:lnSpc>
              <a:buFont typeface="Calibri" pitchFamily="34" charset="0"/>
              <a:buAutoNum type="arabicPeriod"/>
            </a:pPr>
            <a:r>
              <a:rPr lang="en-US" altLang="en-US" sz="2800" b="1" dirty="0"/>
              <a:t>v.2-5</a:t>
            </a:r>
            <a:r>
              <a:rPr lang="en-US" altLang="en-US" sz="2800" dirty="0"/>
              <a:t>  light/dark, day/night (time measurement system)</a:t>
            </a:r>
          </a:p>
          <a:p>
            <a:pPr marL="514350" indent="-514350" eaLnBrk="1">
              <a:lnSpc>
                <a:spcPct val="90000"/>
              </a:lnSpc>
              <a:buFont typeface="Calibri" pitchFamily="34" charset="0"/>
              <a:buAutoNum type="arabicPeriod"/>
            </a:pPr>
            <a:r>
              <a:rPr lang="en-US" altLang="en-US" sz="2800" b="1" dirty="0"/>
              <a:t>v.6-8</a:t>
            </a:r>
            <a:r>
              <a:rPr lang="en-US" altLang="en-US" sz="2800" dirty="0"/>
              <a:t>  atmosphere, clouds and hydrologic cycle</a:t>
            </a:r>
          </a:p>
          <a:p>
            <a:pPr marL="514350" indent="-514350" eaLnBrk="1">
              <a:lnSpc>
                <a:spcPct val="90000"/>
              </a:lnSpc>
              <a:buFont typeface="Calibri" pitchFamily="34" charset="0"/>
              <a:buAutoNum type="arabicPeriod"/>
            </a:pPr>
            <a:r>
              <a:rPr lang="en-US" altLang="en-US" sz="2800" b="1" dirty="0"/>
              <a:t>v.9-13</a:t>
            </a:r>
            <a:r>
              <a:rPr lang="en-US" altLang="en-US" sz="2800" dirty="0"/>
              <a:t>  dry land and plants with seeds and fruit</a:t>
            </a:r>
          </a:p>
          <a:p>
            <a:pPr marL="514350" indent="-514350" eaLnBrk="1">
              <a:lnSpc>
                <a:spcPct val="90000"/>
              </a:lnSpc>
              <a:buFont typeface="Calibri" pitchFamily="34" charset="0"/>
              <a:buAutoNum type="arabicPeriod"/>
            </a:pPr>
            <a:r>
              <a:rPr lang="en-US" altLang="en-US" sz="2800" b="1" dirty="0"/>
              <a:t>v.14-19</a:t>
            </a:r>
            <a:r>
              <a:rPr lang="en-US" altLang="en-US" sz="2800" dirty="0"/>
              <a:t>  sun, moon, and stars </a:t>
            </a:r>
          </a:p>
          <a:p>
            <a:pPr marL="514350" indent="-514350" eaLnBrk="1">
              <a:lnSpc>
                <a:spcPct val="90000"/>
              </a:lnSpc>
              <a:buFont typeface="Calibri" pitchFamily="34" charset="0"/>
              <a:buAutoNum type="arabicPeriod"/>
            </a:pPr>
            <a:r>
              <a:rPr lang="en-US" altLang="en-US" sz="2800" b="1" dirty="0"/>
              <a:t>v.20-23</a:t>
            </a:r>
            <a:r>
              <a:rPr lang="en-US" altLang="en-US" sz="2800" dirty="0"/>
              <a:t>  fish and birds; reproduction in kind</a:t>
            </a:r>
          </a:p>
          <a:p>
            <a:pPr marL="514350" indent="-514350" eaLnBrk="1">
              <a:lnSpc>
                <a:spcPct val="90000"/>
              </a:lnSpc>
              <a:buFont typeface="Calibri" pitchFamily="34" charset="0"/>
              <a:buAutoNum type="arabicPeriod"/>
            </a:pPr>
            <a:endParaRPr lang="en-US" altLang="en-US" sz="2800" dirty="0"/>
          </a:p>
          <a:p>
            <a:pPr marL="0" indent="0" eaLnBrk="1">
              <a:lnSpc>
                <a:spcPct val="90000"/>
              </a:lnSpc>
              <a:buNone/>
            </a:pPr>
            <a:r>
              <a:rPr lang="en-US" altLang="en-US" sz="2400" dirty="0">
                <a:latin typeface="Baskerville Old Face" panose="02020602080505020303" pitchFamily="18" charset="0"/>
              </a:rPr>
              <a:t>“And God said, ‘Let the waters swarm with swarms of living creatures, and let birds fly above the earth across the expanse of the heavens.’ So God created the great sea creatures and every living creature that moves, with which the waters swarm, according to their kinds, and every winged bird according to its kind. And God saw that it was good. And God blessed them, saying, ‘Be fruitful and multiply and fill the waters in the seas, and let birds multiply on the earth.’ And there was evening and there was morning, the fifth day.”</a:t>
            </a:r>
          </a:p>
        </p:txBody>
      </p:sp>
    </p:spTree>
    <p:extLst>
      <p:ext uri="{BB962C8B-B14F-4D97-AF65-F5344CB8AC3E}">
        <p14:creationId xmlns:p14="http://schemas.microsoft.com/office/powerpoint/2010/main" val="1421666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fade">
                                      <p:cBhvr>
                                        <p:cTn id="1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a:xfrm>
            <a:off x="457200" y="76200"/>
            <a:ext cx="8229600" cy="792163"/>
          </a:xfrm>
        </p:spPr>
        <p:txBody>
          <a:bodyPr/>
          <a:lstStyle/>
          <a:p>
            <a:pPr eaLnBrk="1" hangingPunct="1"/>
            <a:r>
              <a:rPr lang="en-US" altLang="en-US" u="sng" dirty="0"/>
              <a:t>Creation – Genesis 1</a:t>
            </a:r>
          </a:p>
        </p:txBody>
      </p:sp>
      <p:sp>
        <p:nvSpPr>
          <p:cNvPr id="6" name="Content Placeholder 5"/>
          <p:cNvSpPr>
            <a:spLocks noGrp="1"/>
          </p:cNvSpPr>
          <p:nvPr>
            <p:ph idx="1"/>
          </p:nvPr>
        </p:nvSpPr>
        <p:spPr>
          <a:xfrm>
            <a:off x="228600" y="990600"/>
            <a:ext cx="8686800" cy="5867400"/>
          </a:xfrm>
        </p:spPr>
        <p:txBody>
          <a:bodyPr/>
          <a:lstStyle/>
          <a:p>
            <a:pPr marL="514350" indent="-514350" eaLnBrk="1">
              <a:lnSpc>
                <a:spcPct val="90000"/>
              </a:lnSpc>
              <a:buFont typeface="Calibri" pitchFamily="34" charset="0"/>
              <a:buAutoNum type="arabicPeriod"/>
            </a:pPr>
            <a:r>
              <a:rPr lang="en-US" altLang="en-US" sz="2800" b="1" dirty="0"/>
              <a:t>v.2-5</a:t>
            </a:r>
            <a:r>
              <a:rPr lang="en-US" altLang="en-US" sz="2800" dirty="0"/>
              <a:t>  light/dark, day/night (time measurement system)</a:t>
            </a:r>
          </a:p>
          <a:p>
            <a:pPr marL="514350" indent="-514350" eaLnBrk="1">
              <a:lnSpc>
                <a:spcPct val="90000"/>
              </a:lnSpc>
              <a:buFont typeface="Calibri" pitchFamily="34" charset="0"/>
              <a:buAutoNum type="arabicPeriod"/>
            </a:pPr>
            <a:r>
              <a:rPr lang="en-US" altLang="en-US" sz="2800" b="1" dirty="0"/>
              <a:t>v.6-8</a:t>
            </a:r>
            <a:r>
              <a:rPr lang="en-US" altLang="en-US" sz="2800" dirty="0"/>
              <a:t>  atmosphere, clouds and hydrologic cycle</a:t>
            </a:r>
          </a:p>
          <a:p>
            <a:pPr marL="514350" indent="-514350" eaLnBrk="1">
              <a:lnSpc>
                <a:spcPct val="90000"/>
              </a:lnSpc>
              <a:buFont typeface="Calibri" pitchFamily="34" charset="0"/>
              <a:buAutoNum type="arabicPeriod"/>
            </a:pPr>
            <a:r>
              <a:rPr lang="en-US" altLang="en-US" sz="2800" b="1" dirty="0"/>
              <a:t>v.9-13</a:t>
            </a:r>
            <a:r>
              <a:rPr lang="en-US" altLang="en-US" sz="2800" dirty="0"/>
              <a:t>  dry land and plants with seeds and fruit</a:t>
            </a:r>
          </a:p>
          <a:p>
            <a:pPr marL="514350" indent="-514350" eaLnBrk="1">
              <a:lnSpc>
                <a:spcPct val="90000"/>
              </a:lnSpc>
              <a:buFont typeface="Calibri" pitchFamily="34" charset="0"/>
              <a:buAutoNum type="arabicPeriod"/>
            </a:pPr>
            <a:r>
              <a:rPr lang="en-US" altLang="en-US" sz="2800" b="1" dirty="0"/>
              <a:t>v.14-19</a:t>
            </a:r>
            <a:r>
              <a:rPr lang="en-US" altLang="en-US" sz="2800" dirty="0"/>
              <a:t>  sun, moon, and stars </a:t>
            </a:r>
          </a:p>
          <a:p>
            <a:pPr marL="514350" indent="-514350" eaLnBrk="1">
              <a:lnSpc>
                <a:spcPct val="90000"/>
              </a:lnSpc>
              <a:buFont typeface="Calibri" pitchFamily="34" charset="0"/>
              <a:buAutoNum type="arabicPeriod"/>
            </a:pPr>
            <a:r>
              <a:rPr lang="en-US" altLang="en-US" sz="2800" b="1" dirty="0"/>
              <a:t>v.20-23</a:t>
            </a:r>
            <a:r>
              <a:rPr lang="en-US" altLang="en-US" sz="2800" dirty="0"/>
              <a:t>  fish and birds; reproduction in kind</a:t>
            </a:r>
          </a:p>
          <a:p>
            <a:pPr marL="514350" indent="-514350" eaLnBrk="1">
              <a:lnSpc>
                <a:spcPct val="90000"/>
              </a:lnSpc>
              <a:buFont typeface="Calibri" pitchFamily="34" charset="0"/>
              <a:buAutoNum type="arabicPeriod"/>
            </a:pPr>
            <a:r>
              <a:rPr lang="en-US" altLang="en-US" sz="2800" b="1" dirty="0"/>
              <a:t>v.24-25</a:t>
            </a:r>
            <a:r>
              <a:rPr lang="en-US" altLang="en-US" sz="2800" dirty="0"/>
              <a:t>  land animals</a:t>
            </a:r>
          </a:p>
          <a:p>
            <a:pPr marL="514350" indent="-514350" eaLnBrk="1">
              <a:lnSpc>
                <a:spcPct val="90000"/>
              </a:lnSpc>
              <a:buFont typeface="Calibri" pitchFamily="34" charset="0"/>
              <a:buAutoNum type="arabicPeriod"/>
            </a:pPr>
            <a:endParaRPr lang="en-US" altLang="en-US" sz="2800" dirty="0"/>
          </a:p>
          <a:p>
            <a:pPr marL="0" indent="0" eaLnBrk="1">
              <a:lnSpc>
                <a:spcPct val="90000"/>
              </a:lnSpc>
              <a:buNone/>
            </a:pPr>
            <a:r>
              <a:rPr lang="en-US" altLang="en-US" sz="2600" dirty="0">
                <a:latin typeface="Baskerville Old Face" panose="02020602080505020303" pitchFamily="18" charset="0"/>
              </a:rPr>
              <a:t>“And God said, ‘Let the earth bring forth living creatures according to their kinds—livestock and creeping things and beasts of the earth according to their kinds.’ And it was so. And God made the beasts of the earth according to their kinds and the livestock according to their kinds, and everything that creeps on the ground according to its kind. And God saw that it was good.”</a:t>
            </a:r>
          </a:p>
        </p:txBody>
      </p:sp>
    </p:spTree>
    <p:extLst>
      <p:ext uri="{BB962C8B-B14F-4D97-AF65-F5344CB8AC3E}">
        <p14:creationId xmlns:p14="http://schemas.microsoft.com/office/powerpoint/2010/main" val="3979348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500"/>
                                        <p:tgtEl>
                                          <p:spTgt spid="6">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7" end="7"/>
                                            </p:txEl>
                                          </p:spTgt>
                                        </p:tgtEl>
                                        <p:attrNameLst>
                                          <p:attrName>style.visibility</p:attrName>
                                        </p:attrNameLst>
                                      </p:cBhvr>
                                      <p:to>
                                        <p:strVal val="visible"/>
                                      </p:to>
                                    </p:set>
                                    <p:animEffect transition="in" filter="fade">
                                      <p:cBhvr>
                                        <p:cTn id="1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a:xfrm>
            <a:off x="457200" y="76200"/>
            <a:ext cx="8229600" cy="792163"/>
          </a:xfrm>
        </p:spPr>
        <p:txBody>
          <a:bodyPr/>
          <a:lstStyle/>
          <a:p>
            <a:pPr eaLnBrk="1" hangingPunct="1"/>
            <a:r>
              <a:rPr lang="en-US" altLang="en-US" u="sng" dirty="0"/>
              <a:t>Creation – Genesis 1</a:t>
            </a:r>
          </a:p>
        </p:txBody>
      </p:sp>
      <p:sp>
        <p:nvSpPr>
          <p:cNvPr id="6" name="Content Placeholder 5"/>
          <p:cNvSpPr>
            <a:spLocks noGrp="1"/>
          </p:cNvSpPr>
          <p:nvPr>
            <p:ph idx="1"/>
          </p:nvPr>
        </p:nvSpPr>
        <p:spPr>
          <a:xfrm>
            <a:off x="228600" y="990600"/>
            <a:ext cx="8686800" cy="5867400"/>
          </a:xfrm>
        </p:spPr>
        <p:txBody>
          <a:bodyPr/>
          <a:lstStyle/>
          <a:p>
            <a:pPr marL="514350" indent="-514350" eaLnBrk="1">
              <a:lnSpc>
                <a:spcPct val="90000"/>
              </a:lnSpc>
              <a:buFont typeface="Calibri" pitchFamily="34" charset="0"/>
              <a:buAutoNum type="arabicPeriod"/>
            </a:pPr>
            <a:r>
              <a:rPr lang="en-US" altLang="en-US" sz="2800" b="1" dirty="0"/>
              <a:t>v.2-5</a:t>
            </a:r>
            <a:r>
              <a:rPr lang="en-US" altLang="en-US" sz="2800" dirty="0"/>
              <a:t>  light/dark, day/night (time measurement system)</a:t>
            </a:r>
          </a:p>
          <a:p>
            <a:pPr marL="514350" indent="-514350" eaLnBrk="1">
              <a:lnSpc>
                <a:spcPct val="90000"/>
              </a:lnSpc>
              <a:buFont typeface="Calibri" pitchFamily="34" charset="0"/>
              <a:buAutoNum type="arabicPeriod"/>
            </a:pPr>
            <a:r>
              <a:rPr lang="en-US" altLang="en-US" sz="2800" b="1" dirty="0"/>
              <a:t>v.6-8</a:t>
            </a:r>
            <a:r>
              <a:rPr lang="en-US" altLang="en-US" sz="2800" dirty="0"/>
              <a:t>  atmosphere, clouds and hydrologic cycle</a:t>
            </a:r>
          </a:p>
          <a:p>
            <a:pPr marL="514350" indent="-514350" eaLnBrk="1">
              <a:lnSpc>
                <a:spcPct val="90000"/>
              </a:lnSpc>
              <a:buFont typeface="Calibri" pitchFamily="34" charset="0"/>
              <a:buAutoNum type="arabicPeriod"/>
            </a:pPr>
            <a:r>
              <a:rPr lang="en-US" altLang="en-US" sz="2800" b="1" dirty="0"/>
              <a:t>v.9-13</a:t>
            </a:r>
            <a:r>
              <a:rPr lang="en-US" altLang="en-US" sz="2800" dirty="0"/>
              <a:t>  dry land and plants</a:t>
            </a:r>
          </a:p>
          <a:p>
            <a:pPr marL="514350" indent="-514350" eaLnBrk="1">
              <a:lnSpc>
                <a:spcPct val="90000"/>
              </a:lnSpc>
              <a:buFont typeface="Calibri" pitchFamily="34" charset="0"/>
              <a:buAutoNum type="arabicPeriod"/>
            </a:pPr>
            <a:r>
              <a:rPr lang="en-US" altLang="en-US" sz="2800" b="1" dirty="0"/>
              <a:t>v.14-19</a:t>
            </a:r>
            <a:r>
              <a:rPr lang="en-US" altLang="en-US" sz="2800" dirty="0"/>
              <a:t>  sun, moon, and stars </a:t>
            </a:r>
          </a:p>
          <a:p>
            <a:pPr marL="514350" indent="-514350" eaLnBrk="1">
              <a:lnSpc>
                <a:spcPct val="90000"/>
              </a:lnSpc>
              <a:buFont typeface="Calibri" pitchFamily="34" charset="0"/>
              <a:buAutoNum type="arabicPeriod"/>
            </a:pPr>
            <a:r>
              <a:rPr lang="en-US" altLang="en-US" sz="2800" b="1" dirty="0"/>
              <a:t>v.20-23</a:t>
            </a:r>
            <a:r>
              <a:rPr lang="en-US" altLang="en-US" sz="2800" dirty="0"/>
              <a:t>  fish and birds; reproduction in kind</a:t>
            </a:r>
          </a:p>
          <a:p>
            <a:pPr marL="514350" indent="-514350" eaLnBrk="1">
              <a:lnSpc>
                <a:spcPct val="90000"/>
              </a:lnSpc>
              <a:buFont typeface="Calibri" pitchFamily="34" charset="0"/>
              <a:buAutoNum type="arabicPeriod"/>
            </a:pPr>
            <a:r>
              <a:rPr lang="en-US" altLang="en-US" sz="2800" b="1" dirty="0"/>
              <a:t>v.24-25</a:t>
            </a:r>
            <a:r>
              <a:rPr lang="en-US" altLang="en-US" sz="2800" dirty="0"/>
              <a:t>  land animals;     </a:t>
            </a:r>
            <a:r>
              <a:rPr lang="en-US" altLang="en-US" sz="2800" b="1" dirty="0"/>
              <a:t>v.26,27</a:t>
            </a:r>
            <a:r>
              <a:rPr lang="en-US" altLang="en-US" sz="2800" dirty="0"/>
              <a:t>  people</a:t>
            </a:r>
          </a:p>
          <a:p>
            <a:pPr marL="514350" indent="-514350" eaLnBrk="1">
              <a:lnSpc>
                <a:spcPct val="90000"/>
              </a:lnSpc>
              <a:buFont typeface="Calibri" pitchFamily="34" charset="0"/>
              <a:buAutoNum type="arabicPeriod"/>
            </a:pPr>
            <a:endParaRPr lang="en-US" altLang="en-US" sz="2800" dirty="0"/>
          </a:p>
          <a:p>
            <a:pPr marL="0" indent="0" eaLnBrk="1">
              <a:lnSpc>
                <a:spcPct val="90000"/>
              </a:lnSpc>
              <a:buNone/>
            </a:pPr>
            <a:r>
              <a:rPr lang="en-US" altLang="en-US" sz="2600" dirty="0">
                <a:latin typeface="Baskerville Old Face" panose="02020602080505020303" pitchFamily="18" charset="0"/>
              </a:rPr>
              <a:t>“Then God said, ‘Let us make man in our image, after our likeness. And let them have dominion over the fish of the sea and over the birds of the heavens and over the livestock and over all the earth and over every creeping thing that creeps on the earth.’ So God created man in his own image, in the image of God he created him; male and female he created them.”</a:t>
            </a:r>
          </a:p>
        </p:txBody>
      </p:sp>
    </p:spTree>
    <p:extLst>
      <p:ext uri="{BB962C8B-B14F-4D97-AF65-F5344CB8AC3E}">
        <p14:creationId xmlns:p14="http://schemas.microsoft.com/office/powerpoint/2010/main" val="97450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animEffect transition="in" filter="fade">
                                      <p:cBhvr>
                                        <p:cTn id="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76200"/>
            <a:ext cx="8229600" cy="1020763"/>
          </a:xfrm>
        </p:spPr>
        <p:txBody>
          <a:bodyPr/>
          <a:lstStyle/>
          <a:p>
            <a:pPr eaLnBrk="1" hangingPunct="1"/>
            <a:r>
              <a:rPr lang="en-US" altLang="en-US" u="sng" dirty="0"/>
              <a:t>Made in His Image</a:t>
            </a:r>
          </a:p>
        </p:txBody>
      </p:sp>
      <p:sp>
        <p:nvSpPr>
          <p:cNvPr id="3" name="Content Placeholder 2"/>
          <p:cNvSpPr>
            <a:spLocks noGrp="1"/>
          </p:cNvSpPr>
          <p:nvPr>
            <p:ph idx="1"/>
          </p:nvPr>
        </p:nvSpPr>
        <p:spPr>
          <a:xfrm>
            <a:off x="304800" y="914400"/>
            <a:ext cx="8534400" cy="5638800"/>
          </a:xfrm>
        </p:spPr>
        <p:txBody>
          <a:bodyPr/>
          <a:lstStyle/>
          <a:p>
            <a:pPr eaLnBrk="1" hangingPunct="1">
              <a:lnSpc>
                <a:spcPct val="90000"/>
              </a:lnSpc>
            </a:pPr>
            <a:r>
              <a:rPr lang="en-US" altLang="en-US" dirty="0"/>
              <a:t>How can </a:t>
            </a:r>
            <a:r>
              <a:rPr lang="en-US" altLang="en-US" u="sng" dirty="0"/>
              <a:t>physical</a:t>
            </a:r>
            <a:r>
              <a:rPr lang="en-US" altLang="en-US" dirty="0"/>
              <a:t> people be </a:t>
            </a:r>
            <a:r>
              <a:rPr lang="en-US" altLang="en-US" b="1" dirty="0"/>
              <a:t>made in the image</a:t>
            </a:r>
            <a:r>
              <a:rPr lang="en-US" altLang="en-US" dirty="0"/>
              <a:t> of a </a:t>
            </a:r>
            <a:r>
              <a:rPr lang="en-US" altLang="en-US" u="sng" dirty="0"/>
              <a:t>spiritual</a:t>
            </a:r>
            <a:r>
              <a:rPr lang="en-US" altLang="en-US" dirty="0"/>
              <a:t> God?  God gave us:</a:t>
            </a:r>
          </a:p>
          <a:p>
            <a:pPr eaLnBrk="1" hangingPunct="1">
              <a:lnSpc>
                <a:spcPct val="90000"/>
              </a:lnSpc>
            </a:pPr>
            <a:endParaRPr lang="en-US" altLang="en-US" sz="1600" dirty="0"/>
          </a:p>
          <a:p>
            <a:pPr eaLnBrk="1" hangingPunct="1">
              <a:spcBef>
                <a:spcPts val="600"/>
              </a:spcBef>
              <a:spcAft>
                <a:spcPts val="0"/>
              </a:spcAft>
            </a:pPr>
            <a:r>
              <a:rPr lang="en-US" altLang="en-US" b="1" dirty="0"/>
              <a:t>Heart</a:t>
            </a:r>
            <a:r>
              <a:rPr lang="en-US" altLang="en-US" dirty="0"/>
              <a:t> </a:t>
            </a:r>
            <a:r>
              <a:rPr lang="en-US" altLang="en-US"/>
              <a:t>– Deep Feelings </a:t>
            </a:r>
            <a:r>
              <a:rPr lang="en-US" altLang="en-US" dirty="0"/>
              <a:t>(Gen 2:23)</a:t>
            </a:r>
          </a:p>
          <a:p>
            <a:pPr lvl="1" eaLnBrk="1" hangingPunct="1">
              <a:spcBef>
                <a:spcPts val="600"/>
              </a:spcBef>
              <a:spcAft>
                <a:spcPts val="0"/>
              </a:spcAft>
            </a:pPr>
            <a:r>
              <a:rPr lang="en-US" altLang="en-US" dirty="0"/>
              <a:t>To respond to God with love</a:t>
            </a:r>
          </a:p>
          <a:p>
            <a:pPr eaLnBrk="1" hangingPunct="1">
              <a:spcBef>
                <a:spcPts val="600"/>
              </a:spcBef>
              <a:spcAft>
                <a:spcPts val="0"/>
              </a:spcAft>
            </a:pPr>
            <a:r>
              <a:rPr lang="en-US" altLang="en-US" b="1" dirty="0"/>
              <a:t>Will </a:t>
            </a:r>
            <a:r>
              <a:rPr lang="en-US" altLang="en-US" dirty="0"/>
              <a:t>– Ability to Choose (Gen 2:16,17)</a:t>
            </a:r>
          </a:p>
          <a:p>
            <a:pPr lvl="1" eaLnBrk="1" hangingPunct="1">
              <a:spcBef>
                <a:spcPts val="600"/>
              </a:spcBef>
              <a:spcAft>
                <a:spcPts val="0"/>
              </a:spcAft>
            </a:pPr>
            <a:r>
              <a:rPr lang="en-US" altLang="en-US" dirty="0"/>
              <a:t>To choose to follow God</a:t>
            </a:r>
          </a:p>
          <a:p>
            <a:pPr eaLnBrk="1" hangingPunct="1">
              <a:spcBef>
                <a:spcPts val="600"/>
              </a:spcBef>
              <a:spcAft>
                <a:spcPts val="0"/>
              </a:spcAft>
            </a:pPr>
            <a:r>
              <a:rPr lang="en-US" altLang="en-US" b="1" dirty="0"/>
              <a:t>Mind</a:t>
            </a:r>
            <a:r>
              <a:rPr lang="en-US" altLang="en-US" dirty="0"/>
              <a:t> – Intellect (Gen 2:19,20)</a:t>
            </a:r>
          </a:p>
          <a:p>
            <a:pPr lvl="1" eaLnBrk="1" hangingPunct="1">
              <a:spcBef>
                <a:spcPts val="600"/>
              </a:spcBef>
              <a:spcAft>
                <a:spcPts val="0"/>
              </a:spcAft>
            </a:pPr>
            <a:r>
              <a:rPr lang="en-US" altLang="en-US" dirty="0"/>
              <a:t>To hear and understand God’s words</a:t>
            </a:r>
          </a:p>
          <a:p>
            <a:pPr eaLnBrk="1" hangingPunct="1">
              <a:spcBef>
                <a:spcPts val="600"/>
              </a:spcBef>
              <a:spcAft>
                <a:spcPts val="0"/>
              </a:spcAft>
            </a:pPr>
            <a:r>
              <a:rPr lang="en-US" altLang="en-US" b="1" dirty="0"/>
              <a:t>Authority </a:t>
            </a:r>
            <a:r>
              <a:rPr lang="en-US" altLang="en-US" dirty="0"/>
              <a:t>– Rule over the Earth (Gen 1:28)</a:t>
            </a:r>
          </a:p>
          <a:p>
            <a:pPr lvl="1" eaLnBrk="1" hangingPunct="1">
              <a:spcBef>
                <a:spcPts val="600"/>
              </a:spcBef>
              <a:spcAft>
                <a:spcPts val="0"/>
              </a:spcAft>
            </a:pPr>
            <a:r>
              <a:rPr lang="en-US" altLang="en-US" dirty="0"/>
              <a:t>Responsibility to serve Him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left)">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left)">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28600" y="0"/>
            <a:ext cx="8686800" cy="1143000"/>
          </a:xfrm>
        </p:spPr>
        <p:txBody>
          <a:bodyPr/>
          <a:lstStyle/>
          <a:p>
            <a:pPr eaLnBrk="1" hangingPunct="1"/>
            <a:r>
              <a:rPr lang="en-US" altLang="en-US" u="sng" dirty="0"/>
              <a:t>Made in God’s Image – Very Special</a:t>
            </a:r>
          </a:p>
        </p:txBody>
      </p:sp>
      <p:sp>
        <p:nvSpPr>
          <p:cNvPr id="3" name="Content Placeholder 2"/>
          <p:cNvSpPr>
            <a:spLocks noGrp="1"/>
          </p:cNvSpPr>
          <p:nvPr>
            <p:ph idx="1"/>
          </p:nvPr>
        </p:nvSpPr>
        <p:spPr>
          <a:xfrm>
            <a:off x="76200" y="1295400"/>
            <a:ext cx="8915400" cy="5257800"/>
          </a:xfrm>
        </p:spPr>
        <p:txBody>
          <a:bodyPr/>
          <a:lstStyle/>
          <a:p>
            <a:pPr eaLnBrk="1" hangingPunct="1">
              <a:lnSpc>
                <a:spcPct val="90000"/>
              </a:lnSpc>
            </a:pPr>
            <a:r>
              <a:rPr lang="en-US" altLang="en-US" dirty="0"/>
              <a:t>God gave us </a:t>
            </a:r>
            <a:r>
              <a:rPr lang="en-US" altLang="en-US" b="1" dirty="0"/>
              <a:t>His breath of life </a:t>
            </a:r>
            <a:r>
              <a:rPr lang="en-US" altLang="en-US" dirty="0"/>
              <a:t>(Genesis 2:7):</a:t>
            </a:r>
          </a:p>
          <a:p>
            <a:pPr marL="457200" lvl="1" indent="0">
              <a:buNone/>
            </a:pPr>
            <a:r>
              <a:rPr lang="en-US" b="1" baseline="30000" dirty="0"/>
              <a:t> </a:t>
            </a:r>
            <a:r>
              <a:rPr lang="en-US" dirty="0">
                <a:latin typeface="Baskerville Old Face" panose="02020602080505020303" pitchFamily="18" charset="0"/>
              </a:rPr>
              <a:t>“then the LORD God formed the man of dust from the ground and breathed into his nostrils the breath of life, and the man became a living creature.”</a:t>
            </a:r>
          </a:p>
          <a:p>
            <a:endParaRPr lang="en-US" dirty="0"/>
          </a:p>
          <a:p>
            <a:r>
              <a:rPr lang="en-US" dirty="0"/>
              <a:t>He gave us an </a:t>
            </a:r>
            <a:r>
              <a:rPr lang="en-US" b="1" dirty="0"/>
              <a:t>eternal destiny</a:t>
            </a:r>
            <a:r>
              <a:rPr lang="en-US" dirty="0"/>
              <a:t> (Ecclesiastes 3:11)</a:t>
            </a:r>
          </a:p>
          <a:p>
            <a:pPr marL="457200" lvl="1" indent="0">
              <a:buNone/>
            </a:pPr>
            <a:r>
              <a:rPr lang="en-US" dirty="0">
                <a:latin typeface="Baskerville Old Face" panose="02020602080505020303" pitchFamily="18" charset="0"/>
              </a:rPr>
              <a:t>“He has made everything beautiful in its time. Also, He has put eternity into man's heart,”</a:t>
            </a:r>
          </a:p>
        </p:txBody>
      </p:sp>
    </p:spTree>
    <p:extLst>
      <p:ext uri="{BB962C8B-B14F-4D97-AF65-F5344CB8AC3E}">
        <p14:creationId xmlns:p14="http://schemas.microsoft.com/office/powerpoint/2010/main" val="383894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left)">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3"/>
          <p:cNvSpPr>
            <a:spLocks noGrp="1"/>
          </p:cNvSpPr>
          <p:nvPr>
            <p:ph type="title"/>
          </p:nvPr>
        </p:nvSpPr>
        <p:spPr>
          <a:xfrm>
            <a:off x="18393" y="-152400"/>
            <a:ext cx="9144000" cy="1143000"/>
          </a:xfrm>
        </p:spPr>
        <p:txBody>
          <a:bodyPr/>
          <a:lstStyle/>
          <a:p>
            <a:pPr eaLnBrk="1" hangingPunct="1"/>
            <a:r>
              <a:rPr lang="en-US" altLang="en-US" b="1" dirty="0">
                <a:solidFill>
                  <a:schemeClr val="bg1"/>
                </a:solidFill>
              </a:rPr>
              <a:t>We live on a </a:t>
            </a:r>
            <a:r>
              <a:rPr lang="en-US" altLang="en-US" b="1" u="sng" dirty="0">
                <a:solidFill>
                  <a:schemeClr val="bg1"/>
                </a:solidFill>
              </a:rPr>
              <a:t>very good</a:t>
            </a:r>
            <a:r>
              <a:rPr lang="en-US" altLang="en-US" b="1" dirty="0">
                <a:solidFill>
                  <a:schemeClr val="bg1"/>
                </a:solidFill>
              </a:rPr>
              <a:t> planet </a:t>
            </a:r>
          </a:p>
        </p:txBody>
      </p:sp>
      <p:sp>
        <p:nvSpPr>
          <p:cNvPr id="2" name="TextBox 1"/>
          <p:cNvSpPr txBox="1"/>
          <p:nvPr/>
        </p:nvSpPr>
        <p:spPr>
          <a:xfrm>
            <a:off x="76200" y="1676400"/>
            <a:ext cx="3048000" cy="3847207"/>
          </a:xfrm>
          <a:prstGeom prst="rect">
            <a:avLst/>
          </a:prstGeom>
          <a:noFill/>
        </p:spPr>
        <p:txBody>
          <a:bodyPr wrap="square" rtlCol="0">
            <a:spAutoFit/>
          </a:bodyPr>
          <a:lstStyle/>
          <a:p>
            <a:pPr algn="ctr">
              <a:spcAft>
                <a:spcPts val="0"/>
              </a:spcAft>
            </a:pPr>
            <a:r>
              <a:rPr lang="en-US" sz="3600" b="1" dirty="0">
                <a:solidFill>
                  <a:schemeClr val="bg1"/>
                </a:solidFill>
                <a:latin typeface="Baskerville Old Face" panose="02020602080505020303" pitchFamily="18" charset="0"/>
              </a:rPr>
              <a:t>“And God saw everything that He had made, and behold, it was very good.” </a:t>
            </a:r>
          </a:p>
          <a:p>
            <a:pPr algn="ctr">
              <a:spcAft>
                <a:spcPts val="0"/>
              </a:spcAft>
            </a:pPr>
            <a:endParaRPr lang="en-US" sz="3600" dirty="0">
              <a:solidFill>
                <a:schemeClr val="bg1"/>
              </a:solidFill>
            </a:endParaRPr>
          </a:p>
          <a:p>
            <a:pPr algn="ctr">
              <a:spcAft>
                <a:spcPts val="0"/>
              </a:spcAft>
            </a:pPr>
            <a:r>
              <a:rPr lang="en-US" sz="2800" dirty="0">
                <a:solidFill>
                  <a:schemeClr val="bg1"/>
                </a:solidFill>
              </a:rPr>
              <a:t>Genesis 1:31a</a:t>
            </a:r>
          </a:p>
        </p:txBody>
      </p:sp>
    </p:spTree>
    <p:extLst>
      <p:ext uri="{BB962C8B-B14F-4D97-AF65-F5344CB8AC3E}">
        <p14:creationId xmlns:p14="http://schemas.microsoft.com/office/powerpoint/2010/main" val="38125523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3"/>
          <p:cNvSpPr>
            <a:spLocks noGrp="1"/>
          </p:cNvSpPr>
          <p:nvPr>
            <p:ph type="title"/>
          </p:nvPr>
        </p:nvSpPr>
        <p:spPr>
          <a:xfrm>
            <a:off x="18393" y="-152400"/>
            <a:ext cx="9144000" cy="1143000"/>
          </a:xfrm>
        </p:spPr>
        <p:txBody>
          <a:bodyPr/>
          <a:lstStyle/>
          <a:p>
            <a:pPr eaLnBrk="1" hangingPunct="1"/>
            <a:r>
              <a:rPr lang="en-US" altLang="en-US" b="1" dirty="0">
                <a:solidFill>
                  <a:schemeClr val="bg1"/>
                </a:solidFill>
              </a:rPr>
              <a:t>A </a:t>
            </a:r>
            <a:r>
              <a:rPr lang="en-US" altLang="en-US" b="1" u="sng" dirty="0">
                <a:solidFill>
                  <a:schemeClr val="bg1"/>
                </a:solidFill>
              </a:rPr>
              <a:t>very good</a:t>
            </a:r>
            <a:r>
              <a:rPr lang="en-US" altLang="en-US" b="1" dirty="0">
                <a:solidFill>
                  <a:schemeClr val="bg1"/>
                </a:solidFill>
              </a:rPr>
              <a:t> planet with </a:t>
            </a:r>
            <a:r>
              <a:rPr lang="en-US" altLang="en-US" b="1" u="sng" dirty="0">
                <a:solidFill>
                  <a:schemeClr val="bg1"/>
                </a:solidFill>
              </a:rPr>
              <a:t>a purpose</a:t>
            </a:r>
          </a:p>
        </p:txBody>
      </p:sp>
      <p:sp>
        <p:nvSpPr>
          <p:cNvPr id="2" name="TextBox 1"/>
          <p:cNvSpPr txBox="1"/>
          <p:nvPr/>
        </p:nvSpPr>
        <p:spPr>
          <a:xfrm>
            <a:off x="0" y="1294686"/>
            <a:ext cx="3124200" cy="4801314"/>
          </a:xfrm>
          <a:prstGeom prst="rect">
            <a:avLst/>
          </a:prstGeom>
          <a:noFill/>
        </p:spPr>
        <p:txBody>
          <a:bodyPr wrap="square" rtlCol="0">
            <a:spAutoFit/>
          </a:bodyPr>
          <a:lstStyle/>
          <a:p>
            <a:pPr algn="ctr">
              <a:spcAft>
                <a:spcPts val="0"/>
              </a:spcAft>
            </a:pPr>
            <a:r>
              <a:rPr lang="en-US" sz="2400" b="1" dirty="0">
                <a:solidFill>
                  <a:schemeClr val="bg1"/>
                </a:solidFill>
                <a:latin typeface="Baskerville Old Face" panose="02020602080505020303" pitchFamily="18" charset="0"/>
              </a:rPr>
              <a:t>“For this is what the LORD says — He who created the heavens, He is God; He who fashioned and made the earth, He founded it; He did not create it to be empty, but </a:t>
            </a:r>
            <a:r>
              <a:rPr lang="en-US" sz="2400" b="1" dirty="0">
                <a:solidFill>
                  <a:srgbClr val="FFFF00"/>
                </a:solidFill>
                <a:latin typeface="Baskerville Old Face" panose="02020602080505020303" pitchFamily="18" charset="0"/>
              </a:rPr>
              <a:t>formed it to be inhabited</a:t>
            </a:r>
            <a:r>
              <a:rPr lang="en-US" sz="2400" b="1" dirty="0">
                <a:solidFill>
                  <a:schemeClr val="bg1"/>
                </a:solidFill>
                <a:latin typeface="Baskerville Old Face" panose="02020602080505020303" pitchFamily="18" charset="0"/>
              </a:rPr>
              <a:t> — He says: “I am the LORD,</a:t>
            </a:r>
          </a:p>
          <a:p>
            <a:pPr algn="ctr">
              <a:spcAft>
                <a:spcPts val="0"/>
              </a:spcAft>
            </a:pPr>
            <a:r>
              <a:rPr lang="en-US" sz="2400" b="1" dirty="0">
                <a:solidFill>
                  <a:schemeClr val="bg1"/>
                </a:solidFill>
                <a:latin typeface="Baskerville Old Face" panose="02020602080505020303" pitchFamily="18" charset="0"/>
              </a:rPr>
              <a:t>and there is no other.” </a:t>
            </a:r>
          </a:p>
          <a:p>
            <a:pPr algn="ctr">
              <a:spcAft>
                <a:spcPts val="0"/>
              </a:spcAft>
            </a:pPr>
            <a:endParaRPr lang="en-US" sz="2400" dirty="0">
              <a:solidFill>
                <a:schemeClr val="bg1"/>
              </a:solidFill>
            </a:endParaRPr>
          </a:p>
          <a:p>
            <a:pPr algn="ctr">
              <a:spcAft>
                <a:spcPts val="0"/>
              </a:spcAft>
            </a:pPr>
            <a:r>
              <a:rPr lang="en-US" dirty="0">
                <a:solidFill>
                  <a:schemeClr val="bg1"/>
                </a:solidFill>
              </a:rPr>
              <a:t>Isaiah 45:18</a:t>
            </a:r>
          </a:p>
        </p:txBody>
      </p:sp>
    </p:spTree>
    <p:extLst>
      <p:ext uri="{BB962C8B-B14F-4D97-AF65-F5344CB8AC3E}">
        <p14:creationId xmlns:p14="http://schemas.microsoft.com/office/powerpoint/2010/main" val="7857452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3"/>
          <p:cNvSpPr>
            <a:spLocks noGrp="1"/>
          </p:cNvSpPr>
          <p:nvPr>
            <p:ph type="title"/>
          </p:nvPr>
        </p:nvSpPr>
        <p:spPr>
          <a:xfrm>
            <a:off x="1615" y="-152400"/>
            <a:ext cx="9144000" cy="1143000"/>
          </a:xfrm>
        </p:spPr>
        <p:txBody>
          <a:bodyPr/>
          <a:lstStyle/>
          <a:p>
            <a:pPr eaLnBrk="1" hangingPunct="1"/>
            <a:r>
              <a:rPr lang="en-US" altLang="en-US" b="1" dirty="0">
                <a:solidFill>
                  <a:schemeClr val="bg1"/>
                </a:solidFill>
              </a:rPr>
              <a:t>But we are small…</a:t>
            </a:r>
          </a:p>
        </p:txBody>
      </p:sp>
    </p:spTree>
    <p:extLst>
      <p:ext uri="{BB962C8B-B14F-4D97-AF65-F5344CB8AC3E}">
        <p14:creationId xmlns:p14="http://schemas.microsoft.com/office/powerpoint/2010/main" val="298014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3314"/>
                                        </p:tgtEl>
                                      </p:cBhvr>
                                      <p:by x="2000" y="2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a:solidFill>
                  <a:schemeClr val="bg1"/>
                </a:solidFill>
              </a:rPr>
              <a:t>But we are small…</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8111" t="72" r="9661" b="471"/>
          <a:stretch/>
        </p:blipFill>
        <p:spPr>
          <a:xfrm>
            <a:off x="3921825" y="990600"/>
            <a:ext cx="4927216" cy="5305038"/>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4218" t="75443" r="71563"/>
          <a:stretch/>
        </p:blipFill>
        <p:spPr>
          <a:xfrm>
            <a:off x="1219200" y="2971800"/>
            <a:ext cx="1659091" cy="1309872"/>
          </a:xfrm>
          <a:prstGeom prst="rect">
            <a:avLst/>
          </a:prstGeom>
        </p:spPr>
      </p:pic>
    </p:spTree>
    <p:extLst>
      <p:ext uri="{BB962C8B-B14F-4D97-AF65-F5344CB8AC3E}">
        <p14:creationId xmlns:p14="http://schemas.microsoft.com/office/powerpoint/2010/main" val="3578104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u="sng" dirty="0"/>
              <a:t>Some Very Important Questions</a:t>
            </a:r>
          </a:p>
        </p:txBody>
      </p:sp>
      <p:sp>
        <p:nvSpPr>
          <p:cNvPr id="3" name="Content Placeholder 2"/>
          <p:cNvSpPr>
            <a:spLocks noGrp="1"/>
          </p:cNvSpPr>
          <p:nvPr>
            <p:ph idx="1"/>
          </p:nvPr>
        </p:nvSpPr>
        <p:spPr>
          <a:xfrm>
            <a:off x="76200" y="1101969"/>
            <a:ext cx="8991600" cy="5334000"/>
          </a:xfrm>
        </p:spPr>
        <p:txBody>
          <a:bodyPr/>
          <a:lstStyle/>
          <a:p>
            <a:pPr marL="742950" indent="-742950">
              <a:lnSpc>
                <a:spcPct val="150000"/>
              </a:lnSpc>
              <a:buFont typeface="+mj-lt"/>
              <a:buAutoNum type="arabicPeriod"/>
            </a:pPr>
            <a:r>
              <a:rPr lang="en-US" sz="3600" b="1" dirty="0"/>
              <a:t>Origin</a:t>
            </a:r>
            <a:r>
              <a:rPr lang="en-US" sz="3600" dirty="0"/>
              <a:t> : Where did I come from?</a:t>
            </a:r>
          </a:p>
          <a:p>
            <a:pPr marL="742950" indent="-742950">
              <a:lnSpc>
                <a:spcPct val="150000"/>
              </a:lnSpc>
              <a:buFont typeface="+mj-lt"/>
              <a:buAutoNum type="arabicPeriod"/>
            </a:pPr>
            <a:r>
              <a:rPr lang="en-US" sz="3600" b="1" dirty="0"/>
              <a:t>Meaning</a:t>
            </a:r>
            <a:r>
              <a:rPr lang="en-US" sz="3600" dirty="0"/>
              <a:t> : Why am I alive?</a:t>
            </a:r>
          </a:p>
          <a:p>
            <a:pPr marL="742950" indent="-742950">
              <a:lnSpc>
                <a:spcPct val="150000"/>
              </a:lnSpc>
              <a:buFont typeface="+mj-lt"/>
              <a:buAutoNum type="arabicPeriod"/>
            </a:pPr>
            <a:r>
              <a:rPr lang="en-US" sz="3600" b="1" dirty="0"/>
              <a:t>Morality</a:t>
            </a:r>
            <a:r>
              <a:rPr lang="en-US" sz="3600" dirty="0"/>
              <a:t> : How to know right from wrong?</a:t>
            </a:r>
          </a:p>
          <a:p>
            <a:pPr marL="742950" indent="-742950">
              <a:lnSpc>
                <a:spcPct val="150000"/>
              </a:lnSpc>
              <a:spcAft>
                <a:spcPts val="1800"/>
              </a:spcAft>
              <a:buFont typeface="+mj-lt"/>
              <a:buAutoNum type="arabicPeriod"/>
            </a:pPr>
            <a:r>
              <a:rPr lang="en-US" sz="3600" b="1" dirty="0"/>
              <a:t>Destiny</a:t>
            </a:r>
            <a:r>
              <a:rPr lang="en-US" sz="3600" dirty="0"/>
              <a:t> : What happens after I die?</a:t>
            </a:r>
          </a:p>
          <a:p>
            <a:pPr>
              <a:spcAft>
                <a:spcPts val="1800"/>
              </a:spcAft>
              <a:buFont typeface="Wingdings" panose="05000000000000000000" pitchFamily="2" charset="2"/>
              <a:buChar char="ü"/>
            </a:pPr>
            <a:r>
              <a:rPr lang="en-US" sz="3600" dirty="0">
                <a:latin typeface="Book Antiqua" panose="02040602050305030304" pitchFamily="18" charset="0"/>
              </a:rPr>
              <a:t>The answer to the first question guides our thinking about all of the others!</a:t>
            </a:r>
          </a:p>
        </p:txBody>
      </p:sp>
      <p:grpSp>
        <p:nvGrpSpPr>
          <p:cNvPr id="9" name="Group 8"/>
          <p:cNvGrpSpPr/>
          <p:nvPr/>
        </p:nvGrpSpPr>
        <p:grpSpPr>
          <a:xfrm>
            <a:off x="762000" y="1182312"/>
            <a:ext cx="6172200" cy="4456488"/>
            <a:chOff x="292925" y="1195450"/>
            <a:chExt cx="4947379" cy="3496756"/>
          </a:xfrm>
        </p:grpSpPr>
        <p:sp>
          <p:nvSpPr>
            <p:cNvPr id="4" name="Oval 3"/>
            <p:cNvSpPr/>
            <p:nvPr/>
          </p:nvSpPr>
          <p:spPr>
            <a:xfrm>
              <a:off x="292925" y="1195450"/>
              <a:ext cx="1365856" cy="715449"/>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2494135" y="4692206"/>
              <a:ext cx="274616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endCxn id="4" idx="5"/>
            </p:cNvCxnSpPr>
            <p:nvPr/>
          </p:nvCxnSpPr>
          <p:spPr>
            <a:xfrm flipH="1" flipV="1">
              <a:off x="1458756" y="1806124"/>
              <a:ext cx="2254579" cy="250100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201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left)">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right)">
                                      <p:cBhvr>
                                        <p:cTn id="27" dur="500"/>
                                        <p:tgtEl>
                                          <p:spTgt spid="3">
                                            <p:txEl>
                                              <p:pRg st="4" end="4"/>
                                            </p:txEl>
                                          </p:spTgt>
                                        </p:tgtEl>
                                      </p:cBhvr>
                                    </p:animEffect>
                                  </p:childTnLst>
                                </p:cTn>
                              </p:par>
                            </p:childTnLst>
                          </p:cTn>
                        </p:par>
                        <p:par>
                          <p:cTn id="28" fill="hold">
                            <p:stCondLst>
                              <p:cond delay="5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a:solidFill>
                  <a:schemeClr val="bg1"/>
                </a:solidFill>
              </a:rPr>
              <a:t>We are </a:t>
            </a:r>
            <a:r>
              <a:rPr lang="en-US" b="1" u="sng" dirty="0">
                <a:solidFill>
                  <a:schemeClr val="bg1"/>
                </a:solidFill>
              </a:rPr>
              <a:t>very</a:t>
            </a:r>
            <a:r>
              <a:rPr lang="en-US" b="1" dirty="0">
                <a:solidFill>
                  <a:schemeClr val="bg1"/>
                </a:solidFill>
              </a:rPr>
              <a:t> small !</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8111" t="72" r="9661" b="471"/>
          <a:stretch/>
        </p:blipFill>
        <p:spPr>
          <a:xfrm>
            <a:off x="3921825" y="990600"/>
            <a:ext cx="4927216" cy="5305038"/>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4218" t="75443" r="71563"/>
          <a:stretch/>
        </p:blipFill>
        <p:spPr>
          <a:xfrm>
            <a:off x="1219200" y="2971800"/>
            <a:ext cx="1659091" cy="1309872"/>
          </a:xfrm>
          <a:prstGeom prst="rect">
            <a:avLst/>
          </a:prstGeom>
        </p:spPr>
      </p:pic>
    </p:spTree>
    <p:extLst>
      <p:ext uri="{BB962C8B-B14F-4D97-AF65-F5344CB8AC3E}">
        <p14:creationId xmlns:p14="http://schemas.microsoft.com/office/powerpoint/2010/main" val="229800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par>
                                <p:cTn id="8" presetID="6" presetClass="emph" presetSubtype="0" fill="hold" nodeType="withEffect">
                                  <p:stCondLst>
                                    <p:cond delay="0"/>
                                  </p:stCondLst>
                                  <p:childTnLst>
                                    <p:animScale>
                                      <p:cBhvr>
                                        <p:cTn id="9" dur="2000" fill="hold"/>
                                        <p:tgtEl>
                                          <p:spTgt spid="4"/>
                                        </p:tgtEl>
                                      </p:cBhvr>
                                      <p:by x="2000" y="2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255"/>
            <a:ext cx="8229600" cy="914400"/>
          </a:xfrm>
        </p:spPr>
        <p:txBody>
          <a:bodyPr/>
          <a:lstStyle/>
          <a:p>
            <a:r>
              <a:rPr lang="en-US" b="1" dirty="0">
                <a:solidFill>
                  <a:schemeClr val="bg1"/>
                </a:solidFill>
              </a:rPr>
              <a:t>We are </a:t>
            </a:r>
            <a:r>
              <a:rPr lang="en-US" b="1" u="sng" dirty="0">
                <a:solidFill>
                  <a:schemeClr val="bg1"/>
                </a:solidFill>
              </a:rPr>
              <a:t>very</a:t>
            </a:r>
            <a:r>
              <a:rPr lang="en-US" b="1" dirty="0">
                <a:solidFill>
                  <a:schemeClr val="bg1"/>
                </a:solidFill>
              </a:rPr>
              <a:t> small !</a:t>
            </a:r>
            <a:endParaRPr lang="en-US" b="1" u="sng" dirty="0">
              <a:solidFill>
                <a:schemeClr val="bg1"/>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838200"/>
            <a:ext cx="9126985" cy="5695453"/>
          </a:xfrm>
        </p:spPr>
      </p:pic>
    </p:spTree>
    <p:extLst>
      <p:ext uri="{BB962C8B-B14F-4D97-AF65-F5344CB8AC3E}">
        <p14:creationId xmlns:p14="http://schemas.microsoft.com/office/powerpoint/2010/main" val="34008970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6638" y="0"/>
            <a:ext cx="11095038"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itle 1"/>
          <p:cNvSpPr>
            <a:spLocks noGrp="1"/>
          </p:cNvSpPr>
          <p:nvPr>
            <p:ph type="title"/>
          </p:nvPr>
        </p:nvSpPr>
        <p:spPr>
          <a:xfrm>
            <a:off x="5410200" y="4191000"/>
            <a:ext cx="3505200" cy="1371600"/>
          </a:xfrm>
        </p:spPr>
        <p:txBody>
          <a:bodyPr/>
          <a:lstStyle/>
          <a:p>
            <a:pPr eaLnBrk="1" hangingPunct="1"/>
            <a:r>
              <a:rPr lang="en-US" altLang="en-US" sz="4800" dirty="0">
                <a:solidFill>
                  <a:schemeClr val="bg1"/>
                </a:solidFill>
              </a:rPr>
              <a:t>…in a Very Big Universe!</a:t>
            </a:r>
          </a:p>
        </p:txBody>
      </p:sp>
      <p:sp>
        <p:nvSpPr>
          <p:cNvPr id="4" name="Title 1"/>
          <p:cNvSpPr txBox="1">
            <a:spLocks/>
          </p:cNvSpPr>
          <p:nvPr/>
        </p:nvSpPr>
        <p:spPr bwMode="auto">
          <a:xfrm>
            <a:off x="4572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u="sng" dirty="0">
                <a:solidFill>
                  <a:schemeClr val="bg1"/>
                </a:solidFill>
              </a:rPr>
              <a:t>We are very, very small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6638" y="0"/>
            <a:ext cx="11095038"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itle 1"/>
          <p:cNvSpPr>
            <a:spLocks noGrp="1"/>
          </p:cNvSpPr>
          <p:nvPr>
            <p:ph type="title"/>
          </p:nvPr>
        </p:nvSpPr>
        <p:spPr>
          <a:xfrm>
            <a:off x="1219200" y="5334000"/>
            <a:ext cx="7543800" cy="1600200"/>
          </a:xfrm>
          <a:solidFill>
            <a:schemeClr val="tx1">
              <a:alpha val="50195"/>
            </a:schemeClr>
          </a:solidFill>
        </p:spPr>
        <p:txBody>
          <a:bodyPr/>
          <a:lstStyle/>
          <a:p>
            <a:pPr algn="r" eaLnBrk="1" hangingPunct="1"/>
            <a:r>
              <a:rPr lang="en-US" altLang="en-US" sz="4800" dirty="0">
                <a:solidFill>
                  <a:schemeClr val="bg1"/>
                </a:solidFill>
              </a:rPr>
              <a:t>But everything is small when compared to God…</a:t>
            </a:r>
          </a:p>
        </p:txBody>
      </p:sp>
      <p:sp>
        <p:nvSpPr>
          <p:cNvPr id="2" name="TextBox 1"/>
          <p:cNvSpPr txBox="1">
            <a:spLocks noChangeArrowheads="1"/>
          </p:cNvSpPr>
          <p:nvPr/>
        </p:nvSpPr>
        <p:spPr bwMode="auto">
          <a:xfrm>
            <a:off x="-76200" y="762000"/>
            <a:ext cx="9220200" cy="3416320"/>
          </a:xfrm>
          <a:prstGeom prst="rect">
            <a:avLst/>
          </a:prstGeom>
          <a:solidFill>
            <a:schemeClr val="tx1"/>
          </a:solidFill>
          <a:ln>
            <a:noFill/>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dirty="0">
                <a:solidFill>
                  <a:schemeClr val="bg1"/>
                </a:solidFill>
              </a:rPr>
              <a:t>The heavens declare the glory of God, </a:t>
            </a:r>
          </a:p>
          <a:p>
            <a:pPr eaLnBrk="1" hangingPunct="1">
              <a:spcBef>
                <a:spcPct val="0"/>
              </a:spcBef>
              <a:buFontTx/>
              <a:buNone/>
            </a:pPr>
            <a:r>
              <a:rPr lang="en-US" altLang="en-US" sz="3600" dirty="0">
                <a:solidFill>
                  <a:schemeClr val="bg1"/>
                </a:solidFill>
              </a:rPr>
              <a:t>and the sky above proclaims his handiwork. </a:t>
            </a:r>
          </a:p>
          <a:p>
            <a:pPr eaLnBrk="1" hangingPunct="1">
              <a:spcBef>
                <a:spcPct val="0"/>
              </a:spcBef>
              <a:buFontTx/>
              <a:buNone/>
            </a:pPr>
            <a:r>
              <a:rPr lang="en-US" altLang="en-US" sz="3600" dirty="0">
                <a:solidFill>
                  <a:schemeClr val="bg1"/>
                </a:solidFill>
              </a:rPr>
              <a:t>Day to day pours out speech, </a:t>
            </a:r>
          </a:p>
          <a:p>
            <a:pPr eaLnBrk="1" hangingPunct="1">
              <a:spcBef>
                <a:spcPct val="0"/>
              </a:spcBef>
              <a:buFontTx/>
              <a:buNone/>
            </a:pPr>
            <a:r>
              <a:rPr lang="en-US" altLang="en-US" sz="3600" dirty="0">
                <a:solidFill>
                  <a:schemeClr val="bg1"/>
                </a:solidFill>
              </a:rPr>
              <a:t>and night to night reveals knowledge. </a:t>
            </a:r>
          </a:p>
          <a:p>
            <a:pPr eaLnBrk="1" hangingPunct="1">
              <a:spcBef>
                <a:spcPct val="0"/>
              </a:spcBef>
              <a:buNone/>
            </a:pPr>
            <a:r>
              <a:rPr lang="en-US" altLang="en-US" sz="3600" dirty="0">
                <a:solidFill>
                  <a:schemeClr val="bg1"/>
                </a:solidFill>
              </a:rPr>
              <a:t>There is no speech, nor are there words, </a:t>
            </a:r>
          </a:p>
          <a:p>
            <a:pPr eaLnBrk="1" hangingPunct="1">
              <a:spcBef>
                <a:spcPct val="0"/>
              </a:spcBef>
              <a:buNone/>
            </a:pPr>
            <a:r>
              <a:rPr lang="en-US" altLang="en-US" sz="3600" dirty="0">
                <a:solidFill>
                  <a:schemeClr val="bg1"/>
                </a:solidFill>
              </a:rPr>
              <a:t>whose voice is not heard.                 </a:t>
            </a:r>
            <a:r>
              <a:rPr lang="en-US" altLang="en-US" sz="2800" dirty="0">
                <a:solidFill>
                  <a:schemeClr val="bg1"/>
                </a:solidFill>
                <a:ea typeface="SimSun" pitchFamily="2" charset="-122"/>
              </a:rPr>
              <a:t>Psalm 19:1-3  </a:t>
            </a:r>
          </a:p>
        </p:txBody>
      </p:sp>
    </p:spTree>
    <p:extLst>
      <p:ext uri="{BB962C8B-B14F-4D97-AF65-F5344CB8AC3E}">
        <p14:creationId xmlns:p14="http://schemas.microsoft.com/office/powerpoint/2010/main" val="1995307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6638" y="0"/>
            <a:ext cx="11095038"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itle 1"/>
          <p:cNvSpPr>
            <a:spLocks noGrp="1"/>
          </p:cNvSpPr>
          <p:nvPr>
            <p:ph type="title"/>
          </p:nvPr>
        </p:nvSpPr>
        <p:spPr>
          <a:xfrm>
            <a:off x="990600" y="5334000"/>
            <a:ext cx="8153400" cy="1600200"/>
          </a:xfrm>
          <a:solidFill>
            <a:schemeClr val="tx1">
              <a:alpha val="50195"/>
            </a:schemeClr>
          </a:solidFill>
        </p:spPr>
        <p:txBody>
          <a:bodyPr/>
          <a:lstStyle/>
          <a:p>
            <a:pPr algn="r" eaLnBrk="1" hangingPunct="1"/>
            <a:r>
              <a:rPr lang="en-US" altLang="en-US" sz="4800" dirty="0">
                <a:solidFill>
                  <a:schemeClr val="bg1"/>
                </a:solidFill>
              </a:rPr>
              <a:t>Just as the earth has a purpose,</a:t>
            </a:r>
            <a:br>
              <a:rPr lang="en-US" altLang="en-US" sz="4800" dirty="0">
                <a:solidFill>
                  <a:schemeClr val="bg1"/>
                </a:solidFill>
              </a:rPr>
            </a:br>
            <a:r>
              <a:rPr lang="en-US" altLang="en-US" sz="4800" dirty="0">
                <a:solidFill>
                  <a:schemeClr val="bg1"/>
                </a:solidFill>
              </a:rPr>
              <a:t>God created you for a purpose!</a:t>
            </a:r>
          </a:p>
        </p:txBody>
      </p:sp>
      <p:sp>
        <p:nvSpPr>
          <p:cNvPr id="2" name="TextBox 1"/>
          <p:cNvSpPr txBox="1">
            <a:spLocks noChangeArrowheads="1"/>
          </p:cNvSpPr>
          <p:nvPr/>
        </p:nvSpPr>
        <p:spPr bwMode="auto">
          <a:xfrm>
            <a:off x="-76200" y="762000"/>
            <a:ext cx="9220200" cy="3970318"/>
          </a:xfrm>
          <a:prstGeom prst="rect">
            <a:avLst/>
          </a:prstGeom>
          <a:solidFill>
            <a:schemeClr val="tx1"/>
          </a:solidFill>
          <a:ln>
            <a:noFill/>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dirty="0">
                <a:solidFill>
                  <a:schemeClr val="bg1"/>
                </a:solidFill>
              </a:rPr>
              <a:t>When I consider your heavens,</a:t>
            </a:r>
          </a:p>
          <a:p>
            <a:pPr eaLnBrk="1" hangingPunct="1">
              <a:spcBef>
                <a:spcPct val="0"/>
              </a:spcBef>
              <a:buFontTx/>
              <a:buNone/>
            </a:pPr>
            <a:r>
              <a:rPr lang="en-US" altLang="en-US" sz="3600" dirty="0">
                <a:solidFill>
                  <a:schemeClr val="bg1"/>
                </a:solidFill>
              </a:rPr>
              <a:t>the work of your fingers,</a:t>
            </a:r>
          </a:p>
          <a:p>
            <a:pPr eaLnBrk="1" hangingPunct="1">
              <a:spcBef>
                <a:spcPct val="0"/>
              </a:spcBef>
              <a:buFontTx/>
              <a:buNone/>
            </a:pPr>
            <a:r>
              <a:rPr lang="en-US" altLang="en-US" sz="3600" dirty="0">
                <a:solidFill>
                  <a:schemeClr val="bg1"/>
                </a:solidFill>
              </a:rPr>
              <a:t>the moon and the stars,</a:t>
            </a:r>
          </a:p>
          <a:p>
            <a:pPr eaLnBrk="1" hangingPunct="1">
              <a:spcBef>
                <a:spcPct val="0"/>
              </a:spcBef>
              <a:buFontTx/>
              <a:buNone/>
            </a:pPr>
            <a:r>
              <a:rPr lang="en-US" altLang="en-US" sz="3600" dirty="0">
                <a:solidFill>
                  <a:schemeClr val="bg1"/>
                </a:solidFill>
              </a:rPr>
              <a:t>which you have set in place, </a:t>
            </a:r>
          </a:p>
          <a:p>
            <a:pPr eaLnBrk="1" hangingPunct="1">
              <a:spcBef>
                <a:spcPct val="0"/>
              </a:spcBef>
              <a:buFontTx/>
              <a:buNone/>
            </a:pPr>
            <a:r>
              <a:rPr lang="en-US" altLang="en-US" sz="3600" dirty="0">
                <a:solidFill>
                  <a:schemeClr val="bg1"/>
                </a:solidFill>
              </a:rPr>
              <a:t>what is mankind that you are mindful of them,</a:t>
            </a:r>
          </a:p>
          <a:p>
            <a:pPr eaLnBrk="1" hangingPunct="1">
              <a:spcBef>
                <a:spcPct val="0"/>
              </a:spcBef>
              <a:buFontTx/>
              <a:buNone/>
            </a:pPr>
            <a:r>
              <a:rPr lang="en-US" altLang="en-US" sz="3600" dirty="0">
                <a:solidFill>
                  <a:schemeClr val="bg1"/>
                </a:solidFill>
              </a:rPr>
              <a:t>human beings that you care for them?</a:t>
            </a:r>
          </a:p>
          <a:p>
            <a:pPr algn="r" eaLnBrk="1" hangingPunct="1">
              <a:spcBef>
                <a:spcPct val="0"/>
              </a:spcBef>
              <a:buFontTx/>
              <a:buNone/>
            </a:pPr>
            <a:r>
              <a:rPr lang="en-US" altLang="en-US" sz="3600" dirty="0">
                <a:solidFill>
                  <a:schemeClr val="bg1"/>
                </a:solidFill>
              </a:rPr>
              <a:t>                 </a:t>
            </a:r>
            <a:r>
              <a:rPr lang="en-US" altLang="en-US" sz="2800" dirty="0">
                <a:solidFill>
                  <a:schemeClr val="bg1"/>
                </a:solidFill>
                <a:ea typeface="SimSun" pitchFamily="2" charset="-122"/>
              </a:rPr>
              <a:t>Psalm 8:3-4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17548-6592-162E-2744-74D2EFA659E6}"/>
              </a:ext>
            </a:extLst>
          </p:cNvPr>
          <p:cNvSpPr>
            <a:spLocks noGrp="1"/>
          </p:cNvSpPr>
          <p:nvPr>
            <p:ph type="title"/>
          </p:nvPr>
        </p:nvSpPr>
        <p:spPr>
          <a:xfrm>
            <a:off x="1905000" y="2590800"/>
            <a:ext cx="5410200" cy="1143000"/>
          </a:xfrm>
        </p:spPr>
        <p:txBody>
          <a:bodyPr/>
          <a:lstStyle/>
          <a:p>
            <a:r>
              <a:rPr lang="en-US" dirty="0">
                <a:solidFill>
                  <a:schemeClr val="bg1"/>
                </a:solidFill>
              </a:rPr>
              <a:t>A few additional slides if there is extra time…</a:t>
            </a:r>
          </a:p>
        </p:txBody>
      </p:sp>
    </p:spTree>
    <p:extLst>
      <p:ext uri="{BB962C8B-B14F-4D97-AF65-F5344CB8AC3E}">
        <p14:creationId xmlns:p14="http://schemas.microsoft.com/office/powerpoint/2010/main" val="33513651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4"/>
          <p:cNvSpPr>
            <a:spLocks noGrp="1"/>
          </p:cNvSpPr>
          <p:nvPr>
            <p:ph type="title"/>
          </p:nvPr>
        </p:nvSpPr>
        <p:spPr>
          <a:xfrm>
            <a:off x="457200" y="76200"/>
            <a:ext cx="8229600" cy="792163"/>
          </a:xfrm>
        </p:spPr>
        <p:txBody>
          <a:bodyPr/>
          <a:lstStyle/>
          <a:p>
            <a:pPr eaLnBrk="1" hangingPunct="1"/>
            <a:r>
              <a:rPr lang="en-US" altLang="en-US" u="sng" dirty="0"/>
              <a:t>Period of Time – Why?</a:t>
            </a:r>
          </a:p>
        </p:txBody>
      </p:sp>
      <p:sp>
        <p:nvSpPr>
          <p:cNvPr id="6" name="Content Placeholder 5"/>
          <p:cNvSpPr>
            <a:spLocks noGrp="1"/>
          </p:cNvSpPr>
          <p:nvPr>
            <p:ph idx="1"/>
          </p:nvPr>
        </p:nvSpPr>
        <p:spPr>
          <a:xfrm>
            <a:off x="457200" y="990600"/>
            <a:ext cx="8229600" cy="5715000"/>
          </a:xfrm>
        </p:spPr>
        <p:txBody>
          <a:bodyPr/>
          <a:lstStyle/>
          <a:p>
            <a:pPr marL="0" indent="0" eaLnBrk="1" hangingPunct="1">
              <a:spcBef>
                <a:spcPts val="600"/>
              </a:spcBef>
              <a:spcAft>
                <a:spcPts val="1200"/>
              </a:spcAft>
              <a:buFont typeface="Arial" charset="0"/>
              <a:buNone/>
            </a:pPr>
            <a:r>
              <a:rPr lang="en-US" altLang="en-US" dirty="0"/>
              <a:t>What is the </a:t>
            </a:r>
            <a:r>
              <a:rPr lang="en-US" altLang="en-US" u="sng" dirty="0"/>
              <a:t>physical reason</a:t>
            </a:r>
            <a:r>
              <a:rPr lang="en-US" altLang="en-US" dirty="0"/>
              <a:t> for each of these?</a:t>
            </a:r>
          </a:p>
          <a:p>
            <a:pPr marL="0" indent="0" eaLnBrk="1" hangingPunct="1">
              <a:spcBef>
                <a:spcPts val="600"/>
              </a:spcBef>
              <a:spcAft>
                <a:spcPts val="1200"/>
              </a:spcAft>
            </a:pPr>
            <a:r>
              <a:rPr lang="en-US" altLang="en-US" dirty="0"/>
              <a:t> One year</a:t>
            </a:r>
          </a:p>
          <a:p>
            <a:pPr marL="0" indent="0" eaLnBrk="1" hangingPunct="1">
              <a:spcBef>
                <a:spcPts val="600"/>
              </a:spcBef>
              <a:spcAft>
                <a:spcPts val="1200"/>
              </a:spcAft>
            </a:pPr>
            <a:r>
              <a:rPr lang="en-US" altLang="en-US" dirty="0"/>
              <a:t> One month</a:t>
            </a:r>
          </a:p>
          <a:p>
            <a:pPr marL="0" indent="0" eaLnBrk="1" hangingPunct="1">
              <a:spcBef>
                <a:spcPts val="600"/>
              </a:spcBef>
              <a:spcAft>
                <a:spcPts val="1200"/>
              </a:spcAft>
            </a:pPr>
            <a:r>
              <a:rPr lang="en-US" altLang="en-US" dirty="0"/>
              <a:t> One day</a:t>
            </a:r>
          </a:p>
          <a:p>
            <a:pPr marL="0" indent="0" eaLnBrk="1" hangingPunct="1">
              <a:spcBef>
                <a:spcPts val="600"/>
              </a:spcBef>
              <a:spcAft>
                <a:spcPts val="1200"/>
              </a:spcAft>
            </a:pPr>
            <a:r>
              <a:rPr lang="en-US" altLang="en-US" dirty="0"/>
              <a:t> One week</a:t>
            </a:r>
          </a:p>
          <a:p>
            <a:pPr marL="0" indent="0" eaLnBrk="1" hangingPunct="1">
              <a:spcBef>
                <a:spcPts val="600"/>
              </a:spcBef>
              <a:spcAft>
                <a:spcPts val="1200"/>
              </a:spcAft>
              <a:buNone/>
            </a:pPr>
            <a:r>
              <a:rPr lang="en-US" altLang="en-US" dirty="0"/>
              <a:t>“So God blessed the seventh day and made it holy, because on it God rested from all His work that He had done in creation.”  (Genesis 2:3)</a:t>
            </a:r>
          </a:p>
          <a:p>
            <a:pPr marL="0" indent="0" eaLnBrk="1" hangingPunct="1">
              <a:buFont typeface="Arial" charset="0"/>
              <a:buNone/>
            </a:pPr>
            <a:endParaRPr lang="en-US" altLang="en-US" b="1" dirty="0"/>
          </a:p>
          <a:p>
            <a:pPr marL="0" indent="0" eaLnBrk="1" hangingPunct="1">
              <a:buFont typeface="Arial" charset="0"/>
              <a:buNone/>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28600" y="-76200"/>
            <a:ext cx="8686800" cy="914400"/>
          </a:xfrm>
        </p:spPr>
        <p:txBody>
          <a:bodyPr/>
          <a:lstStyle/>
          <a:p>
            <a:pPr eaLnBrk="1" hangingPunct="1"/>
            <a:r>
              <a:rPr lang="en-US" altLang="en-US" u="sng" dirty="0"/>
              <a:t>Why do people choose Evolution?</a:t>
            </a:r>
          </a:p>
        </p:txBody>
      </p:sp>
      <p:sp>
        <p:nvSpPr>
          <p:cNvPr id="3" name="Content Placeholder 2"/>
          <p:cNvSpPr>
            <a:spLocks noGrp="1"/>
          </p:cNvSpPr>
          <p:nvPr>
            <p:ph idx="1"/>
          </p:nvPr>
        </p:nvSpPr>
        <p:spPr>
          <a:xfrm>
            <a:off x="76200" y="914400"/>
            <a:ext cx="8915400" cy="5638800"/>
          </a:xfrm>
        </p:spPr>
        <p:txBody>
          <a:bodyPr/>
          <a:lstStyle/>
          <a:p>
            <a:pPr eaLnBrk="1" hangingPunct="1">
              <a:spcAft>
                <a:spcPts val="600"/>
              </a:spcAft>
            </a:pPr>
            <a:r>
              <a:rPr lang="en-US" altLang="en-US" dirty="0"/>
              <a:t>It is NOT because of what they see through the telescope of the microscope</a:t>
            </a:r>
          </a:p>
          <a:p>
            <a:pPr eaLnBrk="1" hangingPunct="1">
              <a:spcAft>
                <a:spcPts val="600"/>
              </a:spcAft>
            </a:pPr>
            <a:r>
              <a:rPr lang="en-US" altLang="en-US" dirty="0"/>
              <a:t>It is NOT based on scientific evidence</a:t>
            </a:r>
          </a:p>
          <a:p>
            <a:pPr eaLnBrk="1" hangingPunct="1">
              <a:spcAft>
                <a:spcPts val="600"/>
              </a:spcAft>
            </a:pPr>
            <a:r>
              <a:rPr lang="en-US" altLang="en-US" dirty="0"/>
              <a:t>It is a choice from the heart:</a:t>
            </a:r>
          </a:p>
          <a:p>
            <a:pPr marL="0" indent="0" eaLnBrk="1" hangingPunct="1">
              <a:spcAft>
                <a:spcPts val="600"/>
              </a:spcAft>
              <a:buNone/>
            </a:pPr>
            <a:r>
              <a:rPr lang="en-US" altLang="en-US" sz="2800" dirty="0">
                <a:latin typeface="Times New Roman" panose="02020603050405020304" pitchFamily="18" charset="0"/>
                <a:cs typeface="Times New Roman" panose="02020603050405020304" pitchFamily="18" charset="0"/>
              </a:rPr>
              <a:t>“For although </a:t>
            </a:r>
            <a:r>
              <a:rPr lang="en-US" altLang="en-US" sz="2800" b="1" dirty="0">
                <a:latin typeface="Times New Roman" panose="02020603050405020304" pitchFamily="18" charset="0"/>
                <a:cs typeface="Times New Roman" panose="02020603050405020304" pitchFamily="18" charset="0"/>
              </a:rPr>
              <a:t>they knew God</a:t>
            </a:r>
            <a:r>
              <a:rPr lang="en-US" altLang="en-US" sz="2800" dirty="0">
                <a:latin typeface="Times New Roman" panose="02020603050405020304" pitchFamily="18" charset="0"/>
                <a:cs typeface="Times New Roman" panose="02020603050405020304" pitchFamily="18" charset="0"/>
              </a:rPr>
              <a:t>, they neither glorified him as God nor gave thanks to him, but their thinking became futile and their foolish hearts were darkened.  Although they claimed to be wise, they became fools.  They </a:t>
            </a:r>
            <a:r>
              <a:rPr lang="en-US" altLang="en-US" sz="2800" b="1" dirty="0">
                <a:latin typeface="Times New Roman" panose="02020603050405020304" pitchFamily="18" charset="0"/>
                <a:cs typeface="Times New Roman" panose="02020603050405020304" pitchFamily="18" charset="0"/>
              </a:rPr>
              <a:t>exchanged the truth</a:t>
            </a:r>
            <a:r>
              <a:rPr lang="en-US" altLang="en-US" sz="2800" dirty="0">
                <a:latin typeface="Times New Roman" panose="02020603050405020304" pitchFamily="18" charset="0"/>
                <a:cs typeface="Times New Roman" panose="02020603050405020304" pitchFamily="18" charset="0"/>
              </a:rPr>
              <a:t> about God </a:t>
            </a:r>
            <a:r>
              <a:rPr lang="en-US" altLang="en-US" sz="2800" b="1" dirty="0">
                <a:latin typeface="Times New Roman" panose="02020603050405020304" pitchFamily="18" charset="0"/>
                <a:cs typeface="Times New Roman" panose="02020603050405020304" pitchFamily="18" charset="0"/>
              </a:rPr>
              <a:t>for a lie</a:t>
            </a:r>
            <a:r>
              <a:rPr lang="en-US" altLang="en-US" sz="2800" dirty="0">
                <a:latin typeface="Times New Roman" panose="02020603050405020304" pitchFamily="18" charset="0"/>
                <a:cs typeface="Times New Roman" panose="02020603050405020304" pitchFamily="18" charset="0"/>
              </a:rPr>
              <a:t> and worshiped and served created things rather than the Creator.”  </a:t>
            </a:r>
            <a:r>
              <a:rPr lang="en-US" altLang="en-US" sz="2400" dirty="0"/>
              <a:t>(Romans 1:21,22,25)</a:t>
            </a:r>
          </a:p>
          <a:p>
            <a:pPr eaLnBrk="1" hangingPunct="1">
              <a:spcAft>
                <a:spcPts val="600"/>
              </a:spcAft>
            </a:pPr>
            <a:endParaRPr lang="en-US" altLang="en-US" dirty="0"/>
          </a:p>
        </p:txBody>
      </p:sp>
    </p:spTree>
    <p:extLst>
      <p:ext uri="{BB962C8B-B14F-4D97-AF65-F5344CB8AC3E}">
        <p14:creationId xmlns:p14="http://schemas.microsoft.com/office/powerpoint/2010/main" val="1335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a:xfrm>
            <a:off x="457200" y="76200"/>
            <a:ext cx="8229600" cy="792163"/>
          </a:xfrm>
        </p:spPr>
        <p:txBody>
          <a:bodyPr/>
          <a:lstStyle/>
          <a:p>
            <a:pPr eaLnBrk="1" hangingPunct="1"/>
            <a:r>
              <a:rPr lang="en-US" altLang="en-US" u="sng" dirty="0"/>
              <a:t>Look at creation with open eyes!</a:t>
            </a:r>
          </a:p>
        </p:txBody>
      </p:sp>
      <p:sp>
        <p:nvSpPr>
          <p:cNvPr id="6" name="Content Placeholder 5"/>
          <p:cNvSpPr>
            <a:spLocks noGrp="1"/>
          </p:cNvSpPr>
          <p:nvPr>
            <p:ph idx="1"/>
          </p:nvPr>
        </p:nvSpPr>
        <p:spPr>
          <a:xfrm>
            <a:off x="762000" y="1295400"/>
            <a:ext cx="7620000" cy="4800600"/>
          </a:xfrm>
        </p:spPr>
        <p:txBody>
          <a:bodyPr/>
          <a:lstStyle/>
          <a:p>
            <a:pPr marL="0" indent="0" eaLnBrk="1">
              <a:lnSpc>
                <a:spcPct val="90000"/>
              </a:lnSpc>
              <a:buNone/>
            </a:pPr>
            <a:r>
              <a:rPr lang="en-US" sz="2800" dirty="0">
                <a:latin typeface="Baskerville Old Face" panose="02020602080505020303" pitchFamily="18" charset="0"/>
              </a:rPr>
              <a:t>“For what can be known about God is plain to them, because God has shown it to them. For His invisible attributes, namely, his eternal power and divine nature, have been clearly perceived, ever since the creation of the world,”  Romans 1:19,20</a:t>
            </a:r>
          </a:p>
          <a:p>
            <a:pPr marL="0" indent="0" eaLnBrk="1">
              <a:lnSpc>
                <a:spcPct val="90000"/>
              </a:lnSpc>
              <a:buNone/>
            </a:pPr>
            <a:endParaRPr lang="en-US" altLang="en-US" sz="2800" dirty="0">
              <a:latin typeface="Baskerville Old Face" panose="02020602080505020303" pitchFamily="18" charset="0"/>
            </a:endParaRPr>
          </a:p>
          <a:p>
            <a:pPr marL="0" indent="0" eaLnBrk="1">
              <a:lnSpc>
                <a:spcPct val="90000"/>
              </a:lnSpc>
              <a:buNone/>
            </a:pPr>
            <a:r>
              <a:rPr lang="en-US" altLang="en-US" sz="2800" dirty="0">
                <a:latin typeface="Baskerville Old Face" panose="02020602080505020303" pitchFamily="18" charset="0"/>
              </a:rPr>
              <a:t>“The heavens declare the glory of God, and the sky above proclaims his handiwork. Day to day pours out speech, and night to night reveals knowledge.”  Psalm 19:1,2</a:t>
            </a:r>
          </a:p>
        </p:txBody>
      </p:sp>
    </p:spTree>
    <p:extLst>
      <p:ext uri="{BB962C8B-B14F-4D97-AF65-F5344CB8AC3E}">
        <p14:creationId xmlns:p14="http://schemas.microsoft.com/office/powerpoint/2010/main" val="1866441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u="sng" dirty="0">
                <a:solidFill>
                  <a:schemeClr val="bg1"/>
                </a:solidFill>
              </a:rPr>
              <a:t>The Guardian</a:t>
            </a:r>
            <a:r>
              <a:rPr lang="en-US" dirty="0">
                <a:solidFill>
                  <a:schemeClr val="bg1"/>
                </a:solidFill>
              </a:rPr>
              <a:t> </a:t>
            </a:r>
            <a:r>
              <a:rPr lang="en-US" sz="2800" dirty="0">
                <a:solidFill>
                  <a:schemeClr val="bg1"/>
                </a:solidFill>
              </a:rPr>
              <a:t>Stephen </a:t>
            </a:r>
            <a:r>
              <a:rPr lang="en-US" sz="2800" dirty="0" err="1">
                <a:solidFill>
                  <a:schemeClr val="bg1"/>
                </a:solidFill>
              </a:rPr>
              <a:t>Buranyi</a:t>
            </a:r>
            <a:r>
              <a:rPr lang="en-US" sz="2800" dirty="0">
                <a:solidFill>
                  <a:schemeClr val="bg1"/>
                </a:solidFill>
              </a:rPr>
              <a:t>, 28 Jun 2022  </a:t>
            </a:r>
            <a:endParaRPr lang="en-US"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11843"/>
            <a:ext cx="9144000" cy="5546157"/>
          </a:xfrm>
          <a:prstGeom prst="rect">
            <a:avLst/>
          </a:prstGeom>
        </p:spPr>
      </p:pic>
      <p:sp>
        <p:nvSpPr>
          <p:cNvPr id="4" name="TextBox 3"/>
          <p:cNvSpPr txBox="1"/>
          <p:nvPr/>
        </p:nvSpPr>
        <p:spPr>
          <a:xfrm>
            <a:off x="457200" y="1752600"/>
            <a:ext cx="8077200" cy="3170099"/>
          </a:xfrm>
          <a:prstGeom prst="rect">
            <a:avLst/>
          </a:prstGeom>
          <a:solidFill>
            <a:schemeClr val="accent3">
              <a:lumMod val="50000"/>
            </a:schemeClr>
          </a:solidFill>
        </p:spPr>
        <p:txBody>
          <a:bodyPr wrap="square" rtlCol="0">
            <a:spAutoFit/>
          </a:bodyPr>
          <a:lstStyle/>
          <a:p>
            <a:pPr>
              <a:spcAft>
                <a:spcPts val="0"/>
              </a:spcAft>
            </a:pPr>
            <a:r>
              <a:rPr lang="en-US" sz="2000" dirty="0">
                <a:solidFill>
                  <a:schemeClr val="bg1"/>
                </a:solidFill>
              </a:rPr>
              <a:t>“This is the basic story of evolution, as recounted in countless textbooks and pop-science bestsellers. The problem, according to a growing number of scientists, is that it is absurdly crude and misleading.”</a:t>
            </a:r>
          </a:p>
          <a:p>
            <a:pPr>
              <a:spcAft>
                <a:spcPts val="0"/>
              </a:spcAft>
            </a:pPr>
            <a:endParaRPr lang="en-US" sz="2000" dirty="0">
              <a:solidFill>
                <a:schemeClr val="bg1"/>
              </a:solidFill>
            </a:endParaRPr>
          </a:p>
          <a:p>
            <a:pPr>
              <a:spcAft>
                <a:spcPts val="0"/>
              </a:spcAft>
            </a:pPr>
            <a:r>
              <a:rPr lang="en-US" sz="2000" dirty="0">
                <a:solidFill>
                  <a:schemeClr val="bg1"/>
                </a:solidFill>
              </a:rPr>
              <a:t>“This classic idea of gradual change, one happy accident at a time, has so far fallen flat.”</a:t>
            </a:r>
          </a:p>
          <a:p>
            <a:pPr>
              <a:spcAft>
                <a:spcPts val="0"/>
              </a:spcAft>
            </a:pPr>
            <a:endParaRPr lang="en-US" sz="2000" dirty="0">
              <a:solidFill>
                <a:schemeClr val="bg1"/>
              </a:solidFill>
            </a:endParaRPr>
          </a:p>
          <a:p>
            <a:pPr>
              <a:spcAft>
                <a:spcPts val="0"/>
              </a:spcAft>
            </a:pPr>
            <a:r>
              <a:rPr lang="en-US" sz="2000" dirty="0">
                <a:solidFill>
                  <a:schemeClr val="bg1"/>
                </a:solidFill>
              </a:rPr>
              <a:t>“The issue at stake,” says </a:t>
            </a:r>
            <a:r>
              <a:rPr lang="en-US" sz="2000" dirty="0" err="1">
                <a:solidFill>
                  <a:schemeClr val="bg1"/>
                </a:solidFill>
              </a:rPr>
              <a:t>Arlin</a:t>
            </a:r>
            <a:r>
              <a:rPr lang="en-US" sz="2000" dirty="0">
                <a:solidFill>
                  <a:schemeClr val="bg1"/>
                </a:solidFill>
              </a:rPr>
              <a:t> </a:t>
            </a:r>
            <a:r>
              <a:rPr lang="en-US" sz="2000" dirty="0" err="1">
                <a:solidFill>
                  <a:schemeClr val="bg1"/>
                </a:solidFill>
              </a:rPr>
              <a:t>Stoltzfus</a:t>
            </a:r>
            <a:r>
              <a:rPr lang="en-US" sz="2000" dirty="0">
                <a:solidFill>
                  <a:schemeClr val="bg1"/>
                </a:solidFill>
              </a:rPr>
              <a:t>, an evolutionary theorist at the IBBR research institute in Maryland, “whether the idea of a grand story of biology is a fairytale we need to finally give up.”</a:t>
            </a:r>
          </a:p>
        </p:txBody>
      </p:sp>
    </p:spTree>
    <p:extLst>
      <p:ext uri="{BB962C8B-B14F-4D97-AF65-F5344CB8AC3E}">
        <p14:creationId xmlns:p14="http://schemas.microsoft.com/office/powerpoint/2010/main" val="276150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52400"/>
            <a:ext cx="8229600" cy="944563"/>
          </a:xfrm>
        </p:spPr>
        <p:txBody>
          <a:bodyPr/>
          <a:lstStyle/>
          <a:p>
            <a:pPr eaLnBrk="1" hangingPunct="1"/>
            <a:r>
              <a:rPr lang="en-US" altLang="en-US" b="1" u="sng" dirty="0"/>
              <a:t>You decide </a:t>
            </a:r>
            <a:r>
              <a:rPr lang="en-US" altLang="en-US" u="sng" dirty="0"/>
              <a:t>which is </a:t>
            </a:r>
            <a:r>
              <a:rPr lang="en-US" altLang="en-US" b="1" u="sng" dirty="0"/>
              <a:t>most probable</a:t>
            </a:r>
            <a:endParaRPr lang="en-US" altLang="en-US" u="sng" dirty="0"/>
          </a:p>
        </p:txBody>
      </p:sp>
      <p:sp>
        <p:nvSpPr>
          <p:cNvPr id="3" name="Content Placeholder 2"/>
          <p:cNvSpPr>
            <a:spLocks noGrp="1"/>
          </p:cNvSpPr>
          <p:nvPr>
            <p:ph idx="1"/>
          </p:nvPr>
        </p:nvSpPr>
        <p:spPr>
          <a:xfrm>
            <a:off x="152400" y="1143000"/>
            <a:ext cx="8839200" cy="5410200"/>
          </a:xfrm>
        </p:spPr>
        <p:txBody>
          <a:bodyPr/>
          <a:lstStyle/>
          <a:p>
            <a:pPr eaLnBrk="1" hangingPunct="1">
              <a:spcAft>
                <a:spcPts val="1200"/>
              </a:spcAft>
            </a:pPr>
            <a:r>
              <a:rPr lang="en-US" altLang="en-US" sz="3600" dirty="0"/>
              <a:t>Evolution and Creation can both be studied logically, but </a:t>
            </a:r>
            <a:r>
              <a:rPr lang="en-US" altLang="en-US" sz="3600" u="sng" dirty="0"/>
              <a:t>both require faith</a:t>
            </a:r>
            <a:r>
              <a:rPr lang="en-US" altLang="en-US" sz="3600" dirty="0"/>
              <a:t> (believing unseen events from the past).</a:t>
            </a:r>
          </a:p>
          <a:p>
            <a:pPr eaLnBrk="1" hangingPunct="1">
              <a:spcAft>
                <a:spcPts val="1200"/>
              </a:spcAft>
            </a:pPr>
            <a:r>
              <a:rPr lang="en-US" altLang="en-US" sz="3600" dirty="0"/>
              <a:t>We have been taught that evolution is fact proven by science.  This is NOT true.</a:t>
            </a:r>
          </a:p>
          <a:p>
            <a:pPr eaLnBrk="1" hangingPunct="1">
              <a:spcAft>
                <a:spcPts val="1200"/>
              </a:spcAft>
            </a:pPr>
            <a:r>
              <a:rPr lang="en-US" altLang="en-US" sz="3600" dirty="0"/>
              <a:t>Be open to think for yourself.</a:t>
            </a:r>
          </a:p>
          <a:p>
            <a:pPr eaLnBrk="1" hangingPunct="1">
              <a:spcAft>
                <a:spcPts val="1200"/>
              </a:spcAft>
            </a:pPr>
            <a:r>
              <a:rPr lang="en-US" altLang="en-US" sz="3600" dirty="0"/>
              <a:t>Life requires choices – sometimes, with very important consequences!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52400"/>
            <a:ext cx="8229600" cy="1143000"/>
          </a:xfrm>
        </p:spPr>
        <p:txBody>
          <a:bodyPr/>
          <a:lstStyle/>
          <a:p>
            <a:pPr eaLnBrk="1" hangingPunct="1"/>
            <a:r>
              <a:rPr lang="en-US" altLang="en-US" u="sng" dirty="0"/>
              <a:t>Where did everything come from?</a:t>
            </a:r>
            <a:br>
              <a:rPr lang="en-US" altLang="en-US" u="sng" dirty="0"/>
            </a:br>
            <a:r>
              <a:rPr lang="en-US" altLang="en-US" b="1" dirty="0"/>
              <a:t>Two Ideas</a:t>
            </a:r>
            <a:r>
              <a:rPr lang="en-US" altLang="en-US" dirty="0"/>
              <a:t>:</a:t>
            </a:r>
          </a:p>
        </p:txBody>
      </p:sp>
      <p:sp>
        <p:nvSpPr>
          <p:cNvPr id="6147" name="TextBox 2"/>
          <p:cNvSpPr txBox="1">
            <a:spLocks noChangeArrowheads="1"/>
          </p:cNvSpPr>
          <p:nvPr/>
        </p:nvSpPr>
        <p:spPr bwMode="auto">
          <a:xfrm>
            <a:off x="0" y="13716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spcAft>
                <a:spcPts val="600"/>
              </a:spcAft>
              <a:buFontTx/>
              <a:buNone/>
            </a:pPr>
            <a:r>
              <a:rPr lang="en-US" altLang="en-US" sz="3600" u="sng" dirty="0"/>
              <a:t>Evolution</a:t>
            </a:r>
            <a:r>
              <a:rPr lang="en-US" altLang="en-US" sz="3600" dirty="0"/>
              <a:t>                                     </a:t>
            </a:r>
            <a:r>
              <a:rPr lang="en-US" altLang="en-US" sz="3600" u="sng" dirty="0"/>
              <a:t>Creation</a:t>
            </a:r>
          </a:p>
        </p:txBody>
      </p:sp>
      <p:sp>
        <p:nvSpPr>
          <p:cNvPr id="11" name="TextBox 10"/>
          <p:cNvSpPr txBox="1">
            <a:spLocks noChangeArrowheads="1"/>
          </p:cNvSpPr>
          <p:nvPr/>
        </p:nvSpPr>
        <p:spPr bwMode="auto">
          <a:xfrm>
            <a:off x="0" y="2057400"/>
            <a:ext cx="91440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3200"/>
              </a:lnSpc>
              <a:spcBef>
                <a:spcPct val="0"/>
              </a:spcBef>
              <a:buFontTx/>
              <a:buNone/>
            </a:pPr>
            <a:r>
              <a:rPr lang="en-US" altLang="en-US" dirty="0"/>
              <a:t>Everything came from                    A powerful Creator</a:t>
            </a:r>
          </a:p>
          <a:p>
            <a:pPr algn="ctr" eaLnBrk="1" hangingPunct="1">
              <a:lnSpc>
                <a:spcPts val="3200"/>
              </a:lnSpc>
              <a:spcBef>
                <a:spcPct val="0"/>
              </a:spcBef>
              <a:buFontTx/>
              <a:buNone/>
            </a:pPr>
            <a:r>
              <a:rPr lang="en-US" altLang="en-US" dirty="0"/>
              <a:t>nothing                                                 made everything</a:t>
            </a:r>
            <a:endParaRPr lang="en-US" altLang="en-US" u="sng" dirty="0"/>
          </a:p>
        </p:txBody>
      </p:sp>
      <p:sp>
        <p:nvSpPr>
          <p:cNvPr id="12" name="TextBox 11"/>
          <p:cNvSpPr txBox="1">
            <a:spLocks noChangeArrowheads="1"/>
          </p:cNvSpPr>
          <p:nvPr/>
        </p:nvSpPr>
        <p:spPr bwMode="auto">
          <a:xfrm>
            <a:off x="0" y="320040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3200"/>
              </a:lnSpc>
              <a:spcBef>
                <a:spcPct val="0"/>
              </a:spcBef>
              <a:buFontTx/>
              <a:buNone/>
            </a:pPr>
            <a:r>
              <a:rPr lang="en-US" altLang="en-US" dirty="0"/>
              <a:t>Life began by accident                         Life was created</a:t>
            </a:r>
            <a:endParaRPr lang="en-US" altLang="en-US" u="sng" dirty="0"/>
          </a:p>
        </p:txBody>
      </p:sp>
      <p:sp>
        <p:nvSpPr>
          <p:cNvPr id="13" name="TextBox 12"/>
          <p:cNvSpPr txBox="1">
            <a:spLocks noChangeArrowheads="1"/>
          </p:cNvSpPr>
          <p:nvPr/>
        </p:nvSpPr>
        <p:spPr bwMode="auto">
          <a:xfrm>
            <a:off x="0" y="4010025"/>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3200"/>
              </a:lnSpc>
              <a:spcBef>
                <a:spcPct val="0"/>
              </a:spcBef>
              <a:buFontTx/>
              <a:buNone/>
            </a:pPr>
            <a:r>
              <a:rPr lang="en-US" altLang="en-US" dirty="0"/>
              <a:t>Complex creatures                  Each living creature was</a:t>
            </a:r>
          </a:p>
          <a:p>
            <a:pPr algn="ctr" eaLnBrk="1" hangingPunct="1">
              <a:lnSpc>
                <a:spcPts val="3200"/>
              </a:lnSpc>
              <a:spcBef>
                <a:spcPct val="0"/>
              </a:spcBef>
              <a:buFontTx/>
              <a:buNone/>
            </a:pPr>
            <a:r>
              <a:rPr lang="en-US" altLang="en-US" dirty="0"/>
              <a:t>evolved by a series                     designed and made by</a:t>
            </a:r>
          </a:p>
          <a:p>
            <a:pPr algn="ctr" eaLnBrk="1" hangingPunct="1">
              <a:lnSpc>
                <a:spcPts val="3200"/>
              </a:lnSpc>
              <a:spcBef>
                <a:spcPct val="0"/>
              </a:spcBef>
              <a:buFontTx/>
              <a:buNone/>
            </a:pPr>
            <a:r>
              <a:rPr lang="en-US" altLang="en-US" dirty="0"/>
              <a:t>of random accidents                     an intelligent Creator </a:t>
            </a:r>
            <a:endParaRPr lang="en-US" altLang="en-US" u="sng"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outVertical)">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out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865A4-144B-36E5-00B5-C0C9810217B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59ABCF-2137-2BD0-DCE9-F2DB131238C8}"/>
              </a:ext>
            </a:extLst>
          </p:cNvPr>
          <p:cNvSpPr>
            <a:spLocks noGrp="1"/>
          </p:cNvSpPr>
          <p:nvPr>
            <p:ph type="title"/>
          </p:nvPr>
        </p:nvSpPr>
        <p:spPr>
          <a:xfrm>
            <a:off x="457200" y="373857"/>
            <a:ext cx="3505200" cy="1173162"/>
          </a:xfrm>
        </p:spPr>
        <p:txBody>
          <a:bodyPr rtlCol="0">
            <a:normAutofit fontScale="90000"/>
          </a:bodyPr>
          <a:lstStyle/>
          <a:p>
            <a:pPr eaLnBrk="1" fontAlgn="auto" hangingPunct="1">
              <a:spcAft>
                <a:spcPts val="0"/>
              </a:spcAft>
              <a:defRPr/>
            </a:pPr>
            <a:r>
              <a:rPr lang="en-US" dirty="0"/>
              <a:t>If you see this on the road:</a:t>
            </a:r>
          </a:p>
        </p:txBody>
      </p:sp>
      <p:sp>
        <p:nvSpPr>
          <p:cNvPr id="7" name="Rectangle 6">
            <a:extLst>
              <a:ext uri="{FF2B5EF4-FFF2-40B4-BE49-F238E27FC236}">
                <a16:creationId xmlns:a16="http://schemas.microsoft.com/office/drawing/2014/main" id="{7E528AF8-BA2B-8F62-842F-E3D8157A53C9}"/>
              </a:ext>
            </a:extLst>
          </p:cNvPr>
          <p:cNvSpPr/>
          <p:nvPr/>
        </p:nvSpPr>
        <p:spPr>
          <a:xfrm>
            <a:off x="88900" y="3276600"/>
            <a:ext cx="2578100" cy="314483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1800" dirty="0">
              <a:solidFill>
                <a:srgbClr val="FFFFFF"/>
              </a:solidFill>
              <a:cs typeface="Arial" charset="0"/>
            </a:endParaRPr>
          </a:p>
        </p:txBody>
      </p:sp>
      <p:sp>
        <p:nvSpPr>
          <p:cNvPr id="8197" name="TextBox 7">
            <a:extLst>
              <a:ext uri="{FF2B5EF4-FFF2-40B4-BE49-F238E27FC236}">
                <a16:creationId xmlns:a16="http://schemas.microsoft.com/office/drawing/2014/main" id="{E47D0AA2-59FE-F8AF-906D-9D17FA5734D5}"/>
              </a:ext>
            </a:extLst>
          </p:cNvPr>
          <p:cNvSpPr txBox="1">
            <a:spLocks noChangeArrowheads="1"/>
          </p:cNvSpPr>
          <p:nvPr/>
        </p:nvSpPr>
        <p:spPr bwMode="auto">
          <a:xfrm>
            <a:off x="2943022" y="4532684"/>
            <a:ext cx="838200" cy="584200"/>
          </a:xfrm>
          <a:prstGeom prst="rect">
            <a:avLst/>
          </a:prstGeom>
          <a:solidFill>
            <a:schemeClr val="bg1"/>
          </a:solidFill>
          <a:ln>
            <a:noFill/>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a:t>OR</a:t>
            </a:r>
          </a:p>
        </p:txBody>
      </p:sp>
      <p:sp>
        <p:nvSpPr>
          <p:cNvPr id="2" name="Title 3">
            <a:extLst>
              <a:ext uri="{FF2B5EF4-FFF2-40B4-BE49-F238E27FC236}">
                <a16:creationId xmlns:a16="http://schemas.microsoft.com/office/drawing/2014/main" id="{98E4743C-5D21-1773-B6EC-2B1494E07653}"/>
              </a:ext>
            </a:extLst>
          </p:cNvPr>
          <p:cNvSpPr txBox="1">
            <a:spLocks/>
          </p:cNvSpPr>
          <p:nvPr/>
        </p:nvSpPr>
        <p:spPr bwMode="auto">
          <a:xfrm>
            <a:off x="228600" y="2195301"/>
            <a:ext cx="883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75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dirty="0"/>
              <a:t>Where do you think it came from?</a:t>
            </a:r>
          </a:p>
        </p:txBody>
      </p:sp>
      <p:pic>
        <p:nvPicPr>
          <p:cNvPr id="3" name="Picture 2">
            <a:extLst>
              <a:ext uri="{FF2B5EF4-FFF2-40B4-BE49-F238E27FC236}">
                <a16:creationId xmlns:a16="http://schemas.microsoft.com/office/drawing/2014/main" id="{5D9E8AB3-84D9-F8A8-8E59-CD211BD16B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74" t="10644" r="6316" b="12125"/>
          <a:stretch>
            <a:fillRect/>
          </a:stretch>
        </p:blipFill>
        <p:spPr bwMode="auto">
          <a:xfrm>
            <a:off x="2943022" y="3252365"/>
            <a:ext cx="6096000" cy="31448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What's so special about a Ferrari, anyway? | The Verge">
            <a:extLst>
              <a:ext uri="{FF2B5EF4-FFF2-40B4-BE49-F238E27FC236}">
                <a16:creationId xmlns:a16="http://schemas.microsoft.com/office/drawing/2014/main" id="{22F71F22-9A09-F82F-58E6-4E3739D4BD7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704" b="8146"/>
          <a:stretch>
            <a:fillRect/>
          </a:stretch>
        </p:blipFill>
        <p:spPr bwMode="auto">
          <a:xfrm>
            <a:off x="4267200" y="263817"/>
            <a:ext cx="3962400" cy="1607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92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8"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8197"/>
                                        </p:tgtEl>
                                        <p:attrNameLst>
                                          <p:attrName>style.visibility</p:attrName>
                                        </p:attrNameLst>
                                      </p:cBhvr>
                                      <p:to>
                                        <p:strVal val="visible"/>
                                      </p:to>
                                    </p:set>
                                    <p:animEffect transition="in" filter="fade">
                                      <p:cBhvr>
                                        <p:cTn id="26" dur="500"/>
                                        <p:tgtEl>
                                          <p:spTgt spid="819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197"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dirty="0"/>
              <a:t>If you have an </a:t>
            </a:r>
            <a:r>
              <a:rPr lang="en-US" b="1" dirty="0"/>
              <a:t>uncontrolled explosion</a:t>
            </a:r>
            <a:r>
              <a:rPr lang="en-US" dirty="0"/>
              <a:t>, what is the </a:t>
            </a:r>
            <a:r>
              <a:rPr lang="en-US" b="1" dirty="0"/>
              <a:t>most probable</a:t>
            </a:r>
            <a:r>
              <a:rPr lang="en-US" dirty="0"/>
              <a:t> result:</a:t>
            </a:r>
          </a:p>
        </p:txBody>
      </p:sp>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52600"/>
            <a:ext cx="3910013"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752600"/>
            <a:ext cx="3962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1" name="TextBox 5"/>
          <p:cNvSpPr txBox="1">
            <a:spLocks noChangeArrowheads="1"/>
          </p:cNvSpPr>
          <p:nvPr/>
        </p:nvSpPr>
        <p:spPr bwMode="auto">
          <a:xfrm>
            <a:off x="4102100" y="3467100"/>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a: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5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fade">
                                      <p:cBhvr>
                                        <p:cTn id="12"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lnSpc>
            <a:spcPts val="3200"/>
          </a:lnSpc>
          <a:spcAft>
            <a:spcPts val="0"/>
          </a:spcAft>
          <a:defRPr sz="32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1584</TotalTime>
  <Words>6243</Words>
  <Application>Microsoft Office PowerPoint</Application>
  <PresentationFormat>On-screen Show (4:3)</PresentationFormat>
  <Paragraphs>413</Paragraphs>
  <Slides>59</Slides>
  <Notes>57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SimSun</vt:lpstr>
      <vt:lpstr>Arial</vt:lpstr>
      <vt:lpstr>Baskerville Old Face</vt:lpstr>
      <vt:lpstr>Book Antiqua</vt:lpstr>
      <vt:lpstr>Calibri</vt:lpstr>
      <vt:lpstr>Times New Roman</vt:lpstr>
      <vt:lpstr>Wingdings</vt:lpstr>
      <vt:lpstr>Office Theme</vt:lpstr>
      <vt:lpstr>Study Plan</vt:lpstr>
      <vt:lpstr>Did God Really Create the World?</vt:lpstr>
      <vt:lpstr>If you saw some blocks stacked on a table, what would you think?</vt:lpstr>
      <vt:lpstr>A man comes to the hospital with chest pain…</vt:lpstr>
      <vt:lpstr>Some Very Important Questions</vt:lpstr>
      <vt:lpstr>You decide which is most probable</vt:lpstr>
      <vt:lpstr>Where did everything come from? Two Ideas:</vt:lpstr>
      <vt:lpstr>If you see this on the road:</vt:lpstr>
      <vt:lpstr>If you have an uncontrolled explosion, what is the most probable result:</vt:lpstr>
      <vt:lpstr>Two Realities:</vt:lpstr>
      <vt:lpstr>Did this come from nothing?</vt:lpstr>
      <vt:lpstr>Did this design arise by accident?</vt:lpstr>
      <vt:lpstr>Was this planet designed for life?</vt:lpstr>
      <vt:lpstr>You decide – which is most probable?</vt:lpstr>
      <vt:lpstr>What is the difference?</vt:lpstr>
      <vt:lpstr>You need</vt:lpstr>
      <vt:lpstr>Every living thing is made of Proteins</vt:lpstr>
      <vt:lpstr>Hemoglobin protein, essential for life</vt:lpstr>
      <vt:lpstr>What is the difference?</vt:lpstr>
      <vt:lpstr>How to make this?</vt:lpstr>
      <vt:lpstr>Specifically, you need: this                     this,            and this</vt:lpstr>
      <vt:lpstr>You decide – which is most probable?</vt:lpstr>
      <vt:lpstr>Every complex thing requires a design and a builder</vt:lpstr>
      <vt:lpstr>The design of life : DNA</vt:lpstr>
      <vt:lpstr>“Natural Selection” requires unguided, step-by-step improvements</vt:lpstr>
      <vt:lpstr>Evolution requires unguided, step-by-step improvements</vt:lpstr>
      <vt:lpstr>Your eye – a very complex machine</vt:lpstr>
      <vt:lpstr>What does this look like to you? Design or Accident?</vt:lpstr>
      <vt:lpstr>A Huge Monarch Butterfly</vt:lpstr>
      <vt:lpstr>PowerPoint Presentation</vt:lpstr>
      <vt:lpstr>Is it reasonable to think this book could appear by accident?</vt:lpstr>
      <vt:lpstr>You decide – which is most probable?</vt:lpstr>
      <vt:lpstr>Before the beginning…</vt:lpstr>
      <vt:lpstr>PowerPoint Presentation</vt:lpstr>
      <vt:lpstr>What is Faith?</vt:lpstr>
      <vt:lpstr>Creation – Genesis 1</vt:lpstr>
      <vt:lpstr>Creation – Genesis 1</vt:lpstr>
      <vt:lpstr>Creation – Genesis 1</vt:lpstr>
      <vt:lpstr>Creation – Genesis 1</vt:lpstr>
      <vt:lpstr>Creation – Genesis 1</vt:lpstr>
      <vt:lpstr>Creation – Genesis 1</vt:lpstr>
      <vt:lpstr>Creation – Genesis 1</vt:lpstr>
      <vt:lpstr>Creation – Genesis 1</vt:lpstr>
      <vt:lpstr>Made in His Image</vt:lpstr>
      <vt:lpstr>Made in God’s Image – Very Special</vt:lpstr>
      <vt:lpstr>We live on a very good planet </vt:lpstr>
      <vt:lpstr>A very good planet with a purpose</vt:lpstr>
      <vt:lpstr>But we are small…</vt:lpstr>
      <vt:lpstr>But we are small…</vt:lpstr>
      <vt:lpstr>We are very small !</vt:lpstr>
      <vt:lpstr>We are very small !</vt:lpstr>
      <vt:lpstr>…in a Very Big Universe!</vt:lpstr>
      <vt:lpstr>But everything is small when compared to God…</vt:lpstr>
      <vt:lpstr>Just as the earth has a purpose, God created you for a purpose!</vt:lpstr>
      <vt:lpstr>A few additional slides if there is extra time…</vt:lpstr>
      <vt:lpstr>Period of Time – Why?</vt:lpstr>
      <vt:lpstr>Why do people choose Evolution?</vt:lpstr>
      <vt:lpstr>Look at creation with open eyes!</vt:lpstr>
      <vt:lpstr>The Guardian Stephen Buranyi, 28 Jun 2022  </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God of Creation</dc:title>
  <dc:creator>Mark Robnett</dc:creator>
  <cp:lastModifiedBy>Mark Robnett</cp:lastModifiedBy>
  <cp:revision>124</cp:revision>
  <dcterms:created xsi:type="dcterms:W3CDTF">2016-04-18T01:15:28Z</dcterms:created>
  <dcterms:modified xsi:type="dcterms:W3CDTF">2026-07-18T17:12:20Z</dcterms:modified>
</cp:coreProperties>
</file>