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28" r:id="rId2"/>
    <p:sldId id="331" r:id="rId3"/>
    <p:sldId id="294" r:id="rId4"/>
    <p:sldId id="265" r:id="rId5"/>
    <p:sldId id="285" r:id="rId6"/>
    <p:sldId id="268" r:id="rId7"/>
    <p:sldId id="269" r:id="rId8"/>
    <p:sldId id="270" r:id="rId9"/>
    <p:sldId id="271" r:id="rId10"/>
    <p:sldId id="330" r:id="rId11"/>
    <p:sldId id="272" r:id="rId12"/>
    <p:sldId id="274" r:id="rId13"/>
    <p:sldId id="275" r:id="rId14"/>
    <p:sldId id="276" r:id="rId15"/>
    <p:sldId id="295" r:id="rId16"/>
    <p:sldId id="278" r:id="rId17"/>
    <p:sldId id="289" r:id="rId18"/>
    <p:sldId id="291" r:id="rId19"/>
    <p:sldId id="290" r:id="rId20"/>
    <p:sldId id="292" r:id="rId21"/>
    <p:sldId id="273" r:id="rId22"/>
    <p:sldId id="279" r:id="rId23"/>
    <p:sldId id="296" r:id="rId24"/>
    <p:sldId id="287" r:id="rId25"/>
    <p:sldId id="280" r:id="rId26"/>
    <p:sldId id="297" r:id="rId27"/>
    <p:sldId id="28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40" autoAdjust="0"/>
    <p:restoredTop sz="72438" autoAdjust="0"/>
  </p:normalViewPr>
  <p:slideViewPr>
    <p:cSldViewPr>
      <p:cViewPr varScale="1">
        <p:scale>
          <a:sx n="89" d="100"/>
          <a:sy n="89" d="100"/>
        </p:scale>
        <p:origin x="1712" y="168"/>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4C27CB-E758-4555-B11F-D20D43559876}" type="datetimeFigureOut">
              <a:rPr lang="en-US" smtClean="0"/>
              <a:t>11/24/25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267EC3-4674-4C28-A193-1733DA7BB4F5}" type="slidenum">
              <a:rPr lang="en-US" smtClean="0"/>
              <a:t>‹#›</a:t>
            </a:fld>
            <a:endParaRPr lang="en-US"/>
          </a:p>
        </p:txBody>
      </p:sp>
    </p:spTree>
    <p:extLst>
      <p:ext uri="{BB962C8B-B14F-4D97-AF65-F5344CB8AC3E}">
        <p14:creationId xmlns:p14="http://schemas.microsoft.com/office/powerpoint/2010/main" val="2327518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408EE2F0-686A-4CE9-933A-000DB5798FF3}" type="slidenum">
              <a:rPr lang="en-US" smtClean="0"/>
              <a:t>1</a:t>
            </a:fld>
            <a:endParaRPr lang="en-US"/>
          </a:p>
        </p:txBody>
      </p:sp>
    </p:spTree>
    <p:extLst>
      <p:ext uri="{BB962C8B-B14F-4D97-AF65-F5344CB8AC3E}">
        <p14:creationId xmlns:p14="http://schemas.microsoft.com/office/powerpoint/2010/main" val="1404090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sad change:  Initially, men were created in the image of God, but now, they inherit the sinful genetics of their parents (all the way down to us).</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12</a:t>
            </a:fld>
            <a:endParaRPr lang="en-US"/>
          </a:p>
        </p:txBody>
      </p:sp>
    </p:spTree>
    <p:extLst>
      <p:ext uri="{BB962C8B-B14F-4D97-AF65-F5344CB8AC3E}">
        <p14:creationId xmlns:p14="http://schemas.microsoft.com/office/powerpoint/2010/main" val="342486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Notice that God sees the actions of mankind and the condition of their hearts.  How did God feel about the wickedness on the earth?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God is creator, owner,</a:t>
            </a:r>
            <a:r>
              <a:rPr lang="en-US" sz="1200" kern="1200" baseline="0" dirty="0">
                <a:solidFill>
                  <a:schemeClr val="tx1"/>
                </a:solidFill>
                <a:effectLst/>
                <a:latin typeface="+mn-lt"/>
                <a:ea typeface="+mn-ea"/>
                <a:cs typeface="+mn-cs"/>
              </a:rPr>
              <a:t> and absolute authority.  He had every right to destroy His creation, and would be perfectly just to do so.</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13</a:t>
            </a:fld>
            <a:endParaRPr lang="en-US"/>
          </a:p>
        </p:txBody>
      </p:sp>
    </p:spTree>
    <p:extLst>
      <p:ext uri="{BB962C8B-B14F-4D97-AF65-F5344CB8AC3E}">
        <p14:creationId xmlns:p14="http://schemas.microsoft.com/office/powerpoint/2010/main" val="1620184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Genesis 6:13-22, God tells Noah that He is going to destroy the people on the earth as well as the earth itself.  God tells Noah to make an ark – a huge barge (522 Railroad Boxcars).  God tells him exactly what to do, designing a very stable vessel.  Over the next 100 years, Noah did everything just as God commanded. </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14</a:t>
            </a:fld>
            <a:endParaRPr lang="en-US"/>
          </a:p>
        </p:txBody>
      </p:sp>
    </p:spTree>
    <p:extLst>
      <p:ext uri="{BB962C8B-B14F-4D97-AF65-F5344CB8AC3E}">
        <p14:creationId xmlns:p14="http://schemas.microsoft.com/office/powerpoint/2010/main" val="1543202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the appointed day, God brought the animals to Noah’s ark and shut them inside</a:t>
            </a:r>
            <a:r>
              <a:rPr lang="en-US" sz="1200" kern="1200" baseline="0" dirty="0">
                <a:solidFill>
                  <a:schemeClr val="tx1"/>
                </a:solidFill>
                <a:effectLst/>
                <a:latin typeface="+mn-lt"/>
                <a:ea typeface="+mn-ea"/>
                <a:cs typeface="+mn-cs"/>
              </a:rPr>
              <a:t> of the only safe place on earth.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God brought the animals to Noah (</a:t>
            </a:r>
            <a:r>
              <a:rPr lang="en-US" sz="1200" b="1" kern="1200" dirty="0">
                <a:solidFill>
                  <a:schemeClr val="tx1"/>
                </a:solidFill>
                <a:effectLst/>
                <a:latin typeface="+mn-lt"/>
                <a:ea typeface="+mn-ea"/>
                <a:cs typeface="+mn-cs"/>
              </a:rPr>
              <a:t>verse 15</a:t>
            </a:r>
            <a:r>
              <a:rPr lang="en-US" sz="1200" kern="1200" dirty="0">
                <a:solidFill>
                  <a:schemeClr val="tx1"/>
                </a:solidFill>
                <a:effectLst/>
                <a:latin typeface="+mn-lt"/>
                <a:ea typeface="+mn-ea"/>
                <a:cs typeface="+mn-cs"/>
              </a:rPr>
              <a:t>), and after they were all in the ark, God shut the door.  In verses 17-24 we learn that the water came from </a:t>
            </a:r>
            <a:r>
              <a:rPr lang="en-US" sz="1200" u="sng" kern="1200" dirty="0">
                <a:solidFill>
                  <a:schemeClr val="tx1"/>
                </a:solidFill>
                <a:effectLst/>
                <a:latin typeface="+mn-lt"/>
                <a:ea typeface="+mn-ea"/>
                <a:cs typeface="+mn-cs"/>
              </a:rPr>
              <a:t>above</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rPr>
              <a:t>below</a:t>
            </a:r>
            <a:r>
              <a:rPr lang="en-US" sz="1200" kern="1200" dirty="0">
                <a:solidFill>
                  <a:schemeClr val="tx1"/>
                </a:solidFill>
                <a:effectLst/>
                <a:latin typeface="+mn-lt"/>
                <a:ea typeface="+mn-ea"/>
                <a:cs typeface="+mn-cs"/>
              </a:rPr>
              <a:t> the earth (</a:t>
            </a:r>
            <a:r>
              <a:rPr lang="en-US" sz="1200" b="1" kern="1200" dirty="0">
                <a:solidFill>
                  <a:schemeClr val="tx1"/>
                </a:solidFill>
                <a:effectLst/>
                <a:latin typeface="+mn-lt"/>
                <a:ea typeface="+mn-ea"/>
                <a:cs typeface="+mn-cs"/>
              </a:rPr>
              <a:t>verses 11,12</a:t>
            </a:r>
            <a:r>
              <a:rPr lang="en-US" sz="1200" kern="1200" dirty="0">
                <a:solidFill>
                  <a:schemeClr val="tx1"/>
                </a:solidFill>
                <a:effectLst/>
                <a:latin typeface="+mn-lt"/>
                <a:ea typeface="+mn-ea"/>
                <a:cs typeface="+mn-cs"/>
              </a:rPr>
              <a:t>) 40 days, covering the mountains to a depth of more than 7 meters.  Every person, land animal, and bird that was not inside of the ark died.  The waters flooded the earth for 150 days.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God does not take pleasure in the death of the wicked.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15</a:t>
            </a:fld>
            <a:endParaRPr lang="en-US"/>
          </a:p>
        </p:txBody>
      </p:sp>
    </p:spTree>
    <p:extLst>
      <p:ext uri="{BB962C8B-B14F-4D97-AF65-F5344CB8AC3E}">
        <p14:creationId xmlns:p14="http://schemas.microsoft.com/office/powerpoint/2010/main" val="1895434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story is not isolated to the Bible – there are over 270 flood stories like this in cultures all over the earth.  Much evidence from geology shows that there was a major flood event, including canyon formation without deltas, sharp layers of sedimentary rock, folded without cracking, and rapid burial/fossilization of plants and animals (including ones that penetrate multiple layers of rock).  I can share more information later if interested.</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16</a:t>
            </a:fld>
            <a:endParaRPr lang="en-US"/>
          </a:p>
        </p:txBody>
      </p:sp>
    </p:spTree>
    <p:extLst>
      <p:ext uri="{BB962C8B-B14F-4D97-AF65-F5344CB8AC3E}">
        <p14:creationId xmlns:p14="http://schemas.microsoft.com/office/powerpoint/2010/main" val="2215493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recent discovery in China shows the same reality that is found all over the world – geology indicates a massive flood event that resulted in huge, mixed fossil deposits all over the world.</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17</a:t>
            </a:fld>
            <a:endParaRPr lang="en-US"/>
          </a:p>
        </p:txBody>
      </p:sp>
    </p:spTree>
    <p:extLst>
      <p:ext uri="{BB962C8B-B14F-4D97-AF65-F5344CB8AC3E}">
        <p14:creationId xmlns:p14="http://schemas.microsoft.com/office/powerpoint/2010/main" val="2652664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does it take to make a fossil?  When an animal or plant dies, it lies on the ground (or just under the surface) and rots away.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make a fossil requires rapid burial, high pressure and very special conditions.  Like those in the great flood…</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18</a:t>
            </a:fld>
            <a:endParaRPr lang="en-US"/>
          </a:p>
        </p:txBody>
      </p:sp>
    </p:spTree>
    <p:extLst>
      <p:ext uri="{BB962C8B-B14F-4D97-AF65-F5344CB8AC3E}">
        <p14:creationId xmlns:p14="http://schemas.microsoft.com/office/powerpoint/2010/main" val="4269508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interesting to consider the fact that, every year, we see thousands of species go extinct, but we never see new ones emerging (i.e.  we don’t see evolution happening, we see the opposite).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 love their conclusion: a singular event caused all of these diverse fossils, and it was one that had never been seen before or would be after.</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20</a:t>
            </a:fld>
            <a:endParaRPr lang="en-US"/>
          </a:p>
        </p:txBody>
      </p:sp>
    </p:spTree>
    <p:extLst>
      <p:ext uri="{BB962C8B-B14F-4D97-AF65-F5344CB8AC3E}">
        <p14:creationId xmlns:p14="http://schemas.microsoft.com/office/powerpoint/2010/main" val="3642954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the Bible</a:t>
            </a:r>
            <a:r>
              <a:rPr lang="en-US" sz="1200" kern="1200" baseline="0" dirty="0">
                <a:solidFill>
                  <a:schemeClr val="tx1"/>
                </a:solidFill>
                <a:effectLst/>
                <a:latin typeface="+mn-lt"/>
                <a:ea typeface="+mn-ea"/>
                <a:cs typeface="+mn-cs"/>
              </a:rPr>
              <a:t> talks about “the heart,” it’s not just talking about our feelings – it also refers to our thoughts and the decisions we make.  While we can hide from people, God sees the heart of every person and knows the truth of what we might try to hide.</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a:t>
            </a:r>
            <a:r>
              <a:rPr lang="en-US" sz="1200" kern="1200" baseline="0" dirty="0">
                <a:solidFill>
                  <a:schemeClr val="tx1"/>
                </a:solidFill>
                <a:effectLst/>
                <a:latin typeface="+mn-lt"/>
                <a:ea typeface="+mn-ea"/>
                <a:cs typeface="+mn-cs"/>
              </a:rPr>
              <a:t> God made us and loves us, our sin causes </a:t>
            </a:r>
            <a:r>
              <a:rPr lang="en-US" sz="1200" kern="1200" dirty="0">
                <a:solidFill>
                  <a:schemeClr val="tx1"/>
                </a:solidFill>
                <a:effectLst/>
                <a:latin typeface="+mn-lt"/>
                <a:ea typeface="+mn-ea"/>
                <a:cs typeface="+mn-cs"/>
              </a:rPr>
              <a:t>God sorrow.</a:t>
            </a:r>
            <a:r>
              <a:rPr lang="en-US" sz="1200" kern="1200" baseline="0" dirty="0">
                <a:solidFill>
                  <a:schemeClr val="tx1"/>
                </a:solidFill>
                <a:effectLst/>
                <a:latin typeface="+mn-lt"/>
                <a:ea typeface="+mn-ea"/>
                <a:cs typeface="+mn-cs"/>
              </a:rPr>
              <a:t>  He knows that our sin takes us further away from Him, leading us to darkness, death, and ultimately, judgment.</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Throughout the Bible, you will see pictures of God showing </a:t>
            </a:r>
            <a:r>
              <a:rPr lang="en-US" sz="1200" u="sng" kern="1200" dirty="0">
                <a:solidFill>
                  <a:schemeClr val="tx1"/>
                </a:solidFill>
                <a:effectLst/>
                <a:latin typeface="+mn-lt"/>
                <a:ea typeface="+mn-ea"/>
                <a:cs typeface="+mn-cs"/>
              </a:rPr>
              <a:t>judgment</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mercy</a:t>
            </a:r>
            <a:r>
              <a:rPr lang="en-US" sz="1200" kern="1200" dirty="0">
                <a:solidFill>
                  <a:schemeClr val="tx1"/>
                </a:solidFill>
                <a:effectLst/>
                <a:latin typeface="+mn-lt"/>
                <a:ea typeface="+mn-ea"/>
                <a:cs typeface="+mn-cs"/>
              </a:rPr>
              <a:t> (e.g. warning Noah and closing the door).  Here, we see another clue about God’s plan – in the midst of judgment, He provides a place for men to survive.  But the only safe place of survival is the one that He provides.</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21</a:t>
            </a:fld>
            <a:endParaRPr lang="en-US"/>
          </a:p>
        </p:txBody>
      </p:sp>
    </p:spTree>
    <p:extLst>
      <p:ext uri="{BB962C8B-B14F-4D97-AF65-F5344CB8AC3E}">
        <p14:creationId xmlns:p14="http://schemas.microsoft.com/office/powerpoint/2010/main" val="1801303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After the flood, were people better?  No, the inclination of the human heart is still evil.</a:t>
            </a:r>
          </a:p>
          <a:p>
            <a:pPr hangingPunct="0"/>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What command did God give to Noah and his descendants? – God told the people to multiply and spread out over the earth.  But man desires to do their own thing…</a:t>
            </a:r>
          </a:p>
          <a:p>
            <a:pPr hangingPunct="0"/>
            <a:endParaRPr lang="en-US" sz="1200" kern="1200" dirty="0">
              <a:solidFill>
                <a:schemeClr val="tx1"/>
              </a:solidFill>
              <a:effectLst/>
              <a:latin typeface="+mn-lt"/>
              <a:ea typeface="+mn-ea"/>
              <a:cs typeface="+mn-cs"/>
            </a:endParaRPr>
          </a:p>
          <a:p>
            <a:pPr marL="0" marR="0" indent="0" algn="l" defTabSz="914400" rtl="0" eaLnBrk="1" fontAlgn="auto" latinLnBrk="0" hangingPunct="0">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does this say about the language on the earth at this time? (maybe everyone spoke Chinese </a:t>
            </a:r>
            <a:r>
              <a:rPr lang="en-US" sz="1200" kern="1200" dirty="0">
                <a:solidFill>
                  <a:schemeClr val="tx1"/>
                </a:solidFill>
                <a:effectLst/>
                <a:latin typeface="+mn-lt"/>
                <a:ea typeface="+mn-ea"/>
                <a:cs typeface="+mn-cs"/>
                <a:sym typeface="Wingdings"/>
              </a:rPr>
              <a:t></a:t>
            </a:r>
            <a:r>
              <a:rPr lang="en-US" sz="1200" kern="1200" dirty="0">
                <a:solidFill>
                  <a:schemeClr val="tx1"/>
                </a:solidFill>
                <a:effectLst/>
                <a:latin typeface="+mn-lt"/>
                <a:ea typeface="+mn-ea"/>
                <a:cs typeface="+mn-cs"/>
              </a:rPr>
              <a:t>).  What did the people want to do and why did they want to do this? God told them to spread out, but they wanted to stay together to make a name for themselves.</a:t>
            </a:r>
          </a:p>
          <a:p>
            <a:pPr marL="0" marR="0" indent="0" algn="l" defTabSz="914400" rtl="0" eaLnBrk="1" fontAlgn="auto" latinLnBrk="0" hangingPunct="0">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0">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hangingPunct="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9267EC3-4674-4C28-A193-1733DA7BB4F5}" type="slidenum">
              <a:rPr lang="en-US" smtClean="0"/>
              <a:t>22</a:t>
            </a:fld>
            <a:endParaRPr lang="en-US"/>
          </a:p>
        </p:txBody>
      </p:sp>
    </p:spTree>
    <p:extLst>
      <p:ext uri="{BB962C8B-B14F-4D97-AF65-F5344CB8AC3E}">
        <p14:creationId xmlns:p14="http://schemas.microsoft.com/office/powerpoint/2010/main" val="4224643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Last week, we saw that Adam and Eve chose to disobey God.  The result of their actions was death: separation from God, and ultimately, separation of life from their bodies.  In the first few pages of the Bible, we have discovered the cause of suffering and death - sin.   </a:t>
            </a:r>
            <a:r>
              <a:rPr lang="en-US" dirty="0"/>
              <a:t>The</a:t>
            </a:r>
            <a:r>
              <a:rPr lang="en-US" baseline="0" dirty="0"/>
              <a:t> greatest sin of all : rejecting the almighty God.  Separation from the source of life itself.</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remainder of the Bible contains the amazing story of how God is seeking to bring people back into a perfect relationship with Himself. </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4</a:t>
            </a:fld>
            <a:endParaRPr lang="en-US"/>
          </a:p>
        </p:txBody>
      </p:sp>
    </p:spTree>
    <p:extLst>
      <p:ext uri="{BB962C8B-B14F-4D97-AF65-F5344CB8AC3E}">
        <p14:creationId xmlns:p14="http://schemas.microsoft.com/office/powerpoint/2010/main" val="1390643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Who is the </a:t>
            </a:r>
            <a:r>
              <a:rPr lang="en-US" sz="1200" i="1" kern="1200" dirty="0">
                <a:solidFill>
                  <a:schemeClr val="tx1"/>
                </a:solidFill>
                <a:effectLst/>
                <a:latin typeface="+mn-lt"/>
                <a:ea typeface="+mn-ea"/>
                <a:cs typeface="+mn-cs"/>
              </a:rPr>
              <a:t>“Us”</a:t>
            </a:r>
            <a:r>
              <a:rPr lang="en-US" sz="1200" kern="1200" dirty="0">
                <a:solidFill>
                  <a:schemeClr val="tx1"/>
                </a:solidFill>
                <a:effectLst/>
                <a:latin typeface="+mn-lt"/>
                <a:ea typeface="+mn-ea"/>
                <a:cs typeface="+mn-cs"/>
              </a:rPr>
              <a:t> in verse 7?  What did the Lord say about the people’s plan?  What was the result of God’s introduction of confusion?  Once again, the people directly disobeyed God.  Why didn’t He just destroy them?  This is another good example of God balancing His </a:t>
            </a:r>
            <a:r>
              <a:rPr lang="en-US" sz="1200" u="sng" kern="1200" dirty="0">
                <a:solidFill>
                  <a:schemeClr val="tx1"/>
                </a:solidFill>
                <a:effectLst/>
                <a:latin typeface="+mn-lt"/>
                <a:ea typeface="+mn-ea"/>
                <a:cs typeface="+mn-cs"/>
              </a:rPr>
              <a:t>judgment</a:t>
            </a:r>
            <a:r>
              <a:rPr lang="en-US" sz="1200" kern="1200" dirty="0">
                <a:solidFill>
                  <a:schemeClr val="tx1"/>
                </a:solidFill>
                <a:effectLst/>
                <a:latin typeface="+mn-lt"/>
                <a:ea typeface="+mn-ea"/>
                <a:cs typeface="+mn-cs"/>
              </a:rPr>
              <a:t> with His </a:t>
            </a:r>
            <a:r>
              <a:rPr lang="en-US" sz="1200" u="sng" kern="1200" dirty="0">
                <a:solidFill>
                  <a:schemeClr val="tx1"/>
                </a:solidFill>
                <a:effectLst/>
                <a:latin typeface="+mn-lt"/>
                <a:ea typeface="+mn-ea"/>
                <a:cs typeface="+mn-cs"/>
              </a:rPr>
              <a:t>mercy</a:t>
            </a:r>
            <a:r>
              <a:rPr lang="en-US" sz="1200" kern="1200" dirty="0">
                <a:solidFill>
                  <a:schemeClr val="tx1"/>
                </a:solidFill>
                <a:effectLst/>
                <a:latin typeface="+mn-lt"/>
                <a:ea typeface="+mn-ea"/>
                <a:cs typeface="+mn-cs"/>
              </a:rPr>
              <a:t>.  When I struggle with Chinese language, I must remember that our language difference is a result of His mercy!</a:t>
            </a:r>
          </a:p>
          <a:p>
            <a:pPr hangingPunct="0"/>
            <a:r>
              <a:rPr lang="en-US" sz="1200" kern="1200" dirty="0">
                <a:solidFill>
                  <a:schemeClr val="tx1"/>
                </a:solidFill>
                <a:effectLst/>
                <a:latin typeface="+mn-lt"/>
                <a:ea typeface="+mn-ea"/>
                <a:cs typeface="+mn-cs"/>
              </a:rPr>
              <a:t> </a:t>
            </a:r>
          </a:p>
          <a:p>
            <a:pPr hangingPunct="0"/>
            <a:r>
              <a:rPr lang="en-US" sz="1200" kern="1200" dirty="0">
                <a:solidFill>
                  <a:schemeClr val="tx1"/>
                </a:solidFill>
                <a:effectLst/>
                <a:latin typeface="+mn-lt"/>
                <a:ea typeface="+mn-ea"/>
                <a:cs typeface="+mn-cs"/>
              </a:rPr>
              <a:t>The people gathered there because they did not want to be scattered over all the earth as God commanded.  These men were full of pride!  They should have been interested in exalting God’s name, not their own.</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23</a:t>
            </a:fld>
            <a:endParaRPr lang="en-US"/>
          </a:p>
        </p:txBody>
      </p:sp>
    </p:spTree>
    <p:extLst>
      <p:ext uri="{BB962C8B-B14F-4D97-AF65-F5344CB8AC3E}">
        <p14:creationId xmlns:p14="http://schemas.microsoft.com/office/powerpoint/2010/main" val="3817805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Linguists tell us that, apart from this story of Babel, there is no good explanation for the diversity of languages that exist on the earth.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Studies have determined that there are about 6900 distinct languages around the world, originating from about 15 unique “protolanguages.”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Studies have also shown that, over time, language tends to devolve from complex to simple, not the other way around.</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24</a:t>
            </a:fld>
            <a:endParaRPr lang="en-US"/>
          </a:p>
        </p:txBody>
      </p:sp>
    </p:spTree>
    <p:extLst>
      <p:ext uri="{BB962C8B-B14F-4D97-AF65-F5344CB8AC3E}">
        <p14:creationId xmlns:p14="http://schemas.microsoft.com/office/powerpoint/2010/main" val="1190276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I said earlier, </a:t>
            </a:r>
            <a:r>
              <a:rPr lang="en-US" b="1" baseline="0" dirty="0"/>
              <a:t>the most serious sin of all </a:t>
            </a:r>
            <a:r>
              <a:rPr lang="en-US" baseline="0" dirty="0"/>
              <a:t>is to </a:t>
            </a:r>
            <a:r>
              <a:rPr lang="en-US" b="1" baseline="0" dirty="0"/>
              <a:t>reject the Creator God </a:t>
            </a:r>
            <a:r>
              <a:rPr lang="en-US" baseline="0" dirty="0"/>
              <a:t>of the universe.  When we choose to seek our glory instead of His, we are actually doing just that – putting ourselves into His place, making ourselves God.</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25</a:t>
            </a:fld>
            <a:endParaRPr lang="en-US"/>
          </a:p>
        </p:txBody>
      </p:sp>
    </p:spTree>
    <p:extLst>
      <p:ext uri="{BB962C8B-B14F-4D97-AF65-F5344CB8AC3E}">
        <p14:creationId xmlns:p14="http://schemas.microsoft.com/office/powerpoint/2010/main" val="3307899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Modern psychology assumes that our big problems are outside of us: societal pressures, financial hardships, unfairness, drugs and alcohol, temptations, etc.  It then tries to reach inside of a person and use their “inner strength” to achieve a solution.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this is not the reality we experience and is certainly not the message of the Bible.  The Bible is clear that we all are born with a sin nature, “magnetizing us” to opportunities for sinful actions around us.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sinful nature (on the inside) can only be overcome by a greater power from God (on the outside).</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26</a:t>
            </a:fld>
            <a:endParaRPr lang="en-US"/>
          </a:p>
        </p:txBody>
      </p:sp>
    </p:spTree>
    <p:extLst>
      <p:ext uri="{BB962C8B-B14F-4D97-AF65-F5344CB8AC3E}">
        <p14:creationId xmlns:p14="http://schemas.microsoft.com/office/powerpoint/2010/main" val="492455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there is evil</a:t>
            </a:r>
            <a:r>
              <a:rPr lang="en-US" baseline="0" dirty="0"/>
              <a:t> (bad news).  </a:t>
            </a:r>
            <a:r>
              <a:rPr lang="en-US" b="1" baseline="0" dirty="0"/>
              <a:t>But there is also hope</a:t>
            </a:r>
            <a:r>
              <a:rPr lang="en-US" baseline="0" dirty="0"/>
              <a:t>.</a:t>
            </a:r>
          </a:p>
          <a:p>
            <a:endParaRPr lang="en-US" baseline="0" dirty="0"/>
          </a:p>
          <a:p>
            <a:r>
              <a:rPr lang="en-US" baseline="0" dirty="0"/>
              <a:t>Remember Ezekiel 33:11 – God does not take pleasure in the death of the wicked.  He has a plan to rescue sinful people…</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27</a:t>
            </a:fld>
            <a:endParaRPr lang="en-US"/>
          </a:p>
        </p:txBody>
      </p:sp>
    </p:spTree>
    <p:extLst>
      <p:ext uri="{BB962C8B-B14F-4D97-AF65-F5344CB8AC3E}">
        <p14:creationId xmlns:p14="http://schemas.microsoft.com/office/powerpoint/2010/main" val="970249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said last week, when Lucifer</a:t>
            </a:r>
            <a:r>
              <a:rPr lang="en-US" baseline="0" dirty="0"/>
              <a:t> (and people) walk away from the light of God, there is only one place to go: into the darkness of rebellion and sin.</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5</a:t>
            </a:fld>
            <a:endParaRPr lang="en-US"/>
          </a:p>
        </p:txBody>
      </p:sp>
    </p:spTree>
    <p:extLst>
      <p:ext uri="{BB962C8B-B14F-4D97-AF65-F5344CB8AC3E}">
        <p14:creationId xmlns:p14="http://schemas.microsoft.com/office/powerpoint/2010/main" val="3096362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We saw three clues in Genesis 3 about what God would do to bring people</a:t>
            </a:r>
            <a:r>
              <a:rPr lang="en-US" sz="1200" kern="1200" baseline="0" dirty="0">
                <a:solidFill>
                  <a:schemeClr val="tx1"/>
                </a:solidFill>
                <a:effectLst/>
                <a:latin typeface="+mn-lt"/>
                <a:ea typeface="+mn-ea"/>
                <a:cs typeface="+mn-cs"/>
              </a:rPr>
              <a:t> back to Himself</a:t>
            </a:r>
            <a:r>
              <a:rPr lang="en-US" sz="1200" kern="1200" dirty="0">
                <a:solidFill>
                  <a:schemeClr val="tx1"/>
                </a:solidFill>
                <a:effectLst/>
                <a:latin typeface="+mn-lt"/>
                <a:ea typeface="+mn-ea"/>
                <a:cs typeface="+mn-cs"/>
              </a:rPr>
              <a:t>:</a:t>
            </a:r>
          </a:p>
          <a:p>
            <a:pPr hangingPunct="0"/>
            <a:r>
              <a:rPr lang="en-US" sz="1200" kern="1200" dirty="0">
                <a:solidFill>
                  <a:schemeClr val="tx1"/>
                </a:solidFill>
                <a:effectLst/>
                <a:latin typeface="+mn-lt"/>
                <a:ea typeface="+mn-ea"/>
                <a:cs typeface="+mn-cs"/>
              </a:rPr>
              <a:t>1) He is came down to the sinful man and calling out to him, giving him the opportunity to repent</a:t>
            </a:r>
          </a:p>
          <a:p>
            <a:pPr hangingPunct="0"/>
            <a:r>
              <a:rPr lang="en-US" sz="1200" kern="1200" dirty="0">
                <a:solidFill>
                  <a:schemeClr val="tx1"/>
                </a:solidFill>
                <a:effectLst/>
                <a:latin typeface="+mn-lt"/>
                <a:ea typeface="+mn-ea"/>
                <a:cs typeface="+mn-cs"/>
              </a:rPr>
              <a:t>2) Because</a:t>
            </a:r>
            <a:r>
              <a:rPr lang="en-US" sz="1200" kern="1200" baseline="0" dirty="0">
                <a:solidFill>
                  <a:schemeClr val="tx1"/>
                </a:solidFill>
                <a:effectLst/>
                <a:latin typeface="+mn-lt"/>
                <a:ea typeface="+mn-ea"/>
                <a:cs typeface="+mn-cs"/>
              </a:rPr>
              <a:t> of sin, we see thorns and thistle grow up where good fruit should have been.  We didn’t focus specifically on this last week (as a clue), but you will see later that thorns are a painful reminder of sin.</a:t>
            </a:r>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3) God killed and animal as a substitute death to cover the sin of man.</a:t>
            </a:r>
          </a:p>
          <a:p>
            <a:pPr hangingPunct="0"/>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6</a:t>
            </a:fld>
            <a:endParaRPr lang="en-US"/>
          </a:p>
        </p:txBody>
      </p:sp>
    </p:spTree>
    <p:extLst>
      <p:ext uri="{BB962C8B-B14F-4D97-AF65-F5344CB8AC3E}">
        <p14:creationId xmlns:p14="http://schemas.microsoft.com/office/powerpoint/2010/main" val="2276956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lesson, we will look at three </a:t>
            </a:r>
            <a:r>
              <a:rPr lang="en-US" sz="1200" b="1" kern="1200" dirty="0">
                <a:solidFill>
                  <a:schemeClr val="tx1"/>
                </a:solidFill>
                <a:effectLst/>
                <a:latin typeface="+mn-lt"/>
                <a:ea typeface="+mn-ea"/>
                <a:cs typeface="+mn-cs"/>
              </a:rPr>
              <a:t>true </a:t>
            </a:r>
            <a:r>
              <a:rPr lang="en-US" sz="1200" kern="1200" dirty="0">
                <a:solidFill>
                  <a:schemeClr val="tx1"/>
                </a:solidFill>
                <a:effectLst/>
                <a:latin typeface="+mn-lt"/>
                <a:ea typeface="+mn-ea"/>
                <a:cs typeface="+mn-cs"/>
              </a:rPr>
              <a:t>stories which show us how far men will go away from God.  Unless God restrains evil, it will quickly consume us (and we will consume each other).</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7</a:t>
            </a:fld>
            <a:endParaRPr lang="en-US"/>
          </a:p>
        </p:txBody>
      </p:sp>
    </p:spTree>
    <p:extLst>
      <p:ext uri="{BB962C8B-B14F-4D97-AF65-F5344CB8AC3E}">
        <p14:creationId xmlns:p14="http://schemas.microsoft.com/office/powerpoint/2010/main" val="935265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Since they were both separated from God by sin, Cain and Abel offered sacrifices to try and please God. In the garden, God had set the pattern of sacrifices by killing a lamb to cover the sin and shame of Adam.  But Cain decided to do something different.  He was a farmer, and chose to offer his best vegetables to God.  To him, this seemed like a </a:t>
            </a:r>
            <a:r>
              <a:rPr lang="en-US" sz="1200" u="sng" kern="1200" dirty="0">
                <a:solidFill>
                  <a:schemeClr val="tx1"/>
                </a:solidFill>
                <a:effectLst/>
                <a:latin typeface="+mn-lt"/>
                <a:ea typeface="+mn-ea"/>
                <a:cs typeface="+mn-cs"/>
              </a:rPr>
              <a:t>good thing</a:t>
            </a:r>
            <a:r>
              <a:rPr lang="en-US" sz="1200" kern="1200" dirty="0">
                <a:solidFill>
                  <a:schemeClr val="tx1"/>
                </a:solidFill>
                <a:effectLst/>
                <a:latin typeface="+mn-lt"/>
                <a:ea typeface="+mn-ea"/>
                <a:cs typeface="+mn-cs"/>
              </a:rPr>
              <a:t> – giving your best to please God</a:t>
            </a:r>
          </a:p>
          <a:p>
            <a:pPr hangingPunct="0"/>
            <a:r>
              <a:rPr lang="en-US" sz="1200" kern="1200" dirty="0">
                <a:solidFill>
                  <a:schemeClr val="tx1"/>
                </a:solidFill>
                <a:effectLst/>
                <a:latin typeface="+mn-lt"/>
                <a:ea typeface="+mn-ea"/>
                <a:cs typeface="+mn-cs"/>
              </a:rPr>
              <a:t> </a:t>
            </a:r>
          </a:p>
          <a:p>
            <a:pPr hangingPunct="0"/>
            <a:r>
              <a:rPr lang="en-US" sz="1200" kern="1200" dirty="0">
                <a:solidFill>
                  <a:schemeClr val="tx1"/>
                </a:solidFill>
                <a:effectLst/>
                <a:latin typeface="+mn-lt"/>
                <a:ea typeface="+mn-ea"/>
                <a:cs typeface="+mn-cs"/>
              </a:rPr>
              <a:t>But God had already set the pattern of the </a:t>
            </a:r>
            <a:r>
              <a:rPr lang="en-US" sz="1200" u="sng" kern="1200" dirty="0">
                <a:solidFill>
                  <a:schemeClr val="tx1"/>
                </a:solidFill>
                <a:effectLst/>
                <a:latin typeface="+mn-lt"/>
                <a:ea typeface="+mn-ea"/>
                <a:cs typeface="+mn-cs"/>
              </a:rPr>
              <a:t>right thing</a:t>
            </a:r>
            <a:r>
              <a:rPr lang="en-US" sz="1200" kern="1200" dirty="0">
                <a:solidFill>
                  <a:schemeClr val="tx1"/>
                </a:solidFill>
                <a:effectLst/>
                <a:latin typeface="+mn-lt"/>
                <a:ea typeface="+mn-ea"/>
                <a:cs typeface="+mn-cs"/>
              </a:rPr>
              <a:t> to do – the blood of the lamb was needed.  Even though the animal sacrifice could not take away their sins, it demonstrated agreement with God’s truth that sin results in death.  In pride, people try to please God with their own ideas and efforts – we often call this “religion” – man’s effort to save himself.</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8</a:t>
            </a:fld>
            <a:endParaRPr lang="en-US"/>
          </a:p>
        </p:txBody>
      </p:sp>
    </p:spTree>
    <p:extLst>
      <p:ext uri="{BB962C8B-B14F-4D97-AF65-F5344CB8AC3E}">
        <p14:creationId xmlns:p14="http://schemas.microsoft.com/office/powerpoint/2010/main" val="2389341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This is important!  We all need to see this sin in our own hearts.</a:t>
            </a:r>
          </a:p>
          <a:p>
            <a:pPr hangingPunct="0"/>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Why is evil so widespread?  Because this same sin resides in the heart of every person!</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9</a:t>
            </a:fld>
            <a:endParaRPr lang="en-US"/>
          </a:p>
        </p:txBody>
      </p:sp>
    </p:spTree>
    <p:extLst>
      <p:ext uri="{BB962C8B-B14F-4D97-AF65-F5344CB8AC3E}">
        <p14:creationId xmlns:p14="http://schemas.microsoft.com/office/powerpoint/2010/main" val="3869690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6D92A-C6F9-22D6-DAD4-4950178A9F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EA6805-E525-EEFC-B87F-9B620C8302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F47BF0-317F-344A-3A45-8945164664F2}"/>
              </a:ext>
            </a:extLst>
          </p:cNvPr>
          <p:cNvSpPr>
            <a:spLocks noGrp="1"/>
          </p:cNvSpPr>
          <p:nvPr>
            <p:ph type="body" idx="1"/>
          </p:nvPr>
        </p:nvSpPr>
        <p:spPr/>
        <p:txBody>
          <a:bodyPr/>
          <a:lstStyle/>
          <a:p>
            <a:pPr hangingPunct="0"/>
            <a:r>
              <a:rPr lang="en-US" sz="1200" kern="1200" dirty="0">
                <a:solidFill>
                  <a:schemeClr val="tx1"/>
                </a:solidFill>
                <a:effectLst/>
                <a:latin typeface="+mn-lt"/>
                <a:ea typeface="+mn-ea"/>
                <a:cs typeface="+mn-cs"/>
              </a:rPr>
              <a:t>Note that God is warning Cain about the temptation to add one sin to another.  Sin isn’t a passive enemy – it actively pursues people, taking them further away from God.  But Cain already had a plan to cover up his sin…</a:t>
            </a:r>
          </a:p>
          <a:p>
            <a:pPr hangingPunct="0"/>
            <a:r>
              <a:rPr lang="en-US" sz="1200" kern="1200" dirty="0">
                <a:solidFill>
                  <a:schemeClr val="tx1"/>
                </a:solidFill>
                <a:effectLst/>
                <a:latin typeface="+mn-lt"/>
                <a:ea typeface="+mn-ea"/>
                <a:cs typeface="+mn-cs"/>
              </a:rPr>
              <a:t> </a:t>
            </a:r>
          </a:p>
          <a:p>
            <a:pPr hangingPunct="0"/>
            <a:r>
              <a:rPr lang="en-US" sz="1200" b="1" i="1" kern="1200" dirty="0">
                <a:solidFill>
                  <a:schemeClr val="tx1"/>
                </a:solidFill>
                <a:effectLst/>
                <a:latin typeface="+mn-lt"/>
                <a:ea typeface="+mn-ea"/>
                <a:cs typeface="+mn-cs"/>
              </a:rPr>
              <a:t>Genesis 4:9-10</a:t>
            </a:r>
            <a:r>
              <a:rPr lang="en-US" sz="1200" i="1" kern="1200" dirty="0">
                <a:solidFill>
                  <a:schemeClr val="tx1"/>
                </a:solidFill>
                <a:effectLst/>
                <a:latin typeface="+mn-lt"/>
                <a:ea typeface="+mn-ea"/>
                <a:cs typeface="+mn-cs"/>
              </a:rPr>
              <a:t> </a:t>
            </a:r>
          </a:p>
          <a:p>
            <a:pPr hangingPunct="0"/>
            <a:r>
              <a:rPr lang="en-US" sz="1200" kern="1200" dirty="0">
                <a:solidFill>
                  <a:schemeClr val="tx1"/>
                </a:solidFill>
                <a:effectLst/>
                <a:latin typeface="+mn-lt"/>
                <a:ea typeface="+mn-ea"/>
                <a:cs typeface="+mn-cs"/>
              </a:rPr>
              <a:t> </a:t>
            </a:r>
          </a:p>
          <a:p>
            <a:pPr hangingPunct="0"/>
            <a:r>
              <a:rPr lang="en-US" sz="1200" kern="1200" dirty="0">
                <a:solidFill>
                  <a:schemeClr val="tx1"/>
                </a:solidFill>
                <a:effectLst/>
                <a:latin typeface="+mn-lt"/>
                <a:ea typeface="+mn-ea"/>
                <a:cs typeface="+mn-cs"/>
              </a:rPr>
              <a:t>Why does </a:t>
            </a:r>
            <a:r>
              <a:rPr lang="en-US" sz="1200" u="sng" kern="1200" dirty="0">
                <a:solidFill>
                  <a:schemeClr val="tx1"/>
                </a:solidFill>
                <a:effectLst/>
                <a:latin typeface="+mn-lt"/>
                <a:ea typeface="+mn-ea"/>
                <a:cs typeface="+mn-cs"/>
              </a:rPr>
              <a:t>God call out to Cain</a:t>
            </a:r>
            <a:r>
              <a:rPr lang="en-US" sz="1200" kern="1200" dirty="0">
                <a:solidFill>
                  <a:schemeClr val="tx1"/>
                </a:solidFill>
                <a:effectLst/>
                <a:latin typeface="+mn-lt"/>
                <a:ea typeface="+mn-ea"/>
                <a:cs typeface="+mn-cs"/>
              </a:rPr>
              <a:t>? – Once again, we see God giving man </a:t>
            </a:r>
            <a:r>
              <a:rPr lang="en-US" sz="1200" u="sng" kern="1200" dirty="0">
                <a:solidFill>
                  <a:schemeClr val="tx1"/>
                </a:solidFill>
                <a:effectLst/>
                <a:latin typeface="+mn-lt"/>
                <a:ea typeface="+mn-ea"/>
                <a:cs typeface="+mn-cs"/>
              </a:rPr>
              <a:t>an opportunity</a:t>
            </a:r>
            <a:r>
              <a:rPr lang="en-US" sz="1200" kern="1200" dirty="0">
                <a:solidFill>
                  <a:schemeClr val="tx1"/>
                </a:solidFill>
                <a:effectLst/>
                <a:latin typeface="+mn-lt"/>
                <a:ea typeface="+mn-ea"/>
                <a:cs typeface="+mn-cs"/>
              </a:rPr>
              <a:t> to </a:t>
            </a:r>
            <a:r>
              <a:rPr lang="en-US" sz="1200" u="sng" kern="1200" dirty="0">
                <a:solidFill>
                  <a:schemeClr val="tx1"/>
                </a:solidFill>
                <a:effectLst/>
                <a:latin typeface="+mn-lt"/>
                <a:ea typeface="+mn-ea"/>
                <a:cs typeface="+mn-cs"/>
              </a:rPr>
              <a:t>confess</a:t>
            </a:r>
            <a:r>
              <a:rPr lang="en-US" sz="1200" kern="1200" dirty="0">
                <a:solidFill>
                  <a:schemeClr val="tx1"/>
                </a:solidFill>
                <a:effectLst/>
                <a:latin typeface="+mn-lt"/>
                <a:ea typeface="+mn-ea"/>
                <a:cs typeface="+mn-cs"/>
              </a:rPr>
              <a:t> and </a:t>
            </a:r>
            <a:r>
              <a:rPr lang="en-US" sz="1200" u="sng" kern="1200" dirty="0">
                <a:solidFill>
                  <a:schemeClr val="tx1"/>
                </a:solidFill>
                <a:effectLst/>
                <a:latin typeface="+mn-lt"/>
                <a:ea typeface="+mn-ea"/>
                <a:cs typeface="+mn-cs"/>
              </a:rPr>
              <a:t>repent</a:t>
            </a:r>
            <a:r>
              <a:rPr lang="en-US" sz="1200" kern="1200" dirty="0">
                <a:solidFill>
                  <a:schemeClr val="tx1"/>
                </a:solidFill>
                <a:effectLst/>
                <a:latin typeface="+mn-lt"/>
                <a:ea typeface="+mn-ea"/>
                <a:cs typeface="+mn-cs"/>
              </a:rPr>
              <a:t>.  We also see another reminder that blood represents life – figuratively, it cries out from the ground.  Cain was cursed for his actions, made to be a “fugitive” on the earth (separation).  </a:t>
            </a:r>
          </a:p>
          <a:p>
            <a:endParaRPr lang="en-US" dirty="0"/>
          </a:p>
        </p:txBody>
      </p:sp>
      <p:sp>
        <p:nvSpPr>
          <p:cNvPr id="4" name="Slide Number Placeholder 3">
            <a:extLst>
              <a:ext uri="{FF2B5EF4-FFF2-40B4-BE49-F238E27FC236}">
                <a16:creationId xmlns:a16="http://schemas.microsoft.com/office/drawing/2014/main" id="{BE00B978-261D-A256-C329-FA3C7FFAEE37}"/>
              </a:ext>
            </a:extLst>
          </p:cNvPr>
          <p:cNvSpPr>
            <a:spLocks noGrp="1"/>
          </p:cNvSpPr>
          <p:nvPr>
            <p:ph type="sldNum" sz="quarter" idx="10"/>
          </p:nvPr>
        </p:nvSpPr>
        <p:spPr/>
        <p:txBody>
          <a:bodyPr/>
          <a:lstStyle/>
          <a:p>
            <a:fld id="{D9267EC3-4674-4C28-A193-1733DA7BB4F5}" type="slidenum">
              <a:rPr lang="en-US" smtClean="0"/>
              <a:t>10</a:t>
            </a:fld>
            <a:endParaRPr lang="en-US"/>
          </a:p>
        </p:txBody>
      </p:sp>
    </p:spTree>
    <p:extLst>
      <p:ext uri="{BB962C8B-B14F-4D97-AF65-F5344CB8AC3E}">
        <p14:creationId xmlns:p14="http://schemas.microsoft.com/office/powerpoint/2010/main" val="4184134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have a very sinful tendency to drag God’s glorious majesty down to human level (</a:t>
            </a:r>
            <a:r>
              <a:rPr lang="en-US" sz="1200" b="1" kern="1200" dirty="0">
                <a:solidFill>
                  <a:schemeClr val="tx1"/>
                </a:solidFill>
                <a:effectLst/>
                <a:latin typeface="+mn-lt"/>
                <a:ea typeface="+mn-ea"/>
                <a:cs typeface="+mn-cs"/>
              </a:rPr>
              <a:t>Psalm 50:21</a:t>
            </a:r>
            <a:r>
              <a:rPr lang="en-US" sz="1200" kern="1200" dirty="0">
                <a:solidFill>
                  <a:schemeClr val="tx1"/>
                </a:solidFill>
                <a:effectLst/>
                <a:latin typeface="+mn-lt"/>
                <a:ea typeface="+mn-ea"/>
                <a:cs typeface="+mn-cs"/>
              </a:rPr>
              <a:t>).  When we do this, </a:t>
            </a:r>
            <a:r>
              <a:rPr lang="en-US" sz="1200" b="1" kern="1200" dirty="0">
                <a:solidFill>
                  <a:schemeClr val="tx1"/>
                </a:solidFill>
                <a:effectLst/>
                <a:latin typeface="+mn-lt"/>
                <a:ea typeface="+mn-ea"/>
                <a:cs typeface="+mn-cs"/>
              </a:rPr>
              <a:t>we assume </a:t>
            </a:r>
            <a:r>
              <a:rPr lang="en-US" sz="1200" kern="1200" dirty="0">
                <a:solidFill>
                  <a:schemeClr val="tx1"/>
                </a:solidFill>
                <a:effectLst/>
                <a:latin typeface="+mn-lt"/>
                <a:ea typeface="+mn-ea"/>
                <a:cs typeface="+mn-cs"/>
              </a:rPr>
              <a:t>that </a:t>
            </a:r>
            <a:r>
              <a:rPr lang="en-US" sz="1200" b="1" kern="1200" dirty="0">
                <a:solidFill>
                  <a:schemeClr val="tx1"/>
                </a:solidFill>
                <a:effectLst/>
                <a:latin typeface="+mn-lt"/>
                <a:ea typeface="+mn-ea"/>
                <a:cs typeface="+mn-cs"/>
              </a:rPr>
              <a:t>we can satisfy </a:t>
            </a:r>
            <a:r>
              <a:rPr lang="en-US" sz="1200" kern="1200" dirty="0">
                <a:solidFill>
                  <a:schemeClr val="tx1"/>
                </a:solidFill>
                <a:effectLst/>
                <a:latin typeface="+mn-lt"/>
                <a:ea typeface="+mn-ea"/>
                <a:cs typeface="+mn-cs"/>
              </a:rPr>
              <a:t>His expectations with </a:t>
            </a:r>
            <a:r>
              <a:rPr lang="en-US" sz="1200" b="1" kern="1200" dirty="0">
                <a:solidFill>
                  <a:schemeClr val="tx1"/>
                </a:solidFill>
                <a:effectLst/>
                <a:latin typeface="+mn-lt"/>
                <a:ea typeface="+mn-ea"/>
                <a:cs typeface="+mn-cs"/>
              </a:rPr>
              <a:t>our religious activities</a:t>
            </a:r>
            <a:r>
              <a:rPr lang="en-US" sz="1200" kern="1200" dirty="0">
                <a:solidFill>
                  <a:schemeClr val="tx1"/>
                </a:solidFill>
                <a:effectLst/>
                <a:latin typeface="+mn-lt"/>
                <a:ea typeface="+mn-ea"/>
                <a:cs typeface="+mn-cs"/>
              </a:rPr>
              <a:t>.  But the actual fact is much more serious – our only hope is to submit completely to His way.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we forget God’s holiness and awesome greatness, we move from an accurate fear of the Lord (</a:t>
            </a:r>
            <a:r>
              <a:rPr lang="en-US" sz="1200" b="1" kern="1200" dirty="0">
                <a:solidFill>
                  <a:schemeClr val="tx1"/>
                </a:solidFill>
                <a:effectLst/>
                <a:latin typeface="+mn-lt"/>
                <a:ea typeface="+mn-ea"/>
                <a:cs typeface="+mn-cs"/>
              </a:rPr>
              <a:t>Proverbs</a:t>
            </a:r>
            <a:r>
              <a:rPr lang="en-US" sz="1200" b="1" kern="1200" baseline="0" dirty="0">
                <a:solidFill>
                  <a:schemeClr val="tx1"/>
                </a:solidFill>
                <a:effectLst/>
                <a:latin typeface="+mn-lt"/>
                <a:ea typeface="+mn-ea"/>
                <a:cs typeface="+mn-cs"/>
              </a:rPr>
              <a:t> 9:10</a:t>
            </a:r>
            <a:r>
              <a:rPr lang="en-US" sz="1200" kern="1200" baseline="0" dirty="0">
                <a:solidFill>
                  <a:schemeClr val="tx1"/>
                </a:solidFill>
                <a:effectLst/>
                <a:latin typeface="+mn-lt"/>
                <a:ea typeface="+mn-ea"/>
                <a:cs typeface="+mn-cs"/>
              </a:rPr>
              <a:t>) to acting as though He needs our collaboration (Isaiah 40:14).  Like Cain, we demonstrate our rejection of His definitions of good/evil and replace them with our own.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Inventing religions is a global practice, but it does not solve our biggest sin problem.</a:t>
            </a:r>
            <a:endParaRPr lang="en-US" dirty="0"/>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11</a:t>
            </a:fld>
            <a:endParaRPr lang="en-US"/>
          </a:p>
        </p:txBody>
      </p:sp>
    </p:spTree>
    <p:extLst>
      <p:ext uri="{BB962C8B-B14F-4D97-AF65-F5344CB8AC3E}">
        <p14:creationId xmlns:p14="http://schemas.microsoft.com/office/powerpoint/2010/main" val="4100642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605DCD-45B6-4EEB-AEC9-E8416ED78990}" type="datetimeFigureOut">
              <a:rPr lang="en-US" smtClean="0"/>
              <a:t>11/24/25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421995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605DCD-45B6-4EEB-AEC9-E8416ED78990}" type="datetimeFigureOut">
              <a:rPr lang="en-US" smtClean="0"/>
              <a:t>11/24/25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354454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605DCD-45B6-4EEB-AEC9-E8416ED78990}" type="datetimeFigureOut">
              <a:rPr lang="en-US" smtClean="0"/>
              <a:t>11/24/25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10547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605DCD-45B6-4EEB-AEC9-E8416ED78990}" type="datetimeFigureOut">
              <a:rPr lang="en-US" smtClean="0"/>
              <a:t>11/24/25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55292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605DCD-45B6-4EEB-AEC9-E8416ED78990}" type="datetimeFigureOut">
              <a:rPr lang="en-US" smtClean="0"/>
              <a:t>11/24/25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1250231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605DCD-45B6-4EEB-AEC9-E8416ED78990}" type="datetimeFigureOut">
              <a:rPr lang="en-US" smtClean="0"/>
              <a:t>11/24/25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75268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605DCD-45B6-4EEB-AEC9-E8416ED78990}" type="datetimeFigureOut">
              <a:rPr lang="en-US" smtClean="0"/>
              <a:t>11/24/25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53022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605DCD-45B6-4EEB-AEC9-E8416ED78990}" type="datetimeFigureOut">
              <a:rPr lang="en-US" smtClean="0"/>
              <a:t>11/24/25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26868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05DCD-45B6-4EEB-AEC9-E8416ED78990}" type="datetimeFigureOut">
              <a:rPr lang="en-US" smtClean="0"/>
              <a:t>11/24/25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362681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605DCD-45B6-4EEB-AEC9-E8416ED78990}" type="datetimeFigureOut">
              <a:rPr lang="en-US" smtClean="0"/>
              <a:t>11/24/25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400518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605DCD-45B6-4EEB-AEC9-E8416ED78990}" type="datetimeFigureOut">
              <a:rPr lang="en-US" smtClean="0"/>
              <a:t>11/24/25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66176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05DCD-45B6-4EEB-AEC9-E8416ED78990}" type="datetimeFigureOut">
              <a:rPr lang="en-US" smtClean="0"/>
              <a:t>11/24/25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D84A6-8E52-47EB-A794-0B6EEF020468}" type="slidenum">
              <a:rPr lang="en-US" smtClean="0"/>
              <a:t>‹#›</a:t>
            </a:fld>
            <a:endParaRPr lang="en-US"/>
          </a:p>
        </p:txBody>
      </p:sp>
    </p:spTree>
    <p:extLst>
      <p:ext uri="{BB962C8B-B14F-4D97-AF65-F5344CB8AC3E}">
        <p14:creationId xmlns:p14="http://schemas.microsoft.com/office/powerpoint/2010/main" val="1154362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1" y="0"/>
            <a:ext cx="4114799" cy="914400"/>
          </a:xfrm>
        </p:spPr>
        <p:txBody>
          <a:bodyPr>
            <a:normAutofit/>
          </a:bodyPr>
          <a:lstStyle/>
          <a:p>
            <a:r>
              <a:rPr lang="en-US" b="1" u="sng"/>
              <a:t>Study Plan</a:t>
            </a:r>
            <a:endParaRPr lang="en-US" b="1" u="sng" dirty="0"/>
          </a:p>
        </p:txBody>
      </p:sp>
      <p:pic>
        <p:nvPicPr>
          <p:cNvPr id="3" name="Picture 2">
            <a:extLst>
              <a:ext uri="{FF2B5EF4-FFF2-40B4-BE49-F238E27FC236}">
                <a16:creationId xmlns:a16="http://schemas.microsoft.com/office/drawing/2014/main" id="{98155A81-C4C8-FD74-236E-14249CC3ED1C}"/>
              </a:ext>
            </a:extLst>
          </p:cNvPr>
          <p:cNvPicPr>
            <a:picLocks noChangeAspect="1"/>
          </p:cNvPicPr>
          <p:nvPr/>
        </p:nvPicPr>
        <p:blipFill>
          <a:blip r:embed="rId3"/>
          <a:srcRect l="16396" t="18136" r="5977" b="22276"/>
          <a:stretch>
            <a:fillRect/>
          </a:stretch>
        </p:blipFill>
        <p:spPr>
          <a:xfrm>
            <a:off x="0" y="1028699"/>
            <a:ext cx="9130478" cy="5487562"/>
          </a:xfrm>
          <a:prstGeom prst="rect">
            <a:avLst/>
          </a:prstGeom>
        </p:spPr>
      </p:pic>
      <p:cxnSp>
        <p:nvCxnSpPr>
          <p:cNvPr id="10" name="Straight Connector 9">
            <a:extLst>
              <a:ext uri="{FF2B5EF4-FFF2-40B4-BE49-F238E27FC236}">
                <a16:creationId xmlns:a16="http://schemas.microsoft.com/office/drawing/2014/main" id="{EC8C1821-C9A7-013F-BDA4-34C524FD1D02}"/>
              </a:ext>
            </a:extLst>
          </p:cNvPr>
          <p:cNvCxnSpPr>
            <a:cxnSpLocks/>
          </p:cNvCxnSpPr>
          <p:nvPr/>
        </p:nvCxnSpPr>
        <p:spPr>
          <a:xfrm>
            <a:off x="76200" y="1774256"/>
            <a:ext cx="40005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63348CB-2972-1F97-CB8A-B16A0EB8BF42}"/>
              </a:ext>
            </a:extLst>
          </p:cNvPr>
          <p:cNvCxnSpPr>
            <a:cxnSpLocks/>
          </p:cNvCxnSpPr>
          <p:nvPr/>
        </p:nvCxnSpPr>
        <p:spPr>
          <a:xfrm>
            <a:off x="95250" y="2146112"/>
            <a:ext cx="381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6DF840E-C3D7-644B-7CCA-49FA3E1BE294}"/>
              </a:ext>
            </a:extLst>
          </p:cNvPr>
          <p:cNvCxnSpPr>
            <a:cxnSpLocks/>
          </p:cNvCxnSpPr>
          <p:nvPr/>
        </p:nvCxnSpPr>
        <p:spPr>
          <a:xfrm>
            <a:off x="95250" y="2514600"/>
            <a:ext cx="3810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3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E6735-713B-2595-9A3F-26B34B9027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ACCC44-C724-3BFE-24F0-5B698255087A}"/>
              </a:ext>
            </a:extLst>
          </p:cNvPr>
          <p:cNvSpPr>
            <a:spLocks noGrp="1"/>
          </p:cNvSpPr>
          <p:nvPr>
            <p:ph type="title"/>
          </p:nvPr>
        </p:nvSpPr>
        <p:spPr>
          <a:xfrm>
            <a:off x="457200" y="152400"/>
            <a:ext cx="8229600" cy="838200"/>
          </a:xfrm>
        </p:spPr>
        <p:txBody>
          <a:bodyPr>
            <a:normAutofit/>
          </a:bodyPr>
          <a:lstStyle/>
          <a:p>
            <a:r>
              <a:rPr lang="en-US" b="1" u="sng" dirty="0"/>
              <a:t>God’s Warning to Cain </a:t>
            </a:r>
          </a:p>
        </p:txBody>
      </p:sp>
      <p:sp>
        <p:nvSpPr>
          <p:cNvPr id="3" name="Content Placeholder 2">
            <a:extLst>
              <a:ext uri="{FF2B5EF4-FFF2-40B4-BE49-F238E27FC236}">
                <a16:creationId xmlns:a16="http://schemas.microsoft.com/office/drawing/2014/main" id="{455D9915-794E-5F2D-AFD2-BCD36D7C300E}"/>
              </a:ext>
            </a:extLst>
          </p:cNvPr>
          <p:cNvSpPr>
            <a:spLocks noGrp="1"/>
          </p:cNvSpPr>
          <p:nvPr>
            <p:ph idx="1"/>
          </p:nvPr>
        </p:nvSpPr>
        <p:spPr>
          <a:xfrm>
            <a:off x="204536" y="1219200"/>
            <a:ext cx="8763000" cy="5334000"/>
          </a:xfrm>
        </p:spPr>
        <p:txBody>
          <a:bodyPr>
            <a:normAutofit lnSpcReduction="10000"/>
          </a:bodyPr>
          <a:lstStyle/>
          <a:p>
            <a:r>
              <a:rPr lang="en-US" b="1" dirty="0"/>
              <a:t>Verses 7:  God loves </a:t>
            </a:r>
            <a:r>
              <a:rPr lang="en-US" dirty="0"/>
              <a:t>Cain and </a:t>
            </a:r>
            <a:r>
              <a:rPr lang="en-US" b="1" dirty="0"/>
              <a:t>warns him </a:t>
            </a:r>
            <a:r>
              <a:rPr lang="en-US" dirty="0"/>
              <a:t>of the danger of sin.  Sin tries to trap people and take them further away from God.</a:t>
            </a:r>
          </a:p>
          <a:p>
            <a:r>
              <a:rPr lang="en-US" b="1" dirty="0"/>
              <a:t>Verse 8</a:t>
            </a:r>
            <a:r>
              <a:rPr lang="en-US" dirty="0"/>
              <a:t>:  Cain </a:t>
            </a:r>
            <a:r>
              <a:rPr lang="en-US" b="1" dirty="0"/>
              <a:t>did not listen </a:t>
            </a:r>
            <a:r>
              <a:rPr lang="en-US" dirty="0"/>
              <a:t>to God’s warning, choosing sin again.</a:t>
            </a:r>
          </a:p>
          <a:p>
            <a:r>
              <a:rPr lang="en-US" b="1" dirty="0"/>
              <a:t>Verses 9-10</a:t>
            </a:r>
            <a:r>
              <a:rPr lang="en-US" dirty="0"/>
              <a:t>: God “calls out” to Cain, giving him a chance to </a:t>
            </a:r>
            <a:r>
              <a:rPr lang="en-US" b="1" dirty="0"/>
              <a:t>confess</a:t>
            </a:r>
            <a:r>
              <a:rPr lang="en-US" dirty="0"/>
              <a:t> and </a:t>
            </a:r>
            <a:r>
              <a:rPr lang="en-US" b="1" dirty="0"/>
              <a:t>repent</a:t>
            </a:r>
            <a:r>
              <a:rPr lang="en-US" dirty="0"/>
              <a:t>.</a:t>
            </a:r>
          </a:p>
          <a:p>
            <a:r>
              <a:rPr lang="en-US" dirty="0"/>
              <a:t>The “blood cries out” – the Bible reminds us that blood represents life.</a:t>
            </a:r>
          </a:p>
          <a:p>
            <a:r>
              <a:rPr lang="en-US" b="1" dirty="0"/>
              <a:t>Verse 11</a:t>
            </a:r>
            <a:r>
              <a:rPr lang="en-US" dirty="0"/>
              <a:t>: Sin always results in a curse</a:t>
            </a:r>
          </a:p>
        </p:txBody>
      </p:sp>
    </p:spTree>
    <p:extLst>
      <p:ext uri="{BB962C8B-B14F-4D97-AF65-F5344CB8AC3E}">
        <p14:creationId xmlns:p14="http://schemas.microsoft.com/office/powerpoint/2010/main" val="387492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b="1" u="sng" dirty="0"/>
              <a:t>Things to Remember</a:t>
            </a:r>
          </a:p>
        </p:txBody>
      </p:sp>
      <p:sp>
        <p:nvSpPr>
          <p:cNvPr id="3" name="Content Placeholder 2"/>
          <p:cNvSpPr>
            <a:spLocks noGrp="1"/>
          </p:cNvSpPr>
          <p:nvPr>
            <p:ph idx="1"/>
          </p:nvPr>
        </p:nvSpPr>
        <p:spPr>
          <a:xfrm>
            <a:off x="152400" y="1295400"/>
            <a:ext cx="8991600" cy="5105400"/>
          </a:xfrm>
        </p:spPr>
        <p:txBody>
          <a:bodyPr>
            <a:normAutofit/>
          </a:bodyPr>
          <a:lstStyle/>
          <a:p>
            <a:r>
              <a:rPr lang="en-US" dirty="0"/>
              <a:t>Even the </a:t>
            </a:r>
            <a:r>
              <a:rPr lang="en-US" b="1" dirty="0"/>
              <a:t>very best efforts</a:t>
            </a:r>
            <a:r>
              <a:rPr lang="en-US" dirty="0"/>
              <a:t> of man </a:t>
            </a:r>
            <a:r>
              <a:rPr lang="en-US" b="1" dirty="0"/>
              <a:t>cannot</a:t>
            </a:r>
            <a:r>
              <a:rPr lang="en-US" dirty="0"/>
              <a:t> please God.  </a:t>
            </a:r>
            <a:r>
              <a:rPr lang="en-US" u="sng" dirty="0"/>
              <a:t>He is God</a:t>
            </a:r>
            <a:r>
              <a:rPr lang="en-US" dirty="0"/>
              <a:t> – </a:t>
            </a:r>
            <a:r>
              <a:rPr lang="en-US" b="1" dirty="0"/>
              <a:t>His way </a:t>
            </a:r>
            <a:r>
              <a:rPr lang="en-US" dirty="0"/>
              <a:t>is the </a:t>
            </a:r>
            <a:r>
              <a:rPr lang="en-US" b="1" dirty="0"/>
              <a:t>only right way</a:t>
            </a:r>
            <a:r>
              <a:rPr lang="en-US" dirty="0"/>
              <a:t>.</a:t>
            </a:r>
          </a:p>
          <a:p>
            <a:endParaRPr lang="en-US" dirty="0"/>
          </a:p>
        </p:txBody>
      </p:sp>
    </p:spTree>
    <p:extLst>
      <p:ext uri="{BB962C8B-B14F-4D97-AF65-F5344CB8AC3E}">
        <p14:creationId xmlns:p14="http://schemas.microsoft.com/office/powerpoint/2010/main" val="4029433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u="sng" dirty="0"/>
              <a:t>Genesis 5 – Adam’s children </a:t>
            </a:r>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pPr>
              <a:spcAft>
                <a:spcPts val="1800"/>
              </a:spcAft>
            </a:pPr>
            <a:r>
              <a:rPr lang="en-US" b="1" dirty="0"/>
              <a:t>Verse 3</a:t>
            </a:r>
            <a:r>
              <a:rPr lang="en-US" dirty="0"/>
              <a:t>: Adam’s next son (Seth) – in </a:t>
            </a:r>
            <a:r>
              <a:rPr lang="en-US" i="1" dirty="0"/>
              <a:t>man’s</a:t>
            </a:r>
            <a:r>
              <a:rPr lang="en-US" dirty="0"/>
              <a:t> image</a:t>
            </a:r>
          </a:p>
          <a:p>
            <a:pPr>
              <a:spcAft>
                <a:spcPts val="1800"/>
              </a:spcAft>
            </a:pPr>
            <a:r>
              <a:rPr lang="en-US" b="1" dirty="0"/>
              <a:t>Verses 4,5</a:t>
            </a:r>
            <a:r>
              <a:rPr lang="en-US" dirty="0"/>
              <a:t>: Adam lived 930 years with many sons and daughters</a:t>
            </a:r>
          </a:p>
          <a:p>
            <a:pPr>
              <a:spcAft>
                <a:spcPts val="1800"/>
              </a:spcAft>
            </a:pPr>
            <a:r>
              <a:rPr lang="en-US" dirty="0"/>
              <a:t>People lived a very long time (solar protection, stable climate, minor genetic changes for now)</a:t>
            </a:r>
          </a:p>
          <a:p>
            <a:pPr>
              <a:spcAft>
                <a:spcPts val="1800"/>
              </a:spcAft>
            </a:pPr>
            <a:r>
              <a:rPr lang="en-US" dirty="0"/>
              <a:t>Chapter 5 ~= 1500 years</a:t>
            </a:r>
          </a:p>
          <a:p>
            <a:pPr>
              <a:spcAft>
                <a:spcPts val="1800"/>
              </a:spcAft>
            </a:pPr>
            <a:r>
              <a:rPr lang="en-US" dirty="0"/>
              <a:t>Rapid </a:t>
            </a:r>
            <a:r>
              <a:rPr lang="en-US" b="1" dirty="0"/>
              <a:t>growth</a:t>
            </a:r>
            <a:r>
              <a:rPr lang="en-US" dirty="0"/>
              <a:t> of </a:t>
            </a:r>
            <a:r>
              <a:rPr lang="en-US" b="1" dirty="0"/>
              <a:t>population</a:t>
            </a:r>
            <a:r>
              <a:rPr lang="en-US" dirty="0"/>
              <a:t> and rapid growth of </a:t>
            </a:r>
            <a:r>
              <a:rPr lang="en-US" b="1" dirty="0"/>
              <a:t>spiritual darkness</a:t>
            </a:r>
          </a:p>
        </p:txBody>
      </p:sp>
    </p:spTree>
    <p:extLst>
      <p:ext uri="{BB962C8B-B14F-4D97-AF65-F5344CB8AC3E}">
        <p14:creationId xmlns:p14="http://schemas.microsoft.com/office/powerpoint/2010/main" val="36028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u="sng" dirty="0"/>
              <a:t>Genesis 6 – Evil on the Earth</a:t>
            </a:r>
          </a:p>
        </p:txBody>
      </p:sp>
      <p:sp>
        <p:nvSpPr>
          <p:cNvPr id="3" name="Content Placeholder 2"/>
          <p:cNvSpPr>
            <a:spLocks noGrp="1"/>
          </p:cNvSpPr>
          <p:nvPr>
            <p:ph idx="1"/>
          </p:nvPr>
        </p:nvSpPr>
        <p:spPr>
          <a:xfrm>
            <a:off x="457200" y="1371600"/>
            <a:ext cx="8229600" cy="4754563"/>
          </a:xfrm>
        </p:spPr>
        <p:txBody>
          <a:bodyPr/>
          <a:lstStyle/>
          <a:p>
            <a:pPr>
              <a:spcAft>
                <a:spcPts val="1800"/>
              </a:spcAft>
            </a:pPr>
            <a:r>
              <a:rPr lang="en-US" b="1" dirty="0"/>
              <a:t>Verses 5-7</a:t>
            </a:r>
            <a:r>
              <a:rPr lang="en-US" dirty="0"/>
              <a:t>: How much wickedness (evil) was on the earth and in the people?</a:t>
            </a:r>
          </a:p>
          <a:p>
            <a:pPr>
              <a:spcAft>
                <a:spcPts val="1800"/>
              </a:spcAft>
            </a:pPr>
            <a:r>
              <a:rPr lang="en-US" dirty="0"/>
              <a:t>How did God feel about the wickedness?</a:t>
            </a:r>
          </a:p>
          <a:p>
            <a:pPr>
              <a:spcAft>
                <a:spcPts val="1800"/>
              </a:spcAft>
            </a:pPr>
            <a:r>
              <a:rPr lang="en-US" dirty="0"/>
              <a:t>What did He choose to do?</a:t>
            </a:r>
          </a:p>
          <a:p>
            <a:pPr>
              <a:spcAft>
                <a:spcPts val="1800"/>
              </a:spcAft>
            </a:pPr>
            <a:r>
              <a:rPr lang="en-US" b="1" dirty="0"/>
              <a:t>Verse 8</a:t>
            </a:r>
            <a:r>
              <a:rPr lang="en-US" dirty="0"/>
              <a:t>: Noah – the only man on earth who pleased God.</a:t>
            </a:r>
          </a:p>
        </p:txBody>
      </p:sp>
    </p:spTree>
    <p:extLst>
      <p:ext uri="{BB962C8B-B14F-4D97-AF65-F5344CB8AC3E}">
        <p14:creationId xmlns:p14="http://schemas.microsoft.com/office/powerpoint/2010/main" val="166885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676401"/>
            <a:ext cx="5943600" cy="4462510"/>
          </a:xfrm>
          <a:prstGeom prst="rect">
            <a:avLst/>
          </a:prstGeom>
        </p:spPr>
      </p:pic>
      <p:sp>
        <p:nvSpPr>
          <p:cNvPr id="2" name="Title 1"/>
          <p:cNvSpPr>
            <a:spLocks noGrp="1"/>
          </p:cNvSpPr>
          <p:nvPr>
            <p:ph type="title"/>
          </p:nvPr>
        </p:nvSpPr>
        <p:spPr>
          <a:xfrm>
            <a:off x="457200" y="-106362"/>
            <a:ext cx="8229600" cy="868362"/>
          </a:xfrm>
        </p:spPr>
        <p:txBody>
          <a:bodyPr/>
          <a:lstStyle/>
          <a:p>
            <a:r>
              <a:rPr lang="en-US" b="1" u="sng" dirty="0"/>
              <a:t>Genesis 6 – God’s plan</a:t>
            </a:r>
          </a:p>
        </p:txBody>
      </p:sp>
      <p:sp>
        <p:nvSpPr>
          <p:cNvPr id="3" name="Content Placeholder 2"/>
          <p:cNvSpPr>
            <a:spLocks noGrp="1"/>
          </p:cNvSpPr>
          <p:nvPr>
            <p:ph idx="1"/>
          </p:nvPr>
        </p:nvSpPr>
        <p:spPr>
          <a:xfrm>
            <a:off x="457200" y="762000"/>
            <a:ext cx="8229600" cy="1295400"/>
          </a:xfrm>
          <a:solidFill>
            <a:schemeClr val="bg1"/>
          </a:solidFill>
        </p:spPr>
        <p:txBody>
          <a:bodyPr/>
          <a:lstStyle/>
          <a:p>
            <a:pPr>
              <a:spcAft>
                <a:spcPts val="1800"/>
              </a:spcAft>
            </a:pPr>
            <a:r>
              <a:rPr lang="en-US" b="1" dirty="0"/>
              <a:t>Verses 13-16</a:t>
            </a:r>
            <a:r>
              <a:rPr lang="en-US" dirty="0"/>
              <a:t>:  God warns Noah about the judgment and uses him to build </a:t>
            </a:r>
            <a:r>
              <a:rPr lang="en-US" u="sng" dirty="0"/>
              <a:t>a safe place</a:t>
            </a:r>
            <a:r>
              <a:rPr lang="en-US" dirty="0"/>
              <a:t>.</a:t>
            </a:r>
          </a:p>
          <a:p>
            <a:pPr>
              <a:spcAft>
                <a:spcPts val="1800"/>
              </a:spcAft>
            </a:pPr>
            <a:endParaRPr lang="en-US" dirty="0"/>
          </a:p>
        </p:txBody>
      </p:sp>
      <p:sp>
        <p:nvSpPr>
          <p:cNvPr id="5" name="TextBox 4"/>
          <p:cNvSpPr txBox="1"/>
          <p:nvPr/>
        </p:nvSpPr>
        <p:spPr>
          <a:xfrm>
            <a:off x="6248400" y="2057400"/>
            <a:ext cx="2895600" cy="3877985"/>
          </a:xfrm>
          <a:prstGeom prst="rect">
            <a:avLst/>
          </a:prstGeom>
          <a:noFill/>
        </p:spPr>
        <p:txBody>
          <a:bodyPr wrap="square" rtlCol="0">
            <a:spAutoFit/>
          </a:bodyPr>
          <a:lstStyle/>
          <a:p>
            <a:pPr marL="342900" indent="-342900">
              <a:spcAft>
                <a:spcPts val="1200"/>
              </a:spcAft>
              <a:buFont typeface="Wingdings" panose="05000000000000000000" pitchFamily="2" charset="2"/>
              <a:buChar char="ü"/>
            </a:pPr>
            <a:r>
              <a:rPr lang="en-US" sz="2400" dirty="0"/>
              <a:t>100 years to build</a:t>
            </a:r>
          </a:p>
          <a:p>
            <a:pPr marL="342900" indent="-342900">
              <a:spcAft>
                <a:spcPts val="1200"/>
              </a:spcAft>
              <a:buFont typeface="Wingdings" panose="05000000000000000000" pitchFamily="2" charset="2"/>
              <a:buChar char="ü"/>
            </a:pPr>
            <a:r>
              <a:rPr lang="en-US" sz="2400" dirty="0"/>
              <a:t>Very large: 450 semi-trailers</a:t>
            </a:r>
          </a:p>
          <a:p>
            <a:pPr marL="342900" indent="-342900">
              <a:spcAft>
                <a:spcPts val="1200"/>
              </a:spcAft>
              <a:buFont typeface="Wingdings" panose="05000000000000000000" pitchFamily="2" charset="2"/>
              <a:buChar char="ü"/>
            </a:pPr>
            <a:r>
              <a:rPr lang="en-US" sz="2400" dirty="0"/>
              <a:t>Very stable: same design used by modern ships</a:t>
            </a:r>
          </a:p>
          <a:p>
            <a:pPr marL="342900" indent="-342900">
              <a:spcAft>
                <a:spcPts val="1200"/>
              </a:spcAft>
              <a:buFont typeface="Wingdings" panose="05000000000000000000" pitchFamily="2" charset="2"/>
              <a:buChar char="ü"/>
            </a:pPr>
            <a:r>
              <a:rPr lang="en-US" sz="2400" dirty="0"/>
              <a:t>A box: it didn’t need to travel – just float.</a:t>
            </a:r>
          </a:p>
        </p:txBody>
      </p:sp>
    </p:spTree>
    <p:extLst>
      <p:ext uri="{BB962C8B-B14F-4D97-AF65-F5344CB8AC3E}">
        <p14:creationId xmlns:p14="http://schemas.microsoft.com/office/powerpoint/2010/main" val="66338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left)">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wipe(left)">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u="sng" dirty="0"/>
              <a:t>Genesis 7 – The Great Flood</a:t>
            </a:r>
          </a:p>
        </p:txBody>
      </p:sp>
      <p:sp>
        <p:nvSpPr>
          <p:cNvPr id="3" name="Content Placeholder 2"/>
          <p:cNvSpPr>
            <a:spLocks noGrp="1"/>
          </p:cNvSpPr>
          <p:nvPr>
            <p:ph idx="1"/>
          </p:nvPr>
        </p:nvSpPr>
        <p:spPr>
          <a:xfrm>
            <a:off x="228600" y="1143000"/>
            <a:ext cx="8686800" cy="5257800"/>
          </a:xfrm>
        </p:spPr>
        <p:txBody>
          <a:bodyPr>
            <a:normAutofit/>
          </a:bodyPr>
          <a:lstStyle/>
          <a:p>
            <a:pPr>
              <a:spcAft>
                <a:spcPts val="1800"/>
              </a:spcAft>
            </a:pPr>
            <a:r>
              <a:rPr lang="en-US" b="1" dirty="0"/>
              <a:t>Verse 13</a:t>
            </a:r>
            <a:r>
              <a:rPr lang="en-US" dirty="0"/>
              <a:t>: Only eight people entered the ark</a:t>
            </a:r>
          </a:p>
          <a:p>
            <a:pPr>
              <a:spcAft>
                <a:spcPts val="1800"/>
              </a:spcAft>
            </a:pPr>
            <a:r>
              <a:rPr lang="en-US" b="1" dirty="0"/>
              <a:t>Verses 15,16</a:t>
            </a:r>
            <a:r>
              <a:rPr lang="en-US" dirty="0"/>
              <a:t>: </a:t>
            </a:r>
            <a:r>
              <a:rPr lang="en-US" u="sng" dirty="0"/>
              <a:t>God brought</a:t>
            </a:r>
            <a:r>
              <a:rPr lang="en-US" dirty="0"/>
              <a:t> pairs of every animal to the ark.  And then, God shut the door.</a:t>
            </a:r>
          </a:p>
          <a:p>
            <a:pPr>
              <a:spcAft>
                <a:spcPts val="1800"/>
              </a:spcAft>
            </a:pPr>
            <a:r>
              <a:rPr lang="en-US" b="1" dirty="0"/>
              <a:t>Verses 11,12</a:t>
            </a:r>
            <a:r>
              <a:rPr lang="en-US" dirty="0"/>
              <a:t>:  Water came from above and below, rising above all dry land (v.19).</a:t>
            </a:r>
          </a:p>
          <a:p>
            <a:pPr>
              <a:spcAft>
                <a:spcPts val="1800"/>
              </a:spcAft>
            </a:pPr>
            <a:r>
              <a:rPr lang="en-US" b="1" dirty="0"/>
              <a:t>Verses 23,24</a:t>
            </a:r>
            <a:r>
              <a:rPr lang="en-US" dirty="0"/>
              <a:t>: </a:t>
            </a:r>
            <a:r>
              <a:rPr lang="en-US" u="sng" dirty="0"/>
              <a:t>Everything</a:t>
            </a:r>
            <a:r>
              <a:rPr lang="en-US" dirty="0"/>
              <a:t> outside of the ark died</a:t>
            </a:r>
          </a:p>
          <a:p>
            <a:pPr>
              <a:spcAft>
                <a:spcPts val="1800"/>
              </a:spcAft>
            </a:pPr>
            <a:r>
              <a:rPr lang="en-US" b="1" dirty="0"/>
              <a:t>Ezekiel 33:11  </a:t>
            </a:r>
            <a:r>
              <a:rPr lang="en-US" dirty="0"/>
              <a:t>How does God feel about death?</a:t>
            </a:r>
          </a:p>
        </p:txBody>
      </p:sp>
    </p:spTree>
    <p:extLst>
      <p:ext uri="{BB962C8B-B14F-4D97-AF65-F5344CB8AC3E}">
        <p14:creationId xmlns:p14="http://schemas.microsoft.com/office/powerpoint/2010/main" val="88531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u="sng" dirty="0"/>
              <a:t>The Great Flood : is it true?</a:t>
            </a:r>
          </a:p>
        </p:txBody>
      </p:sp>
      <p:sp>
        <p:nvSpPr>
          <p:cNvPr id="3" name="Content Placeholder 2"/>
          <p:cNvSpPr>
            <a:spLocks noGrp="1"/>
          </p:cNvSpPr>
          <p:nvPr>
            <p:ph idx="1"/>
          </p:nvPr>
        </p:nvSpPr>
        <p:spPr>
          <a:xfrm>
            <a:off x="304800" y="1143000"/>
            <a:ext cx="8534400" cy="4983163"/>
          </a:xfrm>
        </p:spPr>
        <p:txBody>
          <a:bodyPr>
            <a:normAutofit/>
          </a:bodyPr>
          <a:lstStyle/>
          <a:p>
            <a:pPr>
              <a:spcBef>
                <a:spcPts val="0"/>
              </a:spcBef>
              <a:spcAft>
                <a:spcPts val="1200"/>
              </a:spcAft>
            </a:pPr>
            <a:r>
              <a:rPr lang="en-US" dirty="0"/>
              <a:t>Over 270 flood stories like this in cultures all over the world</a:t>
            </a:r>
          </a:p>
          <a:p>
            <a:pPr>
              <a:spcBef>
                <a:spcPts val="0"/>
              </a:spcBef>
              <a:spcAft>
                <a:spcPts val="1200"/>
              </a:spcAft>
            </a:pPr>
            <a:r>
              <a:rPr lang="en-US" dirty="0"/>
              <a:t>Geology shows there was a major flood event: </a:t>
            </a:r>
          </a:p>
          <a:p>
            <a:pPr lvl="1">
              <a:spcBef>
                <a:spcPts val="0"/>
              </a:spcBef>
              <a:spcAft>
                <a:spcPts val="1200"/>
              </a:spcAft>
            </a:pPr>
            <a:r>
              <a:rPr lang="en-US" dirty="0"/>
              <a:t>Canyons without deltas</a:t>
            </a:r>
          </a:p>
          <a:p>
            <a:pPr lvl="1">
              <a:spcBef>
                <a:spcPts val="0"/>
              </a:spcBef>
              <a:spcAft>
                <a:spcPts val="1200"/>
              </a:spcAft>
            </a:pPr>
            <a:r>
              <a:rPr lang="en-US" dirty="0"/>
              <a:t>Rock layers bent and folded without cracks</a:t>
            </a:r>
          </a:p>
          <a:p>
            <a:pPr lvl="1">
              <a:spcBef>
                <a:spcPts val="0"/>
              </a:spcBef>
              <a:spcAft>
                <a:spcPts val="1200"/>
              </a:spcAft>
            </a:pPr>
            <a:r>
              <a:rPr lang="en-US" dirty="0"/>
              <a:t>Rapid burial and fossil formation of plants and animals</a:t>
            </a:r>
          </a:p>
          <a:p>
            <a:pPr lvl="1">
              <a:spcBef>
                <a:spcPts val="0"/>
              </a:spcBef>
              <a:spcAft>
                <a:spcPts val="1200"/>
              </a:spcAft>
            </a:pPr>
            <a:r>
              <a:rPr lang="en-US" dirty="0"/>
              <a:t>Clear boundary layers between sedimentary rock</a:t>
            </a:r>
          </a:p>
        </p:txBody>
      </p:sp>
    </p:spTree>
    <p:extLst>
      <p:ext uri="{BB962C8B-B14F-4D97-AF65-F5344CB8AC3E}">
        <p14:creationId xmlns:p14="http://schemas.microsoft.com/office/powerpoint/2010/main" val="370589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9924"/>
            <a:ext cx="7086600" cy="6831610"/>
          </a:xfrm>
          <a:prstGeom prst="rect">
            <a:avLst/>
          </a:prstGeom>
        </p:spPr>
      </p:pic>
    </p:spTree>
    <p:extLst>
      <p:ext uri="{BB962C8B-B14F-4D97-AF65-F5344CB8AC3E}">
        <p14:creationId xmlns:p14="http://schemas.microsoft.com/office/powerpoint/2010/main" val="1504393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201"/>
            <a:ext cx="4581525" cy="65436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224" y="1752600"/>
            <a:ext cx="8545549" cy="3352799"/>
          </a:xfrm>
          <a:prstGeom prst="rect">
            <a:avLst/>
          </a:prstGeom>
        </p:spPr>
      </p:pic>
      <p:sp>
        <p:nvSpPr>
          <p:cNvPr id="4" name="Rectangle 3"/>
          <p:cNvSpPr/>
          <p:nvPr/>
        </p:nvSpPr>
        <p:spPr>
          <a:xfrm>
            <a:off x="457200" y="4267200"/>
            <a:ext cx="82296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328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43" y="496129"/>
            <a:ext cx="9204686" cy="5904671"/>
          </a:xfrm>
          <a:prstGeom prst="rect">
            <a:avLst/>
          </a:prstGeom>
        </p:spPr>
      </p:pic>
    </p:spTree>
    <p:extLst>
      <p:ext uri="{BB962C8B-B14F-4D97-AF65-F5344CB8AC3E}">
        <p14:creationId xmlns:p14="http://schemas.microsoft.com/office/powerpoint/2010/main" val="611084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14527-9110-9B19-E1FC-AF66E3F43254}"/>
              </a:ext>
            </a:extLst>
          </p:cNvPr>
          <p:cNvSpPr>
            <a:spLocks noGrp="1"/>
          </p:cNvSpPr>
          <p:nvPr>
            <p:ph type="title"/>
          </p:nvPr>
        </p:nvSpPr>
        <p:spPr>
          <a:xfrm>
            <a:off x="457200" y="76200"/>
            <a:ext cx="8229600" cy="792162"/>
          </a:xfrm>
        </p:spPr>
        <p:txBody>
          <a:bodyPr/>
          <a:lstStyle/>
          <a:p>
            <a:r>
              <a:rPr lang="en-US" b="1" u="sng" dirty="0"/>
              <a:t>Remember:</a:t>
            </a:r>
          </a:p>
        </p:txBody>
      </p:sp>
      <p:sp>
        <p:nvSpPr>
          <p:cNvPr id="3" name="Content Placeholder 2">
            <a:extLst>
              <a:ext uri="{FF2B5EF4-FFF2-40B4-BE49-F238E27FC236}">
                <a16:creationId xmlns:a16="http://schemas.microsoft.com/office/drawing/2014/main" id="{3C814E41-1221-96A9-9ABF-582A4F40585A}"/>
              </a:ext>
            </a:extLst>
          </p:cNvPr>
          <p:cNvSpPr>
            <a:spLocks noGrp="1"/>
          </p:cNvSpPr>
          <p:nvPr>
            <p:ph idx="1"/>
          </p:nvPr>
        </p:nvSpPr>
        <p:spPr>
          <a:xfrm>
            <a:off x="0" y="1143000"/>
            <a:ext cx="9144000" cy="5410200"/>
          </a:xfrm>
        </p:spPr>
        <p:txBody>
          <a:bodyPr>
            <a:normAutofit fontScale="92500"/>
          </a:bodyPr>
          <a:lstStyle/>
          <a:p>
            <a:pPr marL="0" indent="0">
              <a:spcBef>
                <a:spcPts val="0"/>
              </a:spcBef>
              <a:spcAft>
                <a:spcPts val="1800"/>
              </a:spcAft>
              <a:buNone/>
            </a:pPr>
            <a:r>
              <a:rPr lang="en-US" dirty="0"/>
              <a:t>“The fear of the LORD is the beginning of wisdom, and the knowledge of the Holy One is insight.” Proverbs 9:10</a:t>
            </a:r>
          </a:p>
          <a:p>
            <a:pPr marL="0" indent="0">
              <a:spcBef>
                <a:spcPts val="0"/>
              </a:spcBef>
              <a:spcAft>
                <a:spcPts val="1800"/>
              </a:spcAft>
              <a:buNone/>
            </a:pPr>
            <a:r>
              <a:rPr lang="en-US" dirty="0"/>
              <a:t>“All these things My hand has made, and so all these things came to be, declares the LORD. But this is the one to whom I will look: he who is humble and contrite in spirit and trembles at My word.” Isaiah 66:2</a:t>
            </a:r>
          </a:p>
          <a:p>
            <a:pPr marL="0" indent="0">
              <a:spcBef>
                <a:spcPts val="0"/>
              </a:spcBef>
              <a:spcAft>
                <a:spcPts val="1800"/>
              </a:spcAft>
              <a:buNone/>
            </a:pPr>
            <a:r>
              <a:rPr lang="en-US" dirty="0"/>
              <a:t>“Oh, the depth of the riches and wisdom and knowledge of God! How unsearchable are his judgments and how inscrutable his ways!” Romans 11:33</a:t>
            </a:r>
          </a:p>
        </p:txBody>
      </p:sp>
    </p:spTree>
    <p:extLst>
      <p:ext uri="{BB962C8B-B14F-4D97-AF65-F5344CB8AC3E}">
        <p14:creationId xmlns:p14="http://schemas.microsoft.com/office/powerpoint/2010/main" val="183780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4" y="18197"/>
            <a:ext cx="5001920" cy="676360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981200"/>
            <a:ext cx="8711946" cy="2819400"/>
          </a:xfrm>
          <a:prstGeom prst="rect">
            <a:avLst/>
          </a:prstGeom>
        </p:spPr>
      </p:pic>
      <p:cxnSp>
        <p:nvCxnSpPr>
          <p:cNvPr id="5" name="Straight Connector 4"/>
          <p:cNvCxnSpPr/>
          <p:nvPr/>
        </p:nvCxnSpPr>
        <p:spPr>
          <a:xfrm>
            <a:off x="914400" y="3858904"/>
            <a:ext cx="7696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 y="4177352"/>
            <a:ext cx="38481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0" y="4177352"/>
            <a:ext cx="2438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4495800"/>
            <a:ext cx="1447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65077" y="3322660"/>
            <a:ext cx="380232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01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b="1" u="sng" dirty="0"/>
              <a:t>Things to Remember</a:t>
            </a:r>
          </a:p>
        </p:txBody>
      </p:sp>
      <p:sp>
        <p:nvSpPr>
          <p:cNvPr id="3" name="Content Placeholder 2"/>
          <p:cNvSpPr>
            <a:spLocks noGrp="1"/>
          </p:cNvSpPr>
          <p:nvPr>
            <p:ph idx="1"/>
          </p:nvPr>
        </p:nvSpPr>
        <p:spPr>
          <a:xfrm>
            <a:off x="152400" y="1295400"/>
            <a:ext cx="8763000" cy="5105400"/>
          </a:xfrm>
        </p:spPr>
        <p:txBody>
          <a:bodyPr>
            <a:normAutofit/>
          </a:bodyPr>
          <a:lstStyle/>
          <a:p>
            <a:pPr>
              <a:spcAft>
                <a:spcPts val="1800"/>
              </a:spcAft>
            </a:pPr>
            <a:r>
              <a:rPr lang="en-US" dirty="0">
                <a:solidFill>
                  <a:schemeClr val="bg1">
                    <a:lumMod val="65000"/>
                  </a:schemeClr>
                </a:solidFill>
              </a:rPr>
              <a:t>Even the very best efforts of man cannot please God.  He is God – His way is the only right way.</a:t>
            </a:r>
          </a:p>
          <a:p>
            <a:pPr>
              <a:spcAft>
                <a:spcPts val="1800"/>
              </a:spcAft>
            </a:pPr>
            <a:r>
              <a:rPr lang="en-US" b="1" dirty="0"/>
              <a:t>God is grieved </a:t>
            </a:r>
            <a:r>
              <a:rPr lang="en-US" dirty="0"/>
              <a:t>by the </a:t>
            </a:r>
            <a:r>
              <a:rPr lang="en-US" b="1" dirty="0"/>
              <a:t>wickedness</a:t>
            </a:r>
            <a:r>
              <a:rPr lang="en-US" dirty="0"/>
              <a:t> of people and </a:t>
            </a:r>
            <a:r>
              <a:rPr lang="en-US" b="1" dirty="0"/>
              <a:t>will punish sin</a:t>
            </a:r>
            <a:r>
              <a:rPr lang="en-US" dirty="0"/>
              <a:t>.</a:t>
            </a:r>
          </a:p>
          <a:p>
            <a:pPr>
              <a:spcAft>
                <a:spcPts val="1800"/>
              </a:spcAft>
            </a:pPr>
            <a:r>
              <a:rPr lang="en-US" dirty="0"/>
              <a:t>In the midst of </a:t>
            </a:r>
            <a:r>
              <a:rPr lang="en-US" b="1" dirty="0"/>
              <a:t>judgment for sin</a:t>
            </a:r>
            <a:r>
              <a:rPr lang="en-US" dirty="0"/>
              <a:t>, God shows mercy, providing a </a:t>
            </a:r>
            <a:r>
              <a:rPr lang="en-US" b="1" dirty="0"/>
              <a:t>safe place.</a:t>
            </a:r>
            <a:endParaRPr lang="en-US" dirty="0"/>
          </a:p>
        </p:txBody>
      </p:sp>
    </p:spTree>
    <p:extLst>
      <p:ext uri="{BB962C8B-B14F-4D97-AF65-F5344CB8AC3E}">
        <p14:creationId xmlns:p14="http://schemas.microsoft.com/office/powerpoint/2010/main" val="565380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952" y="97808"/>
            <a:ext cx="8686800" cy="868362"/>
          </a:xfrm>
        </p:spPr>
        <p:txBody>
          <a:bodyPr>
            <a:normAutofit fontScale="90000"/>
          </a:bodyPr>
          <a:lstStyle/>
          <a:p>
            <a:r>
              <a:rPr lang="en-US" b="1" u="sng" dirty="0"/>
              <a:t>God’s Commands and Man’s Response</a:t>
            </a:r>
          </a:p>
        </p:txBody>
      </p:sp>
      <p:sp>
        <p:nvSpPr>
          <p:cNvPr id="3" name="Content Placeholder 2"/>
          <p:cNvSpPr>
            <a:spLocks noGrp="1"/>
          </p:cNvSpPr>
          <p:nvPr>
            <p:ph idx="1"/>
          </p:nvPr>
        </p:nvSpPr>
        <p:spPr>
          <a:xfrm>
            <a:off x="304800" y="1143000"/>
            <a:ext cx="8534400" cy="4983163"/>
          </a:xfrm>
        </p:spPr>
        <p:txBody>
          <a:bodyPr>
            <a:normAutofit fontScale="85000" lnSpcReduction="20000"/>
          </a:bodyPr>
          <a:lstStyle/>
          <a:p>
            <a:pPr>
              <a:spcAft>
                <a:spcPts val="1800"/>
              </a:spcAft>
            </a:pPr>
            <a:r>
              <a:rPr lang="en-US" b="1" dirty="0"/>
              <a:t>Genesis 9:1 </a:t>
            </a:r>
            <a:r>
              <a:rPr lang="en-US" dirty="0"/>
              <a:t> What did God tell the people to do?</a:t>
            </a:r>
          </a:p>
          <a:p>
            <a:pPr lvl="1">
              <a:spcAft>
                <a:spcPts val="1800"/>
              </a:spcAft>
              <a:buFont typeface="Wingdings" panose="05000000000000000000" pitchFamily="2" charset="2"/>
              <a:buChar char="Ø"/>
            </a:pPr>
            <a:r>
              <a:rPr lang="en-US" dirty="0"/>
              <a:t> Fill the earth = travel and </a:t>
            </a:r>
            <a:r>
              <a:rPr lang="en-US" u="sng" dirty="0"/>
              <a:t>spread out</a:t>
            </a:r>
          </a:p>
          <a:p>
            <a:pPr>
              <a:spcAft>
                <a:spcPts val="1800"/>
              </a:spcAft>
            </a:pPr>
            <a:r>
              <a:rPr lang="en-US" b="1" dirty="0"/>
              <a:t>Genesis 11:1,2  </a:t>
            </a:r>
            <a:r>
              <a:rPr lang="en-US" dirty="0"/>
              <a:t>How many languages on the earth?</a:t>
            </a:r>
          </a:p>
          <a:p>
            <a:pPr lvl="1">
              <a:spcAft>
                <a:spcPts val="1800"/>
              </a:spcAft>
              <a:buFont typeface="Wingdings" panose="05000000000000000000" pitchFamily="2" charset="2"/>
              <a:buChar char="Ø"/>
            </a:pPr>
            <a:r>
              <a:rPr lang="en-US" dirty="0"/>
              <a:t> Just one </a:t>
            </a:r>
            <a:endParaRPr lang="en-US" dirty="0">
              <a:sym typeface="Wingdings" panose="05000000000000000000" pitchFamily="2" charset="2"/>
            </a:endParaRPr>
          </a:p>
          <a:p>
            <a:pPr>
              <a:spcAft>
                <a:spcPts val="1800"/>
              </a:spcAft>
            </a:pPr>
            <a:r>
              <a:rPr lang="en-US" b="1" dirty="0"/>
              <a:t>Genesis 11:3,4  </a:t>
            </a:r>
            <a:r>
              <a:rPr lang="en-US" dirty="0"/>
              <a:t>Did people obey God?</a:t>
            </a:r>
          </a:p>
          <a:p>
            <a:pPr lvl="1">
              <a:spcAft>
                <a:spcPts val="1800"/>
              </a:spcAft>
              <a:buFont typeface="Wingdings" panose="05000000000000000000" pitchFamily="2" charset="2"/>
              <a:buChar char="Ø"/>
            </a:pPr>
            <a:r>
              <a:rPr lang="en-US" dirty="0"/>
              <a:t> No, they did not want to spread out across the earth</a:t>
            </a:r>
          </a:p>
          <a:p>
            <a:pPr>
              <a:spcAft>
                <a:spcPts val="1800"/>
              </a:spcAft>
            </a:pPr>
            <a:r>
              <a:rPr lang="en-US" dirty="0">
                <a:sym typeface="Wingdings" panose="05000000000000000000" pitchFamily="2" charset="2"/>
              </a:rPr>
              <a:t>What name did they want to lift up?</a:t>
            </a:r>
          </a:p>
          <a:p>
            <a:pPr>
              <a:spcAft>
                <a:spcPts val="1800"/>
              </a:spcAft>
            </a:pPr>
            <a:r>
              <a:rPr lang="en-US" b="1" dirty="0">
                <a:sym typeface="Wingdings" panose="05000000000000000000" pitchFamily="2" charset="2"/>
              </a:rPr>
              <a:t>Isaiah 43:7 </a:t>
            </a:r>
            <a:r>
              <a:rPr lang="en-US" dirty="0">
                <a:sym typeface="Wingdings" panose="05000000000000000000" pitchFamily="2" charset="2"/>
              </a:rPr>
              <a:t> What name should people lift up?</a:t>
            </a:r>
          </a:p>
        </p:txBody>
      </p:sp>
    </p:spTree>
    <p:extLst>
      <p:ext uri="{BB962C8B-B14F-4D97-AF65-F5344CB8AC3E}">
        <p14:creationId xmlns:p14="http://schemas.microsoft.com/office/powerpoint/2010/main" val="233318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952" y="-76200"/>
            <a:ext cx="8686800" cy="868362"/>
          </a:xfrm>
        </p:spPr>
        <p:txBody>
          <a:bodyPr>
            <a:normAutofit/>
          </a:bodyPr>
          <a:lstStyle/>
          <a:p>
            <a:r>
              <a:rPr lang="en-US" b="1" u="sng" dirty="0"/>
              <a:t>God’s Response to Man’s Evil</a:t>
            </a:r>
          </a:p>
        </p:txBody>
      </p:sp>
      <p:sp>
        <p:nvSpPr>
          <p:cNvPr id="3" name="Content Placeholder 2"/>
          <p:cNvSpPr>
            <a:spLocks noGrp="1"/>
          </p:cNvSpPr>
          <p:nvPr>
            <p:ph idx="1"/>
          </p:nvPr>
        </p:nvSpPr>
        <p:spPr>
          <a:xfrm>
            <a:off x="0" y="990600"/>
            <a:ext cx="9067800" cy="5486400"/>
          </a:xfrm>
        </p:spPr>
        <p:txBody>
          <a:bodyPr>
            <a:normAutofit/>
          </a:bodyPr>
          <a:lstStyle/>
          <a:p>
            <a:pPr>
              <a:spcAft>
                <a:spcPts val="1800"/>
              </a:spcAft>
            </a:pPr>
            <a:r>
              <a:rPr lang="en-US" b="1" dirty="0"/>
              <a:t>Genesis 11:5,6 </a:t>
            </a:r>
            <a:r>
              <a:rPr lang="en-US" dirty="0"/>
              <a:t> What did God say about the men?</a:t>
            </a:r>
          </a:p>
          <a:p>
            <a:pPr lvl="1">
              <a:spcAft>
                <a:spcPts val="1800"/>
              </a:spcAft>
              <a:buFont typeface="Wingdings" panose="05000000000000000000" pitchFamily="2" charset="2"/>
              <a:buChar char="Ø"/>
            </a:pPr>
            <a:r>
              <a:rPr lang="en-US" dirty="0">
                <a:sym typeface="Wingdings" panose="05000000000000000000" pitchFamily="2" charset="2"/>
              </a:rPr>
              <a:t> With common language and goals, they will accomplish everything that they plan.</a:t>
            </a:r>
          </a:p>
          <a:p>
            <a:pPr>
              <a:spcAft>
                <a:spcPts val="1800"/>
              </a:spcAft>
            </a:pPr>
            <a:r>
              <a:rPr lang="en-US" dirty="0">
                <a:sym typeface="Wingdings" panose="05000000000000000000" pitchFamily="2" charset="2"/>
              </a:rPr>
              <a:t>Is the power of man a good thing or bad thing?</a:t>
            </a:r>
          </a:p>
          <a:p>
            <a:pPr lvl="1">
              <a:spcAft>
                <a:spcPts val="1800"/>
              </a:spcAft>
              <a:buFont typeface="Wingdings" panose="05000000000000000000" pitchFamily="2" charset="2"/>
              <a:buChar char="Ø"/>
            </a:pPr>
            <a:r>
              <a:rPr lang="en-US" dirty="0">
                <a:sym typeface="Wingdings" panose="05000000000000000000" pitchFamily="2" charset="2"/>
              </a:rPr>
              <a:t> When it is against God, it is always a bad thing.</a:t>
            </a:r>
          </a:p>
          <a:p>
            <a:pPr>
              <a:spcAft>
                <a:spcPts val="1800"/>
              </a:spcAft>
            </a:pPr>
            <a:r>
              <a:rPr lang="en-US" b="1" dirty="0"/>
              <a:t>Genesis 11:7-9 </a:t>
            </a:r>
            <a:r>
              <a:rPr lang="en-US" dirty="0"/>
              <a:t> Did God destroy the evil men?</a:t>
            </a:r>
          </a:p>
          <a:p>
            <a:pPr lvl="1">
              <a:spcAft>
                <a:spcPts val="1800"/>
              </a:spcAft>
              <a:buFont typeface="Wingdings" panose="05000000000000000000" pitchFamily="2" charset="2"/>
              <a:buChar char="Ø"/>
            </a:pPr>
            <a:r>
              <a:rPr lang="en-US" dirty="0"/>
              <a:t> No, He multiplied their languages to force them to spread out.  Again, we see mercy in judgment.</a:t>
            </a:r>
          </a:p>
        </p:txBody>
      </p:sp>
    </p:spTree>
    <p:extLst>
      <p:ext uri="{BB962C8B-B14F-4D97-AF65-F5344CB8AC3E}">
        <p14:creationId xmlns:p14="http://schemas.microsoft.com/office/powerpoint/2010/main" val="318920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4974"/>
            <a:ext cx="9144000" cy="5786438"/>
          </a:xfrm>
          <a:prstGeom prst="rect">
            <a:avLst/>
          </a:prstGeom>
        </p:spPr>
      </p:pic>
      <p:sp>
        <p:nvSpPr>
          <p:cNvPr id="2" name="Title 1"/>
          <p:cNvSpPr>
            <a:spLocks noGrp="1"/>
          </p:cNvSpPr>
          <p:nvPr>
            <p:ph type="title"/>
          </p:nvPr>
        </p:nvSpPr>
        <p:spPr>
          <a:xfrm>
            <a:off x="0" y="-76200"/>
            <a:ext cx="9144000" cy="1417638"/>
          </a:xfrm>
          <a:solidFill>
            <a:schemeClr val="bg1"/>
          </a:solidFill>
          <a:ln>
            <a:noFill/>
          </a:ln>
        </p:spPr>
        <p:txBody>
          <a:bodyPr>
            <a:normAutofit fontScale="90000"/>
          </a:bodyPr>
          <a:lstStyle/>
          <a:p>
            <a:r>
              <a:rPr lang="en-US" dirty="0">
                <a:sym typeface="Wingdings" panose="05000000000000000000" pitchFamily="2" charset="2"/>
              </a:rPr>
              <a:t>Global Languages remind us that, even in His judgment, </a:t>
            </a:r>
            <a:r>
              <a:rPr lang="en-US" b="1" dirty="0">
                <a:sym typeface="Wingdings" panose="05000000000000000000" pitchFamily="2" charset="2"/>
              </a:rPr>
              <a:t>God shows mercy</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548508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b="1" u="sng" dirty="0"/>
              <a:t>Things to Remember</a:t>
            </a:r>
          </a:p>
        </p:txBody>
      </p:sp>
      <p:sp>
        <p:nvSpPr>
          <p:cNvPr id="3" name="Content Placeholder 2"/>
          <p:cNvSpPr>
            <a:spLocks noGrp="1"/>
          </p:cNvSpPr>
          <p:nvPr>
            <p:ph idx="1"/>
          </p:nvPr>
        </p:nvSpPr>
        <p:spPr>
          <a:xfrm>
            <a:off x="152400" y="1295400"/>
            <a:ext cx="8763000" cy="5105400"/>
          </a:xfrm>
        </p:spPr>
        <p:txBody>
          <a:bodyPr>
            <a:normAutofit fontScale="92500" lnSpcReduction="10000"/>
          </a:bodyPr>
          <a:lstStyle/>
          <a:p>
            <a:pPr>
              <a:lnSpc>
                <a:spcPct val="110000"/>
              </a:lnSpc>
              <a:spcBef>
                <a:spcPts val="600"/>
              </a:spcBef>
              <a:spcAft>
                <a:spcPts val="1200"/>
              </a:spcAft>
            </a:pPr>
            <a:r>
              <a:rPr lang="en-US" dirty="0"/>
              <a:t>Even the </a:t>
            </a:r>
            <a:r>
              <a:rPr lang="en-US" b="1" dirty="0"/>
              <a:t>very best efforts</a:t>
            </a:r>
            <a:r>
              <a:rPr lang="en-US" dirty="0"/>
              <a:t> of man </a:t>
            </a:r>
            <a:r>
              <a:rPr lang="en-US" b="1" dirty="0"/>
              <a:t>cannot</a:t>
            </a:r>
            <a:r>
              <a:rPr lang="en-US" dirty="0"/>
              <a:t> please God.  He is God – </a:t>
            </a:r>
            <a:r>
              <a:rPr lang="en-US" b="1" dirty="0"/>
              <a:t>His way </a:t>
            </a:r>
            <a:r>
              <a:rPr lang="en-US" dirty="0"/>
              <a:t>is the </a:t>
            </a:r>
            <a:r>
              <a:rPr lang="en-US" b="1" dirty="0"/>
              <a:t>only right way</a:t>
            </a:r>
            <a:r>
              <a:rPr lang="en-US" dirty="0"/>
              <a:t>.</a:t>
            </a:r>
          </a:p>
          <a:p>
            <a:pPr>
              <a:spcAft>
                <a:spcPts val="1800"/>
              </a:spcAft>
            </a:pPr>
            <a:r>
              <a:rPr lang="en-US" b="1" dirty="0"/>
              <a:t>God is grieved </a:t>
            </a:r>
            <a:r>
              <a:rPr lang="en-US" dirty="0"/>
              <a:t>by the </a:t>
            </a:r>
            <a:r>
              <a:rPr lang="en-US" b="1" dirty="0"/>
              <a:t>wickedness</a:t>
            </a:r>
            <a:r>
              <a:rPr lang="en-US" dirty="0"/>
              <a:t> of people and </a:t>
            </a:r>
            <a:r>
              <a:rPr lang="en-US" b="1" dirty="0"/>
              <a:t>will punish sin</a:t>
            </a:r>
            <a:r>
              <a:rPr lang="en-US" dirty="0"/>
              <a:t>.</a:t>
            </a:r>
          </a:p>
          <a:p>
            <a:pPr>
              <a:spcAft>
                <a:spcPts val="1800"/>
              </a:spcAft>
            </a:pPr>
            <a:r>
              <a:rPr lang="en-US" dirty="0"/>
              <a:t>In the midst of </a:t>
            </a:r>
            <a:r>
              <a:rPr lang="en-US" b="1" dirty="0"/>
              <a:t>judgment for sin</a:t>
            </a:r>
            <a:r>
              <a:rPr lang="en-US" dirty="0"/>
              <a:t>, God shows mercy, providing a </a:t>
            </a:r>
            <a:r>
              <a:rPr lang="en-US" b="1" dirty="0"/>
              <a:t>safe place.</a:t>
            </a:r>
          </a:p>
          <a:p>
            <a:pPr>
              <a:spcAft>
                <a:spcPts val="1800"/>
              </a:spcAft>
            </a:pPr>
            <a:r>
              <a:rPr lang="en-US" b="1" dirty="0"/>
              <a:t>Evil is real </a:t>
            </a:r>
            <a:r>
              <a:rPr lang="en-US" dirty="0"/>
              <a:t>and always pulls men away from God.  We have </a:t>
            </a:r>
            <a:r>
              <a:rPr lang="en-US" b="1" dirty="0"/>
              <a:t>only one hope </a:t>
            </a:r>
            <a:r>
              <a:rPr lang="en-US" dirty="0"/>
              <a:t>– </a:t>
            </a:r>
            <a:r>
              <a:rPr lang="en-US" b="1" dirty="0"/>
              <a:t>God</a:t>
            </a:r>
            <a:r>
              <a:rPr lang="en-US" dirty="0"/>
              <a:t> must </a:t>
            </a:r>
            <a:r>
              <a:rPr lang="en-US" b="1" dirty="0"/>
              <a:t>bring us </a:t>
            </a:r>
            <a:r>
              <a:rPr lang="en-US" dirty="0"/>
              <a:t>back to Himself.</a:t>
            </a:r>
          </a:p>
          <a:p>
            <a:pPr>
              <a:spcAft>
                <a:spcPts val="1800"/>
              </a:spcAft>
            </a:pPr>
            <a:endParaRPr lang="en-US" dirty="0"/>
          </a:p>
        </p:txBody>
      </p:sp>
    </p:spTree>
    <p:extLst>
      <p:ext uri="{BB962C8B-B14F-4D97-AF65-F5344CB8AC3E}">
        <p14:creationId xmlns:p14="http://schemas.microsoft.com/office/powerpoint/2010/main" val="2751612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b="1" u="sng" dirty="0"/>
              <a:t>Evil is Inside Everyone</a:t>
            </a:r>
          </a:p>
        </p:txBody>
      </p:sp>
      <p:sp>
        <p:nvSpPr>
          <p:cNvPr id="3" name="Content Placeholder 2"/>
          <p:cNvSpPr>
            <a:spLocks noGrp="1"/>
          </p:cNvSpPr>
          <p:nvPr>
            <p:ph idx="1"/>
          </p:nvPr>
        </p:nvSpPr>
        <p:spPr>
          <a:xfrm>
            <a:off x="76200" y="1066800"/>
            <a:ext cx="8915400" cy="5562600"/>
          </a:xfrm>
        </p:spPr>
        <p:txBody>
          <a:bodyPr>
            <a:normAutofit/>
          </a:bodyPr>
          <a:lstStyle/>
          <a:p>
            <a:pPr>
              <a:spcBef>
                <a:spcPts val="0"/>
              </a:spcBef>
              <a:spcAft>
                <a:spcPts val="1200"/>
              </a:spcAft>
            </a:pPr>
            <a:r>
              <a:rPr lang="en-US" dirty="0"/>
              <a:t>The </a:t>
            </a:r>
            <a:r>
              <a:rPr lang="en-US" b="1" dirty="0"/>
              <a:t>culture says</a:t>
            </a:r>
            <a:r>
              <a:rPr lang="en-US" dirty="0"/>
              <a:t> our problem is </a:t>
            </a:r>
            <a:r>
              <a:rPr lang="en-US" b="1" dirty="0"/>
              <a:t>outside</a:t>
            </a:r>
            <a:r>
              <a:rPr lang="en-US" dirty="0"/>
              <a:t> of us and we can find the </a:t>
            </a:r>
            <a:r>
              <a:rPr lang="en-US" b="1" dirty="0"/>
              <a:t>solution</a:t>
            </a:r>
            <a:r>
              <a:rPr lang="en-US" dirty="0"/>
              <a:t> if we look </a:t>
            </a:r>
            <a:r>
              <a:rPr lang="en-US" b="1" dirty="0"/>
              <a:t>inside</a:t>
            </a:r>
            <a:r>
              <a:rPr lang="en-US" dirty="0"/>
              <a:t>.</a:t>
            </a:r>
          </a:p>
          <a:p>
            <a:pPr>
              <a:spcBef>
                <a:spcPts val="0"/>
              </a:spcBef>
              <a:spcAft>
                <a:spcPts val="1200"/>
              </a:spcAft>
            </a:pPr>
            <a:r>
              <a:rPr lang="en-US" dirty="0"/>
              <a:t>When we pray “deliver us from evil,” we must recognize that the </a:t>
            </a:r>
            <a:r>
              <a:rPr lang="en-US" b="1" dirty="0"/>
              <a:t>evil inside </a:t>
            </a:r>
            <a:r>
              <a:rPr lang="en-US" dirty="0"/>
              <a:t>of us is our greatest danger (</a:t>
            </a:r>
            <a:r>
              <a:rPr lang="en-US" b="1" dirty="0"/>
              <a:t>Matthew 6:13;  James 1:14,15</a:t>
            </a:r>
            <a:r>
              <a:rPr lang="en-US" dirty="0"/>
              <a:t>).</a:t>
            </a:r>
          </a:p>
          <a:p>
            <a:pPr>
              <a:spcBef>
                <a:spcPts val="0"/>
              </a:spcBef>
              <a:spcAft>
                <a:spcPts val="1200"/>
              </a:spcAft>
            </a:pPr>
            <a:r>
              <a:rPr lang="en-US" dirty="0"/>
              <a:t>Although we may be able to run away from the evil outside of us, we cannot run from ourselves. </a:t>
            </a:r>
          </a:p>
          <a:p>
            <a:pPr>
              <a:spcBef>
                <a:spcPts val="0"/>
              </a:spcBef>
              <a:spcAft>
                <a:spcPts val="1200"/>
              </a:spcAft>
            </a:pPr>
            <a:r>
              <a:rPr lang="en-US" b="1" dirty="0"/>
              <a:t>Only God’s grace </a:t>
            </a:r>
            <a:r>
              <a:rPr lang="en-US" dirty="0"/>
              <a:t>has the power to rescue us from the most threatening evil of all—</a:t>
            </a:r>
            <a:r>
              <a:rPr lang="en-US" b="1" dirty="0"/>
              <a:t>the evil </a:t>
            </a:r>
            <a:r>
              <a:rPr lang="en-US" dirty="0"/>
              <a:t>that still resides </a:t>
            </a:r>
            <a:r>
              <a:rPr lang="en-US" b="1" dirty="0"/>
              <a:t>in our hearts</a:t>
            </a:r>
            <a:r>
              <a:rPr lang="en-US" dirty="0"/>
              <a:t> (Mark 7:20-23).</a:t>
            </a:r>
          </a:p>
        </p:txBody>
      </p:sp>
    </p:spTree>
    <p:extLst>
      <p:ext uri="{BB962C8B-B14F-4D97-AF65-F5344CB8AC3E}">
        <p14:creationId xmlns:p14="http://schemas.microsoft.com/office/powerpoint/2010/main" val="110606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4BD96"/>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4BD96"/>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4BD96"/>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C4BD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 y="-76200"/>
            <a:ext cx="9150824"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592" y="5334000"/>
            <a:ext cx="9067800" cy="1323439"/>
          </a:xfrm>
          <a:prstGeom prst="rect">
            <a:avLst/>
          </a:prstGeom>
          <a:solidFill>
            <a:srgbClr val="006600">
              <a:alpha val="39000"/>
            </a:srgbClr>
          </a:solidFill>
        </p:spPr>
        <p:txBody>
          <a:bodyPr wrap="square" rtlCol="0">
            <a:spAutoFit/>
          </a:bodyPr>
          <a:lstStyle/>
          <a:p>
            <a:r>
              <a:rPr lang="en-US" sz="2000" dirty="0">
                <a:solidFill>
                  <a:schemeClr val="bg1"/>
                </a:solidFill>
              </a:rPr>
              <a:t>And God said, “This is the sign of the covenant that I make between me and you and every living creature that is with you, for all future generations:  I have set my bow in the cloud, and it shall be a sign of the covenant between me and the earth. And the waters shall never again become a flood to destroy all flesh.             Genesis 9:12,15</a:t>
            </a:r>
          </a:p>
        </p:txBody>
      </p:sp>
      <p:sp>
        <p:nvSpPr>
          <p:cNvPr id="5" name="TextBox 4"/>
          <p:cNvSpPr txBox="1"/>
          <p:nvPr/>
        </p:nvSpPr>
        <p:spPr>
          <a:xfrm>
            <a:off x="54592" y="136029"/>
            <a:ext cx="9067800" cy="1692771"/>
          </a:xfrm>
          <a:prstGeom prst="rect">
            <a:avLst/>
          </a:prstGeom>
          <a:noFill/>
        </p:spPr>
        <p:txBody>
          <a:bodyPr wrap="square" rtlCol="0">
            <a:spAutoFit/>
          </a:bodyPr>
          <a:lstStyle/>
          <a:p>
            <a:r>
              <a:rPr lang="zh-CN" altLang="en-US" sz="2600" b="1" dirty="0">
                <a:solidFill>
                  <a:schemeClr val="bg1"/>
                </a:solidFill>
              </a:rPr>
              <a:t>神说：</a:t>
            </a:r>
            <a:r>
              <a:rPr lang="en-US" altLang="zh-CN" sz="2600" b="1" dirty="0">
                <a:solidFill>
                  <a:schemeClr val="bg1"/>
                </a:solidFill>
              </a:rPr>
              <a:t>"</a:t>
            </a:r>
            <a:r>
              <a:rPr lang="zh-CN" altLang="en-US" sz="2600" b="1" dirty="0">
                <a:solidFill>
                  <a:schemeClr val="bg1"/>
                </a:solidFill>
              </a:rPr>
              <a:t>这就是我与你们，与一切跟你们同在有生命的活物所立之约的记号，直到万代； 我把彩虹放在云彩中，作我与大地立约的记号。 出现云彩中， 我就记念我与你们和一切有生命的活物所立的约：水不再成为洪水，来毁灭凡有生命的</a:t>
            </a:r>
            <a:endParaRPr lang="en-US" sz="2600" b="1" dirty="0">
              <a:solidFill>
                <a:schemeClr val="bg1"/>
              </a:solidFill>
            </a:endParaRPr>
          </a:p>
        </p:txBody>
      </p:sp>
      <p:sp>
        <p:nvSpPr>
          <p:cNvPr id="2" name="TextBox 1">
            <a:extLst>
              <a:ext uri="{FF2B5EF4-FFF2-40B4-BE49-F238E27FC236}">
                <a16:creationId xmlns:a16="http://schemas.microsoft.com/office/drawing/2014/main" id="{0D4013F3-6FB3-332C-746E-3A36CE397910}"/>
              </a:ext>
            </a:extLst>
          </p:cNvPr>
          <p:cNvSpPr txBox="1"/>
          <p:nvPr/>
        </p:nvSpPr>
        <p:spPr>
          <a:xfrm>
            <a:off x="3505200" y="3200400"/>
            <a:ext cx="3962400" cy="954107"/>
          </a:xfrm>
          <a:prstGeom prst="rect">
            <a:avLst/>
          </a:prstGeom>
          <a:noFill/>
        </p:spPr>
        <p:txBody>
          <a:bodyPr wrap="square" rtlCol="0">
            <a:spAutoFit/>
          </a:bodyPr>
          <a:lstStyle/>
          <a:p>
            <a:r>
              <a:rPr lang="en-US" sz="2800" dirty="0">
                <a:solidFill>
                  <a:schemeClr val="bg1"/>
                </a:solidFill>
              </a:rPr>
              <a:t>There is evil, </a:t>
            </a:r>
          </a:p>
          <a:p>
            <a:r>
              <a:rPr lang="en-US" sz="2800" dirty="0">
                <a:solidFill>
                  <a:schemeClr val="bg1"/>
                </a:solidFill>
              </a:rPr>
              <a:t>but there is also hope…</a:t>
            </a:r>
          </a:p>
        </p:txBody>
      </p:sp>
    </p:spTree>
    <p:extLst>
      <p:ext uri="{BB962C8B-B14F-4D97-AF65-F5344CB8AC3E}">
        <p14:creationId xmlns:p14="http://schemas.microsoft.com/office/powerpoint/2010/main" val="61105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noAutofit/>
          </a:bodyPr>
          <a:lstStyle/>
          <a:p>
            <a:r>
              <a:rPr lang="en-US" sz="4800" b="1" u="sng" dirty="0"/>
              <a:t>Why is Evil so Widespread and Powerful?</a:t>
            </a:r>
            <a:endParaRPr lang="en-US" sz="4800" dirty="0"/>
          </a:p>
        </p:txBody>
      </p:sp>
      <p:sp>
        <p:nvSpPr>
          <p:cNvPr id="3" name="Subtitle 2"/>
          <p:cNvSpPr>
            <a:spLocks noGrp="1"/>
          </p:cNvSpPr>
          <p:nvPr>
            <p:ph type="subTitle" idx="1"/>
          </p:nvPr>
        </p:nvSpPr>
        <p:spPr/>
        <p:txBody>
          <a:bodyPr/>
          <a:lstStyle/>
          <a:p>
            <a:r>
              <a:rPr lang="en-US" dirty="0"/>
              <a:t>How far will men go…?</a:t>
            </a:r>
          </a:p>
        </p:txBody>
      </p:sp>
    </p:spTree>
    <p:extLst>
      <p:ext uri="{BB962C8B-B14F-4D97-AF65-F5344CB8AC3E}">
        <p14:creationId xmlns:p14="http://schemas.microsoft.com/office/powerpoint/2010/main" val="34498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49362"/>
          </a:xfrm>
        </p:spPr>
        <p:txBody>
          <a:bodyPr>
            <a:noAutofit/>
          </a:bodyPr>
          <a:lstStyle/>
          <a:p>
            <a:r>
              <a:rPr lang="en-US" sz="4000" u="sng" dirty="0"/>
              <a:t>From Last Lesson: Sin </a:t>
            </a:r>
            <a:r>
              <a:rPr lang="en-US" sz="3200" u="sng" dirty="0">
                <a:sym typeface="Wingdings" panose="05000000000000000000" pitchFamily="2" charset="2"/>
              </a:rPr>
              <a:t></a:t>
            </a:r>
            <a:r>
              <a:rPr lang="en-US" sz="4000" u="sng" dirty="0">
                <a:sym typeface="Wingdings" panose="05000000000000000000" pitchFamily="2" charset="2"/>
              </a:rPr>
              <a:t> </a:t>
            </a:r>
            <a:r>
              <a:rPr lang="en-US" sz="4000" u="sng" dirty="0"/>
              <a:t>Death  </a:t>
            </a:r>
            <a:r>
              <a:rPr lang="en-US" sz="3600" dirty="0"/>
              <a:t>(separation from life)</a:t>
            </a:r>
          </a:p>
        </p:txBody>
      </p:sp>
      <p:sp>
        <p:nvSpPr>
          <p:cNvPr id="4" name="Content Placeholder 3"/>
          <p:cNvSpPr>
            <a:spLocks noGrp="1"/>
          </p:cNvSpPr>
          <p:nvPr>
            <p:ph idx="1"/>
          </p:nvPr>
        </p:nvSpPr>
        <p:spPr>
          <a:xfrm>
            <a:off x="582304" y="1447800"/>
            <a:ext cx="8001000" cy="5029200"/>
          </a:xfrm>
        </p:spPr>
        <p:txBody>
          <a:bodyPr>
            <a:normAutofit fontScale="85000" lnSpcReduction="10000"/>
          </a:bodyPr>
          <a:lstStyle/>
          <a:p>
            <a:pPr>
              <a:spcAft>
                <a:spcPts val="1200"/>
              </a:spcAft>
            </a:pPr>
            <a:r>
              <a:rPr lang="en-US" b="1" dirty="0"/>
              <a:t>Genesis 2:16,17 </a:t>
            </a:r>
            <a:r>
              <a:rPr lang="en-US" dirty="0"/>
              <a:t>&gt; God gave complete freedom with only one command</a:t>
            </a:r>
          </a:p>
          <a:p>
            <a:pPr>
              <a:spcAft>
                <a:spcPts val="1200"/>
              </a:spcAft>
            </a:pPr>
            <a:r>
              <a:rPr lang="en-US" b="1" dirty="0"/>
              <a:t>Sin</a:t>
            </a:r>
            <a:r>
              <a:rPr lang="en-US" dirty="0"/>
              <a:t> – to turn away from God and go your own way</a:t>
            </a:r>
          </a:p>
          <a:p>
            <a:pPr>
              <a:spcAft>
                <a:spcPts val="1200"/>
              </a:spcAft>
            </a:pPr>
            <a:r>
              <a:rPr lang="en-US" b="1" dirty="0"/>
              <a:t>Genesis 3:7-9 </a:t>
            </a:r>
            <a:r>
              <a:rPr lang="en-US" dirty="0"/>
              <a:t>&gt; After they ate the fruit, they hid themselves from God</a:t>
            </a:r>
          </a:p>
          <a:p>
            <a:pPr lvl="1">
              <a:spcAft>
                <a:spcPts val="1200"/>
              </a:spcAft>
              <a:buFont typeface="Wingdings" panose="05000000000000000000" pitchFamily="2" charset="2"/>
              <a:buChar char="ü"/>
            </a:pPr>
            <a:r>
              <a:rPr lang="en-US" dirty="0"/>
              <a:t>When someone dies </a:t>
            </a:r>
            <a:r>
              <a:rPr lang="en-US" i="1" dirty="0"/>
              <a:t>physically</a:t>
            </a:r>
            <a:r>
              <a:rPr lang="en-US" dirty="0"/>
              <a:t>, their soul is separated from their body</a:t>
            </a:r>
          </a:p>
          <a:p>
            <a:pPr lvl="1">
              <a:spcAft>
                <a:spcPts val="1200"/>
              </a:spcAft>
              <a:buFont typeface="Wingdings" panose="05000000000000000000" pitchFamily="2" charset="2"/>
              <a:buChar char="ü"/>
            </a:pPr>
            <a:r>
              <a:rPr lang="en-US" dirty="0"/>
              <a:t>When someone dies </a:t>
            </a:r>
            <a:r>
              <a:rPr lang="en-US" i="1" dirty="0"/>
              <a:t>spiritually</a:t>
            </a:r>
            <a:r>
              <a:rPr lang="en-US" dirty="0"/>
              <a:t>, their spirit is separated from God </a:t>
            </a:r>
          </a:p>
          <a:p>
            <a:pPr>
              <a:spcAft>
                <a:spcPts val="1200"/>
              </a:spcAft>
            </a:pPr>
            <a:r>
              <a:rPr lang="en-US" b="1" dirty="0"/>
              <a:t>Genesis 3:10-12 </a:t>
            </a:r>
            <a:r>
              <a:rPr lang="en-US" dirty="0"/>
              <a:t>&gt; Fear, Shame, and Guilt</a:t>
            </a:r>
          </a:p>
        </p:txBody>
      </p:sp>
    </p:spTree>
    <p:extLst>
      <p:ext uri="{BB962C8B-B14F-4D97-AF65-F5344CB8AC3E}">
        <p14:creationId xmlns:p14="http://schemas.microsoft.com/office/powerpoint/2010/main" val="340545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chemeClr val="tx1"/>
            </a:gs>
            <a:gs pos="61000">
              <a:schemeClr val="bg1"/>
            </a:gs>
            <a:gs pos="100000">
              <a:schemeClr val="bg1"/>
            </a:gs>
          </a:gsLst>
          <a:lin ang="10800000" scaled="1"/>
          <a:tileRect/>
        </a:gradFill>
        <a:effectLst/>
      </p:bgPr>
    </p:bg>
    <p:spTree>
      <p:nvGrpSpPr>
        <p:cNvPr id="1" name=""/>
        <p:cNvGrpSpPr/>
        <p:nvPr/>
      </p:nvGrpSpPr>
      <p:grpSpPr>
        <a:xfrm>
          <a:off x="0" y="0"/>
          <a:ext cx="0" cy="0"/>
          <a:chOff x="0" y="0"/>
          <a:chExt cx="0" cy="0"/>
        </a:xfrm>
      </p:grpSpPr>
      <p:grpSp>
        <p:nvGrpSpPr>
          <p:cNvPr id="10" name="Group 9"/>
          <p:cNvGrpSpPr/>
          <p:nvPr/>
        </p:nvGrpSpPr>
        <p:grpSpPr>
          <a:xfrm>
            <a:off x="-76200" y="1466671"/>
            <a:ext cx="9220200" cy="1200329"/>
            <a:chOff x="-76200" y="3810000"/>
            <a:chExt cx="9220200" cy="1200329"/>
          </a:xfrm>
        </p:grpSpPr>
        <p:sp>
          <p:nvSpPr>
            <p:cNvPr id="6" name="TextBox 5"/>
            <p:cNvSpPr txBox="1"/>
            <p:nvPr/>
          </p:nvSpPr>
          <p:spPr>
            <a:xfrm>
              <a:off x="-76200" y="3810000"/>
              <a:ext cx="3810000" cy="1200329"/>
            </a:xfrm>
            <a:prstGeom prst="rect">
              <a:avLst/>
            </a:prstGeom>
            <a:noFill/>
          </p:spPr>
          <p:txBody>
            <a:bodyPr wrap="square" rtlCol="0">
              <a:spAutoFit/>
            </a:bodyPr>
            <a:lstStyle/>
            <a:p>
              <a:r>
                <a:rPr lang="en-US" sz="3600" dirty="0"/>
                <a:t>Moving away from the light of God</a:t>
              </a:r>
            </a:p>
          </p:txBody>
        </p:sp>
        <p:sp>
          <p:nvSpPr>
            <p:cNvPr id="9" name="TextBox 8"/>
            <p:cNvSpPr txBox="1"/>
            <p:nvPr/>
          </p:nvSpPr>
          <p:spPr>
            <a:xfrm>
              <a:off x="5334000" y="3810000"/>
              <a:ext cx="3810000" cy="1200329"/>
            </a:xfrm>
            <a:prstGeom prst="rect">
              <a:avLst/>
            </a:prstGeom>
            <a:noFill/>
          </p:spPr>
          <p:txBody>
            <a:bodyPr wrap="square" rtlCol="0">
              <a:spAutoFit/>
            </a:bodyPr>
            <a:lstStyle/>
            <a:p>
              <a:pPr algn="r"/>
              <a:r>
                <a:rPr lang="en-US" sz="3600" dirty="0">
                  <a:solidFill>
                    <a:schemeClr val="bg1">
                      <a:lumMod val="95000"/>
                    </a:schemeClr>
                  </a:solidFill>
                </a:rPr>
                <a:t>Into the darkness of rebellion</a:t>
              </a:r>
            </a:p>
          </p:txBody>
        </p:sp>
        <p:sp>
          <p:nvSpPr>
            <p:cNvPr id="8" name="Right Arrow 7"/>
            <p:cNvSpPr/>
            <p:nvPr/>
          </p:nvSpPr>
          <p:spPr>
            <a:xfrm>
              <a:off x="3581400" y="4267200"/>
              <a:ext cx="2209800" cy="381000"/>
            </a:xfrm>
            <a:prstGeom prst="rightArrow">
              <a:avLst/>
            </a:prstGeom>
            <a:gradFill>
              <a:gsLst>
                <a:gs pos="0">
                  <a:srgbClr val="000000"/>
                </a:gs>
                <a:gs pos="39999">
                  <a:srgbClr val="0A128C"/>
                </a:gs>
                <a:gs pos="70000">
                  <a:srgbClr val="181CC7"/>
                </a:gs>
                <a:gs pos="88000">
                  <a:srgbClr val="7005D4"/>
                </a:gs>
                <a:gs pos="100000">
                  <a:srgbClr val="8C3D91"/>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28600" y="2944742"/>
            <a:ext cx="2743200" cy="1312278"/>
            <a:chOff x="-228600" y="2944742"/>
            <a:chExt cx="2743200" cy="1312278"/>
          </a:xfrm>
        </p:grpSpPr>
        <p:sp>
          <p:nvSpPr>
            <p:cNvPr id="3" name="TextBox 2"/>
            <p:cNvSpPr txBox="1"/>
            <p:nvPr/>
          </p:nvSpPr>
          <p:spPr>
            <a:xfrm>
              <a:off x="-228600" y="2944742"/>
              <a:ext cx="2743200" cy="830997"/>
            </a:xfrm>
            <a:prstGeom prst="rect">
              <a:avLst/>
            </a:prstGeom>
            <a:noFill/>
          </p:spPr>
          <p:txBody>
            <a:bodyPr wrap="square" rtlCol="0">
              <a:spAutoFit/>
            </a:bodyPr>
            <a:lstStyle/>
            <a:p>
              <a:pPr algn="ctr"/>
              <a:r>
                <a:rPr lang="en-US" sz="4800" b="1" dirty="0">
                  <a:latin typeface="Arial Black" panose="020B0A04020102020204" pitchFamily="34" charset="0"/>
                </a:rPr>
                <a:t>Lucifer</a:t>
              </a:r>
            </a:p>
          </p:txBody>
        </p:sp>
        <p:sp>
          <p:nvSpPr>
            <p:cNvPr id="11" name="TextBox 10"/>
            <p:cNvSpPr txBox="1"/>
            <p:nvPr/>
          </p:nvSpPr>
          <p:spPr>
            <a:xfrm>
              <a:off x="-76200" y="3733800"/>
              <a:ext cx="2514600" cy="523220"/>
            </a:xfrm>
            <a:prstGeom prst="rect">
              <a:avLst/>
            </a:prstGeom>
            <a:noFill/>
          </p:spPr>
          <p:txBody>
            <a:bodyPr wrap="square" rtlCol="0">
              <a:spAutoFit/>
            </a:bodyPr>
            <a:lstStyle/>
            <a:p>
              <a:r>
                <a:rPr lang="en-US" sz="2800" dirty="0"/>
                <a:t>“Morning Star”</a:t>
              </a:r>
            </a:p>
          </p:txBody>
        </p:sp>
      </p:grpSp>
      <p:grpSp>
        <p:nvGrpSpPr>
          <p:cNvPr id="14" name="Group 13"/>
          <p:cNvGrpSpPr/>
          <p:nvPr/>
        </p:nvGrpSpPr>
        <p:grpSpPr>
          <a:xfrm>
            <a:off x="6705600" y="2847154"/>
            <a:ext cx="2743200" cy="1409866"/>
            <a:chOff x="6705600" y="2847154"/>
            <a:chExt cx="2743200" cy="1409866"/>
          </a:xfrm>
        </p:grpSpPr>
        <p:sp>
          <p:nvSpPr>
            <p:cNvPr id="7" name="TextBox 6"/>
            <p:cNvSpPr txBox="1"/>
            <p:nvPr/>
          </p:nvSpPr>
          <p:spPr>
            <a:xfrm>
              <a:off x="6705600" y="2847154"/>
              <a:ext cx="2743200" cy="923330"/>
            </a:xfrm>
            <a:prstGeom prst="rect">
              <a:avLst/>
            </a:prstGeom>
            <a:noFill/>
          </p:spPr>
          <p:txBody>
            <a:bodyPr wrap="square" rtlCol="0">
              <a:spAutoFit/>
            </a:bodyPr>
            <a:lstStyle/>
            <a:p>
              <a:pPr algn="ctr"/>
              <a:r>
                <a:rPr lang="en-US" sz="5400" b="1" dirty="0">
                  <a:solidFill>
                    <a:srgbClr val="FF0000"/>
                  </a:solidFill>
                  <a:latin typeface="Arial Black" panose="020B0A04020102020204" pitchFamily="34" charset="0"/>
                </a:rPr>
                <a:t>Satan</a:t>
              </a:r>
            </a:p>
          </p:txBody>
        </p:sp>
        <p:sp>
          <p:nvSpPr>
            <p:cNvPr id="13" name="TextBox 12"/>
            <p:cNvSpPr txBox="1"/>
            <p:nvPr/>
          </p:nvSpPr>
          <p:spPr>
            <a:xfrm>
              <a:off x="6705600" y="3733800"/>
              <a:ext cx="2514600" cy="523220"/>
            </a:xfrm>
            <a:prstGeom prst="rect">
              <a:avLst/>
            </a:prstGeom>
            <a:noFill/>
          </p:spPr>
          <p:txBody>
            <a:bodyPr wrap="square" rtlCol="0">
              <a:spAutoFit/>
            </a:bodyPr>
            <a:lstStyle/>
            <a:p>
              <a:r>
                <a:rPr lang="en-US" sz="2800" dirty="0">
                  <a:solidFill>
                    <a:srgbClr val="FF0000"/>
                  </a:solidFill>
                </a:rPr>
                <a:t>Enemy, Accuser</a:t>
              </a:r>
            </a:p>
          </p:txBody>
        </p:sp>
      </p:grpSp>
      <p:sp>
        <p:nvSpPr>
          <p:cNvPr id="15" name="TextBox 14"/>
          <p:cNvSpPr txBox="1"/>
          <p:nvPr/>
        </p:nvSpPr>
        <p:spPr>
          <a:xfrm>
            <a:off x="5867400" y="4572000"/>
            <a:ext cx="3429000" cy="461665"/>
          </a:xfrm>
          <a:prstGeom prst="rect">
            <a:avLst/>
          </a:prstGeom>
          <a:noFill/>
        </p:spPr>
        <p:txBody>
          <a:bodyPr wrap="square" rtlCol="0">
            <a:spAutoFit/>
          </a:bodyPr>
          <a:lstStyle/>
          <a:p>
            <a:r>
              <a:rPr lang="en-US" sz="2400" dirty="0">
                <a:solidFill>
                  <a:schemeClr val="bg1">
                    <a:lumMod val="95000"/>
                  </a:schemeClr>
                </a:solidFill>
              </a:rPr>
              <a:t>“</a:t>
            </a:r>
            <a:r>
              <a:rPr lang="en-US" sz="2400" b="1" dirty="0">
                <a:solidFill>
                  <a:schemeClr val="bg1">
                    <a:lumMod val="95000"/>
                  </a:schemeClr>
                </a:solidFill>
              </a:rPr>
              <a:t>I will </a:t>
            </a:r>
            <a:r>
              <a:rPr lang="en-US" sz="2400" dirty="0">
                <a:solidFill>
                  <a:schemeClr val="bg1">
                    <a:lumMod val="95000"/>
                  </a:schemeClr>
                </a:solidFill>
              </a:rPr>
              <a:t>ascend to heaven”</a:t>
            </a:r>
          </a:p>
        </p:txBody>
      </p:sp>
      <p:sp>
        <p:nvSpPr>
          <p:cNvPr id="17" name="TextBox 16"/>
          <p:cNvSpPr txBox="1"/>
          <p:nvPr/>
        </p:nvSpPr>
        <p:spPr>
          <a:xfrm>
            <a:off x="6106804" y="5024735"/>
            <a:ext cx="3238500" cy="461665"/>
          </a:xfrm>
          <a:prstGeom prst="rect">
            <a:avLst/>
          </a:prstGeom>
          <a:noFill/>
        </p:spPr>
        <p:txBody>
          <a:bodyPr wrap="square" rtlCol="0">
            <a:spAutoFit/>
          </a:bodyPr>
          <a:lstStyle/>
          <a:p>
            <a:r>
              <a:rPr lang="en-US" sz="2400" dirty="0">
                <a:solidFill>
                  <a:schemeClr val="bg1">
                    <a:lumMod val="95000"/>
                  </a:schemeClr>
                </a:solidFill>
              </a:rPr>
              <a:t>“</a:t>
            </a:r>
            <a:r>
              <a:rPr lang="en-US" sz="2400" b="1" dirty="0">
                <a:solidFill>
                  <a:schemeClr val="bg1">
                    <a:lumMod val="95000"/>
                  </a:schemeClr>
                </a:solidFill>
              </a:rPr>
              <a:t>I will </a:t>
            </a:r>
            <a:r>
              <a:rPr lang="en-US" sz="2400" dirty="0">
                <a:solidFill>
                  <a:schemeClr val="bg1">
                    <a:lumMod val="95000"/>
                  </a:schemeClr>
                </a:solidFill>
              </a:rPr>
              <a:t>raise my throne”</a:t>
            </a:r>
          </a:p>
        </p:txBody>
      </p:sp>
      <p:sp>
        <p:nvSpPr>
          <p:cNvPr id="18" name="TextBox 17"/>
          <p:cNvSpPr txBox="1"/>
          <p:nvPr/>
        </p:nvSpPr>
        <p:spPr>
          <a:xfrm>
            <a:off x="6517944" y="5493603"/>
            <a:ext cx="2743200" cy="830997"/>
          </a:xfrm>
          <a:prstGeom prst="rect">
            <a:avLst/>
          </a:prstGeom>
          <a:noFill/>
        </p:spPr>
        <p:txBody>
          <a:bodyPr wrap="square" rtlCol="0">
            <a:spAutoFit/>
          </a:bodyPr>
          <a:lstStyle/>
          <a:p>
            <a:r>
              <a:rPr lang="en-US" sz="2400" dirty="0">
                <a:solidFill>
                  <a:schemeClr val="bg1">
                    <a:lumMod val="95000"/>
                  </a:schemeClr>
                </a:solidFill>
              </a:rPr>
              <a:t>“</a:t>
            </a:r>
            <a:r>
              <a:rPr lang="en-US" sz="2400" b="1" dirty="0">
                <a:solidFill>
                  <a:schemeClr val="bg1">
                    <a:lumMod val="95000"/>
                  </a:schemeClr>
                </a:solidFill>
              </a:rPr>
              <a:t>I will </a:t>
            </a:r>
            <a:r>
              <a:rPr lang="en-US" sz="2400" dirty="0">
                <a:solidFill>
                  <a:schemeClr val="bg1">
                    <a:lumMod val="95000"/>
                  </a:schemeClr>
                </a:solidFill>
              </a:rPr>
              <a:t>make myself like the Most High”</a:t>
            </a:r>
          </a:p>
        </p:txBody>
      </p:sp>
      <p:sp>
        <p:nvSpPr>
          <p:cNvPr id="2" name="TextBox 1"/>
          <p:cNvSpPr txBox="1"/>
          <p:nvPr/>
        </p:nvSpPr>
        <p:spPr>
          <a:xfrm>
            <a:off x="0" y="4655402"/>
            <a:ext cx="2514600" cy="1200329"/>
          </a:xfrm>
          <a:prstGeom prst="rect">
            <a:avLst/>
          </a:prstGeom>
          <a:noFill/>
        </p:spPr>
        <p:txBody>
          <a:bodyPr wrap="square" rtlCol="0">
            <a:spAutoFit/>
          </a:bodyPr>
          <a:lstStyle/>
          <a:p>
            <a:r>
              <a:rPr lang="en-US" sz="3600" dirty="0">
                <a:latin typeface="Aharoni" panose="02010803020104030203" pitchFamily="2" charset="-79"/>
                <a:cs typeface="Aharoni" panose="02010803020104030203" pitchFamily="2" charset="-79"/>
              </a:rPr>
              <a:t>Man and Woman</a:t>
            </a:r>
          </a:p>
        </p:txBody>
      </p:sp>
      <p:sp>
        <p:nvSpPr>
          <p:cNvPr id="4" name="Rectangle 3"/>
          <p:cNvSpPr/>
          <p:nvPr/>
        </p:nvSpPr>
        <p:spPr>
          <a:xfrm>
            <a:off x="0" y="4495800"/>
            <a:ext cx="2286000" cy="1413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01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875 -0.00278 " pathEditMode="relative" rAng="0" ptsTypes="AA">
                                      <p:cBhvr>
                                        <p:cTn id="6" dur="3000" fill="hold"/>
                                        <p:tgtEl>
                                          <p:spTgt spid="12"/>
                                        </p:tgtEl>
                                        <p:attrNameLst>
                                          <p:attrName>ppt_x</p:attrName>
                                          <p:attrName>ppt_y</p:attrName>
                                        </p:attrNameLst>
                                      </p:cBhvr>
                                      <p:rCtr x="43750" y="-139"/>
                                    </p:animMotion>
                                  </p:childTnLst>
                                </p:cTn>
                              </p:par>
                            </p:childTnLst>
                          </p:cTn>
                        </p:par>
                        <p:par>
                          <p:cTn id="7" fill="hold">
                            <p:stCondLst>
                              <p:cond delay="3000"/>
                            </p:stCondLst>
                            <p:childTnLst>
                              <p:par>
                                <p:cTn id="8" presetID="10"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000"/>
                                        <p:tgtEl>
                                          <p:spTgt spid="15"/>
                                        </p:tgtEl>
                                      </p:cBhvr>
                                    </p:animEffect>
                                  </p:childTnLst>
                                </p:cTn>
                              </p:par>
                            </p:childTnLst>
                          </p:cTn>
                        </p:par>
                        <p:par>
                          <p:cTn id="16" fill="hold">
                            <p:stCondLst>
                              <p:cond delay="1000"/>
                            </p:stCondLst>
                            <p:childTnLst>
                              <p:par>
                                <p:cTn id="17" presetID="22" presetClass="entr" presetSubtype="1" fill="hold" grpId="0"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1000"/>
                                        <p:tgtEl>
                                          <p:spTgt spid="17"/>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0" nodeType="clickEffect">
                                  <p:stCondLst>
                                    <p:cond delay="0"/>
                                  </p:stCondLst>
                                  <p:childTnLst>
                                    <p:animMotion origin="layout" path="M 0 3.82054E-6 L 0.7375 -0.63252 " pathEditMode="relative" rAng="0" ptsTypes="AA">
                                      <p:cBhvr>
                                        <p:cTn id="37" dur="3000" fill="hold"/>
                                        <p:tgtEl>
                                          <p:spTgt spid="2"/>
                                        </p:tgtEl>
                                        <p:attrNameLst>
                                          <p:attrName>ppt_x</p:attrName>
                                          <p:attrName>ppt_y</p:attrName>
                                        </p:attrNameLst>
                                      </p:cBhvr>
                                      <p:rCtr x="36875" y="-316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2"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fontScale="90000"/>
          </a:bodyPr>
          <a:lstStyle/>
          <a:p>
            <a:r>
              <a:rPr lang="en-US" u="sng" dirty="0"/>
              <a:t>From Last Lesson: Clues to Remember</a:t>
            </a:r>
          </a:p>
        </p:txBody>
      </p:sp>
      <p:sp>
        <p:nvSpPr>
          <p:cNvPr id="3" name="Content Placeholder 2"/>
          <p:cNvSpPr>
            <a:spLocks noGrp="1"/>
          </p:cNvSpPr>
          <p:nvPr>
            <p:ph idx="1"/>
          </p:nvPr>
        </p:nvSpPr>
        <p:spPr>
          <a:xfrm>
            <a:off x="381000" y="1025856"/>
            <a:ext cx="8382000" cy="5562600"/>
          </a:xfrm>
        </p:spPr>
        <p:txBody>
          <a:bodyPr>
            <a:normAutofit fontScale="92500" lnSpcReduction="10000"/>
          </a:bodyPr>
          <a:lstStyle/>
          <a:p>
            <a:pPr hangingPunct="0"/>
            <a:r>
              <a:rPr lang="en-US" b="1" dirty="0"/>
              <a:t>Genesis 3:9</a:t>
            </a:r>
            <a:r>
              <a:rPr lang="en-US" dirty="0"/>
              <a:t> &gt; </a:t>
            </a:r>
            <a:r>
              <a:rPr lang="en-US" u="sng" dirty="0"/>
              <a:t>God came down</a:t>
            </a:r>
            <a:r>
              <a:rPr lang="en-US" dirty="0"/>
              <a:t> and </a:t>
            </a:r>
            <a:r>
              <a:rPr lang="en-US" u="sng" dirty="0"/>
              <a:t>called out</a:t>
            </a:r>
            <a:r>
              <a:rPr lang="en-US" dirty="0"/>
              <a:t> to the sinful man</a:t>
            </a:r>
          </a:p>
          <a:p>
            <a:pPr lvl="1" hangingPunct="0"/>
            <a:r>
              <a:rPr lang="en-US" dirty="0"/>
              <a:t>“Where are you?”  An opportunity to confess sin</a:t>
            </a:r>
          </a:p>
          <a:p>
            <a:pPr hangingPunct="0"/>
            <a:r>
              <a:rPr lang="en-US" b="1" dirty="0"/>
              <a:t>Genesis 3:17-18</a:t>
            </a:r>
            <a:r>
              <a:rPr lang="en-US" dirty="0"/>
              <a:t> &gt; </a:t>
            </a:r>
            <a:r>
              <a:rPr lang="en-US" u="sng" dirty="0"/>
              <a:t>Thorns</a:t>
            </a:r>
            <a:r>
              <a:rPr lang="en-US" dirty="0"/>
              <a:t> and Thistles on Earth</a:t>
            </a:r>
          </a:p>
          <a:p>
            <a:pPr lvl="1" hangingPunct="0"/>
            <a:r>
              <a:rPr lang="en-US" dirty="0"/>
              <a:t>Thorns: an image of the pain of sin</a:t>
            </a:r>
          </a:p>
          <a:p>
            <a:pPr hangingPunct="0"/>
            <a:r>
              <a:rPr lang="en-US" b="1" dirty="0"/>
              <a:t>Genesis 3:21</a:t>
            </a:r>
            <a:r>
              <a:rPr lang="en-US" dirty="0"/>
              <a:t> &gt; </a:t>
            </a:r>
            <a:r>
              <a:rPr lang="en-US" u="sng" dirty="0"/>
              <a:t>God covered</a:t>
            </a:r>
            <a:r>
              <a:rPr lang="en-US" dirty="0"/>
              <a:t> their shame</a:t>
            </a:r>
          </a:p>
          <a:p>
            <a:pPr lvl="1" hangingPunct="0">
              <a:spcAft>
                <a:spcPts val="1200"/>
              </a:spcAft>
            </a:pPr>
            <a:r>
              <a:rPr lang="en-US" dirty="0"/>
              <a:t>God allowed the death of an animal (</a:t>
            </a:r>
            <a:r>
              <a:rPr lang="en-US" b="1" dirty="0"/>
              <a:t>a</a:t>
            </a:r>
            <a:r>
              <a:rPr lang="en-US" dirty="0"/>
              <a:t> </a:t>
            </a:r>
            <a:r>
              <a:rPr lang="en-US" b="1" dirty="0"/>
              <a:t>substitute)</a:t>
            </a:r>
            <a:r>
              <a:rPr lang="en-US" dirty="0"/>
              <a:t> instead of the death of the man</a:t>
            </a:r>
          </a:p>
          <a:p>
            <a:pPr lvl="1" hangingPunct="0">
              <a:spcAft>
                <a:spcPts val="1200"/>
              </a:spcAft>
            </a:pPr>
            <a:r>
              <a:rPr lang="en-US" dirty="0"/>
              <a:t>The first </a:t>
            </a:r>
            <a:r>
              <a:rPr lang="en-US" u="sng" dirty="0"/>
              <a:t>animal sacrifice</a:t>
            </a:r>
            <a:r>
              <a:rPr lang="en-US" dirty="0"/>
              <a:t>:</a:t>
            </a:r>
          </a:p>
          <a:p>
            <a:pPr lvl="2" hangingPunct="0">
              <a:spcAft>
                <a:spcPts val="1200"/>
              </a:spcAft>
            </a:pPr>
            <a:r>
              <a:rPr lang="en-US" dirty="0"/>
              <a:t>A constant reminder that sin causes death</a:t>
            </a:r>
          </a:p>
          <a:p>
            <a:pPr lvl="2" hangingPunct="0">
              <a:spcAft>
                <a:spcPts val="1200"/>
              </a:spcAft>
            </a:pPr>
            <a:r>
              <a:rPr lang="en-US" b="1" dirty="0"/>
              <a:t>Leviticus 17:11 </a:t>
            </a:r>
            <a:r>
              <a:rPr lang="en-US" dirty="0"/>
              <a:t>&gt; The blood contains life (and forgiveness)</a:t>
            </a:r>
          </a:p>
        </p:txBody>
      </p:sp>
    </p:spTree>
    <p:extLst>
      <p:ext uri="{BB962C8B-B14F-4D97-AF65-F5344CB8AC3E}">
        <p14:creationId xmlns:p14="http://schemas.microsoft.com/office/powerpoint/2010/main" val="369008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u="sng" dirty="0"/>
              <a:t>Three true stories about evil</a:t>
            </a:r>
          </a:p>
        </p:txBody>
      </p:sp>
      <p:sp>
        <p:nvSpPr>
          <p:cNvPr id="3" name="Content Placeholder 2"/>
          <p:cNvSpPr>
            <a:spLocks noGrp="1"/>
          </p:cNvSpPr>
          <p:nvPr>
            <p:ph idx="1"/>
          </p:nvPr>
        </p:nvSpPr>
        <p:spPr>
          <a:xfrm>
            <a:off x="1371600" y="1295400"/>
            <a:ext cx="6400800" cy="4830763"/>
          </a:xfrm>
        </p:spPr>
        <p:txBody>
          <a:bodyPr/>
          <a:lstStyle/>
          <a:p>
            <a:pPr>
              <a:lnSpc>
                <a:spcPct val="200000"/>
              </a:lnSpc>
            </a:pPr>
            <a:r>
              <a:rPr lang="en-US" dirty="0"/>
              <a:t>Cain and Abel (Genesis 4)</a:t>
            </a:r>
          </a:p>
          <a:p>
            <a:pPr>
              <a:lnSpc>
                <a:spcPct val="200000"/>
              </a:lnSpc>
            </a:pPr>
            <a:r>
              <a:rPr lang="en-US" dirty="0"/>
              <a:t>The Great Flood (Genesis 6 – 9)</a:t>
            </a:r>
          </a:p>
          <a:p>
            <a:pPr>
              <a:lnSpc>
                <a:spcPct val="200000"/>
              </a:lnSpc>
            </a:pPr>
            <a:r>
              <a:rPr lang="en-US" dirty="0"/>
              <a:t>The Tower of Babel (Genesis 11)</a:t>
            </a:r>
          </a:p>
        </p:txBody>
      </p:sp>
    </p:spTree>
    <p:extLst>
      <p:ext uri="{BB962C8B-B14F-4D97-AF65-F5344CB8AC3E}">
        <p14:creationId xmlns:p14="http://schemas.microsoft.com/office/powerpoint/2010/main" val="2025907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b="1" u="sng" dirty="0"/>
              <a:t>Cain and Abel  -  Genesis 4</a:t>
            </a:r>
          </a:p>
        </p:txBody>
      </p:sp>
      <p:sp>
        <p:nvSpPr>
          <p:cNvPr id="3" name="Content Placeholder 2"/>
          <p:cNvSpPr>
            <a:spLocks noGrp="1"/>
          </p:cNvSpPr>
          <p:nvPr>
            <p:ph idx="1"/>
          </p:nvPr>
        </p:nvSpPr>
        <p:spPr>
          <a:xfrm>
            <a:off x="304800" y="1066800"/>
            <a:ext cx="8534400" cy="5334000"/>
          </a:xfrm>
        </p:spPr>
        <p:txBody>
          <a:bodyPr>
            <a:normAutofit/>
          </a:bodyPr>
          <a:lstStyle/>
          <a:p>
            <a:r>
              <a:rPr lang="en-US" b="1" dirty="0"/>
              <a:t>Verses 1-2</a:t>
            </a:r>
            <a:r>
              <a:rPr lang="en-US" dirty="0"/>
              <a:t>:  Cain and Abel – both </a:t>
            </a:r>
            <a:r>
              <a:rPr lang="en-US" u="sng" dirty="0"/>
              <a:t>born sinners</a:t>
            </a:r>
          </a:p>
          <a:p>
            <a:r>
              <a:rPr lang="en-US" b="1" dirty="0"/>
              <a:t>Verses 3-5</a:t>
            </a:r>
            <a:r>
              <a:rPr lang="en-US" dirty="0"/>
              <a:t>:  Two sacrifices; two responses</a:t>
            </a:r>
          </a:p>
          <a:p>
            <a:pPr marL="971550" lvl="1" indent="-514350">
              <a:buFont typeface="+mj-lt"/>
              <a:buAutoNum type="arabicPeriod"/>
            </a:pPr>
            <a:r>
              <a:rPr lang="en-US" dirty="0"/>
              <a:t>Abel : sacrifice of a lamb, following the example set </a:t>
            </a:r>
            <a:r>
              <a:rPr lang="en-US" b="1" dirty="0"/>
              <a:t>by God</a:t>
            </a:r>
            <a:r>
              <a:rPr lang="en-US" dirty="0"/>
              <a:t> in the garden – accepted</a:t>
            </a:r>
          </a:p>
          <a:p>
            <a:pPr marL="971550" lvl="1" indent="-514350">
              <a:buFont typeface="+mj-lt"/>
              <a:buAutoNum type="arabicPeriod"/>
            </a:pPr>
            <a:r>
              <a:rPr lang="en-US" dirty="0"/>
              <a:t>Cain : sacrifice of fruits and vegetables, giving the result of </a:t>
            </a:r>
            <a:r>
              <a:rPr lang="en-US" b="1" dirty="0"/>
              <a:t>his own work </a:t>
            </a:r>
            <a:r>
              <a:rPr lang="en-US" dirty="0"/>
              <a:t>– rejected </a:t>
            </a:r>
          </a:p>
          <a:p>
            <a:pPr lvl="2"/>
            <a:r>
              <a:rPr lang="en-US" sz="2600" dirty="0"/>
              <a:t>Cain chose to offer a sacrifice </a:t>
            </a:r>
            <a:r>
              <a:rPr lang="en-US" sz="2600" u="sng" dirty="0"/>
              <a:t>his own way</a:t>
            </a:r>
            <a:r>
              <a:rPr lang="en-US" sz="2600" dirty="0"/>
              <a:t> (sin)</a:t>
            </a:r>
          </a:p>
          <a:p>
            <a:pPr lvl="2"/>
            <a:r>
              <a:rPr lang="en-US" sz="2600" dirty="0"/>
              <a:t>It may have </a:t>
            </a:r>
            <a:r>
              <a:rPr lang="en-US" sz="2600" u="sng" dirty="0"/>
              <a:t>seemed good to him</a:t>
            </a:r>
            <a:r>
              <a:rPr lang="en-US" sz="2600" dirty="0"/>
              <a:t> but </a:t>
            </a:r>
            <a:r>
              <a:rPr lang="en-US" sz="2600" u="sng" dirty="0"/>
              <a:t>was not</a:t>
            </a:r>
            <a:r>
              <a:rPr lang="en-US" sz="2600" dirty="0"/>
              <a:t> what God desired.</a:t>
            </a:r>
          </a:p>
          <a:p>
            <a:pPr lvl="2"/>
            <a:r>
              <a:rPr lang="en-US" sz="2600" dirty="0"/>
              <a:t>“Religion” = people try to please God with their </a:t>
            </a:r>
            <a:r>
              <a:rPr lang="en-US" sz="2600" u="sng" dirty="0"/>
              <a:t>own ideas and efforts</a:t>
            </a:r>
            <a:r>
              <a:rPr lang="en-US" sz="2600" dirty="0"/>
              <a:t>. </a:t>
            </a:r>
          </a:p>
        </p:txBody>
      </p:sp>
    </p:spTree>
    <p:extLst>
      <p:ext uri="{BB962C8B-B14F-4D97-AF65-F5344CB8AC3E}">
        <p14:creationId xmlns:p14="http://schemas.microsoft.com/office/powerpoint/2010/main" val="259634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962"/>
            <a:ext cx="8229600" cy="838200"/>
          </a:xfrm>
        </p:spPr>
        <p:txBody>
          <a:bodyPr>
            <a:normAutofit/>
          </a:bodyPr>
          <a:lstStyle/>
          <a:p>
            <a:r>
              <a:rPr lang="en-US" b="1" u="sng" dirty="0"/>
              <a:t>The Power of Sin</a:t>
            </a:r>
          </a:p>
        </p:txBody>
      </p:sp>
      <p:sp>
        <p:nvSpPr>
          <p:cNvPr id="3" name="Content Placeholder 2"/>
          <p:cNvSpPr>
            <a:spLocks noGrp="1"/>
          </p:cNvSpPr>
          <p:nvPr>
            <p:ph idx="1"/>
          </p:nvPr>
        </p:nvSpPr>
        <p:spPr>
          <a:xfrm>
            <a:off x="0" y="1066800"/>
            <a:ext cx="9144000" cy="5334000"/>
          </a:xfrm>
        </p:spPr>
        <p:txBody>
          <a:bodyPr>
            <a:normAutofit fontScale="92500" lnSpcReduction="10000"/>
          </a:bodyPr>
          <a:lstStyle/>
          <a:p>
            <a:r>
              <a:rPr lang="en-US" b="1" dirty="0"/>
              <a:t>Verse 5:  At whom </a:t>
            </a:r>
            <a:r>
              <a:rPr lang="en-US" dirty="0"/>
              <a:t>was</a:t>
            </a:r>
            <a:r>
              <a:rPr lang="en-US" b="1" dirty="0"/>
              <a:t> </a:t>
            </a:r>
            <a:r>
              <a:rPr lang="en-US" dirty="0"/>
              <a:t>Cain “very angry”?</a:t>
            </a:r>
          </a:p>
          <a:p>
            <a:pPr lvl="1"/>
            <a:r>
              <a:rPr lang="en-US" dirty="0"/>
              <a:t>He was </a:t>
            </a:r>
            <a:r>
              <a:rPr lang="en-US" b="1" dirty="0"/>
              <a:t>angry at God </a:t>
            </a:r>
            <a:r>
              <a:rPr lang="en-US" dirty="0"/>
              <a:t>(even though his life and breath were all gifts from God)</a:t>
            </a:r>
          </a:p>
          <a:p>
            <a:r>
              <a:rPr lang="en-US" b="1" dirty="0"/>
              <a:t>Verse 6</a:t>
            </a:r>
            <a:r>
              <a:rPr lang="en-US" dirty="0"/>
              <a:t>:  </a:t>
            </a:r>
            <a:r>
              <a:rPr lang="en-US" b="1" dirty="0"/>
              <a:t>Why</a:t>
            </a:r>
            <a:r>
              <a:rPr lang="en-US" dirty="0"/>
              <a:t> was Cain angry?</a:t>
            </a:r>
          </a:p>
          <a:p>
            <a:pPr lvl="1"/>
            <a:r>
              <a:rPr lang="en-US" dirty="0"/>
              <a:t>Cain wanted to live his way, </a:t>
            </a:r>
            <a:r>
              <a:rPr lang="en-US" b="1" dirty="0"/>
              <a:t>not under the authority of God</a:t>
            </a:r>
            <a:r>
              <a:rPr lang="en-US" dirty="0"/>
              <a:t>.</a:t>
            </a:r>
          </a:p>
          <a:p>
            <a:pPr lvl="1"/>
            <a:r>
              <a:rPr lang="en-US" dirty="0"/>
              <a:t>Just like Adam and Eve, Cain wanted to rule his own life.</a:t>
            </a:r>
          </a:p>
          <a:p>
            <a:r>
              <a:rPr lang="en-US" b="1" dirty="0"/>
              <a:t>Verse 7</a:t>
            </a:r>
            <a:r>
              <a:rPr lang="en-US" dirty="0"/>
              <a:t>:  </a:t>
            </a:r>
            <a:r>
              <a:rPr lang="en-US" b="1" dirty="0"/>
              <a:t>What sin </a:t>
            </a:r>
            <a:r>
              <a:rPr lang="en-US" dirty="0"/>
              <a:t>is “crouching at the door”?</a:t>
            </a:r>
          </a:p>
          <a:p>
            <a:pPr lvl="1"/>
            <a:r>
              <a:rPr lang="en-US" b="1" dirty="0"/>
              <a:t>Rejecting God’s authority </a:t>
            </a:r>
            <a:r>
              <a:rPr lang="en-US" dirty="0"/>
              <a:t>– “believe in yourself”</a:t>
            </a:r>
          </a:p>
          <a:p>
            <a:pPr lvl="1"/>
            <a:r>
              <a:rPr lang="en-US" b="1" dirty="0"/>
              <a:t>We all </a:t>
            </a:r>
            <a:r>
              <a:rPr lang="en-US" dirty="0"/>
              <a:t>inherited this sin – it lives within </a:t>
            </a:r>
            <a:r>
              <a:rPr lang="en-US" b="1" dirty="0"/>
              <a:t>every heart</a:t>
            </a:r>
          </a:p>
          <a:p>
            <a:pPr lvl="1"/>
            <a:r>
              <a:rPr lang="en-US" dirty="0"/>
              <a:t>“Everyone did what was right in his own eyes.” Judges 21:25</a:t>
            </a:r>
          </a:p>
          <a:p>
            <a:pPr lvl="1"/>
            <a:r>
              <a:rPr lang="en-US" dirty="0"/>
              <a:t>A world like this is filled with evil and chaos!</a:t>
            </a:r>
          </a:p>
        </p:txBody>
      </p:sp>
    </p:spTree>
    <p:extLst>
      <p:ext uri="{BB962C8B-B14F-4D97-AF65-F5344CB8AC3E}">
        <p14:creationId xmlns:p14="http://schemas.microsoft.com/office/powerpoint/2010/main" val="65787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left)">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4545</TotalTime>
  <Words>3532</Words>
  <Application>Microsoft Macintosh PowerPoint</Application>
  <PresentationFormat>On-screen Show (4:3)</PresentationFormat>
  <Paragraphs>226</Paragraphs>
  <Slides>27</Slides>
  <Notes>24</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Aharoni</vt:lpstr>
      <vt:lpstr>Arial</vt:lpstr>
      <vt:lpstr>Arial Black</vt:lpstr>
      <vt:lpstr>Calibri</vt:lpstr>
      <vt:lpstr>Wingdings</vt:lpstr>
      <vt:lpstr>Office Theme</vt:lpstr>
      <vt:lpstr>Study Plan</vt:lpstr>
      <vt:lpstr>Remember:</vt:lpstr>
      <vt:lpstr>Why is Evil so Widespread and Powerful?</vt:lpstr>
      <vt:lpstr>From Last Lesson: Sin  Death  (separation from life)</vt:lpstr>
      <vt:lpstr>PowerPoint Presentation</vt:lpstr>
      <vt:lpstr>From Last Lesson: Clues to Remember</vt:lpstr>
      <vt:lpstr>Three true stories about evil</vt:lpstr>
      <vt:lpstr>Cain and Abel  -  Genesis 4</vt:lpstr>
      <vt:lpstr>The Power of Sin</vt:lpstr>
      <vt:lpstr>God’s Warning to Cain </vt:lpstr>
      <vt:lpstr>Things to Remember</vt:lpstr>
      <vt:lpstr>Genesis 5 – Adam’s children </vt:lpstr>
      <vt:lpstr>Genesis 6 – Evil on the Earth</vt:lpstr>
      <vt:lpstr>Genesis 6 – God’s plan</vt:lpstr>
      <vt:lpstr>Genesis 7 – The Great Flood</vt:lpstr>
      <vt:lpstr>The Great Flood : is it true?</vt:lpstr>
      <vt:lpstr>PowerPoint Presentation</vt:lpstr>
      <vt:lpstr>PowerPoint Presentation</vt:lpstr>
      <vt:lpstr>PowerPoint Presentation</vt:lpstr>
      <vt:lpstr>PowerPoint Presentation</vt:lpstr>
      <vt:lpstr>Things to Remember</vt:lpstr>
      <vt:lpstr>God’s Commands and Man’s Response</vt:lpstr>
      <vt:lpstr>God’s Response to Man’s Evil</vt:lpstr>
      <vt:lpstr>Global Languages remind us that, even in His judgment, God shows mercy.</vt:lpstr>
      <vt:lpstr>Things to Remember</vt:lpstr>
      <vt:lpstr>Evil is Inside Everyone</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Spirits and the Origin of Evil</dc:title>
  <dc:creator>Mark Robnett</dc:creator>
  <cp:lastModifiedBy>Mark Robnett</cp:lastModifiedBy>
  <cp:revision>97</cp:revision>
  <dcterms:created xsi:type="dcterms:W3CDTF">2016-09-26T12:13:45Z</dcterms:created>
  <dcterms:modified xsi:type="dcterms:W3CDTF">2025-11-24T16:49:17Z</dcterms:modified>
</cp:coreProperties>
</file>