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330" r:id="rId2"/>
    <p:sldId id="256" r:id="rId3"/>
    <p:sldId id="284" r:id="rId4"/>
    <p:sldId id="265" r:id="rId5"/>
    <p:sldId id="285" r:id="rId6"/>
    <p:sldId id="300" r:id="rId7"/>
    <p:sldId id="286" r:id="rId8"/>
    <p:sldId id="287" r:id="rId9"/>
    <p:sldId id="296" r:id="rId10"/>
    <p:sldId id="301" r:id="rId11"/>
    <p:sldId id="293" r:id="rId12"/>
    <p:sldId id="302" r:id="rId13"/>
    <p:sldId id="289" r:id="rId14"/>
    <p:sldId id="294" r:id="rId15"/>
    <p:sldId id="291" r:id="rId16"/>
    <p:sldId id="329" r:id="rId17"/>
    <p:sldId id="295" r:id="rId18"/>
    <p:sldId id="297" r:id="rId19"/>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352"/>
    <p:restoredTop sz="74792" autoAdjust="0"/>
  </p:normalViewPr>
  <p:slideViewPr>
    <p:cSldViewPr>
      <p:cViewPr varScale="1">
        <p:scale>
          <a:sx n="87" d="100"/>
          <a:sy n="87" d="100"/>
        </p:scale>
        <p:origin x="220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01E10EF0-C4CA-4EFA-B66F-279BCAA7B5C3}" type="datetimeFigureOut">
              <a:rPr lang="en-US" smtClean="0"/>
              <a:t>6/16/2026</a:t>
            </a:fld>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4BE32A01-3846-4E06-95D5-68E163FFF8B2}" type="slidenum">
              <a:rPr lang="en-US" smtClean="0"/>
              <a:t>‹#›</a:t>
            </a:fld>
            <a:endParaRPr lang="en-US"/>
          </a:p>
        </p:txBody>
      </p:sp>
    </p:spTree>
    <p:extLst>
      <p:ext uri="{BB962C8B-B14F-4D97-AF65-F5344CB8AC3E}">
        <p14:creationId xmlns:p14="http://schemas.microsoft.com/office/powerpoint/2010/main" val="31585191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61187D56-17D7-4347-90D2-95D6CC1706F8}" type="datetimeFigureOut">
              <a:rPr lang="en-US" smtClean="0"/>
              <a:t>6/16/2026</a:t>
            </a:fld>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6988"/>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1440" tIns="45720" rIns="91440" bIns="45720" rtlCol="0" anchor="b"/>
          <a:lstStyle>
            <a:lvl1pPr algn="r">
              <a:defRPr sz="1200"/>
            </a:lvl1pPr>
          </a:lstStyle>
          <a:p>
            <a:fld id="{6CAF6621-A6FA-4104-BB88-23D33AA5F148}" type="slidenum">
              <a:rPr lang="en-US" smtClean="0"/>
              <a:t>‹#›</a:t>
            </a:fld>
            <a:endParaRPr lang="en-US"/>
          </a:p>
        </p:txBody>
      </p:sp>
    </p:spTree>
    <p:extLst>
      <p:ext uri="{BB962C8B-B14F-4D97-AF65-F5344CB8AC3E}">
        <p14:creationId xmlns:p14="http://schemas.microsoft.com/office/powerpoint/2010/main" val="29433270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p>
        </p:txBody>
      </p:sp>
      <p:sp>
        <p:nvSpPr>
          <p:cNvPr id="4" name="Slide Number Placeholder 3"/>
          <p:cNvSpPr>
            <a:spLocks noGrp="1"/>
          </p:cNvSpPr>
          <p:nvPr>
            <p:ph type="sldNum" sz="quarter" idx="10"/>
          </p:nvPr>
        </p:nvSpPr>
        <p:spPr/>
        <p:txBody>
          <a:bodyPr/>
          <a:lstStyle/>
          <a:p>
            <a:fld id="{408EE2F0-686A-4CE9-933A-000DB5798FF3}" type="slidenum">
              <a:rPr lang="en-US" smtClean="0"/>
              <a:t>1</a:t>
            </a:fld>
            <a:endParaRPr lang="en-US"/>
          </a:p>
        </p:txBody>
      </p:sp>
    </p:spTree>
    <p:extLst>
      <p:ext uri="{BB962C8B-B14F-4D97-AF65-F5344CB8AC3E}">
        <p14:creationId xmlns:p14="http://schemas.microsoft.com/office/powerpoint/2010/main" val="14040903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Let’s continue the story by reading about one of Jacob’s youngest sons, Joseph (</a:t>
            </a:r>
            <a:r>
              <a:rPr lang="en-US" sz="1200" b="1" kern="1200" dirty="0">
                <a:solidFill>
                  <a:schemeClr val="tx1"/>
                </a:solidFill>
                <a:effectLst/>
                <a:latin typeface="+mn-lt"/>
                <a:ea typeface="+mn-ea"/>
                <a:cs typeface="+mn-cs"/>
              </a:rPr>
              <a:t>Genesis 37:2-4</a:t>
            </a:r>
            <a:r>
              <a:rPr lang="en-US" sz="1200" kern="1200" dirty="0">
                <a:solidFill>
                  <a:schemeClr val="tx1"/>
                </a:solidFill>
                <a:effectLst/>
                <a:latin typeface="+mn-lt"/>
                <a:ea typeface="+mn-ea"/>
                <a:cs typeface="+mn-cs"/>
              </a:rPr>
              <a:t>).  We start off by seeing two problems: Joseph is proud and says bad things about his brothers, and Israel shows favoritism to Joseph.</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Although his brothers hate him for his pride, Joseph continues to boast (</a:t>
            </a:r>
            <a:r>
              <a:rPr lang="en-US" sz="1200" b="1" kern="1200" dirty="0">
                <a:solidFill>
                  <a:schemeClr val="tx1"/>
                </a:solidFill>
                <a:effectLst/>
                <a:latin typeface="+mn-lt"/>
                <a:ea typeface="+mn-ea"/>
                <a:cs typeface="+mn-cs"/>
              </a:rPr>
              <a:t>Genesis 37:5-8</a:t>
            </a:r>
            <a:r>
              <a:rPr lang="en-US" sz="1200" kern="1200" dirty="0">
                <a:solidFill>
                  <a:schemeClr val="tx1"/>
                </a:solidFill>
                <a:effectLst/>
                <a:latin typeface="+mn-lt"/>
                <a:ea typeface="+mn-ea"/>
                <a:cs typeface="+mn-cs"/>
              </a:rPr>
              <a:t>).  Their anger grows, until one day, they take action.  </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In Genesis 37, Jacob tells Joseph to check on his brothers who were watching the flocks far from home.  When his brothers saw him, they decided to kill him (</a:t>
            </a:r>
            <a:r>
              <a:rPr lang="en-US" sz="1200" b="1" kern="1200" dirty="0">
                <a:solidFill>
                  <a:schemeClr val="tx1"/>
                </a:solidFill>
                <a:effectLst/>
                <a:latin typeface="+mn-lt"/>
                <a:ea typeface="+mn-ea"/>
                <a:cs typeface="+mn-cs"/>
              </a:rPr>
              <a:t>verses 19-20</a:t>
            </a:r>
            <a:r>
              <a:rPr lang="en-US" sz="1200" kern="1200" dirty="0">
                <a:solidFill>
                  <a:schemeClr val="tx1"/>
                </a:solidFill>
                <a:effectLst/>
                <a:latin typeface="+mn-lt"/>
                <a:ea typeface="+mn-ea"/>
                <a:cs typeface="+mn-cs"/>
              </a:rPr>
              <a:t>).  But then they changed their minds and decided to sell him as a slave (</a:t>
            </a:r>
            <a:r>
              <a:rPr lang="en-US" sz="1200" b="1" kern="1200" dirty="0">
                <a:solidFill>
                  <a:schemeClr val="tx1"/>
                </a:solidFill>
                <a:effectLst/>
                <a:latin typeface="+mn-lt"/>
                <a:ea typeface="+mn-ea"/>
                <a:cs typeface="+mn-cs"/>
              </a:rPr>
              <a:t>verses 25-28</a:t>
            </a:r>
            <a:r>
              <a:rPr lang="en-US" sz="1200" kern="1200" dirty="0">
                <a:solidFill>
                  <a:schemeClr val="tx1"/>
                </a:solidFill>
                <a:effectLst/>
                <a:latin typeface="+mn-lt"/>
                <a:ea typeface="+mn-ea"/>
                <a:cs typeface="+mn-cs"/>
              </a:rPr>
              <a:t>) for 20 shekels of silver.  To cover up their actions, they bloodied Joseph’s coat and brought it back to their father (</a:t>
            </a:r>
            <a:r>
              <a:rPr lang="en-US" sz="1200" b="1" kern="1200" dirty="0">
                <a:solidFill>
                  <a:schemeClr val="tx1"/>
                </a:solidFill>
                <a:effectLst/>
                <a:latin typeface="+mn-lt"/>
                <a:ea typeface="+mn-ea"/>
                <a:cs typeface="+mn-cs"/>
              </a:rPr>
              <a:t>vs 31‑33</a:t>
            </a:r>
            <a:r>
              <a:rPr lang="en-US" sz="1200" kern="1200" dirty="0">
                <a:solidFill>
                  <a:schemeClr val="tx1"/>
                </a:solidFill>
                <a:effectLst/>
                <a:latin typeface="+mn-lt"/>
                <a:ea typeface="+mn-ea"/>
                <a:cs typeface="+mn-cs"/>
              </a:rPr>
              <a:t>).  As you can tell, </a:t>
            </a:r>
            <a:r>
              <a:rPr lang="en-US" sz="1200" b="1" kern="1200" dirty="0">
                <a:solidFill>
                  <a:schemeClr val="tx1"/>
                </a:solidFill>
                <a:effectLst/>
                <a:latin typeface="+mn-lt"/>
                <a:ea typeface="+mn-ea"/>
                <a:cs typeface="+mn-cs"/>
              </a:rPr>
              <a:t>the sons of Israel were just as sinful as everyone else.</a:t>
            </a:r>
          </a:p>
          <a:p>
            <a:endParaRPr lang="en-US" dirty="0"/>
          </a:p>
        </p:txBody>
      </p:sp>
      <p:sp>
        <p:nvSpPr>
          <p:cNvPr id="4" name="Slide Number Placeholder 3"/>
          <p:cNvSpPr>
            <a:spLocks noGrp="1"/>
          </p:cNvSpPr>
          <p:nvPr>
            <p:ph type="sldNum" sz="quarter" idx="10"/>
          </p:nvPr>
        </p:nvSpPr>
        <p:spPr/>
        <p:txBody>
          <a:bodyPr/>
          <a:lstStyle/>
          <a:p>
            <a:fld id="{6CAF6621-A6FA-4104-BB88-23D33AA5F148}" type="slidenum">
              <a:rPr lang="en-US" smtClean="0"/>
              <a:t>13</a:t>
            </a:fld>
            <a:endParaRPr lang="en-US"/>
          </a:p>
        </p:txBody>
      </p:sp>
    </p:spTree>
    <p:extLst>
      <p:ext uri="{BB962C8B-B14F-4D97-AF65-F5344CB8AC3E}">
        <p14:creationId xmlns:p14="http://schemas.microsoft.com/office/powerpoint/2010/main" val="31757331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hangingPunct="1"/>
            <a:r>
              <a:rPr lang="en-US" sz="1200" kern="1200" dirty="0">
                <a:solidFill>
                  <a:schemeClr val="tx1"/>
                </a:solidFill>
                <a:effectLst/>
                <a:latin typeface="+mn-lt"/>
                <a:ea typeface="+mn-ea"/>
                <a:cs typeface="+mn-cs"/>
              </a:rPr>
              <a:t>In </a:t>
            </a:r>
            <a:r>
              <a:rPr lang="en-US" sz="1200" b="1" kern="1200" dirty="0">
                <a:solidFill>
                  <a:schemeClr val="tx1"/>
                </a:solidFill>
                <a:effectLst/>
                <a:latin typeface="+mn-lt"/>
                <a:ea typeface="+mn-ea"/>
                <a:cs typeface="+mn-cs"/>
              </a:rPr>
              <a:t>Genesis 39:1-2</a:t>
            </a:r>
            <a:r>
              <a:rPr lang="en-US" sz="1200" kern="1200" dirty="0">
                <a:solidFill>
                  <a:schemeClr val="tx1"/>
                </a:solidFill>
                <a:effectLst/>
                <a:latin typeface="+mn-lt"/>
                <a:ea typeface="+mn-ea"/>
                <a:cs typeface="+mn-cs"/>
              </a:rPr>
              <a:t>, we see that Joseph was sold to Potiphar, an Egyptian who was one of Pharaoh’s officials.  Potiphar trusted Joseph, and made him in charge of his household with everything he owned.  But Potiphar’s wife made false accusations against Joseph and he was put into prison.  The warden put Joseph in charge of all those held in the prison, and he was made responsible for all that was done there.  Two of the prisoners were a cupbearer and a baker.  Genesis 40 tells us about these 2 men having dreams, and Joseph interprets them through the power of God.  Just as Joseph said, the cupbearer was released and started to work for Pharaoh again, but the baker was killed.  Joseph asked the cupbearer to remember him once he was out of prison, but he did not.</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In Genesis 41:1-8, we see that 2 years passed since the cupbearer had been released.  Pharaoh had a dream, but none of the wise men of Egypt or any of the magicians he asked could interpret the dream.  Then the cupbearer told Pharaoh about the dream he had in the past and how Joseph was able to interpret it.  So Pharaoh commanded Joseph to be brought to him from out of the dungeon </a:t>
            </a:r>
            <a:r>
              <a:rPr lang="en-US" sz="1200" b="1" kern="1200" dirty="0">
                <a:solidFill>
                  <a:schemeClr val="tx1"/>
                </a:solidFill>
                <a:effectLst/>
                <a:latin typeface="+mn-lt"/>
                <a:ea typeface="+mn-ea"/>
                <a:cs typeface="+mn-cs"/>
              </a:rPr>
              <a:t>(Genesis 41:15-16)</a:t>
            </a:r>
            <a:r>
              <a:rPr lang="en-US" sz="1200" kern="1200" dirty="0">
                <a:solidFill>
                  <a:schemeClr val="tx1"/>
                </a:solidFill>
                <a:effectLst/>
                <a:latin typeface="+mn-lt"/>
                <a:ea typeface="+mn-ea"/>
                <a:cs typeface="+mn-cs"/>
              </a:rPr>
              <a:t>.  Could Joseph give the answer in his own power?  Notice how Joseph changed during his time as a slave and in prison – he is no longer proud and self-centered, but is humble and God-fearing (</a:t>
            </a:r>
            <a:r>
              <a:rPr lang="en-US" sz="1200" b="1" kern="1200" dirty="0">
                <a:solidFill>
                  <a:schemeClr val="tx1"/>
                </a:solidFill>
                <a:effectLst/>
                <a:latin typeface="+mn-lt"/>
                <a:ea typeface="+mn-ea"/>
                <a:cs typeface="+mn-cs"/>
              </a:rPr>
              <a:t>1 Peter 5:5-7</a:t>
            </a:r>
            <a:r>
              <a:rPr lang="en-US" sz="1200" kern="1200" dirty="0">
                <a:solidFill>
                  <a:schemeClr val="tx1"/>
                </a:solidFill>
                <a:effectLst/>
                <a:latin typeface="+mn-lt"/>
                <a:ea typeface="+mn-ea"/>
                <a:cs typeface="+mn-cs"/>
              </a:rPr>
              <a:t>).</a:t>
            </a:r>
          </a:p>
          <a:p>
            <a:pPr hangingPunct="0"/>
            <a:r>
              <a:rPr lang="en-US" sz="1200" kern="1200" dirty="0">
                <a:solidFill>
                  <a:schemeClr val="tx1"/>
                </a:solidFill>
                <a:effectLst/>
                <a:latin typeface="+mn-lt"/>
                <a:ea typeface="+mn-ea"/>
                <a:cs typeface="+mn-cs"/>
              </a:rPr>
              <a:t> </a:t>
            </a:r>
          </a:p>
          <a:p>
            <a:pPr fontAlgn="auto" hangingPunct="1"/>
            <a:r>
              <a:rPr lang="en-US" sz="1200" kern="1200" dirty="0">
                <a:solidFill>
                  <a:schemeClr val="tx1"/>
                </a:solidFill>
                <a:effectLst/>
                <a:latin typeface="+mn-lt"/>
                <a:ea typeface="+mn-ea"/>
                <a:cs typeface="+mn-cs"/>
              </a:rPr>
              <a:t>In, Genesis 41:25-32, Joseph interpreted Pharaoh’s dream.  Joseph told Pharaoh that seven years of great abundance are coming throughout the land of Egypt, but seven years of famine would follow them.  The abundance in the land would not be remembered, because the famine that followed would be so severe.  Joseph encouraged Pharaoh to carefully save grain to prepare for the famine, so Pharaoh made Joseph second in command over all of Egypt (</a:t>
            </a:r>
            <a:r>
              <a:rPr lang="en-US" sz="1200" b="1" kern="1200" dirty="0">
                <a:solidFill>
                  <a:schemeClr val="tx1"/>
                </a:solidFill>
                <a:effectLst/>
                <a:latin typeface="+mn-lt"/>
                <a:ea typeface="+mn-ea"/>
                <a:cs typeface="+mn-cs"/>
              </a:rPr>
              <a:t>vs 39,40</a:t>
            </a:r>
            <a:r>
              <a:rPr lang="en-US" sz="1200" kern="1200" dirty="0">
                <a:solidFill>
                  <a:schemeClr val="tx1"/>
                </a:solidFill>
                <a:effectLst/>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6CAF6621-A6FA-4104-BB88-23D33AA5F148}" type="slidenum">
              <a:rPr lang="en-US" smtClean="0"/>
              <a:t>14</a:t>
            </a:fld>
            <a:endParaRPr lang="en-US"/>
          </a:p>
        </p:txBody>
      </p:sp>
    </p:spTree>
    <p:extLst>
      <p:ext uri="{BB962C8B-B14F-4D97-AF65-F5344CB8AC3E}">
        <p14:creationId xmlns:p14="http://schemas.microsoft.com/office/powerpoint/2010/main" val="2546831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fontAlgn="auto" hangingPunct="1"/>
            <a:r>
              <a:rPr lang="en-US" sz="1200" kern="1200" dirty="0">
                <a:solidFill>
                  <a:schemeClr val="tx1"/>
                </a:solidFill>
                <a:effectLst/>
                <a:latin typeface="+mn-lt"/>
                <a:ea typeface="+mn-ea"/>
                <a:cs typeface="+mn-cs"/>
              </a:rPr>
              <a:t>The famine was also a problem back in the land of Canaan.  So Jacob recommends that his sons go there to buy grain (</a:t>
            </a:r>
            <a:r>
              <a:rPr lang="en-US" sz="1200" b="1" kern="1200" dirty="0">
                <a:solidFill>
                  <a:schemeClr val="tx1"/>
                </a:solidFill>
                <a:effectLst/>
                <a:latin typeface="+mn-lt"/>
                <a:ea typeface="+mn-ea"/>
                <a:cs typeface="+mn-cs"/>
              </a:rPr>
              <a:t>Genesis 42:1-3</a:t>
            </a:r>
            <a:r>
              <a:rPr lang="en-US" sz="1200" kern="1200" dirty="0">
                <a:solidFill>
                  <a:schemeClr val="tx1"/>
                </a:solidFill>
                <a:effectLst/>
                <a:latin typeface="+mn-lt"/>
                <a:ea typeface="+mn-ea"/>
                <a:cs typeface="+mn-cs"/>
              </a:rPr>
              <a:t>).  Joseph was in charge of selling grain. So when Joseph’s brothers went to Egypt, they had to deal with Joseph.  Joseph recognized his brothers, but he pretended to be a stranger (</a:t>
            </a:r>
            <a:r>
              <a:rPr lang="en-US" sz="1200" b="1" kern="1200" dirty="0">
                <a:solidFill>
                  <a:schemeClr val="tx1"/>
                </a:solidFill>
                <a:effectLst/>
                <a:latin typeface="+mn-lt"/>
                <a:ea typeface="+mn-ea"/>
                <a:cs typeface="+mn-cs"/>
              </a:rPr>
              <a:t>verses 6-9</a:t>
            </a:r>
            <a:r>
              <a:rPr lang="en-US" sz="1200" kern="1200" dirty="0">
                <a:solidFill>
                  <a:schemeClr val="tx1"/>
                </a:solidFill>
                <a:effectLst/>
                <a:latin typeface="+mn-lt"/>
                <a:ea typeface="+mn-ea"/>
                <a:cs typeface="+mn-cs"/>
              </a:rPr>
              <a:t>) and spoke harshly to them and they did not recognize him.</a:t>
            </a:r>
          </a:p>
          <a:p>
            <a:pPr fontAlgn="auto" hangingPunct="1"/>
            <a:r>
              <a:rPr lang="en-US" sz="1200" kern="1200" dirty="0">
                <a:solidFill>
                  <a:schemeClr val="tx1"/>
                </a:solidFill>
                <a:effectLst/>
                <a:latin typeface="+mn-lt"/>
                <a:ea typeface="+mn-ea"/>
                <a:cs typeface="+mn-cs"/>
              </a:rPr>
              <a:t> </a:t>
            </a:r>
          </a:p>
          <a:p>
            <a:pPr fontAlgn="auto" hangingPunct="1"/>
            <a:r>
              <a:rPr lang="en-US" sz="1200" kern="1200" dirty="0">
                <a:solidFill>
                  <a:schemeClr val="tx1"/>
                </a:solidFill>
                <a:effectLst/>
                <a:latin typeface="+mn-lt"/>
                <a:ea typeface="+mn-ea"/>
                <a:cs typeface="+mn-cs"/>
              </a:rPr>
              <a:t>I</a:t>
            </a:r>
            <a:r>
              <a:rPr lang="en-US" sz="1200" b="1" kern="1200" dirty="0">
                <a:solidFill>
                  <a:schemeClr val="tx1"/>
                </a:solidFill>
                <a:effectLst/>
                <a:latin typeface="+mn-lt"/>
                <a:ea typeface="+mn-ea"/>
                <a:cs typeface="+mn-cs"/>
              </a:rPr>
              <a:t>n order to test them, </a:t>
            </a:r>
            <a:r>
              <a:rPr lang="en-US" sz="1200" kern="1200" dirty="0">
                <a:solidFill>
                  <a:schemeClr val="tx1"/>
                </a:solidFill>
                <a:effectLst/>
                <a:latin typeface="+mn-lt"/>
                <a:ea typeface="+mn-ea"/>
                <a:cs typeface="+mn-cs"/>
              </a:rPr>
              <a:t>Joseph keeps one of the brothers as a prisoner (Simeon) and sets the others free.  Even though it was many years ago, </a:t>
            </a:r>
            <a:r>
              <a:rPr lang="en-US" sz="1200" b="1" kern="1200" dirty="0">
                <a:solidFill>
                  <a:schemeClr val="tx1"/>
                </a:solidFill>
                <a:effectLst/>
                <a:latin typeface="+mn-lt"/>
                <a:ea typeface="+mn-ea"/>
                <a:cs typeface="+mn-cs"/>
              </a:rPr>
              <a:t>the brothers still carry the guilt </a:t>
            </a:r>
            <a:r>
              <a:rPr lang="en-US" sz="1200" kern="1200" dirty="0">
                <a:solidFill>
                  <a:schemeClr val="tx1"/>
                </a:solidFill>
                <a:effectLst/>
                <a:latin typeface="+mn-lt"/>
                <a:ea typeface="+mn-ea"/>
                <a:cs typeface="+mn-cs"/>
              </a:rPr>
              <a:t>of what they did to Joseph (</a:t>
            </a:r>
            <a:r>
              <a:rPr lang="en-US" sz="1200" b="1" kern="1200" dirty="0">
                <a:solidFill>
                  <a:schemeClr val="tx1"/>
                </a:solidFill>
                <a:effectLst/>
                <a:latin typeface="+mn-lt"/>
                <a:ea typeface="+mn-ea"/>
                <a:cs typeface="+mn-cs"/>
              </a:rPr>
              <a:t>Genesis 42:21,22</a:t>
            </a:r>
            <a:r>
              <a:rPr lang="en-US" sz="1200" kern="1200" dirty="0">
                <a:solidFill>
                  <a:schemeClr val="tx1"/>
                </a:solidFill>
                <a:effectLst/>
                <a:latin typeface="+mn-lt"/>
                <a:ea typeface="+mn-ea"/>
                <a:cs typeface="+mn-cs"/>
              </a:rPr>
              <a:t>).  </a:t>
            </a:r>
          </a:p>
          <a:p>
            <a:pPr fontAlgn="auto" hangingPunct="1"/>
            <a:r>
              <a:rPr lang="en-US" sz="1200" kern="1200" dirty="0">
                <a:solidFill>
                  <a:schemeClr val="tx1"/>
                </a:solidFill>
                <a:effectLst/>
                <a:latin typeface="+mn-lt"/>
                <a:ea typeface="+mn-ea"/>
                <a:cs typeface="+mn-cs"/>
              </a:rPr>
              <a:t> </a:t>
            </a:r>
          </a:p>
          <a:p>
            <a:pPr fontAlgn="auto" hangingPunct="1"/>
            <a:r>
              <a:rPr lang="en-US" sz="1200" kern="1200" dirty="0">
                <a:solidFill>
                  <a:schemeClr val="tx1"/>
                </a:solidFill>
                <a:effectLst/>
                <a:latin typeface="+mn-lt"/>
                <a:ea typeface="+mn-ea"/>
                <a:cs typeface="+mn-cs"/>
              </a:rPr>
              <a:t>They return to their home country, but soon come back for more grain.  This time, Joseph tests to see if they will betray their youngest brother, but Judah offers himself as a substitute (</a:t>
            </a:r>
            <a:r>
              <a:rPr lang="en-US" sz="1200" b="1" kern="1200" dirty="0">
                <a:solidFill>
                  <a:schemeClr val="tx1"/>
                </a:solidFill>
                <a:effectLst/>
                <a:latin typeface="+mn-lt"/>
                <a:ea typeface="+mn-ea"/>
                <a:cs typeface="+mn-cs"/>
              </a:rPr>
              <a:t>Genesis 44:33</a:t>
            </a:r>
            <a:r>
              <a:rPr lang="en-US" sz="1200" kern="1200" dirty="0">
                <a:solidFill>
                  <a:schemeClr val="tx1"/>
                </a:solidFill>
                <a:effectLst/>
                <a:latin typeface="+mn-lt"/>
                <a:ea typeface="+mn-ea"/>
                <a:cs typeface="+mn-cs"/>
              </a:rPr>
              <a:t>), indicating that </a:t>
            </a:r>
            <a:r>
              <a:rPr lang="en-US" sz="1200" b="1" kern="1200" dirty="0">
                <a:solidFill>
                  <a:schemeClr val="tx1"/>
                </a:solidFill>
                <a:effectLst/>
                <a:latin typeface="+mn-lt"/>
                <a:ea typeface="+mn-ea"/>
                <a:cs typeface="+mn-cs"/>
              </a:rPr>
              <a:t>a future substitute will arise from his offspring.  </a:t>
            </a:r>
            <a:r>
              <a:rPr lang="en-US" sz="1200" kern="1200" dirty="0">
                <a:solidFill>
                  <a:schemeClr val="tx1"/>
                </a:solidFill>
                <a:effectLst/>
                <a:latin typeface="+mn-lt"/>
                <a:ea typeface="+mn-ea"/>
                <a:cs typeface="+mn-cs"/>
              </a:rPr>
              <a:t>It appears that there has also been a change in the heart of some of Joseph’s brothers.</a:t>
            </a:r>
          </a:p>
          <a:p>
            <a:pPr fontAlgn="auto" hangingPunct="1"/>
            <a:r>
              <a:rPr lang="en-US" sz="1200" kern="1200" dirty="0">
                <a:solidFill>
                  <a:schemeClr val="tx1"/>
                </a:solidFill>
                <a:effectLst/>
                <a:latin typeface="+mn-lt"/>
                <a:ea typeface="+mn-ea"/>
                <a:cs typeface="+mn-cs"/>
              </a:rPr>
              <a:t> </a:t>
            </a:r>
          </a:p>
          <a:p>
            <a:pPr fontAlgn="auto" hangingPunct="1"/>
            <a:r>
              <a:rPr lang="en-US" sz="1200" kern="1200" dirty="0">
                <a:solidFill>
                  <a:schemeClr val="tx1"/>
                </a:solidFill>
                <a:effectLst/>
                <a:latin typeface="+mn-lt"/>
                <a:ea typeface="+mn-ea"/>
                <a:cs typeface="+mn-cs"/>
              </a:rPr>
              <a:t>It was now time for Joseph to reveal his true identity (</a:t>
            </a:r>
            <a:r>
              <a:rPr lang="en-US" sz="1200" b="1" kern="1200" dirty="0">
                <a:solidFill>
                  <a:schemeClr val="tx1"/>
                </a:solidFill>
                <a:effectLst/>
                <a:latin typeface="+mn-lt"/>
                <a:ea typeface="+mn-ea"/>
                <a:cs typeface="+mn-cs"/>
              </a:rPr>
              <a:t>Genesis 45:3-9</a:t>
            </a:r>
            <a:r>
              <a:rPr lang="en-US" sz="1200" kern="1200" dirty="0">
                <a:solidFill>
                  <a:schemeClr val="tx1"/>
                </a:solidFill>
                <a:effectLst/>
                <a:latin typeface="+mn-lt"/>
                <a:ea typeface="+mn-ea"/>
                <a:cs typeface="+mn-cs"/>
              </a:rPr>
              <a:t>).  Rather than treating his brothers as their deeds deserved, Joseph explained to them that </a:t>
            </a:r>
            <a:r>
              <a:rPr lang="en-US" sz="1200" u="sng" kern="1200" dirty="0">
                <a:solidFill>
                  <a:schemeClr val="tx1"/>
                </a:solidFill>
                <a:effectLst/>
                <a:latin typeface="+mn-lt"/>
                <a:ea typeface="+mn-ea"/>
                <a:cs typeface="+mn-cs"/>
              </a:rPr>
              <a:t>God was in control</a:t>
            </a:r>
            <a:r>
              <a:rPr lang="en-US" sz="1200" kern="1200" dirty="0">
                <a:solidFill>
                  <a:schemeClr val="tx1"/>
                </a:solidFill>
                <a:effectLst/>
                <a:latin typeface="+mn-lt"/>
                <a:ea typeface="+mn-ea"/>
                <a:cs typeface="+mn-cs"/>
              </a:rPr>
              <a:t> of the situation, and that He had used the brothers’ horrible actions to work for good.  Then Joseph’s brothers went back to their home country and told their father these things.  Jacob then moved the whole family as well as all of his possessions to Egypt.</a:t>
            </a:r>
          </a:p>
          <a:p>
            <a:pPr fontAlgn="auto" hangingPunct="1"/>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In order to show his gratefulness for Joseph’s blessing to Egypt, Pharaoh welcomes them to live on their very best land.  But the Egyptian kings will not always be kind to the sons of Israel…</a:t>
            </a:r>
            <a:endParaRPr lang="en-US" dirty="0"/>
          </a:p>
        </p:txBody>
      </p:sp>
      <p:sp>
        <p:nvSpPr>
          <p:cNvPr id="4" name="Slide Number Placeholder 3"/>
          <p:cNvSpPr>
            <a:spLocks noGrp="1"/>
          </p:cNvSpPr>
          <p:nvPr>
            <p:ph type="sldNum" sz="quarter" idx="10"/>
          </p:nvPr>
        </p:nvSpPr>
        <p:spPr/>
        <p:txBody>
          <a:bodyPr/>
          <a:lstStyle/>
          <a:p>
            <a:fld id="{6CAF6621-A6FA-4104-BB88-23D33AA5F148}" type="slidenum">
              <a:rPr lang="en-US" smtClean="0"/>
              <a:t>15</a:t>
            </a:fld>
            <a:endParaRPr lang="en-US"/>
          </a:p>
        </p:txBody>
      </p:sp>
    </p:spTree>
    <p:extLst>
      <p:ext uri="{BB962C8B-B14F-4D97-AF65-F5344CB8AC3E}">
        <p14:creationId xmlns:p14="http://schemas.microsoft.com/office/powerpoint/2010/main" val="320872240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God knows what is going to happen.  God always keeps His promises.  Many years before, God had told Abraham that his descendants would go to another country.  And now, they have become guests of the land of Egypt.  </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As the book of Genesis closes, please notice two important promises:</a:t>
            </a:r>
          </a:p>
          <a:p>
            <a:pPr hangingPunct="0"/>
            <a:r>
              <a:rPr lang="en-US" sz="1200" b="1" kern="1200" dirty="0">
                <a:solidFill>
                  <a:schemeClr val="tx1"/>
                </a:solidFill>
                <a:effectLst/>
                <a:latin typeface="+mn-lt"/>
                <a:ea typeface="+mn-ea"/>
                <a:cs typeface="+mn-cs"/>
              </a:rPr>
              <a:t>Genesis 49:10</a:t>
            </a:r>
            <a:r>
              <a:rPr lang="en-US" sz="1200" kern="1200" dirty="0">
                <a:solidFill>
                  <a:schemeClr val="tx1"/>
                </a:solidFill>
                <a:effectLst/>
                <a:latin typeface="+mn-lt"/>
                <a:ea typeface="+mn-ea"/>
                <a:cs typeface="+mn-cs"/>
              </a:rPr>
              <a:t> – the Ruler of nations (the blessing from Abraham) would descend from the offspring of Judah</a:t>
            </a:r>
          </a:p>
          <a:p>
            <a:pPr hangingPunct="0"/>
            <a:r>
              <a:rPr lang="en-US" sz="1200" b="1" kern="1200" dirty="0">
                <a:solidFill>
                  <a:schemeClr val="tx1"/>
                </a:solidFill>
                <a:effectLst/>
                <a:latin typeface="+mn-lt"/>
                <a:ea typeface="+mn-ea"/>
                <a:cs typeface="+mn-cs"/>
              </a:rPr>
              <a:t>Genesis 50:24-25</a:t>
            </a:r>
            <a:r>
              <a:rPr lang="en-US" sz="1200" kern="1200" dirty="0">
                <a:solidFill>
                  <a:schemeClr val="tx1"/>
                </a:solidFill>
                <a:effectLst/>
                <a:latin typeface="+mn-lt"/>
                <a:ea typeface="+mn-ea"/>
                <a:cs typeface="+mn-cs"/>
              </a:rPr>
              <a:t> – God will come to the aid of the Israelites and deliver them from Egypt</a:t>
            </a:r>
          </a:p>
        </p:txBody>
      </p:sp>
      <p:sp>
        <p:nvSpPr>
          <p:cNvPr id="4" name="Slide Number Placeholder 3"/>
          <p:cNvSpPr>
            <a:spLocks noGrp="1"/>
          </p:cNvSpPr>
          <p:nvPr>
            <p:ph type="sldNum" sz="quarter" idx="10"/>
          </p:nvPr>
        </p:nvSpPr>
        <p:spPr/>
        <p:txBody>
          <a:bodyPr/>
          <a:lstStyle/>
          <a:p>
            <a:fld id="{6CAF6621-A6FA-4104-BB88-23D33AA5F148}" type="slidenum">
              <a:rPr lang="en-US" smtClean="0"/>
              <a:t>17</a:t>
            </a:fld>
            <a:endParaRPr lang="en-US"/>
          </a:p>
        </p:txBody>
      </p:sp>
    </p:spTree>
    <p:extLst>
      <p:ext uri="{BB962C8B-B14F-4D97-AF65-F5344CB8AC3E}">
        <p14:creationId xmlns:p14="http://schemas.microsoft.com/office/powerpoint/2010/main" val="2161949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Remember that God is guiding the events of history, preparing a way to restore the broken relationship with Himself.  In spite of the sinfulness of man, God is still in control and will accomplish His purpose (</a:t>
            </a:r>
            <a:r>
              <a:rPr lang="en-US" sz="1200" b="1" kern="1200" dirty="0">
                <a:solidFill>
                  <a:schemeClr val="tx1"/>
                </a:solidFill>
                <a:effectLst/>
                <a:latin typeface="+mn-lt"/>
                <a:ea typeface="+mn-ea"/>
                <a:cs typeface="+mn-cs"/>
              </a:rPr>
              <a:t>Isaiah 25:1; Job 42:1,2</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6CAF6621-A6FA-4104-BB88-23D33AA5F148}" type="slidenum">
              <a:rPr lang="en-US" smtClean="0"/>
              <a:t>18</a:t>
            </a:fld>
            <a:endParaRPr lang="en-US"/>
          </a:p>
        </p:txBody>
      </p:sp>
    </p:spTree>
    <p:extLst>
      <p:ext uri="{BB962C8B-B14F-4D97-AF65-F5344CB8AC3E}">
        <p14:creationId xmlns:p14="http://schemas.microsoft.com/office/powerpoint/2010/main" val="1710067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around us, we feel the darkness of sin, and if we’re honest, we feel the sinfulness inside of us.  In today’s lesson, you will see how God used a small nation in the Middle East to provide a permanent solution to this problem.  According to </a:t>
            </a:r>
            <a:r>
              <a:rPr lang="en-US" sz="1200" b="1" kern="1200" dirty="0">
                <a:solidFill>
                  <a:schemeClr val="tx1"/>
                </a:solidFill>
                <a:effectLst/>
                <a:latin typeface="+mn-lt"/>
                <a:ea typeface="+mn-ea"/>
                <a:cs typeface="+mn-cs"/>
              </a:rPr>
              <a:t>Deuteronomy 7:7</a:t>
            </a:r>
            <a:r>
              <a:rPr lang="en-US" sz="1200" kern="1200" dirty="0">
                <a:solidFill>
                  <a:schemeClr val="tx1"/>
                </a:solidFill>
                <a:effectLst/>
                <a:latin typeface="+mn-lt"/>
                <a:ea typeface="+mn-ea"/>
                <a:cs typeface="+mn-cs"/>
              </a:rPr>
              <a:t>, God chose this nation </a:t>
            </a:r>
            <a:r>
              <a:rPr lang="en-US" sz="1200" u="sng" kern="1200" dirty="0">
                <a:solidFill>
                  <a:schemeClr val="tx1"/>
                </a:solidFill>
                <a:effectLst/>
                <a:latin typeface="+mn-lt"/>
                <a:ea typeface="+mn-ea"/>
                <a:cs typeface="+mn-cs"/>
              </a:rPr>
              <a:t>because they were not</a:t>
            </a:r>
            <a:r>
              <a:rPr lang="en-US" sz="1200" kern="1200" dirty="0">
                <a:solidFill>
                  <a:schemeClr val="tx1"/>
                </a:solidFill>
                <a:effectLst/>
                <a:latin typeface="+mn-lt"/>
                <a:ea typeface="+mn-ea"/>
                <a:cs typeface="+mn-cs"/>
              </a:rPr>
              <a:t> large and powerful.  Otherwise, they would boast about themselves instead of God.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a:solidFill>
                  <a:schemeClr val="tx1"/>
                </a:solidFill>
                <a:latin typeface="+mn-lt"/>
                <a:ea typeface="+mn-ea"/>
                <a:cs typeface="+mn-cs"/>
              </a:rPr>
              <a:t>The OT prophet Ezekiel said that God would do this: “And I will give you a </a:t>
            </a:r>
            <a:r>
              <a:rPr lang="en-US" sz="1200" b="1" i="0" u="none" strike="noStrike" kern="1200" baseline="0" dirty="0">
                <a:solidFill>
                  <a:schemeClr val="tx1"/>
                </a:solidFill>
                <a:latin typeface="+mn-lt"/>
                <a:ea typeface="+mn-ea"/>
                <a:cs typeface="+mn-cs"/>
              </a:rPr>
              <a:t>new heart</a:t>
            </a:r>
            <a:r>
              <a:rPr lang="en-US" sz="1200" b="0" i="0" u="none" strike="noStrike" kern="1200" baseline="0" dirty="0">
                <a:solidFill>
                  <a:schemeClr val="tx1"/>
                </a:solidFill>
                <a:latin typeface="+mn-lt"/>
                <a:ea typeface="+mn-ea"/>
                <a:cs typeface="+mn-cs"/>
              </a:rPr>
              <a:t>, and a new spirit I will put within you. And I will </a:t>
            </a:r>
            <a:r>
              <a:rPr lang="en-US" sz="1200" b="1" i="0" u="none" strike="noStrike" kern="1200" baseline="0" dirty="0">
                <a:solidFill>
                  <a:schemeClr val="tx1"/>
                </a:solidFill>
                <a:latin typeface="+mn-lt"/>
                <a:ea typeface="+mn-ea"/>
                <a:cs typeface="+mn-cs"/>
              </a:rPr>
              <a:t>remove the heart of stone </a:t>
            </a:r>
            <a:r>
              <a:rPr lang="en-US" sz="1200" b="0" i="0" u="none" strike="noStrike" kern="1200" baseline="0" dirty="0">
                <a:solidFill>
                  <a:schemeClr val="tx1"/>
                </a:solidFill>
                <a:latin typeface="+mn-lt"/>
                <a:ea typeface="+mn-ea"/>
                <a:cs typeface="+mn-cs"/>
              </a:rPr>
              <a:t>from your flesh and </a:t>
            </a:r>
            <a:r>
              <a:rPr lang="en-US" sz="1200" b="1" i="0" u="none" strike="noStrike" kern="1200" baseline="0" dirty="0">
                <a:solidFill>
                  <a:schemeClr val="tx1"/>
                </a:solidFill>
                <a:latin typeface="+mn-lt"/>
                <a:ea typeface="+mn-ea"/>
                <a:cs typeface="+mn-cs"/>
              </a:rPr>
              <a:t>give you a heart of flesh</a:t>
            </a:r>
            <a:r>
              <a:rPr lang="en-US" sz="1200" b="0" i="0" u="none" strike="noStrike" kern="1200" baseline="0" dirty="0">
                <a:solidFill>
                  <a:schemeClr val="tx1"/>
                </a:solidFill>
                <a:latin typeface="+mn-lt"/>
                <a:ea typeface="+mn-ea"/>
                <a:cs typeface="+mn-cs"/>
              </a:rPr>
              <a:t>..  Ez36:26  How could this happen?  Today’s lesson cracks open the door to this wonderful hope!</a:t>
            </a:r>
            <a:endParaRPr lang="en-US" dirty="0"/>
          </a:p>
        </p:txBody>
      </p:sp>
      <p:sp>
        <p:nvSpPr>
          <p:cNvPr id="4" name="Slide Number Placeholder 3"/>
          <p:cNvSpPr>
            <a:spLocks noGrp="1"/>
          </p:cNvSpPr>
          <p:nvPr>
            <p:ph type="sldNum" sz="quarter" idx="10"/>
          </p:nvPr>
        </p:nvSpPr>
        <p:spPr/>
        <p:txBody>
          <a:bodyPr/>
          <a:lstStyle/>
          <a:p>
            <a:fld id="{6CAF6621-A6FA-4104-BB88-23D33AA5F148}" type="slidenum">
              <a:rPr lang="en-US" smtClean="0"/>
              <a:t>2</a:t>
            </a:fld>
            <a:endParaRPr lang="en-US"/>
          </a:p>
        </p:txBody>
      </p:sp>
    </p:spTree>
    <p:extLst>
      <p:ext uri="{BB962C8B-B14F-4D97-AF65-F5344CB8AC3E}">
        <p14:creationId xmlns:p14="http://schemas.microsoft.com/office/powerpoint/2010/main" val="33790532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Our last lesson showed us that, although God created people for His glory (</a:t>
            </a:r>
            <a:r>
              <a:rPr lang="en-US" sz="1200" b="1" kern="1200" dirty="0">
                <a:solidFill>
                  <a:schemeClr val="tx1"/>
                </a:solidFill>
                <a:effectLst/>
                <a:latin typeface="+mn-lt"/>
                <a:ea typeface="+mn-ea"/>
                <a:cs typeface="+mn-cs"/>
              </a:rPr>
              <a:t>Isaiah 43:7</a:t>
            </a:r>
            <a:r>
              <a:rPr lang="en-US" sz="1200" kern="1200" dirty="0">
                <a:solidFill>
                  <a:schemeClr val="tx1"/>
                </a:solidFill>
                <a:effectLst/>
                <a:latin typeface="+mn-lt"/>
                <a:ea typeface="+mn-ea"/>
                <a:cs typeface="+mn-cs"/>
              </a:rPr>
              <a:t>), people seek after their own glory (</a:t>
            </a:r>
            <a:r>
              <a:rPr lang="en-US" sz="1200" b="1" kern="1200" dirty="0">
                <a:solidFill>
                  <a:schemeClr val="tx1"/>
                </a:solidFill>
                <a:effectLst/>
                <a:latin typeface="+mn-lt"/>
                <a:ea typeface="+mn-ea"/>
                <a:cs typeface="+mn-cs"/>
              </a:rPr>
              <a:t>Genesis 11:4</a:t>
            </a:r>
            <a:r>
              <a:rPr lang="en-US" sz="1200" kern="1200" dirty="0">
                <a:solidFill>
                  <a:schemeClr val="tx1"/>
                </a:solidFill>
                <a:effectLst/>
                <a:latin typeface="+mn-lt"/>
                <a:ea typeface="+mn-ea"/>
                <a:cs typeface="+mn-cs"/>
              </a:rPr>
              <a:t>).  God continues to call men back to Himself, but they quickly drift away.  It is quite clear: people, in their own strength, are not capable of returning to God.  </a:t>
            </a:r>
          </a:p>
          <a:p>
            <a:endParaRPr lang="en-US" dirty="0"/>
          </a:p>
        </p:txBody>
      </p:sp>
      <p:sp>
        <p:nvSpPr>
          <p:cNvPr id="4" name="Slide Number Placeholder 3"/>
          <p:cNvSpPr>
            <a:spLocks noGrp="1"/>
          </p:cNvSpPr>
          <p:nvPr>
            <p:ph type="sldNum" sz="quarter" idx="10"/>
          </p:nvPr>
        </p:nvSpPr>
        <p:spPr/>
        <p:txBody>
          <a:bodyPr/>
          <a:lstStyle/>
          <a:p>
            <a:fld id="{6CAF6621-A6FA-4104-BB88-23D33AA5F148}" type="slidenum">
              <a:rPr lang="en-US" smtClean="0"/>
              <a:t>3</a:t>
            </a:fld>
            <a:endParaRPr lang="en-US"/>
          </a:p>
        </p:txBody>
      </p:sp>
    </p:spTree>
    <p:extLst>
      <p:ext uri="{BB962C8B-B14F-4D97-AF65-F5344CB8AC3E}">
        <p14:creationId xmlns:p14="http://schemas.microsoft.com/office/powerpoint/2010/main" val="42373893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We begin by looking at the historical record of Abraham in </a:t>
            </a:r>
            <a:r>
              <a:rPr lang="en-US" sz="1200" b="1" kern="1200" dirty="0">
                <a:solidFill>
                  <a:schemeClr val="tx1"/>
                </a:solidFill>
                <a:effectLst/>
                <a:latin typeface="+mn-lt"/>
                <a:ea typeface="+mn-ea"/>
                <a:cs typeface="+mn-cs"/>
              </a:rPr>
              <a:t>Genesis 12:1-3</a:t>
            </a:r>
            <a:r>
              <a:rPr lang="en-US" sz="1200" kern="1200" dirty="0">
                <a:solidFill>
                  <a:schemeClr val="tx1"/>
                </a:solidFill>
                <a:effectLst/>
                <a:latin typeface="+mn-lt"/>
                <a:ea typeface="+mn-ea"/>
                <a:cs typeface="+mn-cs"/>
              </a:rPr>
              <a:t>.  The story begins about 2100BC, just before the start of the Xia Dynasty (2070-1600BC).  In </a:t>
            </a:r>
            <a:r>
              <a:rPr lang="en-US" sz="1200" b="1" kern="1200" dirty="0">
                <a:solidFill>
                  <a:schemeClr val="tx1"/>
                </a:solidFill>
                <a:effectLst/>
                <a:latin typeface="+mn-lt"/>
                <a:ea typeface="+mn-ea"/>
                <a:cs typeface="+mn-cs"/>
              </a:rPr>
              <a:t>verse 1</a:t>
            </a:r>
            <a:r>
              <a:rPr lang="en-US" sz="1200" kern="1200" dirty="0">
                <a:solidFill>
                  <a:schemeClr val="tx1"/>
                </a:solidFill>
                <a:effectLst/>
                <a:latin typeface="+mn-lt"/>
                <a:ea typeface="+mn-ea"/>
                <a:cs typeface="+mn-cs"/>
              </a:rPr>
              <a:t>, what did God tell Abram to do? We see that Abram was told he was going to go into a different land where none of his family lived.  Can you imagine how hard it would be to tell you family that you were going to follow God, but didn’t really know your exact destination? This would take a huge amount of faith (</a:t>
            </a:r>
            <a:r>
              <a:rPr lang="en-US" sz="1200" b="1" kern="1200" dirty="0">
                <a:solidFill>
                  <a:schemeClr val="tx1"/>
                </a:solidFill>
                <a:effectLst/>
                <a:latin typeface="+mn-lt"/>
                <a:ea typeface="+mn-ea"/>
                <a:cs typeface="+mn-cs"/>
              </a:rPr>
              <a:t>Hebrews 11:8</a:t>
            </a:r>
            <a:r>
              <a:rPr lang="en-US" sz="1200" b="0" kern="1200" dirty="0">
                <a:solidFill>
                  <a:schemeClr val="tx1"/>
                </a:solidFill>
                <a:effectLst/>
                <a:latin typeface="+mn-lt"/>
                <a:ea typeface="+mn-ea"/>
                <a:cs typeface="+mn-cs"/>
              </a:rPr>
              <a:t>)</a:t>
            </a:r>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In </a:t>
            </a:r>
            <a:r>
              <a:rPr lang="en-US" sz="1200" b="1" kern="1200" dirty="0">
                <a:solidFill>
                  <a:schemeClr val="tx1"/>
                </a:solidFill>
                <a:effectLst/>
                <a:latin typeface="+mn-lt"/>
                <a:ea typeface="+mn-ea"/>
                <a:cs typeface="+mn-cs"/>
              </a:rPr>
              <a:t>verses 2-3</a:t>
            </a:r>
            <a:r>
              <a:rPr lang="en-US" sz="1200" kern="1200" dirty="0">
                <a:solidFill>
                  <a:schemeClr val="tx1"/>
                </a:solidFill>
                <a:effectLst/>
                <a:latin typeface="+mn-lt"/>
                <a:ea typeface="+mn-ea"/>
                <a:cs typeface="+mn-cs"/>
              </a:rPr>
              <a:t>, what did God promise to Abram?  God promised that He would bless Abram, and Abram would be a blessing.  How could one man and his descendants be a blessing to all families of the entire earth?  We will soon see that a distant relative of Abram’s would be a very special child from God.</a:t>
            </a:r>
            <a:endParaRPr lang="en-US" dirty="0">
              <a:effectLst/>
            </a:endParaRPr>
          </a:p>
          <a:p>
            <a:endParaRPr lang="en-US" dirty="0"/>
          </a:p>
        </p:txBody>
      </p:sp>
      <p:sp>
        <p:nvSpPr>
          <p:cNvPr id="4" name="Slide Number Placeholder 3"/>
          <p:cNvSpPr>
            <a:spLocks noGrp="1"/>
          </p:cNvSpPr>
          <p:nvPr>
            <p:ph type="sldNum" sz="quarter" idx="10"/>
          </p:nvPr>
        </p:nvSpPr>
        <p:spPr/>
        <p:txBody>
          <a:bodyPr/>
          <a:lstStyle/>
          <a:p>
            <a:fld id="{6CAF6621-A6FA-4104-BB88-23D33AA5F148}" type="slidenum">
              <a:rPr lang="en-US" smtClean="0"/>
              <a:t>4</a:t>
            </a:fld>
            <a:endParaRPr lang="en-US"/>
          </a:p>
        </p:txBody>
      </p:sp>
    </p:spTree>
    <p:extLst>
      <p:ext uri="{BB962C8B-B14F-4D97-AF65-F5344CB8AC3E}">
        <p14:creationId xmlns:p14="http://schemas.microsoft.com/office/powerpoint/2010/main" val="1021217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But Abram was not a perfectly good man – he was sinful.  When his journey takes him to Egypt, </a:t>
            </a:r>
            <a:r>
              <a:rPr lang="en-US" sz="1200" b="1" kern="1200" dirty="0">
                <a:solidFill>
                  <a:schemeClr val="tx1"/>
                </a:solidFill>
                <a:effectLst/>
                <a:latin typeface="+mn-lt"/>
                <a:ea typeface="+mn-ea"/>
                <a:cs typeface="+mn-cs"/>
              </a:rPr>
              <a:t>he is afraid and lies about his wife </a:t>
            </a:r>
            <a:r>
              <a:rPr lang="en-US" sz="1200" kern="1200" dirty="0">
                <a:solidFill>
                  <a:schemeClr val="tx1"/>
                </a:solidFill>
                <a:effectLst/>
                <a:latin typeface="+mn-lt"/>
                <a:ea typeface="+mn-ea"/>
                <a:cs typeface="+mn-cs"/>
              </a:rPr>
              <a:t>(</a:t>
            </a:r>
            <a:r>
              <a:rPr lang="en-US" sz="1200" b="1" kern="1200" dirty="0">
                <a:solidFill>
                  <a:schemeClr val="tx1"/>
                </a:solidFill>
                <a:effectLst/>
                <a:latin typeface="+mn-lt"/>
                <a:ea typeface="+mn-ea"/>
                <a:cs typeface="+mn-cs"/>
              </a:rPr>
              <a:t>Genesis 12:10-13</a:t>
            </a:r>
            <a:r>
              <a:rPr lang="en-US" sz="1200" kern="1200" dirty="0">
                <a:solidFill>
                  <a:schemeClr val="tx1"/>
                </a:solidFill>
                <a:effectLst/>
                <a:latin typeface="+mn-lt"/>
                <a:ea typeface="+mn-ea"/>
                <a:cs typeface="+mn-cs"/>
              </a:rPr>
              <a:t>).  Here is something that you will see in the Bible – the human “heroes” are all sinful: none of them are perfect.  It is the true story of real people.</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If Abram was sinful, how could he be a blessing to the entire world?  God made a very important promise to him in </a:t>
            </a:r>
            <a:r>
              <a:rPr lang="en-US" sz="1200" b="1" kern="1200" dirty="0">
                <a:solidFill>
                  <a:schemeClr val="tx1"/>
                </a:solidFill>
                <a:effectLst/>
                <a:latin typeface="+mn-lt"/>
                <a:ea typeface="+mn-ea"/>
                <a:cs typeface="+mn-cs"/>
              </a:rPr>
              <a:t>Genesis 15:1-5</a:t>
            </a:r>
            <a:r>
              <a:rPr lang="en-US" sz="1200" kern="1200" dirty="0">
                <a:solidFill>
                  <a:schemeClr val="tx1"/>
                </a:solidFill>
                <a:effectLst/>
                <a:latin typeface="+mn-lt"/>
                <a:ea typeface="+mn-ea"/>
                <a:cs typeface="+mn-cs"/>
              </a:rPr>
              <a:t>.  Even though it was humanly impossible for him and his wife to bear children, God promised a miracle (a supernatural act).  And in </a:t>
            </a:r>
            <a:r>
              <a:rPr lang="en-US" sz="1200" b="1" kern="1200" dirty="0">
                <a:solidFill>
                  <a:schemeClr val="tx1"/>
                </a:solidFill>
                <a:effectLst/>
                <a:latin typeface="+mn-lt"/>
                <a:ea typeface="+mn-ea"/>
                <a:cs typeface="+mn-cs"/>
              </a:rPr>
              <a:t>Genesis 15:6</a:t>
            </a:r>
            <a:r>
              <a:rPr lang="en-US" sz="1200" kern="1200" dirty="0">
                <a:solidFill>
                  <a:schemeClr val="tx1"/>
                </a:solidFill>
                <a:effectLst/>
                <a:latin typeface="+mn-lt"/>
                <a:ea typeface="+mn-ea"/>
                <a:cs typeface="+mn-cs"/>
              </a:rPr>
              <a:t>, we learn a </a:t>
            </a:r>
            <a:r>
              <a:rPr lang="en-US" sz="1200" u="sng" kern="1200" dirty="0">
                <a:solidFill>
                  <a:schemeClr val="tx1"/>
                </a:solidFill>
                <a:effectLst/>
                <a:latin typeface="+mn-lt"/>
                <a:ea typeface="+mn-ea"/>
                <a:cs typeface="+mn-cs"/>
              </a:rPr>
              <a:t>very important truth</a:t>
            </a:r>
            <a:r>
              <a:rPr lang="en-US" sz="1200" kern="1200" dirty="0">
                <a:solidFill>
                  <a:schemeClr val="tx1"/>
                </a:solidFill>
                <a:effectLst/>
                <a:latin typeface="+mn-lt"/>
                <a:ea typeface="+mn-ea"/>
                <a:cs typeface="+mn-cs"/>
              </a:rPr>
              <a:t>: righteousness does not come from perfect behavior – it comes from faithful belief.  The word </a:t>
            </a:r>
            <a:r>
              <a:rPr lang="en-US" sz="1200" b="1" kern="1200" dirty="0">
                <a:solidFill>
                  <a:schemeClr val="tx1"/>
                </a:solidFill>
                <a:effectLst/>
                <a:latin typeface="+mn-lt"/>
                <a:ea typeface="+mn-ea"/>
                <a:cs typeface="+mn-cs"/>
              </a:rPr>
              <a:t>“credited” is a financial term, </a:t>
            </a:r>
            <a:r>
              <a:rPr lang="en-US" sz="1200" kern="1200" dirty="0">
                <a:solidFill>
                  <a:schemeClr val="tx1"/>
                </a:solidFill>
                <a:effectLst/>
                <a:latin typeface="+mn-lt"/>
                <a:ea typeface="+mn-ea"/>
                <a:cs typeface="+mn-cs"/>
              </a:rPr>
              <a:t>meaning to </a:t>
            </a:r>
            <a:r>
              <a:rPr lang="en-US" sz="1200" b="1" kern="1200" dirty="0">
                <a:solidFill>
                  <a:schemeClr val="tx1"/>
                </a:solidFill>
                <a:effectLst/>
                <a:latin typeface="+mn-lt"/>
                <a:ea typeface="+mn-ea"/>
                <a:cs typeface="+mn-cs"/>
              </a:rPr>
              <a:t>transfer something from one account to another</a:t>
            </a:r>
            <a:r>
              <a:rPr lang="en-US" sz="1200" kern="1200" dirty="0">
                <a:solidFill>
                  <a:schemeClr val="tx1"/>
                </a:solidFill>
                <a:effectLst/>
                <a:latin typeface="+mn-lt"/>
                <a:ea typeface="+mn-ea"/>
                <a:cs typeface="+mn-cs"/>
              </a:rPr>
              <a:t>.  The only way to have something as valuable as righteousness is for God to voluntarily transfer it from His account to ours.</a:t>
            </a:r>
            <a:endParaRPr lang="en-US" dirty="0"/>
          </a:p>
        </p:txBody>
      </p:sp>
      <p:sp>
        <p:nvSpPr>
          <p:cNvPr id="4" name="Slide Number Placeholder 3"/>
          <p:cNvSpPr>
            <a:spLocks noGrp="1"/>
          </p:cNvSpPr>
          <p:nvPr>
            <p:ph type="sldNum" sz="quarter" idx="10"/>
          </p:nvPr>
        </p:nvSpPr>
        <p:spPr/>
        <p:txBody>
          <a:bodyPr/>
          <a:lstStyle/>
          <a:p>
            <a:fld id="{6CAF6621-A6FA-4104-BB88-23D33AA5F148}" type="slidenum">
              <a:rPr lang="en-US" smtClean="0"/>
              <a:t>5</a:t>
            </a:fld>
            <a:endParaRPr lang="en-US"/>
          </a:p>
        </p:txBody>
      </p:sp>
    </p:spTree>
    <p:extLst>
      <p:ext uri="{BB962C8B-B14F-4D97-AF65-F5344CB8AC3E}">
        <p14:creationId xmlns:p14="http://schemas.microsoft.com/office/powerpoint/2010/main" val="2883600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God also reveals something else to Abram in </a:t>
            </a:r>
            <a:r>
              <a:rPr lang="en-US" sz="1200" b="1" kern="1200" dirty="0">
                <a:solidFill>
                  <a:schemeClr val="tx1"/>
                </a:solidFill>
                <a:effectLst/>
                <a:latin typeface="+mn-lt"/>
                <a:ea typeface="+mn-ea"/>
                <a:cs typeface="+mn-cs"/>
              </a:rPr>
              <a:t>Genesis 15:13-14</a:t>
            </a:r>
            <a:r>
              <a:rPr lang="en-US" sz="1200" kern="1200" dirty="0">
                <a:solidFill>
                  <a:schemeClr val="tx1"/>
                </a:solidFill>
                <a:effectLst/>
                <a:latin typeface="+mn-lt"/>
                <a:ea typeface="+mn-ea"/>
                <a:cs typeface="+mn-cs"/>
              </a:rPr>
              <a:t>.  Keep this in mind for our lesson next week!</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Abram was 99 years old when God changed his name from Abram to Abraham.  Abraham means “father of a multitude of children.”  God also changed Sarai’s name to Sarah.  Sarah was 90 years old when God changed her name, meaning “mother of many nations.” (Genesis 17).  And finally, in </a:t>
            </a:r>
            <a:r>
              <a:rPr lang="en-US" sz="1200" b="1" kern="1200" dirty="0">
                <a:solidFill>
                  <a:schemeClr val="tx1"/>
                </a:solidFill>
                <a:effectLst/>
                <a:latin typeface="+mn-lt"/>
                <a:ea typeface="+mn-ea"/>
                <a:cs typeface="+mn-cs"/>
              </a:rPr>
              <a:t>Genesis 21:1-5</a:t>
            </a:r>
            <a:r>
              <a:rPr lang="en-US" sz="1200" kern="1200" dirty="0">
                <a:solidFill>
                  <a:schemeClr val="tx1"/>
                </a:solidFill>
                <a:effectLst/>
                <a:latin typeface="+mn-lt"/>
                <a:ea typeface="+mn-ea"/>
                <a:cs typeface="+mn-cs"/>
              </a:rPr>
              <a:t>, we see that God gave Abraham and Sarah a son.  Abraham named his son Isaac.  Abraham was 100 years old when Isaac was born.</a:t>
            </a:r>
            <a:endParaRPr lang="en-US" dirty="0">
              <a:effectLst/>
            </a:endParaRPr>
          </a:p>
          <a:p>
            <a:endParaRPr lang="en-US" dirty="0"/>
          </a:p>
        </p:txBody>
      </p:sp>
      <p:sp>
        <p:nvSpPr>
          <p:cNvPr id="4" name="Slide Number Placeholder 3"/>
          <p:cNvSpPr>
            <a:spLocks noGrp="1"/>
          </p:cNvSpPr>
          <p:nvPr>
            <p:ph type="sldNum" sz="quarter" idx="10"/>
          </p:nvPr>
        </p:nvSpPr>
        <p:spPr/>
        <p:txBody>
          <a:bodyPr/>
          <a:lstStyle/>
          <a:p>
            <a:fld id="{6CAF6621-A6FA-4104-BB88-23D33AA5F148}" type="slidenum">
              <a:rPr lang="en-US" smtClean="0"/>
              <a:t>7</a:t>
            </a:fld>
            <a:endParaRPr lang="en-US"/>
          </a:p>
        </p:txBody>
      </p:sp>
    </p:spTree>
    <p:extLst>
      <p:ext uri="{BB962C8B-B14F-4D97-AF65-F5344CB8AC3E}">
        <p14:creationId xmlns:p14="http://schemas.microsoft.com/office/powerpoint/2010/main" val="5702518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But then, in </a:t>
            </a:r>
            <a:r>
              <a:rPr lang="en-US" sz="1200" b="1" kern="1200" dirty="0">
                <a:solidFill>
                  <a:schemeClr val="tx1"/>
                </a:solidFill>
                <a:effectLst/>
                <a:latin typeface="+mn-lt"/>
                <a:ea typeface="+mn-ea"/>
                <a:cs typeface="+mn-cs"/>
              </a:rPr>
              <a:t>Genesis 22</a:t>
            </a:r>
            <a:r>
              <a:rPr lang="en-US" sz="1200" kern="1200" dirty="0">
                <a:solidFill>
                  <a:schemeClr val="tx1"/>
                </a:solidFill>
                <a:effectLst/>
                <a:latin typeface="+mn-lt"/>
                <a:ea typeface="+mn-ea"/>
                <a:cs typeface="+mn-cs"/>
              </a:rPr>
              <a:t>, God does something entirely unexpected.  In </a:t>
            </a:r>
            <a:r>
              <a:rPr lang="en-US" sz="1200" b="1" kern="1200" dirty="0">
                <a:solidFill>
                  <a:schemeClr val="tx1"/>
                </a:solidFill>
                <a:effectLst/>
                <a:latin typeface="+mn-lt"/>
                <a:ea typeface="+mn-ea"/>
                <a:cs typeface="+mn-cs"/>
              </a:rPr>
              <a:t>verses 1-2</a:t>
            </a:r>
            <a:r>
              <a:rPr lang="en-US" sz="1200" kern="1200" dirty="0">
                <a:solidFill>
                  <a:schemeClr val="tx1"/>
                </a:solidFill>
                <a:effectLst/>
                <a:latin typeface="+mn-lt"/>
                <a:ea typeface="+mn-ea"/>
                <a:cs typeface="+mn-cs"/>
              </a:rPr>
              <a:t>, God tells Abraham to take his only son and offer him up as a sacrifice.  This is shocking for (at least) two reasons: first, throughout the Bible, </a:t>
            </a:r>
            <a:r>
              <a:rPr lang="en-US" sz="1200" b="1" kern="1200" dirty="0">
                <a:solidFill>
                  <a:schemeClr val="tx1"/>
                </a:solidFill>
                <a:effectLst/>
                <a:latin typeface="+mn-lt"/>
                <a:ea typeface="+mn-ea"/>
                <a:cs typeface="+mn-cs"/>
              </a:rPr>
              <a:t>God always condemns human sacrifice</a:t>
            </a:r>
            <a:r>
              <a:rPr lang="en-US" sz="1200" kern="1200" dirty="0">
                <a:solidFill>
                  <a:schemeClr val="tx1"/>
                </a:solidFill>
                <a:effectLst/>
                <a:latin typeface="+mn-lt"/>
                <a:ea typeface="+mn-ea"/>
                <a:cs typeface="+mn-cs"/>
              </a:rPr>
              <a:t>.  And second, this is the child of promise, the one through whom all nations would be blessed.  How could Abraham do something like this to his special, only beloved son?  But look at his response in </a:t>
            </a:r>
            <a:r>
              <a:rPr lang="en-US" sz="1200" b="1" kern="1200" dirty="0">
                <a:solidFill>
                  <a:schemeClr val="tx1"/>
                </a:solidFill>
                <a:effectLst/>
                <a:latin typeface="+mn-lt"/>
                <a:ea typeface="+mn-ea"/>
                <a:cs typeface="+mn-cs"/>
              </a:rPr>
              <a:t>verses 3</a:t>
            </a:r>
            <a:r>
              <a:rPr lang="en-US" sz="1200" kern="1200" dirty="0">
                <a:solidFill>
                  <a:schemeClr val="tx1"/>
                </a:solidFill>
                <a:effectLst/>
                <a:latin typeface="+mn-lt"/>
                <a:ea typeface="+mn-ea"/>
                <a:cs typeface="+mn-cs"/>
              </a:rPr>
              <a:t>.  Did Abraham begin to obey God right away?  Here is </a:t>
            </a:r>
            <a:r>
              <a:rPr lang="en-US" sz="1200" b="1" kern="1200" dirty="0">
                <a:solidFill>
                  <a:schemeClr val="tx1"/>
                </a:solidFill>
                <a:effectLst/>
                <a:latin typeface="+mn-lt"/>
                <a:ea typeface="+mn-ea"/>
                <a:cs typeface="+mn-cs"/>
              </a:rPr>
              <a:t>evidence of Abraham’s faith.</a:t>
            </a:r>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 </a:t>
            </a:r>
            <a:endParaRPr lang="en-US" dirty="0">
              <a:effectLst/>
            </a:endParaRPr>
          </a:p>
          <a:p>
            <a:r>
              <a:rPr lang="en-US" sz="1200" kern="1200" dirty="0">
                <a:solidFill>
                  <a:schemeClr val="tx1"/>
                </a:solidFill>
                <a:effectLst/>
                <a:latin typeface="+mn-lt"/>
                <a:ea typeface="+mn-ea"/>
                <a:cs typeface="+mn-cs"/>
              </a:rPr>
              <a:t>The three day journey gave Abraham plenty of time to look at his precious son Isaac and change his mind.  A couple of servants came along to help, but when they reach the mountain, Abraham asks them to stay behind </a:t>
            </a:r>
            <a:r>
              <a:rPr lang="en-US" sz="1200" b="1" kern="1200" dirty="0">
                <a:solidFill>
                  <a:schemeClr val="tx1"/>
                </a:solidFill>
                <a:effectLst/>
                <a:latin typeface="+mn-lt"/>
                <a:ea typeface="+mn-ea"/>
                <a:cs typeface="+mn-cs"/>
              </a:rPr>
              <a:t>(22:4,5).  </a:t>
            </a:r>
            <a:r>
              <a:rPr lang="en-US" sz="1200" kern="1200" dirty="0">
                <a:solidFill>
                  <a:schemeClr val="tx1"/>
                </a:solidFill>
                <a:effectLst/>
                <a:latin typeface="+mn-lt"/>
                <a:ea typeface="+mn-ea"/>
                <a:cs typeface="+mn-cs"/>
              </a:rPr>
              <a:t>He makes a bold statement to those he leaves behind: “We will worship and then </a:t>
            </a:r>
            <a:r>
              <a:rPr lang="en-US" sz="1200" u="sng" kern="1200" dirty="0">
                <a:solidFill>
                  <a:schemeClr val="tx1"/>
                </a:solidFill>
                <a:effectLst/>
                <a:latin typeface="+mn-lt"/>
                <a:ea typeface="+mn-ea"/>
                <a:cs typeface="+mn-cs"/>
              </a:rPr>
              <a:t>we will come back</a:t>
            </a:r>
            <a:r>
              <a:rPr lang="en-US" sz="1200" kern="1200" dirty="0">
                <a:solidFill>
                  <a:schemeClr val="tx1"/>
                </a:solidFill>
                <a:effectLst/>
                <a:latin typeface="+mn-lt"/>
                <a:ea typeface="+mn-ea"/>
                <a:cs typeface="+mn-cs"/>
              </a:rPr>
              <a:t> to you.”  Even though he was expecting to kill and burn </a:t>
            </a:r>
            <a:r>
              <a:rPr lang="en-US" sz="1200" kern="1200" dirty="0" err="1">
                <a:solidFill>
                  <a:schemeClr val="tx1"/>
                </a:solidFill>
                <a:effectLst/>
                <a:latin typeface="+mn-lt"/>
                <a:ea typeface="+mn-ea"/>
                <a:cs typeface="+mn-cs"/>
              </a:rPr>
              <a:t>saac</a:t>
            </a:r>
            <a:r>
              <a:rPr lang="en-US" sz="1200" kern="1200" dirty="0">
                <a:solidFill>
                  <a:schemeClr val="tx1"/>
                </a:solidFill>
                <a:effectLst/>
                <a:latin typeface="+mn-lt"/>
                <a:ea typeface="+mn-ea"/>
                <a:cs typeface="+mn-cs"/>
              </a:rPr>
              <a:t>, he believed that, somehow, God would bring him back alive.  In fact, look at </a:t>
            </a:r>
            <a:r>
              <a:rPr lang="en-US" sz="1200" b="1" kern="1200" dirty="0">
                <a:solidFill>
                  <a:schemeClr val="tx1"/>
                </a:solidFill>
                <a:effectLst/>
                <a:latin typeface="+mn-lt"/>
                <a:ea typeface="+mn-ea"/>
                <a:cs typeface="+mn-cs"/>
              </a:rPr>
              <a:t>Hebrews 11:17-19</a:t>
            </a:r>
            <a:r>
              <a:rPr lang="en-US" sz="1200" kern="1200" dirty="0">
                <a:solidFill>
                  <a:schemeClr val="tx1"/>
                </a:solidFill>
                <a:effectLst/>
                <a:latin typeface="+mn-lt"/>
                <a:ea typeface="+mn-ea"/>
                <a:cs typeface="+mn-cs"/>
              </a:rPr>
              <a:t> for confirmation of what Abraham was thinking.  Even though Abraham did not understand what God was doing (or how, or why, </a:t>
            </a:r>
            <a:r>
              <a:rPr lang="en-US" sz="1200" kern="1200" dirty="0" err="1">
                <a:solidFill>
                  <a:schemeClr val="tx1"/>
                </a:solidFill>
                <a:effectLst/>
                <a:latin typeface="+mn-lt"/>
                <a:ea typeface="+mn-ea"/>
                <a:cs typeface="+mn-cs"/>
              </a:rPr>
              <a:t>etc</a:t>
            </a:r>
            <a:r>
              <a:rPr lang="en-US" sz="1200" kern="1200" dirty="0">
                <a:solidFill>
                  <a:schemeClr val="tx1"/>
                </a:solidFill>
                <a:effectLst/>
                <a:latin typeface="+mn-lt"/>
                <a:ea typeface="+mn-ea"/>
                <a:cs typeface="+mn-cs"/>
              </a:rPr>
              <a:t>), he acted in faith.</a:t>
            </a:r>
            <a:endParaRPr lang="en-US" dirty="0">
              <a:effectLst/>
            </a:endParaRPr>
          </a:p>
          <a:p>
            <a:endParaRPr lang="en-US" dirty="0"/>
          </a:p>
        </p:txBody>
      </p:sp>
      <p:sp>
        <p:nvSpPr>
          <p:cNvPr id="4" name="Slide Number Placeholder 3"/>
          <p:cNvSpPr>
            <a:spLocks noGrp="1"/>
          </p:cNvSpPr>
          <p:nvPr>
            <p:ph type="sldNum" sz="quarter" idx="10"/>
          </p:nvPr>
        </p:nvSpPr>
        <p:spPr/>
        <p:txBody>
          <a:bodyPr/>
          <a:lstStyle/>
          <a:p>
            <a:fld id="{6CAF6621-A6FA-4104-BB88-23D33AA5F148}" type="slidenum">
              <a:rPr lang="en-US" smtClean="0"/>
              <a:t>8</a:t>
            </a:fld>
            <a:endParaRPr lang="en-US"/>
          </a:p>
        </p:txBody>
      </p:sp>
    </p:spTree>
    <p:extLst>
      <p:ext uri="{BB962C8B-B14F-4D97-AF65-F5344CB8AC3E}">
        <p14:creationId xmlns:p14="http://schemas.microsoft.com/office/powerpoint/2010/main" val="3818432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1"/>
            <a:r>
              <a:rPr lang="en-US" sz="1200" kern="1200" dirty="0">
                <a:solidFill>
                  <a:schemeClr val="tx1"/>
                </a:solidFill>
                <a:effectLst/>
                <a:latin typeface="+mn-lt"/>
                <a:ea typeface="+mn-ea"/>
                <a:cs typeface="+mn-cs"/>
              </a:rPr>
              <a:t>So Abraham puts the wood on the back of his son Isaac and they climb the mountain (</a:t>
            </a:r>
            <a:r>
              <a:rPr lang="en-US" sz="1200" b="1" kern="1200" dirty="0">
                <a:solidFill>
                  <a:schemeClr val="tx1"/>
                </a:solidFill>
                <a:effectLst/>
                <a:latin typeface="+mn-lt"/>
                <a:ea typeface="+mn-ea"/>
                <a:cs typeface="+mn-cs"/>
              </a:rPr>
              <a:t>vs 6‑8</a:t>
            </a:r>
            <a:r>
              <a:rPr lang="en-US" sz="1200" kern="1200" dirty="0">
                <a:solidFill>
                  <a:schemeClr val="tx1"/>
                </a:solidFill>
                <a:effectLst/>
                <a:latin typeface="+mn-lt"/>
                <a:ea typeface="+mn-ea"/>
                <a:cs typeface="+mn-cs"/>
              </a:rPr>
              <a:t>).  What did Isaac ask his father and what was Abraham’s answer?  When Isaac asked about the lamb for the sacrifice, Abraham told him the truth: that there would be one provided.  At this point, Isaac was a young man, trusting and submitting to the will of his father.</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In </a:t>
            </a:r>
            <a:r>
              <a:rPr lang="en-US" sz="1200" b="1" kern="1200" dirty="0">
                <a:solidFill>
                  <a:schemeClr val="tx1"/>
                </a:solidFill>
                <a:effectLst/>
                <a:latin typeface="+mn-lt"/>
                <a:ea typeface="+mn-ea"/>
                <a:cs typeface="+mn-cs"/>
              </a:rPr>
              <a:t>verses 9-12</a:t>
            </a:r>
            <a:r>
              <a:rPr lang="en-US" sz="1200" kern="1200" dirty="0">
                <a:solidFill>
                  <a:schemeClr val="tx1"/>
                </a:solidFill>
                <a:effectLst/>
                <a:latin typeface="+mn-lt"/>
                <a:ea typeface="+mn-ea"/>
                <a:cs typeface="+mn-cs"/>
              </a:rPr>
              <a:t>, Abraham does exactly as God commanded, but God stops him at the last second.  Why did God stop Abraham – what had he proved to God?  God wanted Abraham to show how much he feared God.  Abraham obeyed God by being willing to sacrifice his only son.  God was having Abraham act on his faith.  And as promised, God provides a sacrifice Himself (</a:t>
            </a:r>
            <a:r>
              <a:rPr lang="en-US" sz="1200" b="1" kern="1200" dirty="0">
                <a:solidFill>
                  <a:schemeClr val="tx1"/>
                </a:solidFill>
                <a:effectLst/>
                <a:latin typeface="+mn-lt"/>
                <a:ea typeface="+mn-ea"/>
                <a:cs typeface="+mn-cs"/>
              </a:rPr>
              <a:t>vs 13‑14</a:t>
            </a:r>
            <a:r>
              <a:rPr lang="en-US" sz="1200" kern="1200" dirty="0">
                <a:solidFill>
                  <a:schemeClr val="tx1"/>
                </a:solidFill>
                <a:effectLst/>
                <a:latin typeface="+mn-lt"/>
                <a:ea typeface="+mn-ea"/>
                <a:cs typeface="+mn-cs"/>
              </a:rPr>
              <a:t>).  Here is </a:t>
            </a:r>
            <a:r>
              <a:rPr lang="en-US" sz="1200" b="1" kern="1200" dirty="0">
                <a:solidFill>
                  <a:schemeClr val="tx1"/>
                </a:solidFill>
                <a:effectLst/>
                <a:latin typeface="+mn-lt"/>
                <a:ea typeface="+mn-ea"/>
                <a:cs typeface="+mn-cs"/>
              </a:rPr>
              <a:t>another important clue</a:t>
            </a:r>
            <a:r>
              <a:rPr lang="en-US" sz="1200" kern="1200" dirty="0">
                <a:solidFill>
                  <a:schemeClr val="tx1"/>
                </a:solidFill>
                <a:effectLst/>
                <a:latin typeface="+mn-lt"/>
                <a:ea typeface="+mn-ea"/>
                <a:cs typeface="+mn-cs"/>
              </a:rPr>
              <a:t> to remember:  the only son of a Father climbed a mountain with wood on his back as a sacrifice, and “the Lord will provide.”</a:t>
            </a:r>
          </a:p>
          <a:p>
            <a:endParaRPr lang="en-US" dirty="0"/>
          </a:p>
        </p:txBody>
      </p:sp>
      <p:sp>
        <p:nvSpPr>
          <p:cNvPr id="4" name="Slide Number Placeholder 3"/>
          <p:cNvSpPr>
            <a:spLocks noGrp="1"/>
          </p:cNvSpPr>
          <p:nvPr>
            <p:ph type="sldNum" sz="quarter" idx="10"/>
          </p:nvPr>
        </p:nvSpPr>
        <p:spPr/>
        <p:txBody>
          <a:bodyPr/>
          <a:lstStyle/>
          <a:p>
            <a:fld id="{6CAF6621-A6FA-4104-BB88-23D33AA5F148}" type="slidenum">
              <a:rPr lang="en-US" smtClean="0"/>
              <a:t>9</a:t>
            </a:fld>
            <a:endParaRPr lang="en-US"/>
          </a:p>
        </p:txBody>
      </p:sp>
    </p:spTree>
    <p:extLst>
      <p:ext uri="{BB962C8B-B14F-4D97-AF65-F5344CB8AC3E}">
        <p14:creationId xmlns:p14="http://schemas.microsoft.com/office/powerpoint/2010/main" val="36297792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When Isaac was 60 years old, he and wife Rebecca gave birth to twin boys.  The first one born was red and hairy so they named him Esau and the second one was named Jacob.  God planned to pass on the promise of blessing through Jacob.  Jacob has an important dream in </a:t>
            </a:r>
            <a:r>
              <a:rPr lang="en-US" sz="1200" b="1" kern="1200" dirty="0">
                <a:solidFill>
                  <a:schemeClr val="tx1"/>
                </a:solidFill>
                <a:effectLst/>
                <a:latin typeface="+mn-lt"/>
                <a:ea typeface="+mn-ea"/>
                <a:cs typeface="+mn-cs"/>
              </a:rPr>
              <a:t>Genesis 28:10-14</a:t>
            </a:r>
            <a:r>
              <a:rPr lang="en-US" sz="1200" kern="1200" dirty="0">
                <a:solidFill>
                  <a:schemeClr val="tx1"/>
                </a:solidFill>
                <a:effectLst/>
                <a:latin typeface="+mn-lt"/>
                <a:ea typeface="+mn-ea"/>
                <a:cs typeface="+mn-cs"/>
              </a:rPr>
              <a:t>, seeing a stairway into heaven and the glory of God (</a:t>
            </a:r>
            <a:r>
              <a:rPr lang="en-US" sz="1200" b="1" kern="1200" dirty="0">
                <a:solidFill>
                  <a:schemeClr val="tx1"/>
                </a:solidFill>
                <a:effectLst/>
                <a:latin typeface="+mn-lt"/>
                <a:ea typeface="+mn-ea"/>
                <a:cs typeface="+mn-cs"/>
              </a:rPr>
              <a:t>a clue of a future event!</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He then receives the same promise as his grandfather Abraham.</a:t>
            </a:r>
            <a:r>
              <a:rPr lang="en-US" sz="1200" kern="1200" dirty="0">
                <a:solidFill>
                  <a:schemeClr val="tx1"/>
                </a:solidFill>
                <a:effectLst/>
                <a:latin typeface="+mn-lt"/>
                <a:ea typeface="+mn-ea"/>
                <a:cs typeface="+mn-cs"/>
              </a:rPr>
              <a:t>  But Jacob was also a sinful man, tricking his father, brother, and father-in-law.  By now, we are learning that </a:t>
            </a:r>
            <a:r>
              <a:rPr lang="en-US" sz="1200" b="1" kern="1200" dirty="0">
                <a:solidFill>
                  <a:schemeClr val="tx1"/>
                </a:solidFill>
                <a:effectLst/>
                <a:latin typeface="+mn-lt"/>
                <a:ea typeface="+mn-ea"/>
                <a:cs typeface="+mn-cs"/>
              </a:rPr>
              <a:t>God is able to use imperfect people </a:t>
            </a:r>
            <a:r>
              <a:rPr lang="en-US" sz="1200" kern="1200" dirty="0">
                <a:solidFill>
                  <a:schemeClr val="tx1"/>
                </a:solidFill>
                <a:effectLst/>
                <a:latin typeface="+mn-lt"/>
                <a:ea typeface="+mn-ea"/>
                <a:cs typeface="+mn-cs"/>
              </a:rPr>
              <a:t>(like us) to accomplish His perfect plan.</a:t>
            </a:r>
          </a:p>
          <a:p>
            <a:pPr hangingPunct="0"/>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Jacob had 12 sons from 4 wives.  The names of Jacob’s sons are Reuben, Simeon, Levi, Judah, Issachar, Zebulun, Joseph, Benjamin, Dan, Naphtali, Gad, and Asher.  Later on, God changed Jacob’s name (deceiver) to “Israel” (one who wrestles with God). </a:t>
            </a:r>
            <a:endParaRPr lang="en-US" dirty="0"/>
          </a:p>
        </p:txBody>
      </p:sp>
      <p:sp>
        <p:nvSpPr>
          <p:cNvPr id="4" name="Slide Number Placeholder 3"/>
          <p:cNvSpPr>
            <a:spLocks noGrp="1"/>
          </p:cNvSpPr>
          <p:nvPr>
            <p:ph type="sldNum" sz="quarter" idx="10"/>
          </p:nvPr>
        </p:nvSpPr>
        <p:spPr/>
        <p:txBody>
          <a:bodyPr/>
          <a:lstStyle/>
          <a:p>
            <a:fld id="{6CAF6621-A6FA-4104-BB88-23D33AA5F148}" type="slidenum">
              <a:rPr lang="en-US" smtClean="0"/>
              <a:t>11</a:t>
            </a:fld>
            <a:endParaRPr lang="en-US"/>
          </a:p>
        </p:txBody>
      </p:sp>
    </p:spTree>
    <p:extLst>
      <p:ext uri="{BB962C8B-B14F-4D97-AF65-F5344CB8AC3E}">
        <p14:creationId xmlns:p14="http://schemas.microsoft.com/office/powerpoint/2010/main" val="28986824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0605DCD-45B6-4EEB-AEC9-E8416ED78990}"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6/16/2026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605DCD-45B6-4EEB-AEC9-E8416ED78990}"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605DCD-45B6-4EEB-AEC9-E8416ED78990}" type="datetimeFigureOut">
              <a:rPr lang="en-US" smtClean="0"/>
              <a:t>6/16/2026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605DCD-45B6-4EEB-AEC9-E8416ED78990}" type="datetimeFigureOut">
              <a:rPr lang="en-US" smtClean="0"/>
              <a:t>6/16/2026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6/16/2026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6/16/2026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6/16/2026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1" y="0"/>
            <a:ext cx="4114799" cy="914400"/>
          </a:xfrm>
        </p:spPr>
        <p:txBody>
          <a:bodyPr>
            <a:normAutofit/>
          </a:bodyPr>
          <a:lstStyle/>
          <a:p>
            <a:r>
              <a:rPr lang="en-US" b="1" u="sng"/>
              <a:t>Study Plan</a:t>
            </a:r>
            <a:endParaRPr lang="en-US" b="1" u="sng" dirty="0"/>
          </a:p>
        </p:txBody>
      </p:sp>
      <p:pic>
        <p:nvPicPr>
          <p:cNvPr id="3" name="Picture 2">
            <a:extLst>
              <a:ext uri="{FF2B5EF4-FFF2-40B4-BE49-F238E27FC236}">
                <a16:creationId xmlns:a16="http://schemas.microsoft.com/office/drawing/2014/main" id="{98155A81-C4C8-FD74-236E-14249CC3ED1C}"/>
              </a:ext>
            </a:extLst>
          </p:cNvPr>
          <p:cNvPicPr>
            <a:picLocks noChangeAspect="1"/>
          </p:cNvPicPr>
          <p:nvPr/>
        </p:nvPicPr>
        <p:blipFill>
          <a:blip r:embed="rId3"/>
          <a:srcRect l="16396" t="18136" r="5977" b="22276"/>
          <a:stretch>
            <a:fillRect/>
          </a:stretch>
        </p:blipFill>
        <p:spPr>
          <a:xfrm>
            <a:off x="0" y="1028699"/>
            <a:ext cx="9130478" cy="5487562"/>
          </a:xfrm>
          <a:prstGeom prst="rect">
            <a:avLst/>
          </a:prstGeom>
        </p:spPr>
      </p:pic>
      <p:cxnSp>
        <p:nvCxnSpPr>
          <p:cNvPr id="4" name="Straight Connector 3">
            <a:extLst>
              <a:ext uri="{FF2B5EF4-FFF2-40B4-BE49-F238E27FC236}">
                <a16:creationId xmlns:a16="http://schemas.microsoft.com/office/drawing/2014/main" id="{F63348CB-2972-1F97-CB8A-B16A0EB8BF42}"/>
              </a:ext>
            </a:extLst>
          </p:cNvPr>
          <p:cNvCxnSpPr>
            <a:cxnSpLocks/>
          </p:cNvCxnSpPr>
          <p:nvPr/>
        </p:nvCxnSpPr>
        <p:spPr>
          <a:xfrm>
            <a:off x="95250" y="2146112"/>
            <a:ext cx="3810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96DF840E-C3D7-644B-7CCA-49FA3E1BE294}"/>
              </a:ext>
            </a:extLst>
          </p:cNvPr>
          <p:cNvCxnSpPr>
            <a:cxnSpLocks/>
          </p:cNvCxnSpPr>
          <p:nvPr/>
        </p:nvCxnSpPr>
        <p:spPr>
          <a:xfrm>
            <a:off x="95250" y="2590800"/>
            <a:ext cx="381000"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D9F8161-570C-C998-E85D-AFA72B5827CB}"/>
              </a:ext>
            </a:extLst>
          </p:cNvPr>
          <p:cNvCxnSpPr>
            <a:cxnSpLocks/>
          </p:cNvCxnSpPr>
          <p:nvPr/>
        </p:nvCxnSpPr>
        <p:spPr>
          <a:xfrm>
            <a:off x="76200" y="2971800"/>
            <a:ext cx="381000" cy="0"/>
          </a:xfrm>
          <a:prstGeom prst="line">
            <a:avLst/>
          </a:prstGeom>
          <a:ln w="571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6541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b="1" u="sng" dirty="0"/>
              <a:t>Some things to remember</a:t>
            </a:r>
          </a:p>
        </p:txBody>
      </p:sp>
      <p:sp>
        <p:nvSpPr>
          <p:cNvPr id="3" name="Content Placeholder 2"/>
          <p:cNvSpPr>
            <a:spLocks noGrp="1"/>
          </p:cNvSpPr>
          <p:nvPr>
            <p:ph idx="1"/>
          </p:nvPr>
        </p:nvSpPr>
        <p:spPr>
          <a:xfrm>
            <a:off x="304800" y="1143000"/>
            <a:ext cx="8610600" cy="5410200"/>
          </a:xfrm>
        </p:spPr>
        <p:txBody>
          <a:bodyPr>
            <a:normAutofit/>
          </a:bodyPr>
          <a:lstStyle/>
          <a:p>
            <a:pPr>
              <a:spcAft>
                <a:spcPts val="1200"/>
              </a:spcAft>
            </a:pPr>
            <a:r>
              <a:rPr lang="en-US" dirty="0">
                <a:solidFill>
                  <a:schemeClr val="bg1">
                    <a:lumMod val="50000"/>
                  </a:schemeClr>
                </a:solidFill>
              </a:rPr>
              <a:t>Righteousness does </a:t>
            </a:r>
            <a:r>
              <a:rPr lang="en-US" b="1" dirty="0">
                <a:solidFill>
                  <a:schemeClr val="bg1">
                    <a:lumMod val="50000"/>
                  </a:schemeClr>
                </a:solidFill>
              </a:rPr>
              <a:t>not</a:t>
            </a:r>
            <a:r>
              <a:rPr lang="en-US" dirty="0">
                <a:solidFill>
                  <a:schemeClr val="bg1">
                    <a:lumMod val="50000"/>
                  </a:schemeClr>
                </a:solidFill>
              </a:rPr>
              <a:t> come from </a:t>
            </a:r>
            <a:r>
              <a:rPr lang="en-US" b="1" dirty="0">
                <a:solidFill>
                  <a:schemeClr val="bg1">
                    <a:lumMod val="50000"/>
                  </a:schemeClr>
                </a:solidFill>
              </a:rPr>
              <a:t>perfect behavior</a:t>
            </a:r>
            <a:r>
              <a:rPr lang="en-US" dirty="0">
                <a:solidFill>
                  <a:schemeClr val="bg1">
                    <a:lumMod val="50000"/>
                  </a:schemeClr>
                </a:solidFill>
              </a:rPr>
              <a:t> – it comes from God through </a:t>
            </a:r>
            <a:r>
              <a:rPr lang="en-US" b="1" dirty="0">
                <a:solidFill>
                  <a:schemeClr val="bg1">
                    <a:lumMod val="50000"/>
                  </a:schemeClr>
                </a:solidFill>
              </a:rPr>
              <a:t>faith</a:t>
            </a:r>
          </a:p>
          <a:p>
            <a:pPr>
              <a:spcAft>
                <a:spcPts val="1200"/>
              </a:spcAft>
            </a:pPr>
            <a:r>
              <a:rPr lang="en-US" dirty="0"/>
              <a:t>The </a:t>
            </a:r>
            <a:r>
              <a:rPr lang="en-US" b="1" dirty="0"/>
              <a:t>only son </a:t>
            </a:r>
            <a:r>
              <a:rPr lang="en-US" dirty="0"/>
              <a:t>of a father climbed the mountain with the </a:t>
            </a:r>
            <a:r>
              <a:rPr lang="en-US" b="1" dirty="0"/>
              <a:t>wood of sacrifice </a:t>
            </a:r>
            <a:r>
              <a:rPr lang="en-US" dirty="0"/>
              <a:t>on his back</a:t>
            </a:r>
          </a:p>
          <a:p>
            <a:pPr>
              <a:spcAft>
                <a:spcPts val="1200"/>
              </a:spcAft>
            </a:pPr>
            <a:r>
              <a:rPr lang="en-US" dirty="0"/>
              <a:t>On the mountain of the Lord, </a:t>
            </a:r>
            <a:r>
              <a:rPr lang="en-US" b="1" dirty="0"/>
              <a:t>a lamb will be provided</a:t>
            </a:r>
          </a:p>
        </p:txBody>
      </p:sp>
    </p:spTree>
    <p:extLst>
      <p:ext uri="{BB962C8B-B14F-4D97-AF65-F5344CB8AC3E}">
        <p14:creationId xmlns:p14="http://schemas.microsoft.com/office/powerpoint/2010/main" val="3080973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left)">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914400"/>
          </a:xfrm>
        </p:spPr>
        <p:txBody>
          <a:bodyPr>
            <a:noAutofit/>
          </a:bodyPr>
          <a:lstStyle/>
          <a:p>
            <a:r>
              <a:rPr lang="en-US" sz="4000" b="1" u="sng" dirty="0"/>
              <a:t>Isaac and Jacob</a:t>
            </a:r>
          </a:p>
        </p:txBody>
      </p:sp>
      <p:sp>
        <p:nvSpPr>
          <p:cNvPr id="4" name="Content Placeholder 3"/>
          <p:cNvSpPr>
            <a:spLocks noGrp="1"/>
          </p:cNvSpPr>
          <p:nvPr>
            <p:ph idx="1"/>
          </p:nvPr>
        </p:nvSpPr>
        <p:spPr>
          <a:xfrm>
            <a:off x="304800" y="990600"/>
            <a:ext cx="8610600" cy="5715000"/>
          </a:xfrm>
        </p:spPr>
        <p:txBody>
          <a:bodyPr>
            <a:normAutofit lnSpcReduction="10000"/>
          </a:bodyPr>
          <a:lstStyle/>
          <a:p>
            <a:pPr>
              <a:spcAft>
                <a:spcPts val="1200"/>
              </a:spcAft>
            </a:pPr>
            <a:r>
              <a:rPr lang="en-US" b="1" dirty="0"/>
              <a:t>Genesis 25:24-26</a:t>
            </a:r>
            <a:r>
              <a:rPr lang="en-US" dirty="0"/>
              <a:t> &gt; When Isaac was 60 years old, his wife had twin sons: Esau and Jacob</a:t>
            </a:r>
          </a:p>
          <a:p>
            <a:pPr>
              <a:spcAft>
                <a:spcPts val="1200"/>
              </a:spcAft>
            </a:pPr>
            <a:r>
              <a:rPr lang="en-US" b="1" dirty="0"/>
              <a:t>Genesis 28:10-14  </a:t>
            </a:r>
            <a:r>
              <a:rPr lang="en-US" dirty="0"/>
              <a:t>&gt; God speaks to Jacob</a:t>
            </a:r>
          </a:p>
          <a:p>
            <a:pPr lvl="1">
              <a:spcAft>
                <a:spcPts val="1200"/>
              </a:spcAft>
            </a:pPr>
            <a:r>
              <a:rPr lang="en-US" b="1" dirty="0"/>
              <a:t>Verse 12</a:t>
            </a:r>
            <a:r>
              <a:rPr lang="en-US" dirty="0"/>
              <a:t>: a stairway into heaven</a:t>
            </a:r>
          </a:p>
          <a:p>
            <a:pPr lvl="1">
              <a:spcAft>
                <a:spcPts val="1200"/>
              </a:spcAft>
            </a:pPr>
            <a:r>
              <a:rPr lang="en-US" b="1" dirty="0"/>
              <a:t>Verse 13</a:t>
            </a:r>
            <a:r>
              <a:rPr lang="en-US" dirty="0"/>
              <a:t>: Jacob’s descendants will inherit this land</a:t>
            </a:r>
            <a:endParaRPr lang="en-US" b="1" dirty="0"/>
          </a:p>
          <a:p>
            <a:pPr lvl="1">
              <a:spcAft>
                <a:spcPts val="1200"/>
              </a:spcAft>
            </a:pPr>
            <a:r>
              <a:rPr lang="en-US" b="1" dirty="0"/>
              <a:t>Verse 14 </a:t>
            </a:r>
            <a:r>
              <a:rPr lang="en-US" dirty="0"/>
              <a:t>: his offspring will bless the entire earth</a:t>
            </a:r>
          </a:p>
          <a:p>
            <a:pPr>
              <a:spcAft>
                <a:spcPts val="1200"/>
              </a:spcAft>
            </a:pPr>
            <a:r>
              <a:rPr lang="en-US" b="1" dirty="0"/>
              <a:t>Genesis 35:23-26  </a:t>
            </a:r>
            <a:r>
              <a:rPr lang="en-US" dirty="0"/>
              <a:t>&gt; Jacob had four wives and 12 sons</a:t>
            </a:r>
          </a:p>
          <a:p>
            <a:pPr>
              <a:spcAft>
                <a:spcPts val="1200"/>
              </a:spcAft>
            </a:pPr>
            <a:r>
              <a:rPr lang="en-US" dirty="0"/>
              <a:t>God changed Jacob’s name to Israel </a:t>
            </a:r>
          </a:p>
        </p:txBody>
      </p:sp>
    </p:spTree>
    <p:extLst>
      <p:ext uri="{BB962C8B-B14F-4D97-AF65-F5344CB8AC3E}">
        <p14:creationId xmlns:p14="http://schemas.microsoft.com/office/powerpoint/2010/main" val="1365547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b="1" u="sng" dirty="0"/>
              <a:t>Some things to remember</a:t>
            </a:r>
          </a:p>
        </p:txBody>
      </p:sp>
      <p:sp>
        <p:nvSpPr>
          <p:cNvPr id="3" name="Content Placeholder 2"/>
          <p:cNvSpPr>
            <a:spLocks noGrp="1"/>
          </p:cNvSpPr>
          <p:nvPr>
            <p:ph idx="1"/>
          </p:nvPr>
        </p:nvSpPr>
        <p:spPr>
          <a:xfrm>
            <a:off x="304800" y="1143000"/>
            <a:ext cx="8610600" cy="5410200"/>
          </a:xfrm>
        </p:spPr>
        <p:txBody>
          <a:bodyPr>
            <a:normAutofit/>
          </a:bodyPr>
          <a:lstStyle/>
          <a:p>
            <a:pPr>
              <a:spcAft>
                <a:spcPts val="1200"/>
              </a:spcAft>
            </a:pPr>
            <a:r>
              <a:rPr lang="en-US" dirty="0">
                <a:solidFill>
                  <a:schemeClr val="bg1">
                    <a:lumMod val="50000"/>
                  </a:schemeClr>
                </a:solidFill>
              </a:rPr>
              <a:t>Righteousness does </a:t>
            </a:r>
            <a:r>
              <a:rPr lang="en-US" b="1" dirty="0">
                <a:solidFill>
                  <a:schemeClr val="bg1">
                    <a:lumMod val="50000"/>
                  </a:schemeClr>
                </a:solidFill>
              </a:rPr>
              <a:t>not</a:t>
            </a:r>
            <a:r>
              <a:rPr lang="en-US" dirty="0">
                <a:solidFill>
                  <a:schemeClr val="bg1">
                    <a:lumMod val="50000"/>
                  </a:schemeClr>
                </a:solidFill>
              </a:rPr>
              <a:t> come from </a:t>
            </a:r>
            <a:r>
              <a:rPr lang="en-US" b="1" dirty="0">
                <a:solidFill>
                  <a:schemeClr val="bg1">
                    <a:lumMod val="50000"/>
                  </a:schemeClr>
                </a:solidFill>
              </a:rPr>
              <a:t>perfect behavior</a:t>
            </a:r>
            <a:r>
              <a:rPr lang="en-US" dirty="0">
                <a:solidFill>
                  <a:schemeClr val="bg1">
                    <a:lumMod val="50000"/>
                  </a:schemeClr>
                </a:solidFill>
              </a:rPr>
              <a:t> – it comes from God through </a:t>
            </a:r>
            <a:r>
              <a:rPr lang="en-US" b="1" dirty="0">
                <a:solidFill>
                  <a:schemeClr val="bg1">
                    <a:lumMod val="50000"/>
                  </a:schemeClr>
                </a:solidFill>
              </a:rPr>
              <a:t>faith</a:t>
            </a:r>
          </a:p>
          <a:p>
            <a:pPr>
              <a:spcAft>
                <a:spcPts val="1200"/>
              </a:spcAft>
            </a:pPr>
            <a:r>
              <a:rPr lang="en-US" dirty="0">
                <a:solidFill>
                  <a:schemeClr val="bg1">
                    <a:lumMod val="50000"/>
                  </a:schemeClr>
                </a:solidFill>
              </a:rPr>
              <a:t>The </a:t>
            </a:r>
            <a:r>
              <a:rPr lang="en-US" b="1" dirty="0">
                <a:solidFill>
                  <a:schemeClr val="bg1">
                    <a:lumMod val="50000"/>
                  </a:schemeClr>
                </a:solidFill>
              </a:rPr>
              <a:t>only son </a:t>
            </a:r>
            <a:r>
              <a:rPr lang="en-US" dirty="0">
                <a:solidFill>
                  <a:schemeClr val="bg1">
                    <a:lumMod val="50000"/>
                  </a:schemeClr>
                </a:solidFill>
              </a:rPr>
              <a:t>of a father climbed the mountain with the </a:t>
            </a:r>
            <a:r>
              <a:rPr lang="en-US" b="1" dirty="0">
                <a:solidFill>
                  <a:schemeClr val="bg1">
                    <a:lumMod val="50000"/>
                  </a:schemeClr>
                </a:solidFill>
              </a:rPr>
              <a:t>wood of sacrifice </a:t>
            </a:r>
            <a:r>
              <a:rPr lang="en-US" dirty="0">
                <a:solidFill>
                  <a:schemeClr val="bg1">
                    <a:lumMod val="50000"/>
                  </a:schemeClr>
                </a:solidFill>
              </a:rPr>
              <a:t>on his back</a:t>
            </a:r>
          </a:p>
          <a:p>
            <a:pPr>
              <a:spcAft>
                <a:spcPts val="1200"/>
              </a:spcAft>
            </a:pPr>
            <a:r>
              <a:rPr lang="en-US" dirty="0">
                <a:solidFill>
                  <a:schemeClr val="bg1">
                    <a:lumMod val="50000"/>
                  </a:schemeClr>
                </a:solidFill>
              </a:rPr>
              <a:t>On the mountain of the Lord, </a:t>
            </a:r>
            <a:r>
              <a:rPr lang="en-US" b="1" dirty="0">
                <a:solidFill>
                  <a:schemeClr val="bg1">
                    <a:lumMod val="50000"/>
                  </a:schemeClr>
                </a:solidFill>
              </a:rPr>
              <a:t>a lamb will be provided</a:t>
            </a:r>
          </a:p>
          <a:p>
            <a:pPr>
              <a:spcAft>
                <a:spcPts val="1200"/>
              </a:spcAft>
            </a:pPr>
            <a:r>
              <a:rPr lang="en-US" dirty="0"/>
              <a:t>From Israel: A stairway into heaven and blessing to all people</a:t>
            </a:r>
          </a:p>
        </p:txBody>
      </p:sp>
    </p:spTree>
    <p:extLst>
      <p:ext uri="{BB962C8B-B14F-4D97-AF65-F5344CB8AC3E}">
        <p14:creationId xmlns:p14="http://schemas.microsoft.com/office/powerpoint/2010/main" val="30809736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914400"/>
          </a:xfrm>
        </p:spPr>
        <p:txBody>
          <a:bodyPr>
            <a:noAutofit/>
          </a:bodyPr>
          <a:lstStyle/>
          <a:p>
            <a:r>
              <a:rPr lang="en-US" sz="4000" b="1" u="sng" dirty="0"/>
              <a:t>Israel and Joseph</a:t>
            </a:r>
          </a:p>
        </p:txBody>
      </p:sp>
      <p:sp>
        <p:nvSpPr>
          <p:cNvPr id="4" name="Content Placeholder 3"/>
          <p:cNvSpPr>
            <a:spLocks noGrp="1"/>
          </p:cNvSpPr>
          <p:nvPr>
            <p:ph idx="1"/>
          </p:nvPr>
        </p:nvSpPr>
        <p:spPr>
          <a:xfrm>
            <a:off x="304800" y="990600"/>
            <a:ext cx="8610600" cy="5715000"/>
          </a:xfrm>
        </p:spPr>
        <p:txBody>
          <a:bodyPr>
            <a:normAutofit/>
          </a:bodyPr>
          <a:lstStyle/>
          <a:p>
            <a:r>
              <a:rPr lang="en-US" b="1" dirty="0"/>
              <a:t>Genesis 37</a:t>
            </a:r>
            <a:r>
              <a:rPr lang="en-US" dirty="0"/>
              <a:t> &gt; Joseph had some problems</a:t>
            </a:r>
          </a:p>
          <a:p>
            <a:pPr lvl="1"/>
            <a:r>
              <a:rPr lang="en-US" b="1" dirty="0"/>
              <a:t>Verse 2 </a:t>
            </a:r>
            <a:r>
              <a:rPr lang="en-US" dirty="0"/>
              <a:t>: he gave a bad report about his brothers </a:t>
            </a:r>
          </a:p>
          <a:p>
            <a:pPr lvl="1"/>
            <a:r>
              <a:rPr lang="en-US" b="1" dirty="0"/>
              <a:t>Verse 3 </a:t>
            </a:r>
            <a:r>
              <a:rPr lang="en-US" dirty="0"/>
              <a:t>: his father treated him special</a:t>
            </a:r>
          </a:p>
          <a:p>
            <a:pPr lvl="1"/>
            <a:r>
              <a:rPr lang="en-US" b="1" dirty="0"/>
              <a:t>Verse 4 </a:t>
            </a:r>
            <a:r>
              <a:rPr lang="en-US" dirty="0"/>
              <a:t>: his brothers hated him</a:t>
            </a:r>
          </a:p>
          <a:p>
            <a:pPr lvl="1"/>
            <a:r>
              <a:rPr lang="en-US" b="1" dirty="0"/>
              <a:t>Verses 5-8 </a:t>
            </a:r>
            <a:r>
              <a:rPr lang="en-US" dirty="0"/>
              <a:t>: he predicted he would be their ruler</a:t>
            </a:r>
          </a:p>
          <a:p>
            <a:pPr marL="457200" lvl="1" indent="0">
              <a:buNone/>
            </a:pPr>
            <a:endParaRPr lang="en-US" sz="1200" dirty="0"/>
          </a:p>
          <a:p>
            <a:r>
              <a:rPr lang="en-US" b="1" dirty="0"/>
              <a:t>Genesis 37 </a:t>
            </a:r>
            <a:r>
              <a:rPr lang="en-US" dirty="0"/>
              <a:t>&gt; Joseph’s brothers take action</a:t>
            </a:r>
          </a:p>
          <a:p>
            <a:pPr lvl="1"/>
            <a:r>
              <a:rPr lang="en-US" b="1" dirty="0"/>
              <a:t>Verses 19-20 </a:t>
            </a:r>
            <a:r>
              <a:rPr lang="en-US" dirty="0"/>
              <a:t>: they wanted to kill him</a:t>
            </a:r>
          </a:p>
          <a:p>
            <a:pPr lvl="1"/>
            <a:r>
              <a:rPr lang="en-US" b="1" dirty="0"/>
              <a:t>Verses 25-28 </a:t>
            </a:r>
            <a:r>
              <a:rPr lang="en-US" dirty="0"/>
              <a:t>: they sold him as a slave to Egypt</a:t>
            </a:r>
          </a:p>
          <a:p>
            <a:pPr lvl="1"/>
            <a:r>
              <a:rPr lang="en-US" b="1" dirty="0"/>
              <a:t>Verses 31-33 </a:t>
            </a:r>
            <a:r>
              <a:rPr lang="en-US" dirty="0"/>
              <a:t>: they cover up their crime </a:t>
            </a:r>
          </a:p>
        </p:txBody>
      </p:sp>
    </p:spTree>
    <p:extLst>
      <p:ext uri="{BB962C8B-B14F-4D97-AF65-F5344CB8AC3E}">
        <p14:creationId xmlns:p14="http://schemas.microsoft.com/office/powerpoint/2010/main" val="2890128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wipe(left)">
                                      <p:cBhvr>
                                        <p:cTn id="32" dur="500"/>
                                        <p:tgtEl>
                                          <p:spTgt spid="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wipe(left)">
                                      <p:cBhvr>
                                        <p:cTn id="37" dur="500"/>
                                        <p:tgtEl>
                                          <p:spTgt spid="4">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8" end="8"/>
                                            </p:txEl>
                                          </p:spTgt>
                                        </p:tgtEl>
                                        <p:attrNameLst>
                                          <p:attrName>style.visibility</p:attrName>
                                        </p:attrNameLst>
                                      </p:cBhvr>
                                      <p:to>
                                        <p:strVal val="visible"/>
                                      </p:to>
                                    </p:set>
                                    <p:animEffect transition="in" filter="wipe(left)">
                                      <p:cBhvr>
                                        <p:cTn id="42" dur="500"/>
                                        <p:tgtEl>
                                          <p:spTgt spid="4">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9" end="9"/>
                                            </p:txEl>
                                          </p:spTgt>
                                        </p:tgtEl>
                                        <p:attrNameLst>
                                          <p:attrName>style.visibility</p:attrName>
                                        </p:attrNameLst>
                                      </p:cBhvr>
                                      <p:to>
                                        <p:strVal val="visible"/>
                                      </p:to>
                                    </p:set>
                                    <p:animEffect transition="in" filter="wipe(left)">
                                      <p:cBhvr>
                                        <p:cTn id="47" dur="5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914400"/>
          </a:xfrm>
        </p:spPr>
        <p:txBody>
          <a:bodyPr>
            <a:noAutofit/>
          </a:bodyPr>
          <a:lstStyle/>
          <a:p>
            <a:r>
              <a:rPr lang="en-US" sz="4000" b="1" u="sng" dirty="0"/>
              <a:t>Joseph in Egypt</a:t>
            </a:r>
          </a:p>
        </p:txBody>
      </p:sp>
      <p:sp>
        <p:nvSpPr>
          <p:cNvPr id="4" name="Content Placeholder 3"/>
          <p:cNvSpPr>
            <a:spLocks noGrp="1"/>
          </p:cNvSpPr>
          <p:nvPr>
            <p:ph idx="1"/>
          </p:nvPr>
        </p:nvSpPr>
        <p:spPr>
          <a:xfrm>
            <a:off x="304800" y="990600"/>
            <a:ext cx="8610600" cy="5715000"/>
          </a:xfrm>
        </p:spPr>
        <p:txBody>
          <a:bodyPr>
            <a:normAutofit/>
          </a:bodyPr>
          <a:lstStyle/>
          <a:p>
            <a:r>
              <a:rPr lang="en-US" b="1" dirty="0"/>
              <a:t>Genesis 39</a:t>
            </a:r>
            <a:r>
              <a:rPr lang="en-US" dirty="0"/>
              <a:t> &gt; In the house of Potiphar</a:t>
            </a:r>
          </a:p>
          <a:p>
            <a:pPr lvl="1"/>
            <a:r>
              <a:rPr lang="en-US" b="1" dirty="0"/>
              <a:t>Verses 2-4 </a:t>
            </a:r>
            <a:r>
              <a:rPr lang="en-US" dirty="0"/>
              <a:t>: The Lord was with him </a:t>
            </a:r>
          </a:p>
          <a:p>
            <a:pPr lvl="1"/>
            <a:r>
              <a:rPr lang="en-US" b="1" dirty="0"/>
              <a:t>Verses 7-8 </a:t>
            </a:r>
            <a:r>
              <a:rPr lang="en-US" dirty="0"/>
              <a:t>: Refused his master’s wife’s temptation</a:t>
            </a:r>
          </a:p>
          <a:p>
            <a:pPr lvl="1"/>
            <a:r>
              <a:rPr lang="en-US" b="1" dirty="0"/>
              <a:t>Verses 11-12 </a:t>
            </a:r>
            <a:r>
              <a:rPr lang="en-US" dirty="0"/>
              <a:t>: falsely accused and sent to prison</a:t>
            </a:r>
          </a:p>
          <a:p>
            <a:pPr marL="457200" lvl="1" indent="0">
              <a:buNone/>
            </a:pPr>
            <a:endParaRPr lang="en-US" sz="1200" dirty="0"/>
          </a:p>
          <a:p>
            <a:r>
              <a:rPr lang="en-US" b="1" dirty="0"/>
              <a:t>Genesis 40:12-15 </a:t>
            </a:r>
            <a:r>
              <a:rPr lang="en-US" dirty="0"/>
              <a:t>&gt; Interpreting dream in prison</a:t>
            </a:r>
          </a:p>
          <a:p>
            <a:pPr marL="0" indent="0">
              <a:buNone/>
            </a:pPr>
            <a:endParaRPr lang="en-US" sz="1200" dirty="0"/>
          </a:p>
          <a:p>
            <a:r>
              <a:rPr lang="en-US" b="1" dirty="0"/>
              <a:t>Genesis 41 </a:t>
            </a:r>
            <a:r>
              <a:rPr lang="en-US" dirty="0"/>
              <a:t>&gt; In the presence of Pharaoh</a:t>
            </a:r>
          </a:p>
          <a:p>
            <a:pPr lvl="1"/>
            <a:r>
              <a:rPr lang="en-US" b="1" dirty="0"/>
              <a:t>Verses 15-16 </a:t>
            </a:r>
            <a:r>
              <a:rPr lang="en-US" dirty="0"/>
              <a:t>: Only God can interpret dreams</a:t>
            </a:r>
          </a:p>
          <a:p>
            <a:pPr lvl="1"/>
            <a:r>
              <a:rPr lang="en-US" b="1" dirty="0"/>
              <a:t>Verses 28-30 </a:t>
            </a:r>
            <a:r>
              <a:rPr lang="en-US" dirty="0"/>
              <a:t>: 7 years of plenty and famine</a:t>
            </a:r>
          </a:p>
          <a:p>
            <a:pPr lvl="1"/>
            <a:r>
              <a:rPr lang="en-US" b="1" dirty="0"/>
              <a:t>Verses 39-40 </a:t>
            </a:r>
            <a:r>
              <a:rPr lang="en-US" dirty="0"/>
              <a:t>: Joseph in charge of Egypt</a:t>
            </a:r>
          </a:p>
        </p:txBody>
      </p:sp>
    </p:spTree>
    <p:extLst>
      <p:ext uri="{BB962C8B-B14F-4D97-AF65-F5344CB8AC3E}">
        <p14:creationId xmlns:p14="http://schemas.microsoft.com/office/powerpoint/2010/main" val="3875771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wipe(left)">
                                      <p:cBhvr>
                                        <p:cTn id="27" dur="5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7" end="7"/>
                                            </p:txEl>
                                          </p:spTgt>
                                        </p:tgtEl>
                                        <p:attrNameLst>
                                          <p:attrName>style.visibility</p:attrName>
                                        </p:attrNameLst>
                                      </p:cBhvr>
                                      <p:to>
                                        <p:strVal val="visible"/>
                                      </p:to>
                                    </p:set>
                                    <p:animEffect transition="in" filter="wipe(left)">
                                      <p:cBhvr>
                                        <p:cTn id="32" dur="500"/>
                                        <p:tgtEl>
                                          <p:spTgt spid="4">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animEffect transition="in" filter="wipe(left)">
                                      <p:cBhvr>
                                        <p:cTn id="37" dur="500"/>
                                        <p:tgtEl>
                                          <p:spTgt spid="4">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9" end="9"/>
                                            </p:txEl>
                                          </p:spTgt>
                                        </p:tgtEl>
                                        <p:attrNameLst>
                                          <p:attrName>style.visibility</p:attrName>
                                        </p:attrNameLst>
                                      </p:cBhvr>
                                      <p:to>
                                        <p:strVal val="visible"/>
                                      </p:to>
                                    </p:set>
                                    <p:animEffect transition="in" filter="wipe(left)">
                                      <p:cBhvr>
                                        <p:cTn id="42" dur="500"/>
                                        <p:tgtEl>
                                          <p:spTgt spid="4">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Effect transition="in" filter="wipe(left)">
                                      <p:cBhvr>
                                        <p:cTn id="47" dur="500"/>
                                        <p:tgtEl>
                                          <p:spTgt spid="4">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914400"/>
          </a:xfrm>
        </p:spPr>
        <p:txBody>
          <a:bodyPr>
            <a:noAutofit/>
          </a:bodyPr>
          <a:lstStyle/>
          <a:p>
            <a:r>
              <a:rPr lang="en-US" sz="4000" b="1" u="sng" dirty="0"/>
              <a:t>Israel comes to Egypt</a:t>
            </a:r>
          </a:p>
        </p:txBody>
      </p:sp>
      <p:sp>
        <p:nvSpPr>
          <p:cNvPr id="4" name="Content Placeholder 3"/>
          <p:cNvSpPr>
            <a:spLocks noGrp="1"/>
          </p:cNvSpPr>
          <p:nvPr>
            <p:ph idx="1"/>
          </p:nvPr>
        </p:nvSpPr>
        <p:spPr>
          <a:xfrm>
            <a:off x="304800" y="990600"/>
            <a:ext cx="8610600" cy="4800600"/>
          </a:xfrm>
        </p:spPr>
        <p:txBody>
          <a:bodyPr>
            <a:normAutofit lnSpcReduction="10000"/>
          </a:bodyPr>
          <a:lstStyle/>
          <a:p>
            <a:r>
              <a:rPr lang="en-US" b="1" dirty="0"/>
              <a:t>Genesis 42</a:t>
            </a:r>
            <a:r>
              <a:rPr lang="en-US" dirty="0"/>
              <a:t> &gt; Joseph’s brothers</a:t>
            </a:r>
          </a:p>
          <a:p>
            <a:pPr lvl="1"/>
            <a:r>
              <a:rPr lang="en-US" b="1" dirty="0"/>
              <a:t>Verses 1-3 </a:t>
            </a:r>
            <a:r>
              <a:rPr lang="en-US" dirty="0"/>
              <a:t>: The famine brings the brothers to Egypt</a:t>
            </a:r>
          </a:p>
          <a:p>
            <a:pPr lvl="1"/>
            <a:r>
              <a:rPr lang="en-US" b="1" dirty="0"/>
              <a:t>Verses 6-7 </a:t>
            </a:r>
            <a:r>
              <a:rPr lang="en-US" dirty="0"/>
              <a:t>: The brothers bow to Joseph</a:t>
            </a:r>
          </a:p>
          <a:p>
            <a:pPr lvl="1"/>
            <a:r>
              <a:rPr lang="en-US" b="1" dirty="0"/>
              <a:t>Verses 21-22 </a:t>
            </a:r>
            <a:r>
              <a:rPr lang="en-US" dirty="0"/>
              <a:t>: The brothers feel guilty about their sin</a:t>
            </a:r>
          </a:p>
          <a:p>
            <a:pPr marL="457200" lvl="1" indent="0">
              <a:buNone/>
            </a:pPr>
            <a:endParaRPr lang="en-US" sz="1300" dirty="0"/>
          </a:p>
          <a:p>
            <a:pPr>
              <a:spcAft>
                <a:spcPts val="1200"/>
              </a:spcAft>
            </a:pPr>
            <a:r>
              <a:rPr lang="en-US" b="1" dirty="0"/>
              <a:t>Genesis 45:3-5 </a:t>
            </a:r>
            <a:r>
              <a:rPr lang="en-US" dirty="0"/>
              <a:t>&gt; Joseph reveals his identity</a:t>
            </a:r>
          </a:p>
          <a:p>
            <a:pPr>
              <a:spcAft>
                <a:spcPts val="1200"/>
              </a:spcAft>
            </a:pPr>
            <a:r>
              <a:rPr lang="en-US" b="1" dirty="0"/>
              <a:t>Genesis 45:7-8 </a:t>
            </a:r>
            <a:r>
              <a:rPr lang="en-US" dirty="0"/>
              <a:t>&gt; God is in control of everything</a:t>
            </a:r>
          </a:p>
          <a:p>
            <a:pPr>
              <a:spcAft>
                <a:spcPts val="1200"/>
              </a:spcAft>
            </a:pPr>
            <a:r>
              <a:rPr lang="en-US" b="1" dirty="0"/>
              <a:t>Genesis 47:5-6 </a:t>
            </a:r>
            <a:r>
              <a:rPr lang="en-US" dirty="0"/>
              <a:t>&gt; Israel welcomed as guests in Egypt</a:t>
            </a:r>
          </a:p>
        </p:txBody>
      </p:sp>
    </p:spTree>
    <p:extLst>
      <p:ext uri="{BB962C8B-B14F-4D97-AF65-F5344CB8AC3E}">
        <p14:creationId xmlns:p14="http://schemas.microsoft.com/office/powerpoint/2010/main" val="1386914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wipe(left)">
                                      <p:cBhvr>
                                        <p:cTn id="27" dur="5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wipe(left)">
                                      <p:cBhvr>
                                        <p:cTn id="32" dur="500"/>
                                        <p:tgtEl>
                                          <p:spTgt spid="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7" end="7"/>
                                            </p:txEl>
                                          </p:spTgt>
                                        </p:tgtEl>
                                        <p:attrNameLst>
                                          <p:attrName>style.visibility</p:attrName>
                                        </p:attrNameLst>
                                      </p:cBhvr>
                                      <p:to>
                                        <p:strVal val="visible"/>
                                      </p:to>
                                    </p:set>
                                    <p:animEffect transition="in" filter="wipe(left)">
                                      <p:cBhvr>
                                        <p:cTn id="37"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51146-7BCD-42FB-E391-0513B80F36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D18180-713A-693A-A83A-CF4F00C4F180}"/>
              </a:ext>
            </a:extLst>
          </p:cNvPr>
          <p:cNvSpPr>
            <a:spLocks noGrp="1"/>
          </p:cNvSpPr>
          <p:nvPr>
            <p:ph type="title"/>
          </p:nvPr>
        </p:nvSpPr>
        <p:spPr>
          <a:xfrm>
            <a:off x="457200" y="76200"/>
            <a:ext cx="8229600" cy="914400"/>
          </a:xfrm>
        </p:spPr>
        <p:txBody>
          <a:bodyPr>
            <a:normAutofit/>
          </a:bodyPr>
          <a:lstStyle/>
          <a:p>
            <a:r>
              <a:rPr lang="en-US" b="1" u="sng" dirty="0"/>
              <a:t>Some things to remember</a:t>
            </a:r>
          </a:p>
        </p:txBody>
      </p:sp>
      <p:sp>
        <p:nvSpPr>
          <p:cNvPr id="3" name="Content Placeholder 2">
            <a:extLst>
              <a:ext uri="{FF2B5EF4-FFF2-40B4-BE49-F238E27FC236}">
                <a16:creationId xmlns:a16="http://schemas.microsoft.com/office/drawing/2014/main" id="{0DFB85EE-7073-1145-F322-76AF7C73D7DB}"/>
              </a:ext>
            </a:extLst>
          </p:cNvPr>
          <p:cNvSpPr>
            <a:spLocks noGrp="1"/>
          </p:cNvSpPr>
          <p:nvPr>
            <p:ph idx="1"/>
          </p:nvPr>
        </p:nvSpPr>
        <p:spPr>
          <a:xfrm>
            <a:off x="304800" y="1143000"/>
            <a:ext cx="8610600" cy="5410200"/>
          </a:xfrm>
        </p:spPr>
        <p:txBody>
          <a:bodyPr>
            <a:normAutofit fontScale="92500" lnSpcReduction="10000"/>
          </a:bodyPr>
          <a:lstStyle/>
          <a:p>
            <a:pPr>
              <a:spcAft>
                <a:spcPts val="1200"/>
              </a:spcAft>
            </a:pPr>
            <a:r>
              <a:rPr lang="en-US" dirty="0">
                <a:solidFill>
                  <a:schemeClr val="bg1">
                    <a:lumMod val="50000"/>
                  </a:schemeClr>
                </a:solidFill>
              </a:rPr>
              <a:t>Righteousness does </a:t>
            </a:r>
            <a:r>
              <a:rPr lang="en-US" b="1" dirty="0">
                <a:solidFill>
                  <a:schemeClr val="bg1">
                    <a:lumMod val="50000"/>
                  </a:schemeClr>
                </a:solidFill>
              </a:rPr>
              <a:t>not</a:t>
            </a:r>
            <a:r>
              <a:rPr lang="en-US" dirty="0">
                <a:solidFill>
                  <a:schemeClr val="bg1">
                    <a:lumMod val="50000"/>
                  </a:schemeClr>
                </a:solidFill>
              </a:rPr>
              <a:t> come from </a:t>
            </a:r>
            <a:r>
              <a:rPr lang="en-US" b="1" dirty="0">
                <a:solidFill>
                  <a:schemeClr val="bg1">
                    <a:lumMod val="50000"/>
                  </a:schemeClr>
                </a:solidFill>
              </a:rPr>
              <a:t>perfect behavior</a:t>
            </a:r>
            <a:r>
              <a:rPr lang="en-US" dirty="0">
                <a:solidFill>
                  <a:schemeClr val="bg1">
                    <a:lumMod val="50000"/>
                  </a:schemeClr>
                </a:solidFill>
              </a:rPr>
              <a:t> – it comes from God through </a:t>
            </a:r>
            <a:r>
              <a:rPr lang="en-US" b="1" dirty="0">
                <a:solidFill>
                  <a:schemeClr val="bg1">
                    <a:lumMod val="50000"/>
                  </a:schemeClr>
                </a:solidFill>
              </a:rPr>
              <a:t>faith</a:t>
            </a:r>
          </a:p>
          <a:p>
            <a:pPr>
              <a:spcAft>
                <a:spcPts val="1200"/>
              </a:spcAft>
            </a:pPr>
            <a:r>
              <a:rPr lang="en-US" dirty="0">
                <a:solidFill>
                  <a:schemeClr val="bg1">
                    <a:lumMod val="50000"/>
                  </a:schemeClr>
                </a:solidFill>
              </a:rPr>
              <a:t>The </a:t>
            </a:r>
            <a:r>
              <a:rPr lang="en-US" b="1" dirty="0">
                <a:solidFill>
                  <a:schemeClr val="bg1">
                    <a:lumMod val="50000"/>
                  </a:schemeClr>
                </a:solidFill>
              </a:rPr>
              <a:t>only son </a:t>
            </a:r>
            <a:r>
              <a:rPr lang="en-US" dirty="0">
                <a:solidFill>
                  <a:schemeClr val="bg1">
                    <a:lumMod val="50000"/>
                  </a:schemeClr>
                </a:solidFill>
              </a:rPr>
              <a:t>of a father climbed the mountain with the </a:t>
            </a:r>
            <a:r>
              <a:rPr lang="en-US" b="1" dirty="0">
                <a:solidFill>
                  <a:schemeClr val="bg1">
                    <a:lumMod val="50000"/>
                  </a:schemeClr>
                </a:solidFill>
              </a:rPr>
              <a:t>wood of sacrifice </a:t>
            </a:r>
            <a:r>
              <a:rPr lang="en-US" dirty="0">
                <a:solidFill>
                  <a:schemeClr val="bg1">
                    <a:lumMod val="50000"/>
                  </a:schemeClr>
                </a:solidFill>
              </a:rPr>
              <a:t>on his back</a:t>
            </a:r>
          </a:p>
          <a:p>
            <a:pPr>
              <a:spcAft>
                <a:spcPts val="1200"/>
              </a:spcAft>
            </a:pPr>
            <a:r>
              <a:rPr lang="en-US" dirty="0">
                <a:solidFill>
                  <a:schemeClr val="bg1">
                    <a:lumMod val="50000"/>
                  </a:schemeClr>
                </a:solidFill>
              </a:rPr>
              <a:t>On the mountain of the Lord, </a:t>
            </a:r>
            <a:r>
              <a:rPr lang="en-US" b="1" dirty="0">
                <a:solidFill>
                  <a:schemeClr val="bg1">
                    <a:lumMod val="50000"/>
                  </a:schemeClr>
                </a:solidFill>
              </a:rPr>
              <a:t>a lamb will be provided</a:t>
            </a:r>
          </a:p>
          <a:p>
            <a:pPr>
              <a:spcAft>
                <a:spcPts val="1200"/>
              </a:spcAft>
            </a:pPr>
            <a:r>
              <a:rPr lang="en-US" dirty="0">
                <a:solidFill>
                  <a:schemeClr val="bg1">
                    <a:lumMod val="50000"/>
                  </a:schemeClr>
                </a:solidFill>
              </a:rPr>
              <a:t>From Israel: A stairway into heaven and blessing to all people</a:t>
            </a:r>
          </a:p>
          <a:p>
            <a:pPr>
              <a:spcAft>
                <a:spcPts val="1200"/>
              </a:spcAft>
            </a:pPr>
            <a:r>
              <a:rPr lang="en-US" dirty="0"/>
              <a:t>The one who was sold as a slave by his brothers became their savior</a:t>
            </a:r>
          </a:p>
        </p:txBody>
      </p:sp>
    </p:spTree>
    <p:extLst>
      <p:ext uri="{BB962C8B-B14F-4D97-AF65-F5344CB8AC3E}">
        <p14:creationId xmlns:p14="http://schemas.microsoft.com/office/powerpoint/2010/main" val="21849753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685800"/>
          </a:xfrm>
        </p:spPr>
        <p:txBody>
          <a:bodyPr>
            <a:noAutofit/>
          </a:bodyPr>
          <a:lstStyle/>
          <a:p>
            <a:r>
              <a:rPr lang="en-US" sz="4000" b="1" u="sng" dirty="0"/>
              <a:t>History is not random events</a:t>
            </a:r>
          </a:p>
        </p:txBody>
      </p:sp>
      <p:sp>
        <p:nvSpPr>
          <p:cNvPr id="4" name="Content Placeholder 3"/>
          <p:cNvSpPr>
            <a:spLocks noGrp="1"/>
          </p:cNvSpPr>
          <p:nvPr>
            <p:ph idx="1"/>
          </p:nvPr>
        </p:nvSpPr>
        <p:spPr>
          <a:xfrm>
            <a:off x="228600" y="762000"/>
            <a:ext cx="8839200" cy="5943600"/>
          </a:xfrm>
        </p:spPr>
        <p:txBody>
          <a:bodyPr>
            <a:normAutofit/>
          </a:bodyPr>
          <a:lstStyle/>
          <a:p>
            <a:pPr>
              <a:spcAft>
                <a:spcPts val="1200"/>
              </a:spcAft>
            </a:pPr>
            <a:r>
              <a:rPr lang="en-US" b="1" dirty="0"/>
              <a:t>God has a plan </a:t>
            </a:r>
            <a:r>
              <a:rPr lang="en-US" dirty="0"/>
              <a:t>for the future</a:t>
            </a:r>
          </a:p>
          <a:p>
            <a:pPr lvl="1">
              <a:spcBef>
                <a:spcPts val="0"/>
              </a:spcBef>
              <a:spcAft>
                <a:spcPts val="1200"/>
              </a:spcAft>
            </a:pPr>
            <a:r>
              <a:rPr lang="en-US" b="1" dirty="0"/>
              <a:t>Genesis 15:13-14</a:t>
            </a:r>
            <a:r>
              <a:rPr lang="en-US" dirty="0"/>
              <a:t> – Israel would be slaves in a foreign land 400 years, but God will come to rescue them</a:t>
            </a:r>
          </a:p>
          <a:p>
            <a:pPr lvl="1">
              <a:spcBef>
                <a:spcPts val="0"/>
              </a:spcBef>
              <a:spcAft>
                <a:spcPts val="1200"/>
              </a:spcAft>
            </a:pPr>
            <a:r>
              <a:rPr lang="en-US" b="1" dirty="0"/>
              <a:t>Genesis 50:24 </a:t>
            </a:r>
            <a:r>
              <a:rPr lang="en-US" dirty="0"/>
              <a:t>– Joseph reminds them of the promise</a:t>
            </a:r>
          </a:p>
          <a:p>
            <a:pPr>
              <a:spcAft>
                <a:spcPts val="1200"/>
              </a:spcAft>
            </a:pPr>
            <a:r>
              <a:rPr lang="en-US" b="1" dirty="0"/>
              <a:t>God is in control </a:t>
            </a:r>
            <a:r>
              <a:rPr lang="en-US" dirty="0"/>
              <a:t>of history (His story):</a:t>
            </a:r>
          </a:p>
          <a:p>
            <a:pPr marL="0" indent="0">
              <a:spcAft>
                <a:spcPts val="1200"/>
              </a:spcAft>
              <a:buNone/>
            </a:pPr>
            <a:r>
              <a:rPr lang="en-US" dirty="0"/>
              <a:t>“O LORD, You are my God; I will exalt You; I will praise Your name, for You have done wonderful things, </a:t>
            </a:r>
            <a:r>
              <a:rPr lang="en-US" b="1" dirty="0"/>
              <a:t>plans formed of old</a:t>
            </a:r>
            <a:r>
              <a:rPr lang="en-US" dirty="0"/>
              <a:t>, faithful and sure.”   </a:t>
            </a:r>
            <a:r>
              <a:rPr lang="en-US" sz="2800" dirty="0"/>
              <a:t>Isaiah 25:1</a:t>
            </a:r>
          </a:p>
        </p:txBody>
      </p:sp>
    </p:spTree>
    <p:extLst>
      <p:ext uri="{BB962C8B-B14F-4D97-AF65-F5344CB8AC3E}">
        <p14:creationId xmlns:p14="http://schemas.microsoft.com/office/powerpoint/2010/main" val="2057214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412066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2152" y="1475271"/>
            <a:ext cx="7799696" cy="1470025"/>
          </a:xfrm>
        </p:spPr>
        <p:txBody>
          <a:bodyPr>
            <a:noAutofit/>
          </a:bodyPr>
          <a:lstStyle/>
          <a:p>
            <a:r>
              <a:rPr lang="en-US" sz="5400" b="1" u="sng" dirty="0"/>
              <a:t>How can Evil People Become Righteous?</a:t>
            </a:r>
            <a:endParaRPr lang="en-US" sz="5400" dirty="0"/>
          </a:p>
        </p:txBody>
      </p:sp>
      <p:sp>
        <p:nvSpPr>
          <p:cNvPr id="3" name="Subtitle 2"/>
          <p:cNvSpPr>
            <a:spLocks noGrp="1"/>
          </p:cNvSpPr>
          <p:nvPr>
            <p:ph type="subTitle" idx="1"/>
          </p:nvPr>
        </p:nvSpPr>
        <p:spPr/>
        <p:txBody>
          <a:bodyPr/>
          <a:lstStyle/>
          <a:p>
            <a:r>
              <a:rPr lang="en-US" dirty="0"/>
              <a:t>(And a necessary history lesson)</a:t>
            </a:r>
          </a:p>
        </p:txBody>
      </p:sp>
    </p:spTree>
    <p:extLst>
      <p:ext uri="{BB962C8B-B14F-4D97-AF65-F5344CB8AC3E}">
        <p14:creationId xmlns:p14="http://schemas.microsoft.com/office/powerpoint/2010/main" val="41471943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38200"/>
          </a:xfrm>
        </p:spPr>
        <p:txBody>
          <a:bodyPr>
            <a:normAutofit/>
          </a:bodyPr>
          <a:lstStyle/>
          <a:p>
            <a:r>
              <a:rPr lang="en-US" b="1" u="sng" dirty="0"/>
              <a:t>Last Week : Things to Remember</a:t>
            </a:r>
          </a:p>
        </p:txBody>
      </p:sp>
      <p:sp>
        <p:nvSpPr>
          <p:cNvPr id="3" name="Content Placeholder 2"/>
          <p:cNvSpPr>
            <a:spLocks noGrp="1"/>
          </p:cNvSpPr>
          <p:nvPr>
            <p:ph idx="1"/>
          </p:nvPr>
        </p:nvSpPr>
        <p:spPr>
          <a:xfrm>
            <a:off x="152400" y="914400"/>
            <a:ext cx="8763000" cy="5562600"/>
          </a:xfrm>
        </p:spPr>
        <p:txBody>
          <a:bodyPr>
            <a:normAutofit fontScale="92500" lnSpcReduction="10000"/>
          </a:bodyPr>
          <a:lstStyle/>
          <a:p>
            <a:pPr>
              <a:spcAft>
                <a:spcPts val="1800"/>
              </a:spcAft>
            </a:pPr>
            <a:r>
              <a:rPr lang="en-US" dirty="0"/>
              <a:t>Even the </a:t>
            </a:r>
            <a:r>
              <a:rPr lang="en-US" b="1" dirty="0"/>
              <a:t>very best efforts</a:t>
            </a:r>
            <a:r>
              <a:rPr lang="en-US" dirty="0"/>
              <a:t> of man </a:t>
            </a:r>
            <a:r>
              <a:rPr lang="en-US" b="1" dirty="0"/>
              <a:t>cannot</a:t>
            </a:r>
            <a:r>
              <a:rPr lang="en-US" dirty="0"/>
              <a:t> please God.  He is God – </a:t>
            </a:r>
            <a:r>
              <a:rPr lang="en-US" b="1" dirty="0"/>
              <a:t>His way </a:t>
            </a:r>
            <a:r>
              <a:rPr lang="en-US" dirty="0"/>
              <a:t>is the </a:t>
            </a:r>
            <a:r>
              <a:rPr lang="en-US" b="1" dirty="0"/>
              <a:t>only right way</a:t>
            </a:r>
            <a:r>
              <a:rPr lang="en-US" dirty="0"/>
              <a:t>.</a:t>
            </a:r>
          </a:p>
          <a:p>
            <a:pPr>
              <a:spcAft>
                <a:spcPts val="1800"/>
              </a:spcAft>
            </a:pPr>
            <a:r>
              <a:rPr lang="en-US" dirty="0"/>
              <a:t>In the midst of </a:t>
            </a:r>
            <a:r>
              <a:rPr lang="en-US" b="1" dirty="0"/>
              <a:t>judgment for sin</a:t>
            </a:r>
            <a:r>
              <a:rPr lang="en-US" dirty="0"/>
              <a:t>, God shows mercy, providing a </a:t>
            </a:r>
            <a:r>
              <a:rPr lang="en-US" b="1" dirty="0"/>
              <a:t>safe place.</a:t>
            </a:r>
            <a:endParaRPr lang="en-US" dirty="0"/>
          </a:p>
          <a:p>
            <a:pPr>
              <a:spcAft>
                <a:spcPts val="1800"/>
              </a:spcAft>
            </a:pPr>
            <a:r>
              <a:rPr lang="en-US" b="1" dirty="0"/>
              <a:t>God</a:t>
            </a:r>
            <a:r>
              <a:rPr lang="en-US" dirty="0"/>
              <a:t> created people for </a:t>
            </a:r>
            <a:r>
              <a:rPr lang="en-US" b="1" dirty="0"/>
              <a:t>His glory</a:t>
            </a:r>
            <a:r>
              <a:rPr lang="en-US" dirty="0"/>
              <a:t>, but people are proud and seek their own glory.</a:t>
            </a:r>
          </a:p>
          <a:p>
            <a:pPr>
              <a:spcAft>
                <a:spcPts val="1800"/>
              </a:spcAft>
            </a:pPr>
            <a:r>
              <a:rPr lang="en-US" b="1" dirty="0"/>
              <a:t>Evil is real </a:t>
            </a:r>
            <a:r>
              <a:rPr lang="en-US" dirty="0"/>
              <a:t>and always pulls men away from God.  We have </a:t>
            </a:r>
            <a:r>
              <a:rPr lang="en-US" b="1" dirty="0"/>
              <a:t>only one hope </a:t>
            </a:r>
            <a:r>
              <a:rPr lang="en-US" dirty="0"/>
              <a:t>– </a:t>
            </a:r>
            <a:r>
              <a:rPr lang="en-US" b="1" dirty="0"/>
              <a:t>God</a:t>
            </a:r>
            <a:r>
              <a:rPr lang="en-US" dirty="0"/>
              <a:t> must </a:t>
            </a:r>
            <a:r>
              <a:rPr lang="en-US" b="1" dirty="0"/>
              <a:t>bring us </a:t>
            </a:r>
            <a:r>
              <a:rPr lang="en-US" dirty="0"/>
              <a:t>back to Himself.  </a:t>
            </a:r>
          </a:p>
          <a:p>
            <a:pPr marL="0" indent="0">
              <a:spcAft>
                <a:spcPts val="1800"/>
              </a:spcAft>
              <a:buNone/>
            </a:pPr>
            <a:r>
              <a:rPr lang="en-US" dirty="0"/>
              <a:t>                                </a:t>
            </a:r>
            <a:r>
              <a:rPr lang="en-US" b="1" dirty="0">
                <a:solidFill>
                  <a:srgbClr val="0070C0"/>
                </a:solidFill>
              </a:rPr>
              <a:t>And now, more about God’s plan…</a:t>
            </a:r>
          </a:p>
        </p:txBody>
      </p:sp>
    </p:spTree>
    <p:extLst>
      <p:ext uri="{BB962C8B-B14F-4D97-AF65-F5344CB8AC3E}">
        <p14:creationId xmlns:p14="http://schemas.microsoft.com/office/powerpoint/2010/main" val="4194691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143000"/>
          </a:xfrm>
        </p:spPr>
        <p:txBody>
          <a:bodyPr>
            <a:noAutofit/>
          </a:bodyPr>
          <a:lstStyle/>
          <a:p>
            <a:r>
              <a:rPr lang="en-US" b="1" u="sng" dirty="0"/>
              <a:t>The call of Abram</a:t>
            </a:r>
          </a:p>
        </p:txBody>
      </p:sp>
      <p:sp>
        <p:nvSpPr>
          <p:cNvPr id="4" name="Content Placeholder 3"/>
          <p:cNvSpPr>
            <a:spLocks noGrp="1"/>
          </p:cNvSpPr>
          <p:nvPr>
            <p:ph idx="1"/>
          </p:nvPr>
        </p:nvSpPr>
        <p:spPr>
          <a:xfrm>
            <a:off x="228600" y="990600"/>
            <a:ext cx="8686800" cy="5638800"/>
          </a:xfrm>
        </p:spPr>
        <p:txBody>
          <a:bodyPr>
            <a:normAutofit/>
          </a:bodyPr>
          <a:lstStyle/>
          <a:p>
            <a:pPr>
              <a:spcAft>
                <a:spcPts val="1200"/>
              </a:spcAft>
            </a:pPr>
            <a:r>
              <a:rPr lang="en-US" b="1" dirty="0"/>
              <a:t>Genesis 12:1-3 </a:t>
            </a:r>
            <a:r>
              <a:rPr lang="en-US" dirty="0"/>
              <a:t>&gt; God spoke to Abram (2100 BC)</a:t>
            </a:r>
          </a:p>
          <a:p>
            <a:pPr lvl="1">
              <a:spcAft>
                <a:spcPts val="1200"/>
              </a:spcAft>
            </a:pPr>
            <a:r>
              <a:rPr lang="en-US" b="1" dirty="0"/>
              <a:t>Verse 1</a:t>
            </a:r>
            <a:r>
              <a:rPr lang="en-US" dirty="0"/>
              <a:t> : what did God tell Abram to do?</a:t>
            </a:r>
          </a:p>
          <a:p>
            <a:pPr lvl="1">
              <a:spcAft>
                <a:spcPts val="1200"/>
              </a:spcAft>
            </a:pPr>
            <a:r>
              <a:rPr lang="en-US" dirty="0"/>
              <a:t>A strong faith is required to go on a journey without a clear destination!  (</a:t>
            </a:r>
            <a:r>
              <a:rPr lang="en-US" b="1" dirty="0"/>
              <a:t>Hebrews 11:8</a:t>
            </a:r>
            <a:r>
              <a:rPr lang="en-US" dirty="0"/>
              <a:t>) </a:t>
            </a:r>
          </a:p>
          <a:p>
            <a:pPr lvl="1">
              <a:spcAft>
                <a:spcPts val="1200"/>
              </a:spcAft>
            </a:pPr>
            <a:r>
              <a:rPr lang="en-US" b="1" dirty="0"/>
              <a:t>Verses 2-3</a:t>
            </a:r>
            <a:r>
              <a:rPr lang="en-US" dirty="0"/>
              <a:t> : what promise did God make to Abram?</a:t>
            </a:r>
          </a:p>
          <a:p>
            <a:pPr lvl="1">
              <a:spcAft>
                <a:spcPts val="1200"/>
              </a:spcAft>
            </a:pPr>
            <a:r>
              <a:rPr lang="en-US" dirty="0"/>
              <a:t>Who would be blessed through Abram?</a:t>
            </a:r>
          </a:p>
          <a:p>
            <a:pPr>
              <a:spcAft>
                <a:spcPts val="1200"/>
              </a:spcAft>
            </a:pPr>
            <a:r>
              <a:rPr lang="en-US" b="1" dirty="0"/>
              <a:t>Deuteronomy 7:7</a:t>
            </a:r>
            <a:r>
              <a:rPr lang="en-US" dirty="0"/>
              <a:t> &gt; Why did God choose such a small nation for such a big promise?</a:t>
            </a:r>
          </a:p>
          <a:p>
            <a:pPr lvl="1">
              <a:spcAft>
                <a:spcPts val="1200"/>
              </a:spcAft>
            </a:pPr>
            <a:r>
              <a:rPr lang="en-US" dirty="0"/>
              <a:t>1 Corinthians 1:27-29  God often chooses the weak</a:t>
            </a:r>
          </a:p>
        </p:txBody>
      </p:sp>
    </p:spTree>
    <p:extLst>
      <p:ext uri="{BB962C8B-B14F-4D97-AF65-F5344CB8AC3E}">
        <p14:creationId xmlns:p14="http://schemas.microsoft.com/office/powerpoint/2010/main" val="3405454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143000"/>
          </a:xfrm>
        </p:spPr>
        <p:txBody>
          <a:bodyPr>
            <a:noAutofit/>
          </a:bodyPr>
          <a:lstStyle/>
          <a:p>
            <a:r>
              <a:rPr lang="en-US" sz="4000" b="1" u="sng" dirty="0"/>
              <a:t>The Weakness of Abram</a:t>
            </a:r>
          </a:p>
        </p:txBody>
      </p:sp>
      <p:sp>
        <p:nvSpPr>
          <p:cNvPr id="4" name="Content Placeholder 3"/>
          <p:cNvSpPr>
            <a:spLocks noGrp="1"/>
          </p:cNvSpPr>
          <p:nvPr>
            <p:ph idx="1"/>
          </p:nvPr>
        </p:nvSpPr>
        <p:spPr>
          <a:xfrm>
            <a:off x="76200" y="1066800"/>
            <a:ext cx="8915400" cy="5486400"/>
          </a:xfrm>
        </p:spPr>
        <p:txBody>
          <a:bodyPr>
            <a:normAutofit fontScale="92500" lnSpcReduction="20000"/>
          </a:bodyPr>
          <a:lstStyle/>
          <a:p>
            <a:pPr>
              <a:spcAft>
                <a:spcPts val="1200"/>
              </a:spcAft>
            </a:pPr>
            <a:r>
              <a:rPr lang="en-US" b="1" dirty="0"/>
              <a:t>Genesis 12:10-13  </a:t>
            </a:r>
            <a:r>
              <a:rPr lang="en-US" dirty="0"/>
              <a:t>&gt; Abram was not perfect!</a:t>
            </a:r>
          </a:p>
          <a:p>
            <a:pPr lvl="1">
              <a:spcAft>
                <a:spcPts val="1200"/>
              </a:spcAft>
            </a:pPr>
            <a:r>
              <a:rPr lang="en-US" dirty="0"/>
              <a:t>What did Abram tell his wife to do?</a:t>
            </a:r>
          </a:p>
          <a:p>
            <a:pPr lvl="1">
              <a:spcAft>
                <a:spcPts val="1200"/>
              </a:spcAft>
            </a:pPr>
            <a:r>
              <a:rPr lang="en-US" dirty="0"/>
              <a:t>The Bible tells the truth about people – even the heroes are sinful.</a:t>
            </a:r>
          </a:p>
          <a:p>
            <a:pPr>
              <a:spcAft>
                <a:spcPts val="1200"/>
              </a:spcAft>
            </a:pPr>
            <a:r>
              <a:rPr lang="en-US" b="1" dirty="0"/>
              <a:t>Genesis 15:1-5</a:t>
            </a:r>
            <a:r>
              <a:rPr lang="en-US" dirty="0"/>
              <a:t> &gt; The promise</a:t>
            </a:r>
          </a:p>
          <a:p>
            <a:pPr lvl="1">
              <a:spcAft>
                <a:spcPts val="1200"/>
              </a:spcAft>
            </a:pPr>
            <a:r>
              <a:rPr lang="en-US" b="1" dirty="0"/>
              <a:t>Verses 2-3</a:t>
            </a:r>
            <a:r>
              <a:rPr lang="en-US" dirty="0"/>
              <a:t> : What was Abram’s problem?</a:t>
            </a:r>
          </a:p>
          <a:p>
            <a:pPr lvl="1">
              <a:spcAft>
                <a:spcPts val="1200"/>
              </a:spcAft>
            </a:pPr>
            <a:r>
              <a:rPr lang="en-US" b="1" dirty="0"/>
              <a:t>Verse 4-5 </a:t>
            </a:r>
            <a:r>
              <a:rPr lang="en-US" dirty="0"/>
              <a:t>: What was God’s promise?</a:t>
            </a:r>
          </a:p>
          <a:p>
            <a:pPr>
              <a:spcAft>
                <a:spcPts val="1200"/>
              </a:spcAft>
            </a:pPr>
            <a:r>
              <a:rPr lang="en-US" b="1" dirty="0"/>
              <a:t>Genesis 15:6 </a:t>
            </a:r>
            <a:r>
              <a:rPr lang="en-US" dirty="0"/>
              <a:t>&gt; Righteousness “credited”</a:t>
            </a:r>
          </a:p>
          <a:p>
            <a:pPr lvl="1">
              <a:spcAft>
                <a:spcPts val="1200"/>
              </a:spcAft>
            </a:pPr>
            <a:r>
              <a:rPr lang="en-US" dirty="0"/>
              <a:t>Righteousness does </a:t>
            </a:r>
            <a:r>
              <a:rPr lang="en-US" u="sng" dirty="0"/>
              <a:t>not</a:t>
            </a:r>
            <a:r>
              <a:rPr lang="en-US" dirty="0"/>
              <a:t> come from </a:t>
            </a:r>
            <a:r>
              <a:rPr lang="en-US" u="sng" dirty="0"/>
              <a:t>perfect behavior</a:t>
            </a:r>
          </a:p>
          <a:p>
            <a:pPr lvl="1">
              <a:spcAft>
                <a:spcPts val="1200"/>
              </a:spcAft>
            </a:pPr>
            <a:r>
              <a:rPr lang="en-US" dirty="0"/>
              <a:t>Righteousness comes through </a:t>
            </a:r>
            <a:r>
              <a:rPr lang="en-US" u="sng" dirty="0"/>
              <a:t>belief</a:t>
            </a:r>
            <a:r>
              <a:rPr lang="en-US" dirty="0"/>
              <a:t> (faith)</a:t>
            </a:r>
          </a:p>
        </p:txBody>
      </p:sp>
    </p:spTree>
    <p:extLst>
      <p:ext uri="{BB962C8B-B14F-4D97-AF65-F5344CB8AC3E}">
        <p14:creationId xmlns:p14="http://schemas.microsoft.com/office/powerpoint/2010/main" val="3535680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lang="en-US" b="1" u="sng" dirty="0"/>
              <a:t>Some things to remember</a:t>
            </a:r>
          </a:p>
        </p:txBody>
      </p:sp>
      <p:sp>
        <p:nvSpPr>
          <p:cNvPr id="3" name="Content Placeholder 2"/>
          <p:cNvSpPr>
            <a:spLocks noGrp="1"/>
          </p:cNvSpPr>
          <p:nvPr>
            <p:ph idx="1"/>
          </p:nvPr>
        </p:nvSpPr>
        <p:spPr>
          <a:xfrm>
            <a:off x="304800" y="1143000"/>
            <a:ext cx="8610600" cy="5410200"/>
          </a:xfrm>
        </p:spPr>
        <p:txBody>
          <a:bodyPr>
            <a:normAutofit/>
          </a:bodyPr>
          <a:lstStyle/>
          <a:p>
            <a:pPr>
              <a:spcAft>
                <a:spcPts val="1200"/>
              </a:spcAft>
            </a:pPr>
            <a:r>
              <a:rPr lang="en-US" dirty="0"/>
              <a:t>Righteousness does </a:t>
            </a:r>
            <a:r>
              <a:rPr lang="en-US" b="1" dirty="0"/>
              <a:t>not</a:t>
            </a:r>
            <a:r>
              <a:rPr lang="en-US" dirty="0"/>
              <a:t> come from </a:t>
            </a:r>
            <a:r>
              <a:rPr lang="en-US" b="1" dirty="0"/>
              <a:t>perfect behavior</a:t>
            </a:r>
            <a:r>
              <a:rPr lang="en-US" dirty="0"/>
              <a:t> – it comes from God through </a:t>
            </a:r>
            <a:r>
              <a:rPr lang="en-US" b="1" dirty="0"/>
              <a:t>faith</a:t>
            </a:r>
          </a:p>
        </p:txBody>
      </p:sp>
    </p:spTree>
    <p:extLst>
      <p:ext uri="{BB962C8B-B14F-4D97-AF65-F5344CB8AC3E}">
        <p14:creationId xmlns:p14="http://schemas.microsoft.com/office/powerpoint/2010/main" val="3080973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1143000"/>
          </a:xfrm>
        </p:spPr>
        <p:txBody>
          <a:bodyPr>
            <a:noAutofit/>
          </a:bodyPr>
          <a:lstStyle/>
          <a:p>
            <a:r>
              <a:rPr lang="en-US" b="1" u="sng" dirty="0"/>
              <a:t>Promises Fulfilled</a:t>
            </a:r>
          </a:p>
        </p:txBody>
      </p:sp>
      <p:sp>
        <p:nvSpPr>
          <p:cNvPr id="4" name="Content Placeholder 3"/>
          <p:cNvSpPr>
            <a:spLocks noGrp="1"/>
          </p:cNvSpPr>
          <p:nvPr>
            <p:ph idx="1"/>
          </p:nvPr>
        </p:nvSpPr>
        <p:spPr>
          <a:xfrm>
            <a:off x="457200" y="1143000"/>
            <a:ext cx="8229600" cy="4983163"/>
          </a:xfrm>
        </p:spPr>
        <p:txBody>
          <a:bodyPr>
            <a:normAutofit fontScale="92500" lnSpcReduction="10000"/>
          </a:bodyPr>
          <a:lstStyle/>
          <a:p>
            <a:pPr>
              <a:spcAft>
                <a:spcPts val="1200"/>
              </a:spcAft>
            </a:pPr>
            <a:r>
              <a:rPr lang="en-US" b="1" dirty="0"/>
              <a:t>Genesis 15:13-14 </a:t>
            </a:r>
            <a:r>
              <a:rPr lang="en-US" dirty="0"/>
              <a:t>&gt; A prophecy of the future</a:t>
            </a:r>
          </a:p>
          <a:p>
            <a:pPr>
              <a:spcAft>
                <a:spcPts val="1200"/>
              </a:spcAft>
            </a:pPr>
            <a:r>
              <a:rPr lang="en-US" b="1" dirty="0"/>
              <a:t>Genesis 17:5,15-16 </a:t>
            </a:r>
            <a:r>
              <a:rPr lang="en-US" dirty="0"/>
              <a:t>&gt; New names for old people</a:t>
            </a:r>
          </a:p>
          <a:p>
            <a:pPr>
              <a:spcAft>
                <a:spcPts val="1200"/>
              </a:spcAft>
            </a:pPr>
            <a:r>
              <a:rPr lang="en-US" dirty="0"/>
              <a:t>Abram </a:t>
            </a:r>
            <a:r>
              <a:rPr lang="en-US" dirty="0">
                <a:sym typeface="Wingdings" panose="05000000000000000000" pitchFamily="2" charset="2"/>
              </a:rPr>
              <a:t></a:t>
            </a:r>
            <a:r>
              <a:rPr lang="en-US" dirty="0"/>
              <a:t> Abraham: “father of a multitude”</a:t>
            </a:r>
          </a:p>
          <a:p>
            <a:pPr>
              <a:spcAft>
                <a:spcPts val="1200"/>
              </a:spcAft>
            </a:pPr>
            <a:r>
              <a:rPr lang="en-US" dirty="0"/>
              <a:t>Sarai </a:t>
            </a:r>
            <a:r>
              <a:rPr lang="en-US" dirty="0">
                <a:sym typeface="Wingdings" panose="05000000000000000000" pitchFamily="2" charset="2"/>
              </a:rPr>
              <a:t> Sarah: “mother of many nations”</a:t>
            </a:r>
          </a:p>
          <a:p>
            <a:pPr>
              <a:spcAft>
                <a:spcPts val="1200"/>
              </a:spcAft>
            </a:pPr>
            <a:r>
              <a:rPr lang="en-US" b="1" dirty="0"/>
              <a:t>Genesis 21:1-5</a:t>
            </a:r>
            <a:r>
              <a:rPr lang="en-US" dirty="0"/>
              <a:t> &gt; The promise comes true</a:t>
            </a:r>
          </a:p>
          <a:p>
            <a:pPr lvl="1">
              <a:spcAft>
                <a:spcPts val="1200"/>
              </a:spcAft>
            </a:pPr>
            <a:r>
              <a:rPr lang="en-US" b="1" dirty="0"/>
              <a:t>Verse 2</a:t>
            </a:r>
            <a:r>
              <a:rPr lang="en-US" dirty="0"/>
              <a:t> : What happened to Sarah?</a:t>
            </a:r>
          </a:p>
          <a:p>
            <a:pPr lvl="1">
              <a:spcAft>
                <a:spcPts val="1200"/>
              </a:spcAft>
            </a:pPr>
            <a:r>
              <a:rPr lang="en-US" dirty="0"/>
              <a:t>God is faithful : “at the very time God promised” </a:t>
            </a:r>
          </a:p>
          <a:p>
            <a:pPr lvl="1">
              <a:spcAft>
                <a:spcPts val="1200"/>
              </a:spcAft>
            </a:pPr>
            <a:r>
              <a:rPr lang="en-US" b="1" dirty="0"/>
              <a:t>Verse 5 </a:t>
            </a:r>
            <a:r>
              <a:rPr lang="en-US" dirty="0"/>
              <a:t>: How old was Abraham?</a:t>
            </a:r>
          </a:p>
        </p:txBody>
      </p:sp>
    </p:spTree>
    <p:extLst>
      <p:ext uri="{BB962C8B-B14F-4D97-AF65-F5344CB8AC3E}">
        <p14:creationId xmlns:p14="http://schemas.microsoft.com/office/powerpoint/2010/main" val="131215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914400"/>
          </a:xfrm>
        </p:spPr>
        <p:txBody>
          <a:bodyPr>
            <a:noAutofit/>
          </a:bodyPr>
          <a:lstStyle/>
          <a:p>
            <a:r>
              <a:rPr lang="en-US" sz="4000" b="1" u="sng" dirty="0"/>
              <a:t>An unexpected sacrifice (Genesis 22)</a:t>
            </a:r>
          </a:p>
        </p:txBody>
      </p:sp>
      <p:sp>
        <p:nvSpPr>
          <p:cNvPr id="4" name="Content Placeholder 3"/>
          <p:cNvSpPr>
            <a:spLocks noGrp="1"/>
          </p:cNvSpPr>
          <p:nvPr>
            <p:ph idx="1"/>
          </p:nvPr>
        </p:nvSpPr>
        <p:spPr>
          <a:xfrm>
            <a:off x="304800" y="1066800"/>
            <a:ext cx="8610600" cy="5715000"/>
          </a:xfrm>
        </p:spPr>
        <p:txBody>
          <a:bodyPr>
            <a:normAutofit/>
          </a:bodyPr>
          <a:lstStyle/>
          <a:p>
            <a:pPr>
              <a:spcAft>
                <a:spcPts val="1200"/>
              </a:spcAft>
            </a:pPr>
            <a:r>
              <a:rPr lang="en-US" b="1" dirty="0"/>
              <a:t>Verses 1-2</a:t>
            </a:r>
            <a:r>
              <a:rPr lang="en-US" dirty="0"/>
              <a:t> : What did God tell Abraham to do?</a:t>
            </a:r>
          </a:p>
          <a:p>
            <a:pPr lvl="1">
              <a:spcAft>
                <a:spcPts val="1200"/>
              </a:spcAft>
            </a:pPr>
            <a:r>
              <a:rPr lang="en-US" dirty="0"/>
              <a:t>Sacrifice his only son, the one that he loves</a:t>
            </a:r>
          </a:p>
          <a:p>
            <a:pPr lvl="1">
              <a:spcAft>
                <a:spcPts val="1200"/>
              </a:spcAft>
            </a:pPr>
            <a:r>
              <a:rPr lang="en-US" dirty="0"/>
              <a:t>The special child of promise</a:t>
            </a:r>
          </a:p>
          <a:p>
            <a:pPr>
              <a:spcAft>
                <a:spcPts val="1200"/>
              </a:spcAft>
            </a:pPr>
            <a:r>
              <a:rPr lang="en-US" b="1" dirty="0"/>
              <a:t>Verses 3-5 </a:t>
            </a:r>
            <a:r>
              <a:rPr lang="en-US" dirty="0"/>
              <a:t>: What did Abraham do?</a:t>
            </a:r>
          </a:p>
          <a:p>
            <a:pPr lvl="1">
              <a:spcAft>
                <a:spcPts val="1200"/>
              </a:spcAft>
            </a:pPr>
            <a:r>
              <a:rPr lang="en-US" dirty="0"/>
              <a:t>Started the journey early the next morning</a:t>
            </a:r>
          </a:p>
          <a:p>
            <a:pPr lvl="1">
              <a:spcAft>
                <a:spcPts val="1200"/>
              </a:spcAft>
            </a:pPr>
            <a:r>
              <a:rPr lang="en-US" dirty="0"/>
              <a:t>“</a:t>
            </a:r>
            <a:r>
              <a:rPr lang="en-US" u="sng" dirty="0"/>
              <a:t>We</a:t>
            </a:r>
            <a:r>
              <a:rPr lang="en-US" dirty="0"/>
              <a:t> will worship and then </a:t>
            </a:r>
            <a:r>
              <a:rPr lang="en-US" u="sng" dirty="0"/>
              <a:t>we</a:t>
            </a:r>
            <a:r>
              <a:rPr lang="en-US" dirty="0"/>
              <a:t> will come back”</a:t>
            </a:r>
          </a:p>
          <a:p>
            <a:pPr lvl="1">
              <a:spcAft>
                <a:spcPts val="1200"/>
              </a:spcAft>
            </a:pPr>
            <a:r>
              <a:rPr lang="en-US" dirty="0"/>
              <a:t>Abraham didn’t understand, but he trusted God</a:t>
            </a:r>
          </a:p>
        </p:txBody>
      </p:sp>
    </p:spTree>
    <p:extLst>
      <p:ext uri="{BB962C8B-B14F-4D97-AF65-F5344CB8AC3E}">
        <p14:creationId xmlns:p14="http://schemas.microsoft.com/office/powerpoint/2010/main" val="3098685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6200"/>
            <a:ext cx="8229600" cy="914400"/>
          </a:xfrm>
        </p:spPr>
        <p:txBody>
          <a:bodyPr>
            <a:noAutofit/>
          </a:bodyPr>
          <a:lstStyle/>
          <a:p>
            <a:r>
              <a:rPr lang="en-US" sz="4000" b="1" u="sng" dirty="0"/>
              <a:t>An unexpected sacrifice (Genesis 22)</a:t>
            </a:r>
          </a:p>
        </p:txBody>
      </p:sp>
      <p:sp>
        <p:nvSpPr>
          <p:cNvPr id="4" name="Content Placeholder 3"/>
          <p:cNvSpPr>
            <a:spLocks noGrp="1"/>
          </p:cNvSpPr>
          <p:nvPr>
            <p:ph idx="1"/>
          </p:nvPr>
        </p:nvSpPr>
        <p:spPr>
          <a:xfrm>
            <a:off x="304800" y="990600"/>
            <a:ext cx="8610600" cy="5715000"/>
          </a:xfrm>
        </p:spPr>
        <p:txBody>
          <a:bodyPr>
            <a:normAutofit/>
          </a:bodyPr>
          <a:lstStyle/>
          <a:p>
            <a:pPr>
              <a:spcAft>
                <a:spcPts val="1200"/>
              </a:spcAft>
            </a:pPr>
            <a:r>
              <a:rPr lang="en-US" b="1" dirty="0"/>
              <a:t>Verses 6-8 </a:t>
            </a:r>
            <a:r>
              <a:rPr lang="en-US" dirty="0"/>
              <a:t>: What did Abraham say about the offering?</a:t>
            </a:r>
          </a:p>
          <a:p>
            <a:pPr lvl="1">
              <a:spcAft>
                <a:spcPts val="1200"/>
              </a:spcAft>
            </a:pPr>
            <a:r>
              <a:rPr lang="en-US" dirty="0"/>
              <a:t>Remember this image: the only son carries wood up the mountain for his own sacrifice.</a:t>
            </a:r>
          </a:p>
          <a:p>
            <a:pPr>
              <a:spcAft>
                <a:spcPts val="1200"/>
              </a:spcAft>
            </a:pPr>
            <a:r>
              <a:rPr lang="en-US" b="1" dirty="0"/>
              <a:t>Verses 9-11 </a:t>
            </a:r>
            <a:r>
              <a:rPr lang="en-US" dirty="0"/>
              <a:t>: Abraham faithfully obeyed</a:t>
            </a:r>
          </a:p>
          <a:p>
            <a:pPr>
              <a:spcAft>
                <a:spcPts val="1200"/>
              </a:spcAft>
            </a:pPr>
            <a:r>
              <a:rPr lang="en-US" b="1" dirty="0"/>
              <a:t>Verses 12-13 </a:t>
            </a:r>
            <a:r>
              <a:rPr lang="en-US" dirty="0"/>
              <a:t>: God provides a substitute</a:t>
            </a:r>
          </a:p>
          <a:p>
            <a:pPr>
              <a:spcAft>
                <a:spcPts val="1200"/>
              </a:spcAft>
            </a:pPr>
            <a:r>
              <a:rPr lang="en-US" b="1" dirty="0"/>
              <a:t>Verse 14 </a:t>
            </a:r>
            <a:r>
              <a:rPr lang="en-US" dirty="0"/>
              <a:t>: The Lord </a:t>
            </a:r>
            <a:r>
              <a:rPr lang="en-US" u="sng" dirty="0"/>
              <a:t>Will</a:t>
            </a:r>
            <a:r>
              <a:rPr lang="en-US" dirty="0"/>
              <a:t> Provide (He did provide, </a:t>
            </a:r>
            <a:r>
              <a:rPr lang="en-US" b="1" i="1" dirty="0"/>
              <a:t>and</a:t>
            </a:r>
            <a:r>
              <a:rPr lang="en-US" dirty="0"/>
              <a:t> He will provide)</a:t>
            </a:r>
          </a:p>
        </p:txBody>
      </p:sp>
    </p:spTree>
    <p:extLst>
      <p:ext uri="{BB962C8B-B14F-4D97-AF65-F5344CB8AC3E}">
        <p14:creationId xmlns:p14="http://schemas.microsoft.com/office/powerpoint/2010/main" val="2812437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1933</TotalTime>
  <Words>3380</Words>
  <Application>Microsoft Office PowerPoint</Application>
  <PresentationFormat>On-screen Show (4:3)</PresentationFormat>
  <Paragraphs>174</Paragraphs>
  <Slides>18</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Wingdings</vt:lpstr>
      <vt:lpstr>Office Theme</vt:lpstr>
      <vt:lpstr>Study Plan</vt:lpstr>
      <vt:lpstr>How can Evil People Become Righteous?</vt:lpstr>
      <vt:lpstr>Last Week : Things to Remember</vt:lpstr>
      <vt:lpstr>The call of Abram</vt:lpstr>
      <vt:lpstr>The Weakness of Abram</vt:lpstr>
      <vt:lpstr>Some things to remember</vt:lpstr>
      <vt:lpstr>Promises Fulfilled</vt:lpstr>
      <vt:lpstr>An unexpected sacrifice (Genesis 22)</vt:lpstr>
      <vt:lpstr>An unexpected sacrifice (Genesis 22)</vt:lpstr>
      <vt:lpstr>Some things to remember</vt:lpstr>
      <vt:lpstr>Isaac and Jacob</vt:lpstr>
      <vt:lpstr>Some things to remember</vt:lpstr>
      <vt:lpstr>Israel and Joseph</vt:lpstr>
      <vt:lpstr>Joseph in Egypt</vt:lpstr>
      <vt:lpstr>Israel comes to Egypt</vt:lpstr>
      <vt:lpstr>Some things to remember</vt:lpstr>
      <vt:lpstr>History is not random events</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87</cp:revision>
  <cp:lastPrinted>2020-02-21T21:45:04Z</cp:lastPrinted>
  <dcterms:created xsi:type="dcterms:W3CDTF">2016-09-26T12:13:45Z</dcterms:created>
  <dcterms:modified xsi:type="dcterms:W3CDTF">2026-06-16T20:28:43Z</dcterms:modified>
</cp:coreProperties>
</file>