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328" r:id="rId2"/>
    <p:sldId id="309" r:id="rId3"/>
    <p:sldId id="292" r:id="rId4"/>
    <p:sldId id="293" r:id="rId5"/>
    <p:sldId id="294" r:id="rId6"/>
    <p:sldId id="295" r:id="rId7"/>
    <p:sldId id="307" r:id="rId8"/>
    <p:sldId id="296" r:id="rId9"/>
    <p:sldId id="329" r:id="rId10"/>
    <p:sldId id="334" r:id="rId11"/>
    <p:sldId id="297" r:id="rId12"/>
    <p:sldId id="298" r:id="rId13"/>
    <p:sldId id="299" r:id="rId14"/>
    <p:sldId id="304" r:id="rId15"/>
    <p:sldId id="300" r:id="rId16"/>
    <p:sldId id="301" r:id="rId17"/>
    <p:sldId id="331" r:id="rId18"/>
    <p:sldId id="333" r:id="rId19"/>
    <p:sldId id="303" r:id="rId20"/>
    <p:sldId id="30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7909"/>
    <p:restoredTop sz="73963" autoAdjust="0"/>
  </p:normalViewPr>
  <p:slideViewPr>
    <p:cSldViewPr>
      <p:cViewPr varScale="1">
        <p:scale>
          <a:sx n="86" d="100"/>
          <a:sy n="86" d="100"/>
        </p:scale>
        <p:origin x="2202" y="96"/>
      </p:cViewPr>
      <p:guideLst>
        <p:guide orient="horz" pos="2160"/>
        <p:guide pos="2880"/>
      </p:guideLst>
    </p:cSldViewPr>
  </p:slideViewPr>
  <p:notesTextViewPr>
    <p:cViewPr>
      <p:scale>
        <a:sx n="176" d="100"/>
        <a:sy n="176" d="100"/>
      </p:scale>
      <p:origin x="0" y="-12"/>
    </p:cViewPr>
  </p:notesTextViewPr>
  <p:sorterViewPr>
    <p:cViewPr>
      <p:scale>
        <a:sx n="180" d="100"/>
        <a:sy n="180" d="100"/>
      </p:scale>
      <p:origin x="0" y="-621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C41A57-1003-4036-9176-CB992E07DED0}" type="datetimeFigureOut">
              <a:rPr lang="en-US" smtClean="0"/>
              <a:t>6/30/2026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0611DA-793C-4E45-A68A-2C91B87DA364}" type="slidenum">
              <a:rPr lang="en-US" smtClean="0"/>
              <a:t>‹#›</a:t>
            </a:fld>
            <a:endParaRPr lang="en-US"/>
          </a:p>
        </p:txBody>
      </p:sp>
    </p:spTree>
    <p:extLst>
      <p:ext uri="{BB962C8B-B14F-4D97-AF65-F5344CB8AC3E}">
        <p14:creationId xmlns:p14="http://schemas.microsoft.com/office/powerpoint/2010/main" val="36293271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dirty="0"/>
          </a:p>
        </p:txBody>
      </p:sp>
      <p:sp>
        <p:nvSpPr>
          <p:cNvPr id="4" name="Slide Number Placeholder 3"/>
          <p:cNvSpPr>
            <a:spLocks noGrp="1"/>
          </p:cNvSpPr>
          <p:nvPr>
            <p:ph type="sldNum" sz="quarter" idx="10"/>
          </p:nvPr>
        </p:nvSpPr>
        <p:spPr/>
        <p:txBody>
          <a:bodyPr/>
          <a:lstStyle/>
          <a:p>
            <a:fld id="{408EE2F0-686A-4CE9-933A-000DB5798FF3}" type="slidenum">
              <a:rPr lang="en-US" smtClean="0"/>
              <a:t>1</a:t>
            </a:fld>
            <a:endParaRPr lang="en-US"/>
          </a:p>
        </p:txBody>
      </p:sp>
    </p:spTree>
    <p:extLst>
      <p:ext uri="{BB962C8B-B14F-4D97-AF65-F5344CB8AC3E}">
        <p14:creationId xmlns:p14="http://schemas.microsoft.com/office/powerpoint/2010/main" val="14040903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A529C-6B3D-3C61-7EF8-4D66FF8311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FC6FA2-7A9E-5AD4-2DBC-49BC209D61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6F7F4E-C3F4-E0CB-B34D-00593C114BB8}"/>
              </a:ext>
            </a:extLst>
          </p:cNvPr>
          <p:cNvSpPr>
            <a:spLocks noGrp="1"/>
          </p:cNvSpPr>
          <p:nvPr>
            <p:ph type="body" idx="1"/>
          </p:nvPr>
        </p:nvSpPr>
        <p:spPr/>
        <p:txBody>
          <a:bodyPr/>
          <a:lstStyle/>
          <a:p>
            <a:r>
              <a:rPr lang="en-US" dirty="0"/>
              <a:t>Always remember</a:t>
            </a:r>
            <a:r>
              <a:rPr lang="en-US" baseline="0" dirty="0"/>
              <a:t> that God has absolute authority over everything: every star and galaxy (Isaiah 40:26), every nation and people group (Proverbs 21:1), every storm (Mark 4:39), every plant and worm (Jonah 4:6-8), every virus and bacterium, etc.  </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“If there is one single molecule in this universe running around loose, totally free of God’s sovereignty, then we have no guarantee that a single promise of God will ever be fulfilled.” ― (R.C. Sproul, Chosen By God: Know God's Perfect Plan for His Glory and His Children)</a:t>
            </a:r>
          </a:p>
          <a:p>
            <a:endParaRPr lang="en-US" dirty="0"/>
          </a:p>
        </p:txBody>
      </p:sp>
      <p:sp>
        <p:nvSpPr>
          <p:cNvPr id="4" name="Slide Number Placeholder 3">
            <a:extLst>
              <a:ext uri="{FF2B5EF4-FFF2-40B4-BE49-F238E27FC236}">
                <a16:creationId xmlns:a16="http://schemas.microsoft.com/office/drawing/2014/main" id="{F1C9F1C6-A680-CD48-02CA-10243377937D}"/>
              </a:ext>
            </a:extLst>
          </p:cNvPr>
          <p:cNvSpPr>
            <a:spLocks noGrp="1"/>
          </p:cNvSpPr>
          <p:nvPr>
            <p:ph type="sldNum" sz="quarter" idx="10"/>
          </p:nvPr>
        </p:nvSpPr>
        <p:spPr/>
        <p:txBody>
          <a:bodyPr/>
          <a:lstStyle/>
          <a:p>
            <a:fld id="{9E23DD91-ACE9-4637-B21F-B35DB8F153FE}" type="slidenum">
              <a:rPr lang="en-US" smtClean="0"/>
              <a:t>10</a:t>
            </a:fld>
            <a:endParaRPr lang="en-US"/>
          </a:p>
        </p:txBody>
      </p:sp>
    </p:spTree>
    <p:extLst>
      <p:ext uri="{BB962C8B-B14F-4D97-AF65-F5344CB8AC3E}">
        <p14:creationId xmlns:p14="http://schemas.microsoft.com/office/powerpoint/2010/main" val="20112687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Before Moses began his journey to Egypt, God made it clear that Moses should expect Pharaoh to resist (4:19,20).  And as God had said, Pharaoh was stubborn and proud (</a:t>
            </a:r>
            <a:r>
              <a:rPr lang="en-US" sz="1200" b="1" kern="1200" dirty="0">
                <a:solidFill>
                  <a:schemeClr val="tx1"/>
                </a:solidFill>
                <a:effectLst/>
                <a:latin typeface="+mn-lt"/>
                <a:ea typeface="+mn-ea"/>
                <a:cs typeface="+mn-cs"/>
              </a:rPr>
              <a:t>Exodus 5:1,2</a:t>
            </a:r>
            <a:r>
              <a:rPr lang="en-US" sz="1200" kern="1200" dirty="0">
                <a:solidFill>
                  <a:schemeClr val="tx1"/>
                </a:solidFill>
                <a:effectLst/>
                <a:latin typeface="+mn-lt"/>
                <a:ea typeface="+mn-ea"/>
                <a:cs typeface="+mn-cs"/>
              </a:rPr>
              <a:t>).  Based on his answer, Pharaoh sounds like he </a:t>
            </a:r>
            <a:r>
              <a:rPr lang="en-US" sz="1200" b="1" kern="1200" dirty="0">
                <a:solidFill>
                  <a:schemeClr val="tx1"/>
                </a:solidFill>
                <a:effectLst/>
                <a:latin typeface="+mn-lt"/>
                <a:ea typeface="+mn-ea"/>
                <a:cs typeface="+mn-cs"/>
              </a:rPr>
              <a:t>did not know God now </a:t>
            </a:r>
            <a:r>
              <a:rPr lang="en-US" sz="1200" kern="1200" dirty="0">
                <a:solidFill>
                  <a:schemeClr val="tx1"/>
                </a:solidFill>
                <a:effectLst/>
                <a:latin typeface="+mn-lt"/>
                <a:ea typeface="+mn-ea"/>
                <a:cs typeface="+mn-cs"/>
              </a:rPr>
              <a:t>and </a:t>
            </a:r>
            <a:r>
              <a:rPr lang="en-US" sz="1200" b="1" kern="1200" dirty="0">
                <a:solidFill>
                  <a:schemeClr val="tx1"/>
                </a:solidFill>
                <a:effectLst/>
                <a:latin typeface="+mn-lt"/>
                <a:ea typeface="+mn-ea"/>
                <a:cs typeface="+mn-cs"/>
              </a:rPr>
              <a:t>didn’t expect to know Him in the future</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He was the king, he gave the commands</a:t>
            </a:r>
            <a:r>
              <a:rPr lang="en-US" sz="1200" kern="1200" dirty="0">
                <a:solidFill>
                  <a:schemeClr val="tx1"/>
                </a:solidFill>
                <a:effectLst/>
                <a:latin typeface="+mn-lt"/>
                <a:ea typeface="+mn-ea"/>
                <a:cs typeface="+mn-cs"/>
              </a:rPr>
              <a:t>, and he was satisfied with worshiping the gods of Egypt and the physical things that they represented.  </a:t>
            </a:r>
          </a:p>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Although the Israelites living in Egypt had heard about the Lord and what He had done for Abraham, Isaac, Jacob, and Joseph, they had never experienced His power personally.  Now the Lord was going to use this evil Pharaoh and his rebellion to display His power and wisdom to the Israelites so that they would know that </a:t>
            </a:r>
            <a:r>
              <a:rPr lang="en-US" sz="1200" b="1" kern="1200" dirty="0">
                <a:solidFill>
                  <a:schemeClr val="tx1"/>
                </a:solidFill>
                <a:effectLst/>
                <a:latin typeface="+mn-lt"/>
                <a:ea typeface="+mn-ea"/>
                <a:cs typeface="+mn-cs"/>
              </a:rPr>
              <a:t>He was still the almighty and caring God </a:t>
            </a:r>
            <a:r>
              <a:rPr lang="en-US" sz="1200" kern="1200" dirty="0">
                <a:solidFill>
                  <a:schemeClr val="tx1"/>
                </a:solidFill>
                <a:effectLst/>
                <a:latin typeface="+mn-lt"/>
                <a:ea typeface="+mn-ea"/>
                <a:cs typeface="+mn-cs"/>
              </a:rPr>
              <a:t>of Israel (</a:t>
            </a:r>
            <a:r>
              <a:rPr lang="en-US" sz="1200" b="1" kern="1200" dirty="0">
                <a:solidFill>
                  <a:schemeClr val="tx1"/>
                </a:solidFill>
                <a:effectLst/>
                <a:latin typeface="+mn-lt"/>
                <a:ea typeface="+mn-ea"/>
                <a:cs typeface="+mn-cs"/>
              </a:rPr>
              <a:t>Exodus 6:7</a:t>
            </a:r>
            <a:r>
              <a:rPr lang="en-US" sz="1200" kern="1200" dirty="0">
                <a:solidFill>
                  <a:schemeClr val="tx1"/>
                </a:solidFill>
                <a:effectLst/>
                <a:latin typeface="+mn-lt"/>
                <a:ea typeface="+mn-ea"/>
                <a:cs typeface="+mn-cs"/>
              </a:rPr>
              <a:t>).  </a:t>
            </a:r>
          </a:p>
          <a:p>
            <a:pPr hangingPunct="0"/>
            <a:endParaRPr lang="en-US" sz="1200" kern="1200" dirty="0">
              <a:solidFill>
                <a:schemeClr val="tx1"/>
              </a:solidFill>
              <a:effectLst/>
              <a:latin typeface="+mn-lt"/>
              <a:ea typeface="+mn-ea"/>
              <a:cs typeface="+mn-cs"/>
            </a:endParaRPr>
          </a:p>
          <a:p>
            <a:pPr hangingPunct="0"/>
            <a:r>
              <a:rPr lang="en-US" sz="1200" kern="1200" dirty="0">
                <a:solidFill>
                  <a:schemeClr val="tx1"/>
                </a:solidFill>
                <a:effectLst/>
                <a:latin typeface="+mn-lt"/>
                <a:ea typeface="+mn-ea"/>
                <a:cs typeface="+mn-cs"/>
              </a:rPr>
              <a:t>He also planned to show the Egyptians that </a:t>
            </a:r>
            <a:r>
              <a:rPr lang="en-US" sz="1200" b="1" kern="1200" dirty="0">
                <a:solidFill>
                  <a:schemeClr val="tx1"/>
                </a:solidFill>
                <a:effectLst/>
                <a:latin typeface="+mn-lt"/>
                <a:ea typeface="+mn-ea"/>
                <a:cs typeface="+mn-cs"/>
              </a:rPr>
              <a:t>He alone is the true and living God </a:t>
            </a:r>
            <a:r>
              <a:rPr lang="en-US" sz="1200" kern="1200" dirty="0">
                <a:solidFill>
                  <a:schemeClr val="tx1"/>
                </a:solidFill>
                <a:effectLst/>
                <a:latin typeface="+mn-lt"/>
                <a:ea typeface="+mn-ea"/>
                <a:cs typeface="+mn-cs"/>
              </a:rPr>
              <a:t>with power over the whole earth (</a:t>
            </a:r>
            <a:r>
              <a:rPr lang="en-US" sz="1200" b="1" kern="1200" dirty="0">
                <a:solidFill>
                  <a:schemeClr val="tx1"/>
                </a:solidFill>
                <a:effectLst/>
                <a:latin typeface="+mn-lt"/>
                <a:ea typeface="+mn-ea"/>
                <a:cs typeface="+mn-cs"/>
              </a:rPr>
              <a:t>Exodus 7:5</a:t>
            </a:r>
            <a:r>
              <a:rPr lang="en-US" sz="1200" kern="1200" dirty="0">
                <a:solidFill>
                  <a:schemeClr val="tx1"/>
                </a:solidFill>
                <a:effectLst/>
                <a:latin typeface="+mn-lt"/>
                <a:ea typeface="+mn-ea"/>
                <a:cs typeface="+mn-cs"/>
              </a:rPr>
              <a:t>).  The false gods they trusted and worshipped were unable to protect them from the true and living God of all.  But remember this: even in the midst of God’s judgment, He has a merciful plan.  He knows that all people, Israelite or Egyptian, are </a:t>
            </a:r>
            <a:r>
              <a:rPr lang="en-US" sz="1200" b="1" kern="1200" dirty="0">
                <a:solidFill>
                  <a:schemeClr val="tx1"/>
                </a:solidFill>
                <a:effectLst/>
                <a:latin typeface="+mn-lt"/>
                <a:ea typeface="+mn-ea"/>
                <a:cs typeface="+mn-cs"/>
              </a:rPr>
              <a:t>never satisfied with weak and powerless gods</a:t>
            </a:r>
            <a:r>
              <a:rPr lang="en-US" sz="1200" kern="1200" dirty="0">
                <a:solidFill>
                  <a:schemeClr val="tx1"/>
                </a:solidFill>
                <a:effectLst/>
                <a:latin typeface="+mn-lt"/>
                <a:ea typeface="+mn-ea"/>
                <a:cs typeface="+mn-cs"/>
              </a:rPr>
              <a:t>, including money, fame, and power.  Keep that in mind – I’ll show you something special about that later.</a:t>
            </a:r>
          </a:p>
          <a:p>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11</a:t>
            </a:fld>
            <a:endParaRPr lang="en-US"/>
          </a:p>
        </p:txBody>
      </p:sp>
    </p:spTree>
    <p:extLst>
      <p:ext uri="{BB962C8B-B14F-4D97-AF65-F5344CB8AC3E}">
        <p14:creationId xmlns:p14="http://schemas.microsoft.com/office/powerpoint/2010/main" val="2968913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Step by step, God begins to bring judgment to </a:t>
            </a:r>
            <a:r>
              <a:rPr lang="en-US" sz="1200" b="1" kern="1200" dirty="0">
                <a:solidFill>
                  <a:schemeClr val="tx1"/>
                </a:solidFill>
                <a:effectLst/>
                <a:latin typeface="+mn-lt"/>
                <a:ea typeface="+mn-ea"/>
                <a:cs typeface="+mn-cs"/>
              </a:rPr>
              <a:t>all of the things that the Egyptians worshiped</a:t>
            </a:r>
            <a:r>
              <a:rPr lang="en-US" sz="1200" kern="1200" dirty="0">
                <a:solidFill>
                  <a:schemeClr val="tx1"/>
                </a:solidFill>
                <a:effectLst/>
                <a:latin typeface="+mn-lt"/>
                <a:ea typeface="+mn-ea"/>
                <a:cs typeface="+mn-cs"/>
              </a:rPr>
              <a:t>, starting by turning the </a:t>
            </a:r>
            <a:r>
              <a:rPr lang="en-US" sz="1200" u="sng" kern="1200" dirty="0">
                <a:solidFill>
                  <a:schemeClr val="tx1"/>
                </a:solidFill>
                <a:effectLst/>
                <a:latin typeface="+mn-lt"/>
                <a:ea typeface="+mn-ea"/>
                <a:cs typeface="+mn-cs"/>
              </a:rPr>
              <a:t>Nile</a:t>
            </a:r>
            <a:r>
              <a:rPr lang="en-US" sz="1200" kern="1200" dirty="0">
                <a:solidFill>
                  <a:schemeClr val="tx1"/>
                </a:solidFill>
                <a:effectLst/>
                <a:latin typeface="+mn-lt"/>
                <a:ea typeface="+mn-ea"/>
                <a:cs typeface="+mn-cs"/>
              </a:rPr>
              <a:t> river into </a:t>
            </a:r>
            <a:r>
              <a:rPr lang="en-US" sz="1200" u="sng" kern="1200" dirty="0">
                <a:solidFill>
                  <a:schemeClr val="tx1"/>
                </a:solidFill>
                <a:effectLst/>
                <a:latin typeface="+mn-lt"/>
                <a:ea typeface="+mn-ea"/>
                <a:cs typeface="+mn-cs"/>
              </a:rPr>
              <a:t>blood</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Exodus 7:20,21</a:t>
            </a:r>
            <a:r>
              <a:rPr lang="en-US" sz="1200" kern="1200" dirty="0">
                <a:solidFill>
                  <a:schemeClr val="tx1"/>
                </a:solidFill>
                <a:effectLst/>
                <a:latin typeface="+mn-lt"/>
                <a:ea typeface="+mn-ea"/>
                <a:cs typeface="+mn-cs"/>
              </a:rPr>
              <a:t>).  But Pharaoh’s magicians did a trick, changing the color of some water (</a:t>
            </a:r>
            <a:r>
              <a:rPr lang="en-US" sz="1200" b="1" kern="1200" dirty="0">
                <a:solidFill>
                  <a:schemeClr val="tx1"/>
                </a:solidFill>
                <a:effectLst/>
                <a:latin typeface="+mn-lt"/>
                <a:ea typeface="+mn-ea"/>
                <a:cs typeface="+mn-cs"/>
              </a:rPr>
              <a:t>v.22</a:t>
            </a:r>
            <a:r>
              <a:rPr lang="en-US" sz="1200" kern="1200" dirty="0">
                <a:solidFill>
                  <a:schemeClr val="tx1"/>
                </a:solidFill>
                <a:effectLst/>
                <a:latin typeface="+mn-lt"/>
                <a:ea typeface="+mn-ea"/>
                <a:cs typeface="+mn-cs"/>
              </a:rPr>
              <a:t>), helping Pharaoh to ignore the judgment of God (harden his heart).  Notice this – whenever God seeks to reach out to people, there is a liar (Satan) who will produce a </a:t>
            </a:r>
            <a:r>
              <a:rPr lang="en-US" sz="1200" b="1" kern="1200" dirty="0">
                <a:solidFill>
                  <a:schemeClr val="tx1"/>
                </a:solidFill>
                <a:effectLst/>
                <a:latin typeface="+mn-lt"/>
                <a:ea typeface="+mn-ea"/>
                <a:cs typeface="+mn-cs"/>
              </a:rPr>
              <a:t>counterfeit </a:t>
            </a:r>
            <a:r>
              <a:rPr lang="en-US" sz="1200" kern="1200" dirty="0">
                <a:solidFill>
                  <a:schemeClr val="tx1"/>
                </a:solidFill>
                <a:effectLst/>
                <a:latin typeface="+mn-lt"/>
                <a:ea typeface="+mn-ea"/>
                <a:cs typeface="+mn-cs"/>
              </a:rPr>
              <a:t>(fake) to try and lead people away.   </a:t>
            </a:r>
          </a:p>
          <a:p>
            <a:pPr hangingPunct="0"/>
            <a:endParaRPr lang="en-US" sz="1200" kern="1200" dirty="0">
              <a:solidFill>
                <a:schemeClr val="tx1"/>
              </a:solidFill>
              <a:effectLst/>
              <a:latin typeface="+mn-lt"/>
              <a:ea typeface="+mn-ea"/>
              <a:cs typeface="+mn-cs"/>
            </a:endParaRPr>
          </a:p>
          <a:p>
            <a:pPr hangingPunct="0"/>
            <a:r>
              <a:rPr lang="en-US" sz="1200" kern="1200" dirty="0">
                <a:solidFill>
                  <a:schemeClr val="tx1"/>
                </a:solidFill>
                <a:effectLst/>
                <a:latin typeface="+mn-lt"/>
                <a:ea typeface="+mn-ea"/>
                <a:cs typeface="+mn-cs"/>
              </a:rPr>
              <a:t>The next week, God brought millions of </a:t>
            </a:r>
            <a:r>
              <a:rPr lang="en-US" sz="1200" u="sng" kern="1200" dirty="0">
                <a:solidFill>
                  <a:schemeClr val="tx1"/>
                </a:solidFill>
                <a:effectLst/>
                <a:latin typeface="+mn-lt"/>
                <a:ea typeface="+mn-ea"/>
                <a:cs typeface="+mn-cs"/>
              </a:rPr>
              <a:t>frogs</a:t>
            </a:r>
            <a:r>
              <a:rPr lang="en-US" sz="1200" kern="1200" dirty="0">
                <a:solidFill>
                  <a:schemeClr val="tx1"/>
                </a:solidFill>
                <a:effectLst/>
                <a:latin typeface="+mn-lt"/>
                <a:ea typeface="+mn-ea"/>
                <a:cs typeface="+mn-cs"/>
              </a:rPr>
              <a:t> up into everyone’s houses (</a:t>
            </a:r>
            <a:r>
              <a:rPr lang="en-US" sz="1200" b="1" kern="1200" dirty="0">
                <a:solidFill>
                  <a:schemeClr val="tx1"/>
                </a:solidFill>
                <a:effectLst/>
                <a:latin typeface="+mn-lt"/>
                <a:ea typeface="+mn-ea"/>
                <a:cs typeface="+mn-cs"/>
              </a:rPr>
              <a:t>Exodus 8:6-8</a:t>
            </a:r>
            <a:r>
              <a:rPr lang="en-US" sz="1200" kern="1200" dirty="0">
                <a:solidFill>
                  <a:schemeClr val="tx1"/>
                </a:solidFill>
                <a:effectLst/>
                <a:latin typeface="+mn-lt"/>
                <a:ea typeface="+mn-ea"/>
                <a:cs typeface="+mn-cs"/>
              </a:rPr>
              <a:t>).  Even though the magicians did their own trick, Pharaoh asked for mercy.  But when the pain was over, Pharaoh hardened his heart again (</a:t>
            </a:r>
            <a:r>
              <a:rPr lang="en-US" sz="1200" b="1" kern="1200" dirty="0">
                <a:solidFill>
                  <a:schemeClr val="tx1"/>
                </a:solidFill>
                <a:effectLst/>
                <a:latin typeface="+mn-lt"/>
                <a:ea typeface="+mn-ea"/>
                <a:cs typeface="+mn-cs"/>
              </a:rPr>
              <a:t>vs.15</a:t>
            </a:r>
            <a:r>
              <a:rPr lang="en-US" sz="1200" kern="1200" dirty="0">
                <a:solidFill>
                  <a:schemeClr val="tx1"/>
                </a:solidFill>
                <a:effectLst/>
                <a:latin typeface="+mn-lt"/>
                <a:ea typeface="+mn-ea"/>
                <a:cs typeface="+mn-cs"/>
              </a:rPr>
              <a:t>).</a:t>
            </a:r>
          </a:p>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Next, God turned the dust of the earth into </a:t>
            </a:r>
            <a:r>
              <a:rPr lang="en-US" sz="1200" u="sng" kern="1200" dirty="0">
                <a:solidFill>
                  <a:schemeClr val="tx1"/>
                </a:solidFill>
                <a:effectLst/>
                <a:latin typeface="+mn-lt"/>
                <a:ea typeface="+mn-ea"/>
                <a:cs typeface="+mn-cs"/>
              </a:rPr>
              <a:t>gnats</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vs.16</a:t>
            </a:r>
            <a:r>
              <a:rPr lang="en-US" sz="1200" kern="1200" dirty="0">
                <a:solidFill>
                  <a:schemeClr val="tx1"/>
                </a:solidFill>
                <a:effectLst/>
                <a:latin typeface="+mn-lt"/>
                <a:ea typeface="+mn-ea"/>
                <a:cs typeface="+mn-cs"/>
              </a:rPr>
              <a:t>).  Don’t just think that “the hand of God” works on the scale of </a:t>
            </a:r>
            <a:r>
              <a:rPr lang="en-US" sz="1200" b="1" kern="1200" dirty="0">
                <a:solidFill>
                  <a:schemeClr val="tx1"/>
                </a:solidFill>
                <a:effectLst/>
                <a:latin typeface="+mn-lt"/>
                <a:ea typeface="+mn-ea"/>
                <a:cs typeface="+mn-cs"/>
              </a:rPr>
              <a:t>planets and stars </a:t>
            </a:r>
            <a:r>
              <a:rPr lang="en-US" sz="1200" kern="1200" dirty="0">
                <a:solidFill>
                  <a:schemeClr val="tx1"/>
                </a:solidFill>
                <a:effectLst/>
                <a:latin typeface="+mn-lt"/>
                <a:ea typeface="+mn-ea"/>
                <a:cs typeface="+mn-cs"/>
              </a:rPr>
              <a:t>– the </a:t>
            </a:r>
            <a:r>
              <a:rPr lang="en-US" sz="1200" b="1" kern="1200" dirty="0">
                <a:solidFill>
                  <a:schemeClr val="tx1"/>
                </a:solidFill>
                <a:effectLst/>
                <a:latin typeface="+mn-lt"/>
                <a:ea typeface="+mn-ea"/>
                <a:cs typeface="+mn-cs"/>
              </a:rPr>
              <a:t>“finger of God” </a:t>
            </a:r>
            <a:r>
              <a:rPr lang="en-US" sz="1200" kern="1200" dirty="0">
                <a:solidFill>
                  <a:schemeClr val="tx1"/>
                </a:solidFill>
                <a:effectLst/>
                <a:latin typeface="+mn-lt"/>
                <a:ea typeface="+mn-ea"/>
                <a:cs typeface="+mn-cs"/>
              </a:rPr>
              <a:t>(</a:t>
            </a:r>
            <a:r>
              <a:rPr lang="en-US" sz="1200" b="1" kern="1200" dirty="0">
                <a:solidFill>
                  <a:schemeClr val="tx1"/>
                </a:solidFill>
                <a:effectLst/>
                <a:latin typeface="+mn-lt"/>
                <a:ea typeface="+mn-ea"/>
                <a:cs typeface="+mn-cs"/>
              </a:rPr>
              <a:t>vs. 19</a:t>
            </a:r>
            <a:r>
              <a:rPr lang="en-US" sz="1200" kern="1200" dirty="0">
                <a:solidFill>
                  <a:schemeClr val="tx1"/>
                </a:solidFill>
                <a:effectLst/>
                <a:latin typeface="+mn-lt"/>
                <a:ea typeface="+mn-ea"/>
                <a:cs typeface="+mn-cs"/>
              </a:rPr>
              <a:t>) also works </a:t>
            </a:r>
            <a:r>
              <a:rPr lang="en-US" sz="1200" b="1" kern="1200" dirty="0">
                <a:solidFill>
                  <a:schemeClr val="tx1"/>
                </a:solidFill>
                <a:effectLst/>
                <a:latin typeface="+mn-lt"/>
                <a:ea typeface="+mn-ea"/>
                <a:cs typeface="+mn-cs"/>
              </a:rPr>
              <a:t>on the microscopic level</a:t>
            </a:r>
            <a:r>
              <a:rPr lang="en-US" sz="1200" kern="1200" dirty="0">
                <a:solidFill>
                  <a:schemeClr val="tx1"/>
                </a:solidFill>
                <a:effectLst/>
                <a:latin typeface="+mn-lt"/>
                <a:ea typeface="+mn-ea"/>
                <a:cs typeface="+mn-cs"/>
              </a:rPr>
              <a:t>.  But Pharaoh has refused to believe in spite of the evidence.  Next, God does something even more amazing: He sends swarms of </a:t>
            </a:r>
            <a:r>
              <a:rPr lang="en-US" sz="1200" u="sng" kern="1200" dirty="0">
                <a:solidFill>
                  <a:schemeClr val="tx1"/>
                </a:solidFill>
                <a:effectLst/>
                <a:latin typeface="+mn-lt"/>
                <a:ea typeface="+mn-ea"/>
                <a:cs typeface="+mn-cs"/>
              </a:rPr>
              <a:t>flies</a:t>
            </a:r>
            <a:r>
              <a:rPr lang="en-US" sz="1200" kern="1200" dirty="0">
                <a:solidFill>
                  <a:schemeClr val="tx1"/>
                </a:solidFill>
                <a:effectLst/>
                <a:latin typeface="+mn-lt"/>
                <a:ea typeface="+mn-ea"/>
                <a:cs typeface="+mn-cs"/>
              </a:rPr>
              <a:t> into Egypt, but keeps them out of the province of Goshen (</a:t>
            </a:r>
            <a:r>
              <a:rPr lang="en-US" sz="1200" b="1" kern="1200" dirty="0">
                <a:solidFill>
                  <a:schemeClr val="tx1"/>
                </a:solidFill>
                <a:effectLst/>
                <a:latin typeface="+mn-lt"/>
                <a:ea typeface="+mn-ea"/>
                <a:cs typeface="+mn-cs"/>
              </a:rPr>
              <a:t>vs.22-24</a:t>
            </a:r>
            <a:r>
              <a:rPr lang="en-US" sz="1200" kern="1200" dirty="0">
                <a:solidFill>
                  <a:schemeClr val="tx1"/>
                </a:solidFill>
                <a:effectLst/>
                <a:latin typeface="+mn-lt"/>
                <a:ea typeface="+mn-ea"/>
                <a:cs typeface="+mn-cs"/>
              </a:rPr>
              <a:t>). But once again, Pharaoh hardens his heart when the flies are gone (</a:t>
            </a:r>
            <a:r>
              <a:rPr lang="en-US" sz="1200" b="1" kern="1200" dirty="0">
                <a:solidFill>
                  <a:schemeClr val="tx1"/>
                </a:solidFill>
                <a:effectLst/>
                <a:latin typeface="+mn-lt"/>
                <a:ea typeface="+mn-ea"/>
                <a:cs typeface="+mn-cs"/>
              </a:rPr>
              <a:t>vs. 30-32</a:t>
            </a:r>
            <a:r>
              <a:rPr lang="en-US" sz="1200" kern="1200" dirty="0">
                <a:solidFill>
                  <a:schemeClr val="tx1"/>
                </a:solidFill>
                <a:effectLst/>
                <a:latin typeface="+mn-lt"/>
                <a:ea typeface="+mn-ea"/>
                <a:cs typeface="+mn-cs"/>
              </a:rPr>
              <a:t>).</a:t>
            </a:r>
          </a:p>
          <a:p>
            <a:endParaRPr lang="en-US" dirty="0"/>
          </a:p>
          <a:p>
            <a:r>
              <a:rPr lang="en-US" sz="1200" kern="1200" dirty="0">
                <a:solidFill>
                  <a:schemeClr val="tx1"/>
                </a:solidFill>
                <a:effectLst/>
                <a:latin typeface="+mn-lt"/>
                <a:ea typeface="+mn-ea"/>
                <a:cs typeface="+mn-cs"/>
              </a:rPr>
              <a:t>Now, the severity of the plagues rises. God brings a sickness among the Egyptian </a:t>
            </a:r>
            <a:r>
              <a:rPr lang="en-US" sz="1200" u="sng" kern="1200" dirty="0">
                <a:solidFill>
                  <a:schemeClr val="tx1"/>
                </a:solidFill>
                <a:effectLst/>
                <a:latin typeface="+mn-lt"/>
                <a:ea typeface="+mn-ea"/>
                <a:cs typeface="+mn-cs"/>
              </a:rPr>
              <a:t>cattle</a:t>
            </a:r>
            <a:r>
              <a:rPr lang="en-US" sz="1200" kern="1200" dirty="0">
                <a:solidFill>
                  <a:schemeClr val="tx1"/>
                </a:solidFill>
                <a:effectLst/>
                <a:latin typeface="+mn-lt"/>
                <a:ea typeface="+mn-ea"/>
                <a:cs typeface="+mn-cs"/>
              </a:rPr>
              <a:t> but spares the Israelite ones (</a:t>
            </a:r>
            <a:r>
              <a:rPr lang="en-US" sz="1200" b="1" kern="1200" dirty="0">
                <a:solidFill>
                  <a:schemeClr val="tx1"/>
                </a:solidFill>
                <a:effectLst/>
                <a:latin typeface="+mn-lt"/>
                <a:ea typeface="+mn-ea"/>
                <a:cs typeface="+mn-cs"/>
              </a:rPr>
              <a:t>Exodus 9:6,7</a:t>
            </a:r>
            <a:r>
              <a:rPr lang="en-US" sz="1200" kern="1200" dirty="0">
                <a:solidFill>
                  <a:schemeClr val="tx1"/>
                </a:solidFill>
                <a:effectLst/>
                <a:latin typeface="+mn-lt"/>
                <a:ea typeface="+mn-ea"/>
                <a:cs typeface="+mn-cs"/>
              </a:rPr>
              <a:t>).  But in spite of this great loss, the stubborn Pharaoh continues to harden his heart. </a:t>
            </a:r>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12</a:t>
            </a:fld>
            <a:endParaRPr lang="en-US"/>
          </a:p>
        </p:txBody>
      </p:sp>
    </p:spTree>
    <p:extLst>
      <p:ext uri="{BB962C8B-B14F-4D97-AF65-F5344CB8AC3E}">
        <p14:creationId xmlns:p14="http://schemas.microsoft.com/office/powerpoint/2010/main" val="28787613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So the next plague comes upon the people, bringing </a:t>
            </a:r>
            <a:r>
              <a:rPr lang="en-US" sz="1200" u="sng" kern="1200" dirty="0">
                <a:solidFill>
                  <a:schemeClr val="tx1"/>
                </a:solidFill>
                <a:effectLst/>
                <a:latin typeface="+mn-lt"/>
                <a:ea typeface="+mn-ea"/>
                <a:cs typeface="+mn-cs"/>
              </a:rPr>
              <a:t>festering boils</a:t>
            </a:r>
            <a:r>
              <a:rPr lang="en-US" sz="1200" kern="1200" dirty="0">
                <a:solidFill>
                  <a:schemeClr val="tx1"/>
                </a:solidFill>
                <a:effectLst/>
                <a:latin typeface="+mn-lt"/>
                <a:ea typeface="+mn-ea"/>
                <a:cs typeface="+mn-cs"/>
              </a:rPr>
              <a:t> upon their bodies (</a:t>
            </a:r>
            <a:r>
              <a:rPr lang="en-US" sz="1200" b="1" kern="1200" dirty="0">
                <a:solidFill>
                  <a:schemeClr val="tx1"/>
                </a:solidFill>
                <a:effectLst/>
                <a:latin typeface="+mn-lt"/>
                <a:ea typeface="+mn-ea"/>
                <a:cs typeface="+mn-cs"/>
              </a:rPr>
              <a:t>vs.10</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Pharaoh has hardened his own heart so many times, that now, God hardens it for him </a:t>
            </a:r>
            <a:r>
              <a:rPr lang="en-US" sz="1200" kern="1200" dirty="0">
                <a:solidFill>
                  <a:schemeClr val="tx1"/>
                </a:solidFill>
                <a:effectLst/>
                <a:latin typeface="+mn-lt"/>
                <a:ea typeface="+mn-ea"/>
                <a:cs typeface="+mn-cs"/>
              </a:rPr>
              <a:t>(</a:t>
            </a:r>
            <a:r>
              <a:rPr lang="en-US" sz="1200" b="1" kern="1200" dirty="0">
                <a:solidFill>
                  <a:schemeClr val="tx1"/>
                </a:solidFill>
                <a:effectLst/>
                <a:latin typeface="+mn-lt"/>
                <a:ea typeface="+mn-ea"/>
                <a:cs typeface="+mn-cs"/>
              </a:rPr>
              <a:t>vs. 12</a:t>
            </a:r>
            <a:r>
              <a:rPr lang="en-US" sz="1200" kern="1200" dirty="0">
                <a:solidFill>
                  <a:schemeClr val="tx1"/>
                </a:solidFill>
                <a:effectLst/>
                <a:latin typeface="+mn-lt"/>
                <a:ea typeface="+mn-ea"/>
                <a:cs typeface="+mn-cs"/>
              </a:rPr>
              <a:t>)  Here is a lesson to learn – </a:t>
            </a:r>
            <a:r>
              <a:rPr lang="en-US" sz="1200" b="1" kern="1200" dirty="0">
                <a:solidFill>
                  <a:schemeClr val="tx1"/>
                </a:solidFill>
                <a:effectLst/>
                <a:latin typeface="+mn-lt"/>
                <a:ea typeface="+mn-ea"/>
                <a:cs typeface="+mn-cs"/>
              </a:rPr>
              <a:t>when someone continues to resist God</a:t>
            </a:r>
            <a:r>
              <a:rPr lang="en-US" sz="1200" kern="1200" dirty="0">
                <a:solidFill>
                  <a:schemeClr val="tx1"/>
                </a:solidFill>
                <a:effectLst/>
                <a:latin typeface="+mn-lt"/>
                <a:ea typeface="+mn-ea"/>
                <a:cs typeface="+mn-cs"/>
              </a:rPr>
              <a:t>, eventually, their </a:t>
            </a:r>
            <a:r>
              <a:rPr lang="en-US" sz="1200" b="1" kern="1200" dirty="0">
                <a:solidFill>
                  <a:schemeClr val="tx1"/>
                </a:solidFill>
                <a:effectLst/>
                <a:latin typeface="+mn-lt"/>
                <a:ea typeface="+mn-ea"/>
                <a:cs typeface="+mn-cs"/>
              </a:rPr>
              <a:t>heart becomes too hard </a:t>
            </a:r>
            <a:r>
              <a:rPr lang="en-US" sz="1200" kern="1200" dirty="0">
                <a:solidFill>
                  <a:schemeClr val="tx1"/>
                </a:solidFill>
                <a:effectLst/>
                <a:latin typeface="+mn-lt"/>
                <a:ea typeface="+mn-ea"/>
                <a:cs typeface="+mn-cs"/>
              </a:rPr>
              <a:t>to change, regardless of the amount of evidence.</a:t>
            </a:r>
          </a:p>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Perhaps it seems like God is being too hard on Pharaoh and the Egyptians.  But remember – God could easily have just killed them all instantly (</a:t>
            </a:r>
            <a:r>
              <a:rPr lang="en-US" sz="1200" b="1" kern="1200" dirty="0">
                <a:solidFill>
                  <a:schemeClr val="tx1"/>
                </a:solidFill>
                <a:effectLst/>
                <a:latin typeface="+mn-lt"/>
                <a:ea typeface="+mn-ea"/>
                <a:cs typeface="+mn-cs"/>
              </a:rPr>
              <a:t>vs.15</a:t>
            </a:r>
            <a:r>
              <a:rPr lang="en-US" sz="1200" kern="1200" dirty="0">
                <a:solidFill>
                  <a:schemeClr val="tx1"/>
                </a:solidFill>
                <a:effectLst/>
                <a:latin typeface="+mn-lt"/>
                <a:ea typeface="+mn-ea"/>
                <a:cs typeface="+mn-cs"/>
              </a:rPr>
              <a:t>).  Actually, </a:t>
            </a:r>
            <a:r>
              <a:rPr lang="en-US" sz="1200" b="1" kern="1200" dirty="0">
                <a:solidFill>
                  <a:schemeClr val="tx1"/>
                </a:solidFill>
                <a:effectLst/>
                <a:latin typeface="+mn-lt"/>
                <a:ea typeface="+mn-ea"/>
                <a:cs typeface="+mn-cs"/>
              </a:rPr>
              <a:t>God is merciful</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giving people time</a:t>
            </a:r>
            <a:r>
              <a:rPr lang="en-US" sz="1200" kern="1200" dirty="0">
                <a:solidFill>
                  <a:schemeClr val="tx1"/>
                </a:solidFill>
                <a:effectLst/>
                <a:latin typeface="+mn-lt"/>
                <a:ea typeface="+mn-ea"/>
                <a:cs typeface="+mn-cs"/>
              </a:rPr>
              <a:t> to listen to Him and follow (</a:t>
            </a:r>
            <a:r>
              <a:rPr lang="en-US" sz="1200" b="1" kern="1200" dirty="0">
                <a:solidFill>
                  <a:schemeClr val="tx1"/>
                </a:solidFill>
                <a:effectLst/>
                <a:latin typeface="+mn-lt"/>
                <a:ea typeface="+mn-ea"/>
                <a:cs typeface="+mn-cs"/>
              </a:rPr>
              <a:t>v.19,20</a:t>
            </a:r>
            <a:r>
              <a:rPr lang="en-US" sz="1200" kern="1200" dirty="0">
                <a:solidFill>
                  <a:schemeClr val="tx1"/>
                </a:solidFill>
                <a:effectLst/>
                <a:latin typeface="+mn-lt"/>
                <a:ea typeface="+mn-ea"/>
                <a:cs typeface="+mn-cs"/>
              </a:rPr>
              <a:t>). And those who ignore the word of God suffer devastation because of the supernatural </a:t>
            </a:r>
            <a:r>
              <a:rPr lang="en-US" sz="1200" u="sng" kern="1200" dirty="0">
                <a:solidFill>
                  <a:schemeClr val="tx1"/>
                </a:solidFill>
                <a:effectLst/>
                <a:latin typeface="+mn-lt"/>
                <a:ea typeface="+mn-ea"/>
                <a:cs typeface="+mn-cs"/>
              </a:rPr>
              <a:t>hailstorm</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vs.25,26</a:t>
            </a:r>
            <a:r>
              <a:rPr lang="en-US" sz="1200" kern="1200" dirty="0">
                <a:solidFill>
                  <a:schemeClr val="tx1"/>
                </a:solidFill>
                <a:effectLst/>
                <a:latin typeface="+mn-lt"/>
                <a:ea typeface="+mn-ea"/>
                <a:cs typeface="+mn-cs"/>
              </a:rPr>
              <a:t>).  But Pharaoh continues to ignore God and his own counselors (Exodus 10:7), experiencing two more plagues: </a:t>
            </a:r>
            <a:r>
              <a:rPr lang="en-US" sz="1200" u="sng" kern="1200" dirty="0">
                <a:solidFill>
                  <a:schemeClr val="tx1"/>
                </a:solidFill>
                <a:effectLst/>
                <a:latin typeface="+mn-lt"/>
                <a:ea typeface="+mn-ea"/>
                <a:cs typeface="+mn-cs"/>
              </a:rPr>
              <a:t>locusts</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v.15</a:t>
            </a:r>
            <a:r>
              <a:rPr lang="en-US" sz="1200" kern="1200" dirty="0">
                <a:solidFill>
                  <a:schemeClr val="tx1"/>
                </a:solidFill>
                <a:effectLst/>
                <a:latin typeface="+mn-lt"/>
                <a:ea typeface="+mn-ea"/>
                <a:cs typeface="+mn-cs"/>
              </a:rPr>
              <a:t>) and </a:t>
            </a:r>
            <a:r>
              <a:rPr lang="en-US" sz="1200" u="sng" kern="1200" dirty="0">
                <a:solidFill>
                  <a:schemeClr val="tx1"/>
                </a:solidFill>
                <a:effectLst/>
                <a:latin typeface="+mn-lt"/>
                <a:ea typeface="+mn-ea"/>
                <a:cs typeface="+mn-cs"/>
              </a:rPr>
              <a:t>darkness</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vs.21,22</a:t>
            </a:r>
            <a:r>
              <a:rPr lang="en-US" sz="1200"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13</a:t>
            </a:fld>
            <a:endParaRPr lang="en-US"/>
          </a:p>
        </p:txBody>
      </p:sp>
    </p:spTree>
    <p:extLst>
      <p:ext uri="{BB962C8B-B14F-4D97-AF65-F5344CB8AC3E}">
        <p14:creationId xmlns:p14="http://schemas.microsoft.com/office/powerpoint/2010/main" val="24270964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Although the Lord already sent </a:t>
            </a:r>
            <a:r>
              <a:rPr lang="en-US" sz="1200" b="1" kern="1200" dirty="0">
                <a:solidFill>
                  <a:schemeClr val="tx1"/>
                </a:solidFill>
                <a:effectLst/>
                <a:latin typeface="+mn-lt"/>
                <a:ea typeface="+mn-ea"/>
                <a:cs typeface="+mn-cs"/>
              </a:rPr>
              <a:t>9 terrible plagues </a:t>
            </a:r>
            <a:r>
              <a:rPr lang="en-US" sz="1200" kern="1200" dirty="0">
                <a:solidFill>
                  <a:schemeClr val="tx1"/>
                </a:solidFill>
                <a:effectLst/>
                <a:latin typeface="+mn-lt"/>
                <a:ea typeface="+mn-ea"/>
                <a:cs typeface="+mn-cs"/>
              </a:rPr>
              <a:t>on the rebellious Egyptians, the king of Egypt </a:t>
            </a:r>
            <a:r>
              <a:rPr lang="en-US" sz="1200" b="1" kern="1200" dirty="0">
                <a:solidFill>
                  <a:schemeClr val="tx1"/>
                </a:solidFill>
                <a:effectLst/>
                <a:latin typeface="+mn-lt"/>
                <a:ea typeface="+mn-ea"/>
                <a:cs typeface="+mn-cs"/>
              </a:rPr>
              <a:t>still refused </a:t>
            </a:r>
            <a:r>
              <a:rPr lang="en-US" sz="1200" kern="1200" dirty="0">
                <a:solidFill>
                  <a:schemeClr val="tx1"/>
                </a:solidFill>
                <a:effectLst/>
                <a:latin typeface="+mn-lt"/>
                <a:ea typeface="+mn-ea"/>
                <a:cs typeface="+mn-cs"/>
              </a:rPr>
              <a:t>to obey the Lord and refused to let the Israelites go free.  God was about to send the final plague, one that would free the people from slavery, but one that would also have a </a:t>
            </a:r>
            <a:r>
              <a:rPr lang="en-US" sz="1200" b="1" kern="1200" dirty="0">
                <a:solidFill>
                  <a:schemeClr val="tx1"/>
                </a:solidFill>
                <a:effectLst/>
                <a:latin typeface="+mn-lt"/>
                <a:ea typeface="+mn-ea"/>
                <a:cs typeface="+mn-cs"/>
              </a:rPr>
              <a:t>far greater significance </a:t>
            </a:r>
            <a:r>
              <a:rPr lang="en-US" sz="1200" kern="1200" dirty="0">
                <a:solidFill>
                  <a:schemeClr val="tx1"/>
                </a:solidFill>
                <a:effectLst/>
                <a:latin typeface="+mn-lt"/>
                <a:ea typeface="+mn-ea"/>
                <a:cs typeface="+mn-cs"/>
              </a:rPr>
              <a:t>in the long-term history of God’s saving plan for the world.</a:t>
            </a:r>
          </a:p>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In </a:t>
            </a:r>
            <a:r>
              <a:rPr lang="en-US" sz="1200" b="1" kern="1200" dirty="0">
                <a:solidFill>
                  <a:schemeClr val="tx1"/>
                </a:solidFill>
                <a:effectLst/>
                <a:latin typeface="+mn-lt"/>
                <a:ea typeface="+mn-ea"/>
                <a:cs typeface="+mn-cs"/>
              </a:rPr>
              <a:t>Exodus 12:5-7</a:t>
            </a:r>
            <a:r>
              <a:rPr lang="en-US" sz="1200" kern="1200" dirty="0">
                <a:solidFill>
                  <a:schemeClr val="tx1"/>
                </a:solidFill>
                <a:effectLst/>
                <a:latin typeface="+mn-lt"/>
                <a:ea typeface="+mn-ea"/>
                <a:cs typeface="+mn-cs"/>
              </a:rPr>
              <a:t> we see that God told the people to take a sheep or goat, one year old with no defects.  All of the Israelites were supposed to kill their animal at twilight and put some of the blood on the sides and tops of the door-frames of the houses.  That night, if anyone’s house did not have the blood of the lamb painted on the door, someone inside would die (</a:t>
            </a:r>
            <a:r>
              <a:rPr lang="en-US" sz="1200" b="1" kern="1200" dirty="0">
                <a:solidFill>
                  <a:schemeClr val="tx1"/>
                </a:solidFill>
                <a:effectLst/>
                <a:latin typeface="+mn-lt"/>
                <a:ea typeface="+mn-ea"/>
                <a:cs typeface="+mn-cs"/>
              </a:rPr>
              <a:t>vs.12,13</a:t>
            </a:r>
            <a:r>
              <a:rPr lang="en-US" sz="1200" kern="1200" dirty="0">
                <a:solidFill>
                  <a:schemeClr val="tx1"/>
                </a:solidFill>
                <a:effectLst/>
                <a:latin typeface="+mn-lt"/>
                <a:ea typeface="+mn-ea"/>
                <a:cs typeface="+mn-cs"/>
              </a:rPr>
              <a:t>).  Note that God was bringing judgment on all of the false gods of Egypt.  But if the blood of the lamb was on the door, death would “pass over” that house.  Notice also that God commanded the people to celebrate this “Passover Feast” every year (</a:t>
            </a:r>
            <a:r>
              <a:rPr lang="en-US" sz="1200" b="1" kern="1200" dirty="0">
                <a:solidFill>
                  <a:schemeClr val="tx1"/>
                </a:solidFill>
                <a:effectLst/>
                <a:latin typeface="+mn-lt"/>
                <a:ea typeface="+mn-ea"/>
                <a:cs typeface="+mn-cs"/>
              </a:rPr>
              <a:t>vs.14</a:t>
            </a:r>
            <a:r>
              <a:rPr lang="en-US" sz="1200" kern="1200" dirty="0">
                <a:solidFill>
                  <a:schemeClr val="tx1"/>
                </a:solidFill>
                <a:effectLst/>
                <a:latin typeface="+mn-lt"/>
                <a:ea typeface="+mn-ea"/>
                <a:cs typeface="+mn-cs"/>
              </a:rPr>
              <a:t>), remembering what He had done to save them from slavery by the sacrifice of a lamb.</a:t>
            </a:r>
          </a:p>
          <a:p>
            <a:pPr hangingPunct="0"/>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event contains a very important </a:t>
            </a:r>
            <a:r>
              <a:rPr lang="en-US" sz="1200" b="1" kern="1200" dirty="0">
                <a:solidFill>
                  <a:schemeClr val="tx1"/>
                </a:solidFill>
                <a:effectLst/>
                <a:latin typeface="+mn-lt"/>
                <a:ea typeface="+mn-ea"/>
                <a:cs typeface="+mn-cs"/>
              </a:rPr>
              <a:t>salvation clue</a:t>
            </a:r>
            <a:r>
              <a:rPr lang="en-US" sz="1200" kern="1200" dirty="0">
                <a:solidFill>
                  <a:schemeClr val="tx1"/>
                </a:solidFill>
                <a:effectLst/>
                <a:latin typeface="+mn-lt"/>
                <a:ea typeface="+mn-ea"/>
                <a:cs typeface="+mn-cs"/>
              </a:rPr>
              <a:t>: everyone deserved to die, even Moses, the murderer. There was </a:t>
            </a:r>
            <a:r>
              <a:rPr lang="en-US" sz="1200" u="sng" kern="1200" dirty="0">
                <a:solidFill>
                  <a:schemeClr val="tx1"/>
                </a:solidFill>
                <a:effectLst/>
                <a:latin typeface="+mn-lt"/>
                <a:ea typeface="+mn-ea"/>
                <a:cs typeface="+mn-cs"/>
              </a:rPr>
              <a:t>only one way</a:t>
            </a:r>
            <a:r>
              <a:rPr lang="en-US" sz="1200" kern="1200" dirty="0">
                <a:solidFill>
                  <a:schemeClr val="tx1"/>
                </a:solidFill>
                <a:effectLst/>
                <a:latin typeface="+mn-lt"/>
                <a:ea typeface="+mn-ea"/>
                <a:cs typeface="+mn-cs"/>
              </a:rPr>
              <a:t> to escape death: the blood of a lamb on the wooden doorposts. </a:t>
            </a:r>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15</a:t>
            </a:fld>
            <a:endParaRPr lang="en-US"/>
          </a:p>
        </p:txBody>
      </p:sp>
    </p:spTree>
    <p:extLst>
      <p:ext uri="{BB962C8B-B14F-4D97-AF65-F5344CB8AC3E}">
        <p14:creationId xmlns:p14="http://schemas.microsoft.com/office/powerpoint/2010/main" val="16539299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And God did exactly as He promised, prompting Pharaoh to let the people go (</a:t>
            </a:r>
            <a:r>
              <a:rPr lang="en-US" sz="1200" b="1" kern="1200" dirty="0">
                <a:solidFill>
                  <a:schemeClr val="tx1"/>
                </a:solidFill>
                <a:effectLst/>
                <a:latin typeface="+mn-lt"/>
                <a:ea typeface="+mn-ea"/>
                <a:cs typeface="+mn-cs"/>
              </a:rPr>
              <a:t>vs. 31-33</a:t>
            </a:r>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When the Israelites first went to Egypt, there were only 70 of them.  Now there are probably about 2 million Israelites.  Also notice this: some believing Egyptians joined the Israelites as they followed God (</a:t>
            </a:r>
            <a:r>
              <a:rPr lang="en-US" sz="1200" b="1" kern="1200" dirty="0">
                <a:solidFill>
                  <a:schemeClr val="tx1"/>
                </a:solidFill>
                <a:effectLst/>
                <a:latin typeface="+mn-lt"/>
                <a:ea typeface="+mn-ea"/>
                <a:cs typeface="+mn-cs"/>
              </a:rPr>
              <a:t>vs.38</a:t>
            </a:r>
            <a:r>
              <a:rPr lang="en-US" sz="1200" kern="1200" dirty="0">
                <a:solidFill>
                  <a:schemeClr val="tx1"/>
                </a:solidFill>
                <a:effectLst/>
                <a:latin typeface="+mn-lt"/>
                <a:ea typeface="+mn-ea"/>
                <a:cs typeface="+mn-cs"/>
              </a:rPr>
              <a:t>).  As I said earlier, God is calling </a:t>
            </a:r>
            <a:r>
              <a:rPr lang="en-US" sz="1200" u="sng" kern="1200" dirty="0">
                <a:solidFill>
                  <a:schemeClr val="tx1"/>
                </a:solidFill>
                <a:effectLst/>
                <a:latin typeface="+mn-lt"/>
                <a:ea typeface="+mn-ea"/>
                <a:cs typeface="+mn-cs"/>
              </a:rPr>
              <a:t>all</a:t>
            </a:r>
            <a:r>
              <a:rPr lang="en-US" sz="1200" kern="1200" dirty="0">
                <a:solidFill>
                  <a:schemeClr val="tx1"/>
                </a:solidFill>
                <a:effectLst/>
                <a:latin typeface="+mn-lt"/>
                <a:ea typeface="+mn-ea"/>
                <a:cs typeface="+mn-cs"/>
              </a:rPr>
              <a:t> people back to Himself, regardless of their nationality.</a:t>
            </a:r>
          </a:p>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God loved the Israelites and took care of them, guiding their steps all the way (</a:t>
            </a:r>
            <a:r>
              <a:rPr lang="en-US" sz="1200" b="1" kern="1200" dirty="0">
                <a:solidFill>
                  <a:schemeClr val="tx1"/>
                </a:solidFill>
                <a:effectLst/>
                <a:latin typeface="+mn-lt"/>
                <a:ea typeface="+mn-ea"/>
                <a:cs typeface="+mn-cs"/>
              </a:rPr>
              <a:t>Exodus 13:21,22</a:t>
            </a:r>
            <a:r>
              <a:rPr lang="en-US" sz="1200" kern="1200" dirty="0">
                <a:solidFill>
                  <a:schemeClr val="tx1"/>
                </a:solidFill>
                <a:effectLst/>
                <a:latin typeface="+mn-lt"/>
                <a:ea typeface="+mn-ea"/>
                <a:cs typeface="+mn-cs"/>
              </a:rPr>
              <a:t>).  Sometimes, the Israelites didn’t like where God was taking them.  But God makes no mistakes, using each step of their path to teach them (and us) some important truths.</a:t>
            </a:r>
          </a:p>
          <a:p>
            <a:pPr hangingPunct="0"/>
            <a:endParaRPr lang="en-US" sz="1200" kern="1200" dirty="0">
              <a:solidFill>
                <a:schemeClr val="tx1"/>
              </a:solidFill>
              <a:effectLst/>
              <a:latin typeface="+mn-lt"/>
              <a:ea typeface="+mn-ea"/>
              <a:cs typeface="+mn-cs"/>
            </a:endParaRPr>
          </a:p>
          <a:p>
            <a:pPr hangingPunct="0"/>
            <a:r>
              <a:rPr lang="en-US" sz="1200" kern="1200" dirty="0">
                <a:solidFill>
                  <a:schemeClr val="tx1"/>
                </a:solidFill>
                <a:effectLst/>
                <a:latin typeface="+mn-lt"/>
                <a:ea typeface="+mn-ea"/>
                <a:cs typeface="+mn-cs"/>
              </a:rPr>
              <a:t>You would think that, by now, Pharaoh would have learned his lesson.  But God still has another purpose for him.  Pharaoh gathers his most powerful military machines and pursues the Israelites (</a:t>
            </a:r>
            <a:r>
              <a:rPr lang="en-US" sz="1200" b="1" kern="1200" dirty="0">
                <a:solidFill>
                  <a:schemeClr val="tx1"/>
                </a:solidFill>
                <a:effectLst/>
                <a:latin typeface="+mn-lt"/>
                <a:ea typeface="+mn-ea"/>
                <a:cs typeface="+mn-cs"/>
              </a:rPr>
              <a:t>Exodus 14:5-7</a:t>
            </a:r>
            <a:r>
              <a:rPr lang="en-US" sz="1200" kern="1200" dirty="0">
                <a:solidFill>
                  <a:schemeClr val="tx1"/>
                </a:solidFill>
                <a:effectLst/>
                <a:latin typeface="+mn-lt"/>
                <a:ea typeface="+mn-ea"/>
                <a:cs typeface="+mn-cs"/>
              </a:rPr>
              <a:t>).  As the Israelite people see the mighty army approaching, it is clear that they still don’t trust God (</a:t>
            </a:r>
            <a:r>
              <a:rPr lang="en-US" sz="1200" b="1" kern="1200" dirty="0">
                <a:solidFill>
                  <a:schemeClr val="tx1"/>
                </a:solidFill>
                <a:effectLst/>
                <a:latin typeface="+mn-lt"/>
                <a:ea typeface="+mn-ea"/>
                <a:cs typeface="+mn-cs"/>
              </a:rPr>
              <a:t>vs.10,11</a:t>
            </a:r>
            <a:r>
              <a:rPr lang="en-US" sz="1200" kern="1200" dirty="0">
                <a:solidFill>
                  <a:schemeClr val="tx1"/>
                </a:solidFill>
                <a:effectLst/>
                <a:latin typeface="+mn-lt"/>
                <a:ea typeface="+mn-ea"/>
                <a:cs typeface="+mn-cs"/>
              </a:rPr>
              <a:t>).  But Moses tells them to be quiet and still – watch what God does next (</a:t>
            </a:r>
            <a:r>
              <a:rPr lang="en-US" sz="1200" b="1" kern="1200" dirty="0">
                <a:solidFill>
                  <a:schemeClr val="tx1"/>
                </a:solidFill>
                <a:effectLst/>
                <a:latin typeface="+mn-lt"/>
                <a:ea typeface="+mn-ea"/>
                <a:cs typeface="+mn-cs"/>
              </a:rPr>
              <a:t>vs. 13,14</a:t>
            </a:r>
            <a:r>
              <a:rPr lang="en-US" sz="1200" kern="1200" dirty="0">
                <a:solidFill>
                  <a:schemeClr val="tx1"/>
                </a:solidFill>
                <a:effectLst/>
                <a:latin typeface="+mn-lt"/>
                <a:ea typeface="+mn-ea"/>
                <a:cs typeface="+mn-cs"/>
              </a:rPr>
              <a:t>).</a:t>
            </a:r>
          </a:p>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The Israelites could not save themselves.  The </a:t>
            </a:r>
            <a:r>
              <a:rPr lang="en-US" sz="1200" b="1" kern="1200" dirty="0">
                <a:solidFill>
                  <a:schemeClr val="tx1"/>
                </a:solidFill>
                <a:effectLst/>
                <a:latin typeface="+mn-lt"/>
                <a:ea typeface="+mn-ea"/>
                <a:cs typeface="+mn-cs"/>
              </a:rPr>
              <a:t>sea was in front </a:t>
            </a:r>
            <a:r>
              <a:rPr lang="en-US" sz="1200" kern="1200" dirty="0">
                <a:solidFill>
                  <a:schemeClr val="tx1"/>
                </a:solidFill>
                <a:effectLst/>
                <a:latin typeface="+mn-lt"/>
                <a:ea typeface="+mn-ea"/>
                <a:cs typeface="+mn-cs"/>
              </a:rPr>
              <a:t>of them, </a:t>
            </a:r>
            <a:r>
              <a:rPr lang="en-US" sz="1200" b="1" kern="1200" dirty="0">
                <a:solidFill>
                  <a:schemeClr val="tx1"/>
                </a:solidFill>
                <a:effectLst/>
                <a:latin typeface="+mn-lt"/>
                <a:ea typeface="+mn-ea"/>
                <a:cs typeface="+mn-cs"/>
              </a:rPr>
              <a:t>mountains were around </a:t>
            </a:r>
            <a:r>
              <a:rPr lang="en-US" sz="1200" kern="1200" dirty="0">
                <a:solidFill>
                  <a:schemeClr val="tx1"/>
                </a:solidFill>
                <a:effectLst/>
                <a:latin typeface="+mn-lt"/>
                <a:ea typeface="+mn-ea"/>
                <a:cs typeface="+mn-cs"/>
              </a:rPr>
              <a:t>them, and their </a:t>
            </a:r>
            <a:r>
              <a:rPr lang="en-US" sz="1200" b="1" kern="1200" dirty="0">
                <a:solidFill>
                  <a:schemeClr val="tx1"/>
                </a:solidFill>
                <a:effectLst/>
                <a:latin typeface="+mn-lt"/>
                <a:ea typeface="+mn-ea"/>
                <a:cs typeface="+mn-cs"/>
              </a:rPr>
              <a:t>enemies were behind </a:t>
            </a:r>
            <a:r>
              <a:rPr lang="en-US" sz="1200" kern="1200" dirty="0">
                <a:solidFill>
                  <a:schemeClr val="tx1"/>
                </a:solidFill>
                <a:effectLst/>
                <a:latin typeface="+mn-lt"/>
                <a:ea typeface="+mn-ea"/>
                <a:cs typeface="+mn-cs"/>
              </a:rPr>
              <a:t>them.  The Israelites had seen all the great and mighty things the Lord had done in Egypt, but they still did not trust in the Lord.  Even though the Israelites sinned and did not trust in the Lord, He was merciful and planned to deliver them.  It is the same with us.  We cannot make things right between us and God by things we do.  Only God can save us from everlasting punishment.</a:t>
            </a:r>
          </a:p>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God told Moses to stretch out his rod over the water.  The water separated (</a:t>
            </a:r>
            <a:r>
              <a:rPr lang="en-US" sz="1200" b="1" kern="1200" dirty="0">
                <a:solidFill>
                  <a:schemeClr val="tx1"/>
                </a:solidFill>
                <a:effectLst/>
                <a:latin typeface="+mn-lt"/>
                <a:ea typeface="+mn-ea"/>
                <a:cs typeface="+mn-cs"/>
              </a:rPr>
              <a:t>vs.21-22</a:t>
            </a:r>
            <a:r>
              <a:rPr lang="en-US" sz="1200" kern="1200" dirty="0">
                <a:solidFill>
                  <a:schemeClr val="tx1"/>
                </a:solidFill>
                <a:effectLst/>
                <a:latin typeface="+mn-lt"/>
                <a:ea typeface="+mn-ea"/>
                <a:cs typeface="+mn-cs"/>
              </a:rPr>
              <a:t>) so there was dry ground, and the children of Israel walked through the sea.  When the Egyptians saw this, they started to cross the sea on the path of dry ground </a:t>
            </a:r>
            <a:r>
              <a:rPr lang="en-US" sz="1200" b="1" kern="1200" dirty="0">
                <a:solidFill>
                  <a:schemeClr val="tx1"/>
                </a:solidFill>
                <a:effectLst/>
                <a:latin typeface="+mn-lt"/>
                <a:ea typeface="+mn-ea"/>
                <a:cs typeface="+mn-cs"/>
              </a:rPr>
              <a:t>(Exodus 14:26-29).</a:t>
            </a:r>
            <a:r>
              <a:rPr lang="en-US" sz="1200" kern="1200" dirty="0">
                <a:solidFill>
                  <a:schemeClr val="tx1"/>
                </a:solidFill>
                <a:effectLst/>
                <a:latin typeface="+mn-lt"/>
                <a:ea typeface="+mn-ea"/>
                <a:cs typeface="+mn-cs"/>
              </a:rPr>
              <a:t>  This was a bad decision on their part and reminds us of the Egyptian command to throw all of the Hebrew boy babies into the river.  Once again, Moses (and the people) are safely taken out of the water by the grace of God (</a:t>
            </a:r>
            <a:r>
              <a:rPr lang="en-US" sz="1200" b="1" kern="1200" dirty="0">
                <a:solidFill>
                  <a:schemeClr val="tx1"/>
                </a:solidFill>
                <a:effectLst/>
                <a:latin typeface="+mn-lt"/>
                <a:ea typeface="+mn-ea"/>
                <a:cs typeface="+mn-cs"/>
              </a:rPr>
              <a:t>vs.29-31</a:t>
            </a:r>
            <a:r>
              <a:rPr lang="en-US" sz="1200" kern="1200" dirty="0">
                <a:solidFill>
                  <a:schemeClr val="tx1"/>
                </a:solidFill>
                <a:effectLst/>
                <a:latin typeface="+mn-lt"/>
                <a:ea typeface="+mn-ea"/>
                <a:cs typeface="+mn-cs"/>
              </a:rPr>
              <a:t>), leading them to fear the Lord and put their trust in Him.  At least, for a while…</a:t>
            </a:r>
          </a:p>
          <a:p>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16</a:t>
            </a:fld>
            <a:endParaRPr lang="en-US"/>
          </a:p>
        </p:txBody>
      </p:sp>
    </p:spTree>
    <p:extLst>
      <p:ext uri="{BB962C8B-B14F-4D97-AF65-F5344CB8AC3E}">
        <p14:creationId xmlns:p14="http://schemas.microsoft.com/office/powerpoint/2010/main" val="42789045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r>
              <a:rPr lang="en-US" b="1" dirty="0"/>
              <a:t>Exodus 16:2-3,13-15,35</a:t>
            </a:r>
            <a:r>
              <a:rPr lang="en-US" dirty="0"/>
              <a:t>  &gt;  God feeds the grumbling people with </a:t>
            </a:r>
            <a:r>
              <a:rPr lang="en-US" b="1" dirty="0"/>
              <a:t>bread from heaven</a:t>
            </a:r>
          </a:p>
          <a:p>
            <a:pPr>
              <a:spcAft>
                <a:spcPts val="1200"/>
              </a:spcAft>
            </a:pPr>
            <a:r>
              <a:rPr lang="en-US" b="1" dirty="0"/>
              <a:t>Exodus 17:1-2, 5-6</a:t>
            </a:r>
            <a:r>
              <a:rPr lang="en-US" dirty="0"/>
              <a:t>  &gt;  God provides </a:t>
            </a:r>
            <a:r>
              <a:rPr lang="en-US" b="1" dirty="0"/>
              <a:t>water from a rock</a:t>
            </a:r>
            <a:r>
              <a:rPr lang="en-US" dirty="0"/>
              <a:t> for the people</a:t>
            </a:r>
            <a:endParaRPr lang="en-US" b="1" dirty="0"/>
          </a:p>
          <a:p>
            <a:pPr>
              <a:spcAft>
                <a:spcPts val="1200"/>
              </a:spcAft>
            </a:pPr>
            <a:r>
              <a:rPr lang="en-US" b="1" dirty="0"/>
              <a:t>Exodus 3:12</a:t>
            </a:r>
            <a:r>
              <a:rPr lang="en-US" dirty="0"/>
              <a:t>  &gt;  God’s promises to Moses:</a:t>
            </a:r>
          </a:p>
          <a:p>
            <a:pPr lvl="1">
              <a:spcAft>
                <a:spcPts val="1200"/>
              </a:spcAft>
            </a:pPr>
            <a:r>
              <a:rPr lang="en-US" dirty="0"/>
              <a:t>“I will be with you”</a:t>
            </a:r>
          </a:p>
          <a:p>
            <a:pPr lvl="1">
              <a:spcAft>
                <a:spcPts val="1200"/>
              </a:spcAft>
            </a:pPr>
            <a:r>
              <a:rPr lang="en-US" dirty="0"/>
              <a:t>When the people leave Egypt, they will return to this mountain and worship</a:t>
            </a:r>
          </a:p>
          <a:p>
            <a:pPr lvl="1">
              <a:spcAft>
                <a:spcPts val="1200"/>
              </a:spcAft>
            </a:pPr>
            <a:r>
              <a:rPr lang="en-US" b="1" dirty="0"/>
              <a:t>Exodus 19:1-2 </a:t>
            </a:r>
            <a:r>
              <a:rPr lang="en-US" dirty="0"/>
              <a:t>&gt;  3 months later, God has brought them back to the promised mountain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It doesn’t take long for the people’s trust in God to become weak.  As food runs short, they complain at God, falsely declaring that He had brought them into the desert to kill them.  Of course, they were speaking lies about God and His purposes.  His salvation was greater than they could imagine.</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a:t>
            </a:r>
            <a:r>
              <a:rPr lang="en-US" sz="1200" b="1" kern="1200" dirty="0">
                <a:solidFill>
                  <a:schemeClr val="tx1"/>
                </a:solidFill>
                <a:effectLst/>
                <a:latin typeface="+mn-lt"/>
                <a:ea typeface="+mn-ea"/>
                <a:cs typeface="+mn-cs"/>
              </a:rPr>
              <a:t>Exodus 19:1-2</a:t>
            </a:r>
            <a:r>
              <a:rPr lang="en-US" sz="1200" kern="1200" dirty="0">
                <a:solidFill>
                  <a:schemeClr val="tx1"/>
                </a:solidFill>
                <a:effectLst/>
                <a:latin typeface="+mn-lt"/>
                <a:ea typeface="+mn-ea"/>
                <a:cs typeface="+mn-cs"/>
              </a:rPr>
              <a:t>, we see that 3 months had passed since the Israelites left Egypt.  God led them, by a pillar of cloud and fire, to the Desert of Sinai and told them to camp in front of Mount Sinai, the place where God originally met with Moses. God fulfilled his promise to Moses, but notice that confirmation sometimes comes later in our Journey than we expect.</a:t>
            </a:r>
            <a:endParaRPr lang="en-US" dirty="0">
              <a:effectLst/>
            </a:endParaRPr>
          </a:p>
          <a:p>
            <a:r>
              <a:rPr lang="en-US" sz="1200" kern="1200" dirty="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17</a:t>
            </a:fld>
            <a:endParaRPr lang="en-US"/>
          </a:p>
        </p:txBody>
      </p:sp>
    </p:spTree>
    <p:extLst>
      <p:ext uri="{BB962C8B-B14F-4D97-AF65-F5344CB8AC3E}">
        <p14:creationId xmlns:p14="http://schemas.microsoft.com/office/powerpoint/2010/main" val="2229540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947C5B-2658-7309-7468-9BD5CD50BF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340C31-ED99-6855-98C1-A98AE04A82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971E37-5A3E-8BD9-8A86-8274B2E5C46D}"/>
              </a:ext>
            </a:extLst>
          </p:cNvPr>
          <p:cNvSpPr>
            <a:spLocks noGrp="1"/>
          </p:cNvSpPr>
          <p:nvPr>
            <p:ph type="body" idx="1"/>
          </p:nvPr>
        </p:nvSpPr>
        <p:spPr/>
        <p:txBody>
          <a:bodyPr/>
          <a:lstStyle/>
          <a:p>
            <a:pPr>
              <a:spcAft>
                <a:spcPts val="1200"/>
              </a:spcAft>
            </a:pPr>
            <a:r>
              <a:rPr lang="en-US" sz="3100" b="1" dirty="0"/>
              <a:t>Things to remember from these </a:t>
            </a:r>
            <a:r>
              <a:rPr lang="en-US" sz="3100" b="1" u="sng" dirty="0"/>
              <a:t>true</a:t>
            </a:r>
            <a:r>
              <a:rPr lang="en-US" sz="3100" b="1" dirty="0"/>
              <a:t> stories:</a:t>
            </a:r>
          </a:p>
          <a:p>
            <a:pPr lvl="1">
              <a:spcAft>
                <a:spcPts val="1200"/>
              </a:spcAft>
            </a:pPr>
            <a:r>
              <a:rPr lang="en-US" sz="2700" dirty="0"/>
              <a:t>Each time Pharaoh </a:t>
            </a:r>
            <a:r>
              <a:rPr lang="en-US" sz="2700" b="1" dirty="0"/>
              <a:t>hardened</a:t>
            </a:r>
            <a:r>
              <a:rPr lang="en-US" sz="2700" dirty="0"/>
              <a:t> his heart, he became less aware of God’s work around him (Sin blinds people to the truth).</a:t>
            </a:r>
          </a:p>
          <a:p>
            <a:pPr lvl="1">
              <a:spcAft>
                <a:spcPts val="1200"/>
              </a:spcAft>
            </a:pPr>
            <a:r>
              <a:rPr lang="en-US" sz="2700" dirty="0"/>
              <a:t>In the wilderness, God gave the people </a:t>
            </a:r>
            <a:r>
              <a:rPr lang="en-US" sz="2700" b="1" dirty="0"/>
              <a:t>water from a rock </a:t>
            </a:r>
            <a:r>
              <a:rPr lang="en-US" sz="2700" dirty="0"/>
              <a:t>to satisfy their thirst.</a:t>
            </a:r>
          </a:p>
          <a:p>
            <a:pPr lvl="1">
              <a:spcAft>
                <a:spcPts val="1200"/>
              </a:spcAft>
            </a:pPr>
            <a:r>
              <a:rPr lang="en-US" sz="2700" b="1" dirty="0"/>
              <a:t>The Passover </a:t>
            </a:r>
            <a:r>
              <a:rPr lang="en-US" sz="2700" dirty="0"/>
              <a:t>– Only one way to be saved from death: the </a:t>
            </a:r>
            <a:r>
              <a:rPr lang="en-US" sz="2700" b="1" dirty="0"/>
              <a:t>blood of a lamb</a:t>
            </a:r>
            <a:r>
              <a:rPr lang="en-US" sz="2700" dirty="0"/>
              <a:t>, painted across the </a:t>
            </a:r>
            <a:r>
              <a:rPr lang="en-US" sz="2700" b="1" dirty="0"/>
              <a:t>wooden doorposts</a:t>
            </a:r>
          </a:p>
          <a:p>
            <a:pPr lvl="1">
              <a:spcAft>
                <a:spcPts val="1200"/>
              </a:spcAft>
            </a:pPr>
            <a:r>
              <a:rPr lang="en-US" sz="2700" dirty="0"/>
              <a:t>In the wilderness, God fed people with </a:t>
            </a:r>
            <a:r>
              <a:rPr lang="en-US" sz="2700" b="1" dirty="0"/>
              <a:t>bread from heaven</a:t>
            </a:r>
            <a:r>
              <a:rPr lang="en-US" sz="2700" dirty="0"/>
              <a:t>.  They only needed to pick it up and eat.</a:t>
            </a:r>
          </a:p>
          <a:p>
            <a:pPr hangingPunct="0"/>
            <a:endParaRPr lang="en-US" sz="1200" kern="1200" dirty="0">
              <a:solidFill>
                <a:schemeClr val="tx1"/>
              </a:solidFill>
              <a:effectLst/>
              <a:latin typeface="+mn-lt"/>
              <a:ea typeface="+mn-ea"/>
              <a:cs typeface="+mn-cs"/>
            </a:endParaRPr>
          </a:p>
          <a:p>
            <a:pPr hangingPunct="0"/>
            <a:r>
              <a:rPr lang="en-US" sz="1200" kern="1200" dirty="0">
                <a:solidFill>
                  <a:schemeClr val="tx1"/>
                </a:solidFill>
                <a:effectLst/>
                <a:latin typeface="+mn-lt"/>
                <a:ea typeface="+mn-ea"/>
                <a:cs typeface="+mn-cs"/>
              </a:rPr>
              <a:t>And God did exactly as He promised, prompting Pharaoh to let the people go (</a:t>
            </a:r>
            <a:r>
              <a:rPr lang="en-US" sz="1200" b="1" kern="1200" dirty="0">
                <a:solidFill>
                  <a:schemeClr val="tx1"/>
                </a:solidFill>
                <a:effectLst/>
                <a:latin typeface="+mn-lt"/>
                <a:ea typeface="+mn-ea"/>
                <a:cs typeface="+mn-cs"/>
              </a:rPr>
              <a:t>vs. 31-33</a:t>
            </a:r>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When the Israelites first went to Egypt, there were only 70 of them.  Now there are probably about 2.5 million Israelites.  Also notice this: some believing Egyptians joined the Israelites as they followed God (</a:t>
            </a:r>
            <a:r>
              <a:rPr lang="en-US" sz="1200" b="1" kern="1200" dirty="0">
                <a:solidFill>
                  <a:schemeClr val="tx1"/>
                </a:solidFill>
                <a:effectLst/>
                <a:latin typeface="+mn-lt"/>
                <a:ea typeface="+mn-ea"/>
                <a:cs typeface="+mn-cs"/>
              </a:rPr>
              <a:t>vs.38</a:t>
            </a:r>
            <a:r>
              <a:rPr lang="en-US" sz="1200" kern="1200" dirty="0">
                <a:solidFill>
                  <a:schemeClr val="tx1"/>
                </a:solidFill>
                <a:effectLst/>
                <a:latin typeface="+mn-lt"/>
                <a:ea typeface="+mn-ea"/>
                <a:cs typeface="+mn-cs"/>
              </a:rPr>
              <a:t>).  As I said earlier, God is calling </a:t>
            </a:r>
            <a:r>
              <a:rPr lang="en-US" sz="1200" u="sng" kern="1200" dirty="0">
                <a:solidFill>
                  <a:schemeClr val="tx1"/>
                </a:solidFill>
                <a:effectLst/>
                <a:latin typeface="+mn-lt"/>
                <a:ea typeface="+mn-ea"/>
                <a:cs typeface="+mn-cs"/>
              </a:rPr>
              <a:t>all</a:t>
            </a:r>
            <a:r>
              <a:rPr lang="en-US" sz="1200" kern="1200" dirty="0">
                <a:solidFill>
                  <a:schemeClr val="tx1"/>
                </a:solidFill>
                <a:effectLst/>
                <a:latin typeface="+mn-lt"/>
                <a:ea typeface="+mn-ea"/>
                <a:cs typeface="+mn-cs"/>
              </a:rPr>
              <a:t> people back to Himself, regardless of their nationality.</a:t>
            </a:r>
          </a:p>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God loved the Israelites and took care of them, guiding their steps all the way (</a:t>
            </a:r>
            <a:r>
              <a:rPr lang="en-US" sz="1200" b="1" kern="1200" dirty="0">
                <a:solidFill>
                  <a:schemeClr val="tx1"/>
                </a:solidFill>
                <a:effectLst/>
                <a:latin typeface="+mn-lt"/>
                <a:ea typeface="+mn-ea"/>
                <a:cs typeface="+mn-cs"/>
              </a:rPr>
              <a:t>Exodus 13:21,22</a:t>
            </a:r>
            <a:r>
              <a:rPr lang="en-US" sz="1200" kern="1200" dirty="0">
                <a:solidFill>
                  <a:schemeClr val="tx1"/>
                </a:solidFill>
                <a:effectLst/>
                <a:latin typeface="+mn-lt"/>
                <a:ea typeface="+mn-ea"/>
                <a:cs typeface="+mn-cs"/>
              </a:rPr>
              <a:t>).  Sometimes, the Israelites didn’t like where God was taking them.  But God makes no mistakes, using each step of their path to teach them (and us) some important truths.</a:t>
            </a:r>
          </a:p>
          <a:p>
            <a:endParaRPr lang="en-US" dirty="0"/>
          </a:p>
        </p:txBody>
      </p:sp>
      <p:sp>
        <p:nvSpPr>
          <p:cNvPr id="4" name="Slide Number Placeholder 3">
            <a:extLst>
              <a:ext uri="{FF2B5EF4-FFF2-40B4-BE49-F238E27FC236}">
                <a16:creationId xmlns:a16="http://schemas.microsoft.com/office/drawing/2014/main" id="{12A5AED4-6B79-21F4-C96A-D8C206161F4B}"/>
              </a:ext>
            </a:extLst>
          </p:cNvPr>
          <p:cNvSpPr>
            <a:spLocks noGrp="1"/>
          </p:cNvSpPr>
          <p:nvPr>
            <p:ph type="sldNum" sz="quarter" idx="10"/>
          </p:nvPr>
        </p:nvSpPr>
        <p:spPr/>
        <p:txBody>
          <a:bodyPr/>
          <a:lstStyle/>
          <a:p>
            <a:fld id="{830611DA-793C-4E45-A68A-2C91B87DA364}" type="slidenum">
              <a:rPr lang="en-US" smtClean="0"/>
              <a:t>18</a:t>
            </a:fld>
            <a:endParaRPr lang="en-US"/>
          </a:p>
        </p:txBody>
      </p:sp>
    </p:spTree>
    <p:extLst>
      <p:ext uri="{BB962C8B-B14F-4D97-AF65-F5344CB8AC3E}">
        <p14:creationId xmlns:p14="http://schemas.microsoft.com/office/powerpoint/2010/main" val="7455090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we finish our lesson tonight, I want to take you back to </a:t>
            </a:r>
            <a:r>
              <a:rPr lang="en-US" sz="1200" b="1" kern="1200" dirty="0">
                <a:solidFill>
                  <a:schemeClr val="tx1"/>
                </a:solidFill>
                <a:effectLst/>
                <a:latin typeface="+mn-lt"/>
                <a:ea typeface="+mn-ea"/>
                <a:cs typeface="+mn-cs"/>
              </a:rPr>
              <a:t>Exodus 3:14</a:t>
            </a:r>
            <a:r>
              <a:rPr lang="en-US" sz="1200" kern="1200" dirty="0">
                <a:solidFill>
                  <a:schemeClr val="tx1"/>
                </a:solidFill>
                <a:effectLst/>
                <a:latin typeface="+mn-lt"/>
                <a:ea typeface="+mn-ea"/>
                <a:cs typeface="+mn-cs"/>
              </a:rPr>
              <a:t>.  Take a moment to consider the fact that </a:t>
            </a:r>
            <a:r>
              <a:rPr lang="en-US" sz="1200" b="1" kern="1200" dirty="0">
                <a:solidFill>
                  <a:schemeClr val="tx1"/>
                </a:solidFill>
                <a:effectLst/>
                <a:latin typeface="+mn-lt"/>
                <a:ea typeface="+mn-ea"/>
                <a:cs typeface="+mn-cs"/>
              </a:rPr>
              <a:t>God Is</a:t>
            </a:r>
            <a:r>
              <a:rPr lang="en-US" sz="1200" kern="1200" dirty="0">
                <a:solidFill>
                  <a:schemeClr val="tx1"/>
                </a:solidFill>
                <a:effectLst/>
                <a:latin typeface="+mn-lt"/>
                <a:ea typeface="+mn-ea"/>
                <a:cs typeface="+mn-cs"/>
              </a:rPr>
              <a:t>.  He always has been.  He is the source of everything else.  Next to Him, the universe is a tiny, temporary speck.  He is of ultimate importance.  Every other thing that absorbs our attention is minor compared to Him.  Since this is true, how should we respond to Him?</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Colossians</a:t>
            </a:r>
            <a:r>
              <a:rPr lang="en-US" sz="1200" kern="1200" baseline="0" dirty="0">
                <a:solidFill>
                  <a:schemeClr val="tx1"/>
                </a:solidFill>
                <a:effectLst/>
                <a:latin typeface="+mn-lt"/>
                <a:ea typeface="+mn-ea"/>
                <a:cs typeface="+mn-cs"/>
              </a:rPr>
              <a:t> 1:16,17</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19</a:t>
            </a:fld>
            <a:endParaRPr lang="en-US"/>
          </a:p>
        </p:txBody>
      </p:sp>
    </p:spTree>
    <p:extLst>
      <p:ext uri="{BB962C8B-B14F-4D97-AF65-F5344CB8AC3E}">
        <p14:creationId xmlns:p14="http://schemas.microsoft.com/office/powerpoint/2010/main" val="367315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is our 6</a:t>
            </a:r>
            <a:r>
              <a:rPr lang="en-US" sz="1200" kern="1200" baseline="30000" dirty="0">
                <a:solidFill>
                  <a:schemeClr val="tx1"/>
                </a:solidFill>
                <a:effectLst/>
                <a:latin typeface="+mn-lt"/>
                <a:ea typeface="+mn-ea"/>
                <a:cs typeface="+mn-cs"/>
              </a:rPr>
              <a:t>th</a:t>
            </a:r>
            <a:r>
              <a:rPr lang="en-US" sz="1200" kern="1200" dirty="0">
                <a:solidFill>
                  <a:schemeClr val="tx1"/>
                </a:solidFill>
                <a:effectLst/>
                <a:latin typeface="+mn-lt"/>
                <a:ea typeface="+mn-ea"/>
                <a:cs typeface="+mn-cs"/>
              </a:rPr>
              <a:t> Bible study together.  So far, we’ve seen how the world was created by a God with amazing power.  We saw how He made people in His image and for His glory.  We also saw that the first people chose to disobey God (“sin”), and as a result, all people were separated from God and will die.  And even when God calls people back to Himself, they quickly drift away into wickedness. </a:t>
            </a:r>
          </a:p>
          <a:p>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2</a:t>
            </a:fld>
            <a:endParaRPr lang="en-US"/>
          </a:p>
        </p:txBody>
      </p:sp>
    </p:spTree>
    <p:extLst>
      <p:ext uri="{BB962C8B-B14F-4D97-AF65-F5344CB8AC3E}">
        <p14:creationId xmlns:p14="http://schemas.microsoft.com/office/powerpoint/2010/main" val="1275059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3</a:t>
            </a:fld>
            <a:endParaRPr lang="en-US"/>
          </a:p>
        </p:txBody>
      </p:sp>
    </p:spTree>
    <p:extLst>
      <p:ext uri="{BB962C8B-B14F-4D97-AF65-F5344CB8AC3E}">
        <p14:creationId xmlns:p14="http://schemas.microsoft.com/office/powerpoint/2010/main" val="3881979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I’ve said before, the Bible is </a:t>
            </a:r>
            <a:r>
              <a:rPr lang="en-US" sz="1200" b="1" kern="1200" dirty="0">
                <a:solidFill>
                  <a:schemeClr val="tx1"/>
                </a:solidFill>
                <a:effectLst/>
                <a:latin typeface="+mn-lt"/>
                <a:ea typeface="+mn-ea"/>
                <a:cs typeface="+mn-cs"/>
              </a:rPr>
              <a:t>not a book of rules </a:t>
            </a:r>
            <a:r>
              <a:rPr lang="en-US" sz="1200" kern="1200" dirty="0">
                <a:solidFill>
                  <a:schemeClr val="tx1"/>
                </a:solidFill>
                <a:effectLst/>
                <a:latin typeface="+mn-lt"/>
                <a:ea typeface="+mn-ea"/>
                <a:cs typeface="+mn-cs"/>
              </a:rPr>
              <a:t>to help </a:t>
            </a:r>
            <a:r>
              <a:rPr lang="en-US" sz="1200" b="1" kern="1200" dirty="0">
                <a:solidFill>
                  <a:schemeClr val="tx1"/>
                </a:solidFill>
                <a:effectLst/>
                <a:latin typeface="+mn-lt"/>
                <a:ea typeface="+mn-ea"/>
                <a:cs typeface="+mn-cs"/>
              </a:rPr>
              <a:t>sinful people get along </a:t>
            </a:r>
            <a:r>
              <a:rPr lang="en-US" sz="1200" kern="1200" dirty="0">
                <a:solidFill>
                  <a:schemeClr val="tx1"/>
                </a:solidFill>
                <a:effectLst/>
                <a:latin typeface="+mn-lt"/>
                <a:ea typeface="+mn-ea"/>
                <a:cs typeface="+mn-cs"/>
              </a:rPr>
              <a:t>with each other – it is the </a:t>
            </a:r>
            <a:r>
              <a:rPr lang="en-US" sz="1200" b="1" kern="1200" dirty="0">
                <a:solidFill>
                  <a:schemeClr val="tx1"/>
                </a:solidFill>
                <a:effectLst/>
                <a:latin typeface="+mn-lt"/>
                <a:ea typeface="+mn-ea"/>
                <a:cs typeface="+mn-cs"/>
              </a:rPr>
              <a:t>true story </a:t>
            </a:r>
            <a:r>
              <a:rPr lang="en-US" sz="1200" kern="1200" dirty="0">
                <a:solidFill>
                  <a:schemeClr val="tx1"/>
                </a:solidFill>
                <a:effectLst/>
                <a:latin typeface="+mn-lt"/>
                <a:ea typeface="+mn-ea"/>
                <a:cs typeface="+mn-cs"/>
              </a:rPr>
              <a:t>of </a:t>
            </a:r>
            <a:r>
              <a:rPr lang="en-US" sz="1200" b="1" kern="1200" dirty="0">
                <a:solidFill>
                  <a:schemeClr val="tx1"/>
                </a:solidFill>
                <a:effectLst/>
                <a:latin typeface="+mn-lt"/>
                <a:ea typeface="+mn-ea"/>
                <a:cs typeface="+mn-cs"/>
              </a:rPr>
              <a:t>a loving God </a:t>
            </a:r>
            <a:r>
              <a:rPr lang="en-US" sz="1200" kern="1200" dirty="0">
                <a:solidFill>
                  <a:schemeClr val="tx1"/>
                </a:solidFill>
                <a:effectLst/>
                <a:latin typeface="+mn-lt"/>
                <a:ea typeface="+mn-ea"/>
                <a:cs typeface="+mn-cs"/>
              </a:rPr>
              <a:t>who is </a:t>
            </a:r>
            <a:r>
              <a:rPr lang="en-US" sz="1200" b="1" kern="1200" dirty="0">
                <a:solidFill>
                  <a:schemeClr val="tx1"/>
                </a:solidFill>
                <a:effectLst/>
                <a:latin typeface="+mn-lt"/>
                <a:ea typeface="+mn-ea"/>
                <a:cs typeface="+mn-cs"/>
              </a:rPr>
              <a:t>reaching out </a:t>
            </a:r>
            <a:r>
              <a:rPr lang="en-US" sz="1200" kern="1200" dirty="0">
                <a:solidFill>
                  <a:schemeClr val="tx1"/>
                </a:solidFill>
                <a:effectLst/>
                <a:latin typeface="+mn-lt"/>
                <a:ea typeface="+mn-ea"/>
                <a:cs typeface="+mn-cs"/>
              </a:rPr>
              <a:t>to </a:t>
            </a:r>
            <a:r>
              <a:rPr lang="en-US" sz="1200" b="1" kern="1200" dirty="0">
                <a:solidFill>
                  <a:schemeClr val="tx1"/>
                </a:solidFill>
                <a:effectLst/>
                <a:latin typeface="+mn-lt"/>
                <a:ea typeface="+mn-ea"/>
                <a:cs typeface="+mn-cs"/>
              </a:rPr>
              <a:t>bring sinful people back </a:t>
            </a:r>
            <a:r>
              <a:rPr lang="en-US" sz="1200" kern="1200" dirty="0">
                <a:solidFill>
                  <a:schemeClr val="tx1"/>
                </a:solidFill>
                <a:effectLst/>
                <a:latin typeface="+mn-lt"/>
                <a:ea typeface="+mn-ea"/>
                <a:cs typeface="+mn-cs"/>
              </a:rPr>
              <a:t>into a relationship with Himself.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Last week, we saw how </a:t>
            </a:r>
            <a:r>
              <a:rPr lang="en-US" sz="1200" b="1" kern="1200" dirty="0">
                <a:solidFill>
                  <a:schemeClr val="tx1"/>
                </a:solidFill>
                <a:effectLst/>
                <a:latin typeface="+mn-lt"/>
                <a:ea typeface="+mn-ea"/>
                <a:cs typeface="+mn-cs"/>
              </a:rPr>
              <a:t>God chose </a:t>
            </a:r>
            <a:r>
              <a:rPr lang="en-US" sz="1200" kern="1200" dirty="0">
                <a:solidFill>
                  <a:schemeClr val="tx1"/>
                </a:solidFill>
                <a:effectLst/>
                <a:latin typeface="+mn-lt"/>
                <a:ea typeface="+mn-ea"/>
                <a:cs typeface="+mn-cs"/>
              </a:rPr>
              <a:t>a man named </a:t>
            </a:r>
            <a:r>
              <a:rPr lang="en-US" sz="1200" b="1" kern="1200" dirty="0">
                <a:solidFill>
                  <a:schemeClr val="tx1"/>
                </a:solidFill>
                <a:effectLst/>
                <a:latin typeface="+mn-lt"/>
                <a:ea typeface="+mn-ea"/>
                <a:cs typeface="+mn-cs"/>
              </a:rPr>
              <a:t>Abraham</a:t>
            </a:r>
            <a:r>
              <a:rPr lang="en-US" sz="1200" kern="1200" dirty="0">
                <a:solidFill>
                  <a:schemeClr val="tx1"/>
                </a:solidFill>
                <a:effectLst/>
                <a:latin typeface="+mn-lt"/>
                <a:ea typeface="+mn-ea"/>
                <a:cs typeface="+mn-cs"/>
              </a:rPr>
              <a:t> to follow Him, making </a:t>
            </a:r>
            <a:r>
              <a:rPr lang="en-US" sz="1200" b="1" kern="1200" dirty="0">
                <a:solidFill>
                  <a:schemeClr val="tx1"/>
                </a:solidFill>
                <a:effectLst/>
                <a:latin typeface="+mn-lt"/>
                <a:ea typeface="+mn-ea"/>
                <a:cs typeface="+mn-cs"/>
              </a:rPr>
              <a:t>a promise </a:t>
            </a:r>
            <a:r>
              <a:rPr lang="en-US" sz="1200" kern="1200" dirty="0">
                <a:solidFill>
                  <a:schemeClr val="tx1"/>
                </a:solidFill>
                <a:effectLst/>
                <a:latin typeface="+mn-lt"/>
                <a:ea typeface="+mn-ea"/>
                <a:cs typeface="+mn-cs"/>
              </a:rPr>
              <a:t>that </a:t>
            </a:r>
            <a:r>
              <a:rPr lang="en-US" sz="1200" b="1" kern="1200" dirty="0">
                <a:solidFill>
                  <a:schemeClr val="tx1"/>
                </a:solidFill>
                <a:effectLst/>
                <a:latin typeface="+mn-lt"/>
                <a:ea typeface="+mn-ea"/>
                <a:cs typeface="+mn-cs"/>
              </a:rPr>
              <a:t>one of his descendants </a:t>
            </a:r>
            <a:r>
              <a:rPr lang="en-US" sz="1200" kern="1200" dirty="0">
                <a:solidFill>
                  <a:schemeClr val="tx1"/>
                </a:solidFill>
                <a:effectLst/>
                <a:latin typeface="+mn-lt"/>
                <a:ea typeface="+mn-ea"/>
                <a:cs typeface="+mn-cs"/>
              </a:rPr>
              <a:t>would become a blessing to </a:t>
            </a:r>
            <a:r>
              <a:rPr lang="en-US" sz="1200" b="1" kern="1200" dirty="0">
                <a:solidFill>
                  <a:schemeClr val="tx1"/>
                </a:solidFill>
                <a:effectLst/>
                <a:latin typeface="+mn-lt"/>
                <a:ea typeface="+mn-ea"/>
                <a:cs typeface="+mn-cs"/>
              </a:rPr>
              <a:t>all nations</a:t>
            </a:r>
            <a:r>
              <a:rPr lang="en-US" sz="1200" kern="1200" dirty="0">
                <a:solidFill>
                  <a:schemeClr val="tx1"/>
                </a:solidFill>
                <a:effectLst/>
                <a:latin typeface="+mn-lt"/>
                <a:ea typeface="+mn-ea"/>
                <a:cs typeface="+mn-cs"/>
              </a:rPr>
              <a:t>.  His grandson, Israel, moved his entire family to Egypt at the invitation of Pharaoh, settling in the best part of land.</a:t>
            </a:r>
          </a:p>
          <a:p>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4</a:t>
            </a:fld>
            <a:endParaRPr lang="en-US"/>
          </a:p>
        </p:txBody>
      </p:sp>
    </p:spTree>
    <p:extLst>
      <p:ext uri="{BB962C8B-B14F-4D97-AF65-F5344CB8AC3E}">
        <p14:creationId xmlns:p14="http://schemas.microsoft.com/office/powerpoint/2010/main" val="16999095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But all of the Egyptian Pharaohs did not appreciate the Israelites.  During the Shang Dynasty (</a:t>
            </a:r>
            <a:r>
              <a:rPr lang="en-US" sz="1200" b="0" i="0" kern="1200" dirty="0">
                <a:solidFill>
                  <a:schemeClr val="tx1"/>
                </a:solidFill>
                <a:effectLst/>
                <a:latin typeface="+mn-lt"/>
                <a:ea typeface="+mn-ea"/>
                <a:cs typeface="+mn-cs"/>
              </a:rPr>
              <a:t>Shāng </a:t>
            </a:r>
            <a:r>
              <a:rPr lang="en-US" sz="1200" b="0" i="0" kern="1200" dirty="0" err="1">
                <a:solidFill>
                  <a:schemeClr val="tx1"/>
                </a:solidFill>
                <a:effectLst/>
                <a:latin typeface="+mn-lt"/>
                <a:ea typeface="+mn-ea"/>
                <a:cs typeface="+mn-cs"/>
              </a:rPr>
              <a:t>cháo</a:t>
            </a:r>
            <a:r>
              <a:rPr lang="en-US" sz="1200" b="0" i="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~1300BC), we see that Joseph and his generation died, but the Israelite population grew very fast (</a:t>
            </a:r>
            <a:r>
              <a:rPr lang="en-US" sz="1200" b="1" kern="1200" dirty="0">
                <a:solidFill>
                  <a:schemeClr val="tx1"/>
                </a:solidFill>
                <a:effectLst/>
                <a:latin typeface="+mn-lt"/>
                <a:ea typeface="+mn-ea"/>
                <a:cs typeface="+mn-cs"/>
              </a:rPr>
              <a:t>Exodus 1:6-10)</a:t>
            </a:r>
            <a:r>
              <a:rPr lang="en-US" sz="1200" kern="1200" dirty="0">
                <a:solidFill>
                  <a:schemeClr val="tx1"/>
                </a:solidFill>
                <a:effectLst/>
                <a:latin typeface="+mn-lt"/>
                <a:ea typeface="+mn-ea"/>
                <a:cs typeface="+mn-cs"/>
              </a:rPr>
              <a:t>.  A new leader came into power over Egypt who did not show kindness to Joseph’s relatives.  He was afraid that the Israelites may fight against the Egyptians if war broke out </a:t>
            </a:r>
            <a:r>
              <a:rPr lang="en-US" sz="1200" b="1" kern="1200" dirty="0">
                <a:solidFill>
                  <a:schemeClr val="tx1"/>
                </a:solidFill>
                <a:effectLst/>
                <a:latin typeface="+mn-lt"/>
                <a:ea typeface="+mn-ea"/>
                <a:cs typeface="+mn-cs"/>
              </a:rPr>
              <a:t>(Exodus 1:11-14)</a:t>
            </a:r>
            <a:r>
              <a:rPr lang="en-US" sz="1200" kern="1200" dirty="0">
                <a:solidFill>
                  <a:schemeClr val="tx1"/>
                </a:solidFill>
                <a:effectLst/>
                <a:latin typeface="+mn-lt"/>
                <a:ea typeface="+mn-ea"/>
                <a:cs typeface="+mn-cs"/>
              </a:rPr>
              <a:t>.  They then forced the Israelites to become slaves.  They made them work hard and treated them badly.  </a:t>
            </a:r>
          </a:p>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But Israel kept growing.  So Pharaoh ordered all of the Hebrew midwives to kill any male child born (</a:t>
            </a:r>
            <a:r>
              <a:rPr lang="en-US" sz="1200" b="1" kern="1200" dirty="0">
                <a:solidFill>
                  <a:schemeClr val="tx1"/>
                </a:solidFill>
                <a:effectLst/>
                <a:latin typeface="+mn-lt"/>
                <a:ea typeface="+mn-ea"/>
                <a:cs typeface="+mn-cs"/>
              </a:rPr>
              <a:t>Exodus 1:15-17)</a:t>
            </a:r>
            <a:r>
              <a:rPr lang="en-US" sz="1200" kern="1200" dirty="0">
                <a:solidFill>
                  <a:schemeClr val="tx1"/>
                </a:solidFill>
                <a:effectLst/>
                <a:latin typeface="+mn-lt"/>
                <a:ea typeface="+mn-ea"/>
                <a:cs typeface="+mn-cs"/>
              </a:rPr>
              <a:t>, but the midwives feared God, and they did not do what Pharaoh said.  So the people of Israel kept increasing, and God blessed the midwives.  Once Pharaoh realized that this was not working, he ordered all male children born to be thrown into the Nile River (</a:t>
            </a:r>
            <a:r>
              <a:rPr lang="en-US" sz="1200" b="1" kern="1200" dirty="0">
                <a:solidFill>
                  <a:schemeClr val="tx1"/>
                </a:solidFill>
                <a:effectLst/>
                <a:latin typeface="+mn-lt"/>
                <a:ea typeface="+mn-ea"/>
                <a:cs typeface="+mn-cs"/>
              </a:rPr>
              <a:t>vs.22</a:t>
            </a:r>
            <a:r>
              <a:rPr lang="en-US" sz="1200"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5</a:t>
            </a:fld>
            <a:endParaRPr lang="en-US"/>
          </a:p>
        </p:txBody>
      </p:sp>
    </p:spTree>
    <p:extLst>
      <p:ext uri="{BB962C8B-B14F-4D97-AF65-F5344CB8AC3E}">
        <p14:creationId xmlns:p14="http://schemas.microsoft.com/office/powerpoint/2010/main" val="638747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At this time an Israelite woman gave birth to a boy (</a:t>
            </a:r>
            <a:r>
              <a:rPr lang="en-US" sz="1200" b="1" kern="1200" dirty="0">
                <a:solidFill>
                  <a:schemeClr val="tx1"/>
                </a:solidFill>
                <a:effectLst/>
                <a:latin typeface="+mn-lt"/>
                <a:ea typeface="+mn-ea"/>
                <a:cs typeface="+mn-cs"/>
              </a:rPr>
              <a:t>Exodus 2:1,2</a:t>
            </a:r>
            <a:r>
              <a:rPr lang="en-US" sz="1200" kern="1200" dirty="0">
                <a:solidFill>
                  <a:schemeClr val="tx1"/>
                </a:solidFill>
                <a:effectLst/>
                <a:latin typeface="+mn-lt"/>
                <a:ea typeface="+mn-ea"/>
                <a:cs typeface="+mn-cs"/>
              </a:rPr>
              <a:t>) and hid him for 3 months.  When she did not think she could hide him any longer, she put him in a basket and placed the basket among the reeds on the Nile River.  Pharaoh’s daughter went to the river and found the baby.  She took him in as her own son and named him Moses (</a:t>
            </a:r>
            <a:r>
              <a:rPr lang="en-US" sz="1200" b="1" kern="1200" dirty="0">
                <a:solidFill>
                  <a:schemeClr val="tx1"/>
                </a:solidFill>
                <a:effectLst/>
                <a:latin typeface="+mn-lt"/>
                <a:ea typeface="+mn-ea"/>
                <a:cs typeface="+mn-cs"/>
              </a:rPr>
              <a:t>Exodus 2:10</a:t>
            </a:r>
            <a:r>
              <a:rPr lang="en-US" sz="1200" kern="1200" dirty="0">
                <a:solidFill>
                  <a:schemeClr val="tx1"/>
                </a:solidFill>
                <a:effectLst/>
                <a:latin typeface="+mn-lt"/>
                <a:ea typeface="+mn-ea"/>
                <a:cs typeface="+mn-cs"/>
              </a:rPr>
              <a:t>).  What are some of the advantages Moses would have living in Pharaoh’s household?</a:t>
            </a:r>
          </a:p>
          <a:p>
            <a:pPr hangingPunct="0"/>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hangingPunct="0"/>
            <a:r>
              <a:rPr lang="en-US" sz="1200" kern="1200" dirty="0">
                <a:solidFill>
                  <a:schemeClr val="tx1"/>
                </a:solidFill>
                <a:effectLst/>
                <a:latin typeface="+mn-lt"/>
                <a:ea typeface="+mn-ea"/>
                <a:cs typeface="+mn-cs"/>
              </a:rPr>
              <a:t>Even though he was raised as an Egyptian prince, Moses still understood that He was a child of Israel.  One day, while watching an Egyptian beating an Israelite (</a:t>
            </a:r>
            <a:r>
              <a:rPr lang="en-US" sz="1200" b="1" kern="1200" dirty="0">
                <a:solidFill>
                  <a:schemeClr val="tx1"/>
                </a:solidFill>
                <a:effectLst/>
                <a:latin typeface="+mn-lt"/>
                <a:ea typeface="+mn-ea"/>
                <a:cs typeface="+mn-cs"/>
              </a:rPr>
              <a:t>Exodus 2:11-15</a:t>
            </a:r>
            <a:r>
              <a:rPr lang="en-US" sz="1200" kern="1200" dirty="0">
                <a:solidFill>
                  <a:schemeClr val="tx1"/>
                </a:solidFill>
                <a:effectLst/>
                <a:latin typeface="+mn-lt"/>
                <a:ea typeface="+mn-ea"/>
                <a:cs typeface="+mn-cs"/>
              </a:rPr>
              <a:t>), he decided to try and solve the problem with his own efforts.  As a result of his actions, he fled from Egypt. What did Moses do to try to help his people?  Did the people appreciate his help? Could one human release all the people of Israel from Egypt?</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t>
            </a:r>
            <a:r>
              <a:rPr lang="en-US" sz="1200" b="1" kern="1200" dirty="0">
                <a:solidFill>
                  <a:schemeClr val="tx1"/>
                </a:solidFill>
                <a:effectLst/>
                <a:latin typeface="+mn-lt"/>
                <a:ea typeface="+mn-ea"/>
                <a:cs typeface="+mn-cs"/>
              </a:rPr>
              <a:t>Exodus 2:23-25</a:t>
            </a:r>
            <a:r>
              <a:rPr lang="en-US" sz="1200" kern="1200" dirty="0">
                <a:solidFill>
                  <a:schemeClr val="tx1"/>
                </a:solidFill>
                <a:effectLst/>
                <a:latin typeface="+mn-lt"/>
                <a:ea typeface="+mn-ea"/>
                <a:cs typeface="+mn-cs"/>
              </a:rPr>
              <a:t>, we see that the king of Egypt died.  The Israelites were still in slavery, and they cried to God for help.  God heard their cries, and He honored His promises to Abraham, Isaac, and Jacob.</a:t>
            </a:r>
          </a:p>
          <a:p>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6</a:t>
            </a:fld>
            <a:endParaRPr lang="en-US"/>
          </a:p>
        </p:txBody>
      </p:sp>
    </p:spTree>
    <p:extLst>
      <p:ext uri="{BB962C8B-B14F-4D97-AF65-F5344CB8AC3E}">
        <p14:creationId xmlns:p14="http://schemas.microsoft.com/office/powerpoint/2010/main" val="26851660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In </a:t>
            </a:r>
            <a:r>
              <a:rPr lang="en-US" sz="1200" b="1" kern="1200" dirty="0">
                <a:solidFill>
                  <a:schemeClr val="tx1"/>
                </a:solidFill>
                <a:effectLst/>
                <a:latin typeface="+mn-lt"/>
                <a:ea typeface="+mn-ea"/>
                <a:cs typeface="+mn-cs"/>
              </a:rPr>
              <a:t>Exodus 3:1,</a:t>
            </a:r>
            <a:r>
              <a:rPr lang="en-US" sz="1200" kern="1200" dirty="0">
                <a:solidFill>
                  <a:schemeClr val="tx1"/>
                </a:solidFill>
                <a:effectLst/>
                <a:latin typeface="+mn-lt"/>
                <a:ea typeface="+mn-ea"/>
                <a:cs typeface="+mn-cs"/>
              </a:rPr>
              <a:t> we see that Moses had a major career change, from Prince of Egypt to a lowly shepherd taking care of someone else's’ sheep on the edge of the desert.  </a:t>
            </a:r>
          </a:p>
          <a:p>
            <a:pPr hangingPunct="0"/>
            <a:endParaRPr lang="en-US" sz="1200" kern="1200" dirty="0">
              <a:solidFill>
                <a:schemeClr val="tx1"/>
              </a:solidFill>
              <a:effectLst/>
              <a:latin typeface="+mn-lt"/>
              <a:ea typeface="+mn-ea"/>
              <a:cs typeface="+mn-cs"/>
            </a:endParaRPr>
          </a:p>
          <a:p>
            <a:pPr hangingPunct="0"/>
            <a:r>
              <a:rPr lang="en-US" sz="1200" b="1" kern="1200" dirty="0">
                <a:solidFill>
                  <a:schemeClr val="tx1"/>
                </a:solidFill>
                <a:effectLst/>
                <a:latin typeface="+mn-lt"/>
                <a:ea typeface="+mn-ea"/>
                <a:cs typeface="+mn-cs"/>
              </a:rPr>
              <a:t>Step 1 (v.2) – enlightenment: </a:t>
            </a:r>
            <a:r>
              <a:rPr lang="en-US" sz="1200" b="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God appeared to Moses in a flame of fire from within the bush.  </a:t>
            </a:r>
          </a:p>
          <a:p>
            <a:pPr hangingPunct="0"/>
            <a:r>
              <a:rPr lang="en-US" sz="1200" b="1" kern="1200" dirty="0">
                <a:solidFill>
                  <a:schemeClr val="tx1"/>
                </a:solidFill>
                <a:effectLst/>
                <a:latin typeface="+mn-lt"/>
                <a:ea typeface="+mn-ea"/>
                <a:cs typeface="+mn-cs"/>
              </a:rPr>
              <a:t>Step 2 (v.3) – investigation: </a:t>
            </a:r>
            <a:r>
              <a:rPr lang="en-US" sz="1200" kern="1200" dirty="0">
                <a:solidFill>
                  <a:schemeClr val="tx1"/>
                </a:solidFill>
                <a:effectLst/>
                <a:latin typeface="+mn-lt"/>
                <a:ea typeface="+mn-ea"/>
                <a:cs typeface="+mn-cs"/>
              </a:rPr>
              <a:t>Moses saw the bush on fire but noticed that it was not burning up so he went to see it.</a:t>
            </a:r>
          </a:p>
          <a:p>
            <a:pPr marL="0" marR="0" lvl="0" indent="0" algn="l" defTabSz="914400" rtl="0" eaLnBrk="1" fontAlgn="auto" latinLnBrk="0" hangingPunct="0">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Step 3 (v.4) – calling:</a:t>
            </a:r>
            <a:r>
              <a:rPr lang="en-US" sz="1200" kern="1200" dirty="0">
                <a:solidFill>
                  <a:schemeClr val="tx1"/>
                </a:solidFill>
                <a:effectLst/>
                <a:latin typeface="+mn-lt"/>
                <a:ea typeface="+mn-ea"/>
                <a:cs typeface="+mn-cs"/>
              </a:rPr>
              <a:t>  When the LORD saw that he had gone over to look, God called to him by name from within the bush.</a:t>
            </a:r>
          </a:p>
          <a:p>
            <a:pPr marL="0" marR="0" lvl="0" indent="0" algn="l" defTabSz="914400" rtl="0" eaLnBrk="1" fontAlgn="auto" latinLnBrk="0" hangingPunct="0">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Step 4 (v.5,6) – humility: </a:t>
            </a:r>
            <a:r>
              <a:rPr lang="en-US" sz="1200" kern="1200" dirty="0">
                <a:solidFill>
                  <a:schemeClr val="tx1"/>
                </a:solidFill>
                <a:effectLst/>
                <a:latin typeface="+mn-lt"/>
                <a:ea typeface="+mn-ea"/>
                <a:cs typeface="+mn-cs"/>
              </a:rPr>
              <a:t> God told him that He is the God of Abraham, Isaac and Jacob.  At this, Moses hid his face because he was afraid to look at God.</a:t>
            </a:r>
            <a:r>
              <a:rPr lang="en-US" sz="1200" b="1" kern="1200" dirty="0">
                <a:solidFill>
                  <a:schemeClr val="tx1"/>
                </a:solidFill>
                <a:effectLst/>
                <a:latin typeface="+mn-lt"/>
                <a:ea typeface="+mn-ea"/>
                <a:cs typeface="+mn-cs"/>
              </a:rPr>
              <a:t>  </a:t>
            </a:r>
          </a:p>
          <a:p>
            <a:pPr hangingPunct="0"/>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God then told Moses that He was concerned about the children of Israel and planned to lead them out of slavery in Egypt to a new land (</a:t>
            </a:r>
            <a:r>
              <a:rPr lang="en-US" sz="1200" b="1" kern="1200" dirty="0">
                <a:solidFill>
                  <a:schemeClr val="tx1"/>
                </a:solidFill>
                <a:effectLst/>
                <a:latin typeface="+mn-lt"/>
                <a:ea typeface="+mn-ea"/>
                <a:cs typeface="+mn-cs"/>
              </a:rPr>
              <a:t>v.9,10</a:t>
            </a:r>
            <a:r>
              <a:rPr lang="en-US" sz="1200" kern="1200" dirty="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7</a:t>
            </a:fld>
            <a:endParaRPr lang="en-US"/>
          </a:p>
        </p:txBody>
      </p:sp>
    </p:spTree>
    <p:extLst>
      <p:ext uri="{BB962C8B-B14F-4D97-AF65-F5344CB8AC3E}">
        <p14:creationId xmlns:p14="http://schemas.microsoft.com/office/powerpoint/2010/main" val="39231751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Moses told God that he did not feel like he was the right man for the job (</a:t>
            </a:r>
            <a:r>
              <a:rPr lang="en-US" sz="1200" b="1" kern="1200" dirty="0">
                <a:solidFill>
                  <a:schemeClr val="tx1"/>
                </a:solidFill>
                <a:effectLst/>
                <a:latin typeface="+mn-lt"/>
                <a:ea typeface="+mn-ea"/>
                <a:cs typeface="+mn-cs"/>
              </a:rPr>
              <a:t>v.11</a:t>
            </a:r>
            <a:r>
              <a:rPr lang="en-US" sz="1200" kern="1200" dirty="0">
                <a:solidFill>
                  <a:schemeClr val="tx1"/>
                </a:solidFill>
                <a:effectLst/>
                <a:latin typeface="+mn-lt"/>
                <a:ea typeface="+mn-ea"/>
                <a:cs typeface="+mn-cs"/>
              </a:rPr>
              <a:t>).  God told Moses that He would be with him (</a:t>
            </a:r>
            <a:r>
              <a:rPr lang="en-US" sz="1200" b="1" kern="1200" dirty="0">
                <a:solidFill>
                  <a:schemeClr val="tx1"/>
                </a:solidFill>
                <a:effectLst/>
                <a:latin typeface="+mn-lt"/>
                <a:ea typeface="+mn-ea"/>
                <a:cs typeface="+mn-cs"/>
              </a:rPr>
              <a:t>v.12</a:t>
            </a:r>
            <a:r>
              <a:rPr lang="en-US" sz="1200" kern="1200" dirty="0">
                <a:solidFill>
                  <a:schemeClr val="tx1"/>
                </a:solidFill>
                <a:effectLst/>
                <a:latin typeface="+mn-lt"/>
                <a:ea typeface="+mn-ea"/>
                <a:cs typeface="+mn-cs"/>
              </a:rPr>
              <a:t>) and He told him that when he had brought the people out of Egypt, they would worship God on that very mountain.  </a:t>
            </a:r>
          </a:p>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Moses had been educated in Egyptian schools, learning about many Egyptian gods like “Ra” the sun god, “Geb” the earth god, “Isis” the goddess of magic, “</a:t>
            </a:r>
            <a:r>
              <a:rPr lang="en-US" sz="1200" kern="1200" dirty="0" err="1">
                <a:solidFill>
                  <a:schemeClr val="tx1"/>
                </a:solidFill>
                <a:effectLst/>
                <a:latin typeface="+mn-lt"/>
                <a:ea typeface="+mn-ea"/>
                <a:cs typeface="+mn-cs"/>
              </a:rPr>
              <a:t>Heket</a:t>
            </a:r>
            <a:r>
              <a:rPr lang="en-US" sz="1200" kern="1200" dirty="0">
                <a:solidFill>
                  <a:schemeClr val="tx1"/>
                </a:solidFill>
                <a:effectLst/>
                <a:latin typeface="+mn-lt"/>
                <a:ea typeface="+mn-ea"/>
                <a:cs typeface="+mn-cs"/>
              </a:rPr>
              <a:t>” the goddess of frogs, “Hapi” the god of the Nile, etc.  So to him, it seemed important to know the name of God so that the people would believe he had truly been sent on this mission (</a:t>
            </a:r>
            <a:r>
              <a:rPr lang="en-US" sz="1200" b="1" kern="1200" dirty="0">
                <a:solidFill>
                  <a:schemeClr val="tx1"/>
                </a:solidFill>
                <a:effectLst/>
                <a:latin typeface="+mn-lt"/>
                <a:ea typeface="+mn-ea"/>
                <a:cs typeface="+mn-cs"/>
              </a:rPr>
              <a:t>Exodus 3:13</a:t>
            </a:r>
            <a:r>
              <a:rPr lang="en-US" sz="1200" kern="1200" dirty="0">
                <a:solidFill>
                  <a:schemeClr val="tx1"/>
                </a:solidFill>
                <a:effectLst/>
                <a:latin typeface="+mn-lt"/>
                <a:ea typeface="+mn-ea"/>
                <a:cs typeface="+mn-cs"/>
              </a:rPr>
              <a:t>).  </a:t>
            </a:r>
          </a:p>
          <a:p>
            <a:pPr hangingPunct="0"/>
            <a:endParaRPr lang="en-US" sz="1200" kern="1200" dirty="0">
              <a:solidFill>
                <a:schemeClr val="tx1"/>
              </a:solidFill>
              <a:effectLst/>
              <a:latin typeface="+mn-lt"/>
              <a:ea typeface="+mn-ea"/>
              <a:cs typeface="+mn-cs"/>
            </a:endParaRPr>
          </a:p>
          <a:p>
            <a:pPr hangingPunct="0"/>
            <a:r>
              <a:rPr lang="en-US" sz="1200" kern="1200" dirty="0">
                <a:solidFill>
                  <a:schemeClr val="tx1"/>
                </a:solidFill>
                <a:effectLst/>
                <a:latin typeface="+mn-lt"/>
                <a:ea typeface="+mn-ea"/>
                <a:cs typeface="+mn-cs"/>
              </a:rPr>
              <a:t>In response, God says something very important about Himself in </a:t>
            </a:r>
            <a:r>
              <a:rPr lang="en-US" sz="1200" b="1" kern="1200" dirty="0">
                <a:solidFill>
                  <a:schemeClr val="tx1"/>
                </a:solidFill>
                <a:effectLst/>
                <a:latin typeface="+mn-lt"/>
                <a:ea typeface="+mn-ea"/>
                <a:cs typeface="+mn-cs"/>
              </a:rPr>
              <a:t>verse 14</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He is not </a:t>
            </a:r>
            <a:r>
              <a:rPr lang="en-US" sz="1200" kern="1200" dirty="0">
                <a:solidFill>
                  <a:schemeClr val="tx1"/>
                </a:solidFill>
                <a:effectLst/>
                <a:latin typeface="+mn-lt"/>
                <a:ea typeface="+mn-ea"/>
                <a:cs typeface="+mn-cs"/>
              </a:rPr>
              <a:t>like </a:t>
            </a:r>
            <a:r>
              <a:rPr lang="en-US" sz="1200" b="1" kern="1200" dirty="0">
                <a:solidFill>
                  <a:schemeClr val="tx1"/>
                </a:solidFill>
                <a:effectLst/>
                <a:latin typeface="+mn-lt"/>
                <a:ea typeface="+mn-ea"/>
                <a:cs typeface="+mn-cs"/>
              </a:rPr>
              <a:t>manmade</a:t>
            </a:r>
            <a:r>
              <a:rPr lang="en-US" sz="1200" kern="1200" dirty="0">
                <a:solidFill>
                  <a:schemeClr val="tx1"/>
                </a:solidFill>
                <a:effectLst/>
                <a:latin typeface="+mn-lt"/>
                <a:ea typeface="+mn-ea"/>
                <a:cs typeface="+mn-cs"/>
              </a:rPr>
              <a:t> gods, invented in the human imagination.  </a:t>
            </a:r>
            <a:r>
              <a:rPr lang="en-US" sz="1200" b="1" kern="1200" dirty="0">
                <a:solidFill>
                  <a:schemeClr val="tx1"/>
                </a:solidFill>
                <a:effectLst/>
                <a:latin typeface="+mn-lt"/>
                <a:ea typeface="+mn-ea"/>
                <a:cs typeface="+mn-cs"/>
              </a:rPr>
              <a:t>He is entirely different </a:t>
            </a:r>
            <a:r>
              <a:rPr lang="en-US" sz="1200" kern="1200" dirty="0">
                <a:solidFill>
                  <a:schemeClr val="tx1"/>
                </a:solidFill>
                <a:effectLst/>
                <a:latin typeface="+mn-lt"/>
                <a:ea typeface="+mn-ea"/>
                <a:cs typeface="+mn-cs"/>
              </a:rPr>
              <a:t>– He is “I AM” – </a:t>
            </a:r>
            <a:r>
              <a:rPr lang="en-US" sz="1200" u="sng" kern="1200" dirty="0">
                <a:solidFill>
                  <a:schemeClr val="tx1"/>
                </a:solidFill>
                <a:effectLst/>
                <a:latin typeface="+mn-lt"/>
                <a:ea typeface="+mn-ea"/>
                <a:cs typeface="+mn-cs"/>
              </a:rPr>
              <a:t>the only One </a:t>
            </a:r>
            <a:r>
              <a:rPr lang="en-US" sz="1200" kern="1200" dirty="0">
                <a:solidFill>
                  <a:schemeClr val="tx1"/>
                </a:solidFill>
                <a:effectLst/>
                <a:latin typeface="+mn-lt"/>
                <a:ea typeface="+mn-ea"/>
                <a:cs typeface="+mn-cs"/>
              </a:rPr>
              <a:t>who is </a:t>
            </a:r>
            <a:r>
              <a:rPr lang="en-US" sz="1200" b="1" kern="1200" dirty="0">
                <a:solidFill>
                  <a:schemeClr val="tx1"/>
                </a:solidFill>
                <a:effectLst/>
                <a:latin typeface="+mn-lt"/>
                <a:ea typeface="+mn-ea"/>
                <a:cs typeface="+mn-cs"/>
              </a:rPr>
              <a:t>self-existent</a:t>
            </a:r>
            <a:r>
              <a:rPr lang="en-US" sz="1200" kern="1200" dirty="0">
                <a:solidFill>
                  <a:schemeClr val="tx1"/>
                </a:solidFill>
                <a:effectLst/>
                <a:latin typeface="+mn-lt"/>
                <a:ea typeface="+mn-ea"/>
                <a:cs typeface="+mn-cs"/>
              </a:rPr>
              <a:t>, without beginning or end.  And soon, He will make it very clear to the Egyptians, the Israelis, and the entire world that He is the One true God.</a:t>
            </a:r>
          </a:p>
          <a:p>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8</a:t>
            </a:fld>
            <a:endParaRPr lang="en-US"/>
          </a:p>
        </p:txBody>
      </p:sp>
    </p:spTree>
    <p:extLst>
      <p:ext uri="{BB962C8B-B14F-4D97-AF65-F5344CB8AC3E}">
        <p14:creationId xmlns:p14="http://schemas.microsoft.com/office/powerpoint/2010/main" val="34830544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Always remember</a:t>
            </a:r>
            <a:r>
              <a:rPr lang="en-US" baseline="0" dirty="0"/>
              <a:t> that </a:t>
            </a:r>
            <a:r>
              <a:rPr lang="en-US" b="1" baseline="0" dirty="0"/>
              <a:t>God has absolute authority </a:t>
            </a:r>
            <a:r>
              <a:rPr lang="en-US" baseline="0" dirty="0"/>
              <a:t>over everything: </a:t>
            </a:r>
            <a:r>
              <a:rPr lang="en-US" b="1" baseline="0" dirty="0"/>
              <a:t>every star and galaxy </a:t>
            </a:r>
            <a:r>
              <a:rPr lang="en-US" baseline="0" dirty="0"/>
              <a:t>(Isaiah 40:26), </a:t>
            </a:r>
            <a:r>
              <a:rPr lang="en-US" b="1" baseline="0" dirty="0"/>
              <a:t>every nation and people group </a:t>
            </a:r>
            <a:r>
              <a:rPr lang="en-US" baseline="0" dirty="0"/>
              <a:t>(Proverbs 21:1), every </a:t>
            </a:r>
            <a:r>
              <a:rPr lang="en-US" b="1" baseline="0" dirty="0"/>
              <a:t>storm</a:t>
            </a:r>
            <a:r>
              <a:rPr lang="en-US" baseline="0" dirty="0"/>
              <a:t> (Mark 4:39), every </a:t>
            </a:r>
            <a:r>
              <a:rPr lang="en-US" b="1" baseline="0" dirty="0"/>
              <a:t>plant</a:t>
            </a:r>
            <a:r>
              <a:rPr lang="en-US" baseline="0" dirty="0"/>
              <a:t> and </a:t>
            </a:r>
            <a:r>
              <a:rPr lang="en-US" b="1" baseline="0" dirty="0"/>
              <a:t>worm</a:t>
            </a:r>
            <a:r>
              <a:rPr lang="en-US" baseline="0" dirty="0"/>
              <a:t> (Jonah 4:6-8), every virus and bacterium, etc.  </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“If there is one single molecule in this universe running around loose, totally free of God’s sovereignty, then we have no guarantee that a single promise of God will ever be fulfilled.” ― (R.C. Sproul, Chosen By God: Know God's Perfect Plan for His Glory and His Children)</a:t>
            </a:r>
          </a:p>
          <a:p>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9</a:t>
            </a:fld>
            <a:endParaRPr lang="en-US"/>
          </a:p>
        </p:txBody>
      </p:sp>
    </p:spTree>
    <p:extLst>
      <p:ext uri="{BB962C8B-B14F-4D97-AF65-F5344CB8AC3E}">
        <p14:creationId xmlns:p14="http://schemas.microsoft.com/office/powerpoint/2010/main" val="9218975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0605DCD-45B6-4EEB-AEC9-E8416ED78990}" type="datetimeFigureOut">
              <a:rPr lang="en-US" smtClean="0"/>
              <a:t>6/30/2026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219951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6/30/2026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544546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6/30/2026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05472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6/30/2026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552926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605DCD-45B6-4EEB-AEC9-E8416ED78990}" type="datetimeFigureOut">
              <a:rPr lang="en-US" smtClean="0"/>
              <a:t>6/30/2026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250231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0605DCD-45B6-4EEB-AEC9-E8416ED78990}" type="datetimeFigureOut">
              <a:rPr lang="en-US" smtClean="0"/>
              <a:t>6/30/2026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752681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0605DCD-45B6-4EEB-AEC9-E8416ED78990}" type="datetimeFigureOut">
              <a:rPr lang="en-US" smtClean="0"/>
              <a:t>6/30/2026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530220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0605DCD-45B6-4EEB-AEC9-E8416ED78990}" type="datetimeFigureOut">
              <a:rPr lang="en-US" smtClean="0"/>
              <a:t>6/30/2026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26868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605DCD-45B6-4EEB-AEC9-E8416ED78990}" type="datetimeFigureOut">
              <a:rPr lang="en-US" smtClean="0"/>
              <a:t>6/30/2026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626818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6/30/2026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005183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6/30/2026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661762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605DCD-45B6-4EEB-AEC9-E8416ED78990}" type="datetimeFigureOut">
              <a:rPr lang="en-US" smtClean="0"/>
              <a:t>6/30/2026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D84A6-8E52-47EB-A794-0B6EEF020468}" type="slidenum">
              <a:rPr lang="en-US" smtClean="0"/>
              <a:t>‹#›</a:t>
            </a:fld>
            <a:endParaRPr lang="en-US"/>
          </a:p>
        </p:txBody>
      </p:sp>
    </p:spTree>
    <p:extLst>
      <p:ext uri="{BB962C8B-B14F-4D97-AF65-F5344CB8AC3E}">
        <p14:creationId xmlns:p14="http://schemas.microsoft.com/office/powerpoint/2010/main" val="1154362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1" y="0"/>
            <a:ext cx="4114799" cy="914400"/>
          </a:xfrm>
        </p:spPr>
        <p:txBody>
          <a:bodyPr>
            <a:normAutofit/>
          </a:bodyPr>
          <a:lstStyle/>
          <a:p>
            <a:r>
              <a:rPr lang="en-US" b="1" u="sng"/>
              <a:t>Study Plan</a:t>
            </a:r>
            <a:endParaRPr lang="en-US" b="1" u="sng" dirty="0"/>
          </a:p>
        </p:txBody>
      </p:sp>
      <p:pic>
        <p:nvPicPr>
          <p:cNvPr id="3" name="Picture 2">
            <a:extLst>
              <a:ext uri="{FF2B5EF4-FFF2-40B4-BE49-F238E27FC236}">
                <a16:creationId xmlns:a16="http://schemas.microsoft.com/office/drawing/2014/main" id="{98155A81-C4C8-FD74-236E-14249CC3ED1C}"/>
              </a:ext>
            </a:extLst>
          </p:cNvPr>
          <p:cNvPicPr>
            <a:picLocks noChangeAspect="1"/>
          </p:cNvPicPr>
          <p:nvPr/>
        </p:nvPicPr>
        <p:blipFill>
          <a:blip r:embed="rId3"/>
          <a:srcRect l="16396" t="18136" r="5977" b="22276"/>
          <a:stretch>
            <a:fillRect/>
          </a:stretch>
        </p:blipFill>
        <p:spPr>
          <a:xfrm>
            <a:off x="152400" y="1028699"/>
            <a:ext cx="8978078" cy="5395967"/>
          </a:xfrm>
          <a:prstGeom prst="rect">
            <a:avLst/>
          </a:prstGeom>
        </p:spPr>
      </p:pic>
      <p:cxnSp>
        <p:nvCxnSpPr>
          <p:cNvPr id="10" name="Straight Connector 9">
            <a:extLst>
              <a:ext uri="{FF2B5EF4-FFF2-40B4-BE49-F238E27FC236}">
                <a16:creationId xmlns:a16="http://schemas.microsoft.com/office/drawing/2014/main" id="{EC8C1821-C9A7-013F-BDA4-34C524FD1D02}"/>
              </a:ext>
            </a:extLst>
          </p:cNvPr>
          <p:cNvCxnSpPr>
            <a:cxnSpLocks/>
          </p:cNvCxnSpPr>
          <p:nvPr/>
        </p:nvCxnSpPr>
        <p:spPr>
          <a:xfrm>
            <a:off x="247650" y="1752600"/>
            <a:ext cx="43815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F63348CB-2972-1F97-CB8A-B16A0EB8BF42}"/>
              </a:ext>
            </a:extLst>
          </p:cNvPr>
          <p:cNvCxnSpPr>
            <a:cxnSpLocks/>
          </p:cNvCxnSpPr>
          <p:nvPr/>
        </p:nvCxnSpPr>
        <p:spPr>
          <a:xfrm>
            <a:off x="228600" y="2133600"/>
            <a:ext cx="4572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96DF840E-C3D7-644B-7CCA-49FA3E1BE294}"/>
              </a:ext>
            </a:extLst>
          </p:cNvPr>
          <p:cNvCxnSpPr>
            <a:cxnSpLocks/>
          </p:cNvCxnSpPr>
          <p:nvPr/>
        </p:nvCxnSpPr>
        <p:spPr>
          <a:xfrm>
            <a:off x="228600" y="2590800"/>
            <a:ext cx="4572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ACDBE800-C5AD-C194-E852-4F571C76EDA1}"/>
              </a:ext>
            </a:extLst>
          </p:cNvPr>
          <p:cNvCxnSpPr>
            <a:cxnSpLocks/>
          </p:cNvCxnSpPr>
          <p:nvPr/>
        </p:nvCxnSpPr>
        <p:spPr>
          <a:xfrm>
            <a:off x="228600" y="2971800"/>
            <a:ext cx="43815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AD6D7616-4287-A75F-7522-15FF8E3D7F11}"/>
              </a:ext>
            </a:extLst>
          </p:cNvPr>
          <p:cNvCxnSpPr>
            <a:cxnSpLocks/>
          </p:cNvCxnSpPr>
          <p:nvPr/>
        </p:nvCxnSpPr>
        <p:spPr>
          <a:xfrm>
            <a:off x="228600" y="3352800"/>
            <a:ext cx="436652" cy="0"/>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33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86471C4D-2AA3-9768-F2A1-9685F0D4705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4B9F2DA-2348-CACC-334D-A81CFA258834}"/>
              </a:ext>
            </a:extLst>
          </p:cNvPr>
          <p:cNvSpPr>
            <a:spLocks noGrp="1"/>
          </p:cNvSpPr>
          <p:nvPr>
            <p:ph type="title"/>
          </p:nvPr>
        </p:nvSpPr>
        <p:spPr>
          <a:xfrm>
            <a:off x="457200" y="0"/>
            <a:ext cx="8229600" cy="685800"/>
          </a:xfrm>
        </p:spPr>
        <p:txBody>
          <a:bodyPr>
            <a:noAutofit/>
          </a:bodyPr>
          <a:lstStyle/>
          <a:p>
            <a:r>
              <a:rPr lang="en-US" sz="4000" u="sng" dirty="0"/>
              <a:t>To Remember from Last Time…</a:t>
            </a:r>
          </a:p>
        </p:txBody>
      </p:sp>
      <p:sp>
        <p:nvSpPr>
          <p:cNvPr id="4" name="Content Placeholder 3">
            <a:extLst>
              <a:ext uri="{FF2B5EF4-FFF2-40B4-BE49-F238E27FC236}">
                <a16:creationId xmlns:a16="http://schemas.microsoft.com/office/drawing/2014/main" id="{5F015D41-6A8D-A43E-2075-916CA15F2CB0}"/>
              </a:ext>
            </a:extLst>
          </p:cNvPr>
          <p:cNvSpPr>
            <a:spLocks noGrp="1"/>
          </p:cNvSpPr>
          <p:nvPr>
            <p:ph idx="1"/>
          </p:nvPr>
        </p:nvSpPr>
        <p:spPr>
          <a:xfrm>
            <a:off x="228600" y="990600"/>
            <a:ext cx="8686800" cy="5715000"/>
          </a:xfrm>
        </p:spPr>
        <p:txBody>
          <a:bodyPr>
            <a:normAutofit lnSpcReduction="10000"/>
          </a:bodyPr>
          <a:lstStyle/>
          <a:p>
            <a:pPr>
              <a:spcAft>
                <a:spcPts val="1200"/>
              </a:spcAft>
            </a:pPr>
            <a:r>
              <a:rPr lang="en-US" b="1" dirty="0"/>
              <a:t>Israel &gt; </a:t>
            </a:r>
            <a:r>
              <a:rPr lang="en-US" dirty="0"/>
              <a:t>God chose this family to bring His word and His Savior to the world</a:t>
            </a:r>
          </a:p>
          <a:p>
            <a:pPr>
              <a:spcAft>
                <a:spcPts val="1200"/>
              </a:spcAft>
            </a:pPr>
            <a:r>
              <a:rPr lang="en-US" b="1" dirty="0"/>
              <a:t>Moses &gt; </a:t>
            </a:r>
            <a:r>
              <a:rPr lang="en-US" dirty="0"/>
              <a:t>Powerful, but too weak to set Israel free (Acts 7:22-25). Now humbled and ready…</a:t>
            </a:r>
          </a:p>
          <a:p>
            <a:pPr>
              <a:spcAft>
                <a:spcPts val="1200"/>
              </a:spcAft>
            </a:pPr>
            <a:r>
              <a:rPr lang="en-US" b="1" dirty="0"/>
              <a:t>Exodus 3:14</a:t>
            </a:r>
            <a:r>
              <a:rPr lang="en-US" dirty="0"/>
              <a:t>  &gt;  God’s Name : “I AM”</a:t>
            </a:r>
          </a:p>
          <a:p>
            <a:pPr lvl="1">
              <a:spcAft>
                <a:spcPts val="1200"/>
              </a:spcAft>
              <a:buFont typeface="Courier New" panose="02070309020205020404" pitchFamily="49" charset="0"/>
              <a:buChar char="o"/>
            </a:pPr>
            <a:r>
              <a:rPr lang="en-US" dirty="0"/>
              <a:t>He is the eternal source of everything that exists</a:t>
            </a:r>
          </a:p>
          <a:p>
            <a:pPr lvl="1">
              <a:spcAft>
                <a:spcPts val="1200"/>
              </a:spcAft>
              <a:buFont typeface="Courier New" panose="02070309020205020404" pitchFamily="49" charset="0"/>
              <a:buChar char="o"/>
            </a:pPr>
            <a:r>
              <a:rPr lang="en-US" dirty="0"/>
              <a:t>He is the Creator and Absolute Authority over everything and everyone (Matthew 28:18).</a:t>
            </a:r>
          </a:p>
          <a:p>
            <a:pPr lvl="1">
              <a:spcAft>
                <a:spcPts val="1200"/>
              </a:spcAft>
              <a:buFont typeface="Courier New" panose="02070309020205020404" pitchFamily="49" charset="0"/>
              <a:buChar char="o"/>
            </a:pPr>
            <a:r>
              <a:rPr lang="en-US" dirty="0"/>
              <a:t>To make and worship any other god is idolatry – an act of treason against the “I AM”</a:t>
            </a:r>
          </a:p>
        </p:txBody>
      </p:sp>
    </p:spTree>
    <p:extLst>
      <p:ext uri="{BB962C8B-B14F-4D97-AF65-F5344CB8AC3E}">
        <p14:creationId xmlns:p14="http://schemas.microsoft.com/office/powerpoint/2010/main" val="765100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914400"/>
          </a:xfrm>
        </p:spPr>
        <p:txBody>
          <a:bodyPr>
            <a:noAutofit/>
          </a:bodyPr>
          <a:lstStyle/>
          <a:p>
            <a:r>
              <a:rPr lang="en-US" sz="4000" u="sng" dirty="0"/>
              <a:t>Pharaoh does not know God</a:t>
            </a:r>
          </a:p>
        </p:txBody>
      </p:sp>
      <p:sp>
        <p:nvSpPr>
          <p:cNvPr id="4" name="Content Placeholder 3"/>
          <p:cNvSpPr>
            <a:spLocks noGrp="1"/>
          </p:cNvSpPr>
          <p:nvPr>
            <p:ph idx="1"/>
          </p:nvPr>
        </p:nvSpPr>
        <p:spPr>
          <a:xfrm>
            <a:off x="152400" y="990600"/>
            <a:ext cx="8839200" cy="5562600"/>
          </a:xfrm>
        </p:spPr>
        <p:txBody>
          <a:bodyPr>
            <a:normAutofit fontScale="92500"/>
          </a:bodyPr>
          <a:lstStyle/>
          <a:p>
            <a:pPr>
              <a:spcAft>
                <a:spcPts val="1200"/>
              </a:spcAft>
            </a:pPr>
            <a:r>
              <a:rPr lang="en-US" b="1" dirty="0"/>
              <a:t>Exodus 5:1 </a:t>
            </a:r>
            <a:r>
              <a:rPr lang="en-US" dirty="0"/>
              <a:t>&gt; Moses: “Let My people go”</a:t>
            </a:r>
          </a:p>
          <a:p>
            <a:pPr>
              <a:spcAft>
                <a:spcPts val="1200"/>
              </a:spcAft>
            </a:pPr>
            <a:r>
              <a:rPr lang="en-US" b="1" dirty="0"/>
              <a:t>Exodus 5:2 </a:t>
            </a:r>
            <a:r>
              <a:rPr lang="en-US" dirty="0"/>
              <a:t>&gt; Pharaoh: “I </a:t>
            </a:r>
            <a:r>
              <a:rPr lang="en-US" b="1" dirty="0"/>
              <a:t>do not</a:t>
            </a:r>
            <a:r>
              <a:rPr lang="en-US" dirty="0"/>
              <a:t> know the Lord” and “I </a:t>
            </a:r>
            <a:r>
              <a:rPr lang="en-US" b="1" dirty="0"/>
              <a:t>will not </a:t>
            </a:r>
            <a:r>
              <a:rPr lang="en-US" dirty="0"/>
              <a:t>let Israel go.”  </a:t>
            </a:r>
          </a:p>
          <a:p>
            <a:pPr>
              <a:spcAft>
                <a:spcPts val="1200"/>
              </a:spcAft>
            </a:pPr>
            <a:r>
              <a:rPr lang="en-US" b="1" dirty="0"/>
              <a:t>Exodus 6:6-8 </a:t>
            </a:r>
            <a:r>
              <a:rPr lang="en-US" dirty="0"/>
              <a:t>&gt; God reminded the people that He was still their almighty and loving God</a:t>
            </a:r>
          </a:p>
          <a:p>
            <a:pPr>
              <a:spcAft>
                <a:spcPts val="1200"/>
              </a:spcAft>
            </a:pPr>
            <a:r>
              <a:rPr lang="en-US" b="1" dirty="0"/>
              <a:t>Exodus 7:4,5 </a:t>
            </a:r>
            <a:r>
              <a:rPr lang="en-US" dirty="0"/>
              <a:t>&gt; God </a:t>
            </a:r>
            <a:r>
              <a:rPr lang="en-US" b="1" dirty="0"/>
              <a:t>will</a:t>
            </a:r>
            <a:r>
              <a:rPr lang="en-US" dirty="0"/>
              <a:t> bring Israel out of Egypt</a:t>
            </a:r>
          </a:p>
          <a:p>
            <a:pPr lvl="1">
              <a:spcAft>
                <a:spcPts val="1200"/>
              </a:spcAft>
            </a:pPr>
            <a:r>
              <a:rPr lang="en-US" dirty="0"/>
              <a:t>God will bring </a:t>
            </a:r>
            <a:r>
              <a:rPr lang="en-US" b="1" dirty="0"/>
              <a:t>judgment</a:t>
            </a:r>
            <a:r>
              <a:rPr lang="en-US" dirty="0"/>
              <a:t> on </a:t>
            </a:r>
            <a:r>
              <a:rPr lang="en-US" b="1" dirty="0"/>
              <a:t>Egypt and their gods</a:t>
            </a:r>
            <a:r>
              <a:rPr lang="en-US" dirty="0"/>
              <a:t> so that the whole world will know that He is the true Lord of all.</a:t>
            </a:r>
          </a:p>
          <a:p>
            <a:pPr lvl="1">
              <a:spcAft>
                <a:spcPts val="1200"/>
              </a:spcAft>
            </a:pPr>
            <a:r>
              <a:rPr lang="en-US" dirty="0"/>
              <a:t>But even in the middle of </a:t>
            </a:r>
            <a:r>
              <a:rPr lang="en-US" b="1" dirty="0"/>
              <a:t>judgment</a:t>
            </a:r>
            <a:r>
              <a:rPr lang="en-US" dirty="0"/>
              <a:t>, God will show </a:t>
            </a:r>
            <a:r>
              <a:rPr lang="en-US" b="1" dirty="0"/>
              <a:t>mercy</a:t>
            </a:r>
          </a:p>
          <a:p>
            <a:pPr>
              <a:spcAft>
                <a:spcPts val="1200"/>
              </a:spcAft>
            </a:pPr>
            <a:endParaRPr lang="en-US" dirty="0"/>
          </a:p>
        </p:txBody>
      </p:sp>
    </p:spTree>
    <p:extLst>
      <p:ext uri="{BB962C8B-B14F-4D97-AF65-F5344CB8AC3E}">
        <p14:creationId xmlns:p14="http://schemas.microsoft.com/office/powerpoint/2010/main" val="1407507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91152" y="-54592"/>
            <a:ext cx="8534400" cy="914400"/>
          </a:xfrm>
        </p:spPr>
        <p:txBody>
          <a:bodyPr>
            <a:noAutofit/>
          </a:bodyPr>
          <a:lstStyle/>
          <a:p>
            <a:r>
              <a:rPr lang="en-US" sz="4000" u="sng" dirty="0"/>
              <a:t>The judgment of God against Egypt</a:t>
            </a:r>
          </a:p>
        </p:txBody>
      </p:sp>
      <p:sp>
        <p:nvSpPr>
          <p:cNvPr id="4" name="Content Placeholder 3"/>
          <p:cNvSpPr>
            <a:spLocks noGrp="1"/>
          </p:cNvSpPr>
          <p:nvPr>
            <p:ph idx="1"/>
          </p:nvPr>
        </p:nvSpPr>
        <p:spPr>
          <a:xfrm>
            <a:off x="304800" y="990600"/>
            <a:ext cx="8610600" cy="5562600"/>
          </a:xfrm>
        </p:spPr>
        <p:txBody>
          <a:bodyPr>
            <a:normAutofit fontScale="85000" lnSpcReduction="20000"/>
          </a:bodyPr>
          <a:lstStyle/>
          <a:p>
            <a:pPr marL="514350" indent="-514350">
              <a:spcAft>
                <a:spcPts val="1200"/>
              </a:spcAft>
              <a:buFont typeface="+mj-lt"/>
              <a:buAutoNum type="arabicPeriod"/>
            </a:pPr>
            <a:r>
              <a:rPr lang="en-US" sz="3100" b="1" dirty="0"/>
              <a:t>Exodus 7:20-21 </a:t>
            </a:r>
            <a:r>
              <a:rPr lang="en-US" sz="3100" dirty="0"/>
              <a:t>&gt; The river turned to </a:t>
            </a:r>
            <a:r>
              <a:rPr lang="en-US" sz="3100" b="1" dirty="0"/>
              <a:t>blood</a:t>
            </a:r>
          </a:p>
          <a:p>
            <a:pPr marL="457200" lvl="1" indent="0">
              <a:spcAft>
                <a:spcPts val="1200"/>
              </a:spcAft>
              <a:buNone/>
            </a:pPr>
            <a:r>
              <a:rPr lang="en-US" sz="2700" dirty="0"/>
              <a:t>Verse 22: the magician’s trick turns Pharaoh’s heart away</a:t>
            </a:r>
          </a:p>
          <a:p>
            <a:pPr marL="514350" indent="-514350">
              <a:spcAft>
                <a:spcPts val="1200"/>
              </a:spcAft>
              <a:buFont typeface="+mj-lt"/>
              <a:buAutoNum type="arabicPeriod"/>
            </a:pPr>
            <a:r>
              <a:rPr lang="en-US" sz="3100" b="1" dirty="0"/>
              <a:t>Exodus 8:6-8 </a:t>
            </a:r>
            <a:r>
              <a:rPr lang="en-US" sz="3100" dirty="0"/>
              <a:t>&gt; Millions of </a:t>
            </a:r>
            <a:r>
              <a:rPr lang="en-US" sz="3100" b="1" dirty="0"/>
              <a:t>frogs</a:t>
            </a:r>
          </a:p>
          <a:p>
            <a:pPr marL="457200" lvl="1" indent="0">
              <a:spcAft>
                <a:spcPts val="1200"/>
              </a:spcAft>
              <a:buNone/>
            </a:pPr>
            <a:r>
              <a:rPr lang="en-US" sz="2700" dirty="0"/>
              <a:t>Verses 8,15: Pharaoh hardened his heart</a:t>
            </a:r>
          </a:p>
          <a:p>
            <a:pPr marL="514350" indent="-514350">
              <a:spcAft>
                <a:spcPts val="1200"/>
              </a:spcAft>
              <a:buFont typeface="+mj-lt"/>
              <a:buAutoNum type="arabicPeriod"/>
            </a:pPr>
            <a:r>
              <a:rPr lang="en-US" sz="3100" b="1" dirty="0"/>
              <a:t>Exodus 8:16,19 </a:t>
            </a:r>
            <a:r>
              <a:rPr lang="en-US" sz="3100" dirty="0"/>
              <a:t>&gt; </a:t>
            </a:r>
            <a:r>
              <a:rPr lang="en-US" sz="3100" b="1" dirty="0"/>
              <a:t>Gnats</a:t>
            </a:r>
            <a:r>
              <a:rPr lang="en-US" sz="3100" dirty="0"/>
              <a:t> on men and animals</a:t>
            </a:r>
          </a:p>
          <a:p>
            <a:pPr marL="457200" lvl="1" indent="0">
              <a:spcAft>
                <a:spcPts val="1200"/>
              </a:spcAft>
              <a:buNone/>
            </a:pPr>
            <a:r>
              <a:rPr lang="en-US" sz="2700" dirty="0"/>
              <a:t>Verse 19: Pharaoh hardened his heart</a:t>
            </a:r>
          </a:p>
          <a:p>
            <a:pPr marL="514350" indent="-514350">
              <a:spcAft>
                <a:spcPts val="1200"/>
              </a:spcAft>
              <a:buFont typeface="+mj-lt"/>
              <a:buAutoNum type="arabicPeriod"/>
            </a:pPr>
            <a:r>
              <a:rPr lang="en-US" sz="3100" b="1" dirty="0"/>
              <a:t>Exodus 8:21-24 </a:t>
            </a:r>
            <a:r>
              <a:rPr lang="en-US" sz="3100" dirty="0"/>
              <a:t>&gt; </a:t>
            </a:r>
            <a:r>
              <a:rPr lang="en-US" sz="3100" b="1" dirty="0"/>
              <a:t>Flies</a:t>
            </a:r>
            <a:r>
              <a:rPr lang="en-US" sz="3100" dirty="0"/>
              <a:t> in Egypt but not in Goshen</a:t>
            </a:r>
          </a:p>
          <a:p>
            <a:pPr marL="400050" lvl="2" indent="0">
              <a:spcAft>
                <a:spcPts val="1200"/>
              </a:spcAft>
              <a:buNone/>
            </a:pPr>
            <a:r>
              <a:rPr lang="en-US" sz="2700" dirty="0"/>
              <a:t>Verses 30-32: Pharaoh hardened his heart</a:t>
            </a:r>
          </a:p>
          <a:p>
            <a:pPr marL="514350" indent="-514350">
              <a:spcAft>
                <a:spcPts val="1200"/>
              </a:spcAft>
              <a:buFont typeface="+mj-lt"/>
              <a:buAutoNum type="arabicPeriod"/>
            </a:pPr>
            <a:r>
              <a:rPr lang="en-US" sz="3100" b="1" dirty="0"/>
              <a:t>Exodus 9:6,7 </a:t>
            </a:r>
            <a:r>
              <a:rPr lang="en-US" sz="3100" dirty="0"/>
              <a:t>&gt; Egyptian </a:t>
            </a:r>
            <a:r>
              <a:rPr lang="en-US" sz="3100" b="1" dirty="0"/>
              <a:t>cattle</a:t>
            </a:r>
            <a:r>
              <a:rPr lang="en-US" sz="3100" dirty="0"/>
              <a:t> die</a:t>
            </a:r>
          </a:p>
          <a:p>
            <a:pPr marL="457200" lvl="1" indent="0">
              <a:spcAft>
                <a:spcPts val="1200"/>
              </a:spcAft>
              <a:buNone/>
            </a:pPr>
            <a:r>
              <a:rPr lang="en-US" sz="2700" dirty="0"/>
              <a:t>Verse 7: Pharaoh hardened his heart</a:t>
            </a:r>
          </a:p>
          <a:p>
            <a:pPr marL="514350" indent="-514350">
              <a:spcAft>
                <a:spcPts val="1200"/>
              </a:spcAft>
              <a:buFont typeface="+mj-lt"/>
              <a:buAutoNum type="arabicPeriod"/>
            </a:pPr>
            <a:endParaRPr lang="en-US" dirty="0"/>
          </a:p>
        </p:txBody>
      </p:sp>
    </p:spTree>
    <p:extLst>
      <p:ext uri="{BB962C8B-B14F-4D97-AF65-F5344CB8AC3E}">
        <p14:creationId xmlns:p14="http://schemas.microsoft.com/office/powerpoint/2010/main" val="3988996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par>
                                <p:cTn id="38" presetID="22" presetClass="entr" presetSubtype="8" fill="hold" grpId="0" nodeType="withEffect">
                                  <p:stCondLst>
                                    <p:cond delay="0"/>
                                  </p:stCondLst>
                                  <p:childTnLst>
                                    <p:set>
                                      <p:cBhvr>
                                        <p:cTn id="39" dur="1" fill="hold">
                                          <p:stCondLst>
                                            <p:cond delay="0"/>
                                          </p:stCondLst>
                                        </p:cTn>
                                        <p:tgtEl>
                                          <p:spTgt spid="4">
                                            <p:txEl>
                                              <p:pRg st="7" end="7"/>
                                            </p:txEl>
                                          </p:spTgt>
                                        </p:tgtEl>
                                        <p:attrNameLst>
                                          <p:attrName>style.visibility</p:attrName>
                                        </p:attrNameLst>
                                      </p:cBhvr>
                                      <p:to>
                                        <p:strVal val="visible"/>
                                      </p:to>
                                    </p:set>
                                    <p:animEffect transition="in" filter="wipe(left)">
                                      <p:cBhvr>
                                        <p:cTn id="40" dur="500"/>
                                        <p:tgtEl>
                                          <p:spTgt spid="4">
                                            <p:txEl>
                                              <p:pRg st="7" end="7"/>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grpId="0" nodeType="clickEffect">
                                  <p:stCondLst>
                                    <p:cond delay="0"/>
                                  </p:stCondLst>
                                  <p:childTnLst>
                                    <p:set>
                                      <p:cBhvr>
                                        <p:cTn id="44" dur="1" fill="hold">
                                          <p:stCondLst>
                                            <p:cond delay="0"/>
                                          </p:stCondLst>
                                        </p:cTn>
                                        <p:tgtEl>
                                          <p:spTgt spid="4">
                                            <p:txEl>
                                              <p:pRg st="8" end="8"/>
                                            </p:txEl>
                                          </p:spTgt>
                                        </p:tgtEl>
                                        <p:attrNameLst>
                                          <p:attrName>style.visibility</p:attrName>
                                        </p:attrNameLst>
                                      </p:cBhvr>
                                      <p:to>
                                        <p:strVal val="visible"/>
                                      </p:to>
                                    </p:set>
                                    <p:animEffect transition="in" filter="wipe(left)">
                                      <p:cBhvr>
                                        <p:cTn id="45" dur="500"/>
                                        <p:tgtEl>
                                          <p:spTgt spid="4">
                                            <p:txEl>
                                              <p:pRg st="8" end="8"/>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grpId="0" nodeType="clickEffect">
                                  <p:stCondLst>
                                    <p:cond delay="0"/>
                                  </p:stCondLst>
                                  <p:childTnLst>
                                    <p:set>
                                      <p:cBhvr>
                                        <p:cTn id="49" dur="1" fill="hold">
                                          <p:stCondLst>
                                            <p:cond delay="0"/>
                                          </p:stCondLst>
                                        </p:cTn>
                                        <p:tgtEl>
                                          <p:spTgt spid="4">
                                            <p:txEl>
                                              <p:pRg st="9" end="9"/>
                                            </p:txEl>
                                          </p:spTgt>
                                        </p:tgtEl>
                                        <p:attrNameLst>
                                          <p:attrName>style.visibility</p:attrName>
                                        </p:attrNameLst>
                                      </p:cBhvr>
                                      <p:to>
                                        <p:strVal val="visible"/>
                                      </p:to>
                                    </p:set>
                                    <p:animEffect transition="in" filter="wipe(left)">
                                      <p:cBhvr>
                                        <p:cTn id="50"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91152" y="-54592"/>
            <a:ext cx="8534400" cy="914400"/>
          </a:xfrm>
        </p:spPr>
        <p:txBody>
          <a:bodyPr>
            <a:noAutofit/>
          </a:bodyPr>
          <a:lstStyle/>
          <a:p>
            <a:r>
              <a:rPr lang="en-US" sz="4000" u="sng" dirty="0"/>
              <a:t>The judgment of God against Egypt</a:t>
            </a:r>
          </a:p>
        </p:txBody>
      </p:sp>
      <p:sp>
        <p:nvSpPr>
          <p:cNvPr id="4" name="Content Placeholder 3"/>
          <p:cNvSpPr>
            <a:spLocks noGrp="1"/>
          </p:cNvSpPr>
          <p:nvPr>
            <p:ph idx="1"/>
          </p:nvPr>
        </p:nvSpPr>
        <p:spPr>
          <a:xfrm>
            <a:off x="304800" y="990600"/>
            <a:ext cx="8610600" cy="5562600"/>
          </a:xfrm>
        </p:spPr>
        <p:txBody>
          <a:bodyPr>
            <a:normAutofit fontScale="92500" lnSpcReduction="20000"/>
          </a:bodyPr>
          <a:lstStyle/>
          <a:p>
            <a:pPr marL="514350" indent="-514350">
              <a:spcAft>
                <a:spcPts val="1200"/>
              </a:spcAft>
              <a:buFont typeface="+mj-lt"/>
              <a:buAutoNum type="arabicPeriod" startAt="6"/>
            </a:pPr>
            <a:r>
              <a:rPr lang="en-US" sz="3100" b="1" dirty="0"/>
              <a:t>Exodus 9:10 </a:t>
            </a:r>
            <a:r>
              <a:rPr lang="en-US" sz="3100" dirty="0"/>
              <a:t>&gt; </a:t>
            </a:r>
            <a:r>
              <a:rPr lang="en-US" sz="3100" b="1" dirty="0"/>
              <a:t>Boils</a:t>
            </a:r>
            <a:r>
              <a:rPr lang="en-US" sz="3100" dirty="0"/>
              <a:t> and sores on men and beasts</a:t>
            </a:r>
          </a:p>
          <a:p>
            <a:pPr marL="457200" lvl="1" indent="0">
              <a:spcAft>
                <a:spcPts val="1200"/>
              </a:spcAft>
              <a:buNone/>
            </a:pPr>
            <a:r>
              <a:rPr lang="en-US" sz="2700" dirty="0"/>
              <a:t>Verse 12: Pharaoh has hardened his heart so often, now </a:t>
            </a:r>
            <a:r>
              <a:rPr lang="en-US" sz="2700" u="sng" dirty="0"/>
              <a:t>God</a:t>
            </a:r>
            <a:r>
              <a:rPr lang="en-US" sz="2700" dirty="0"/>
              <a:t> hardens it for him</a:t>
            </a:r>
          </a:p>
          <a:p>
            <a:pPr marL="457200" lvl="1" indent="0">
              <a:spcAft>
                <a:spcPts val="1200"/>
              </a:spcAft>
              <a:buNone/>
            </a:pPr>
            <a:r>
              <a:rPr lang="en-US" sz="2700" dirty="0"/>
              <a:t>Verse 15: God has </a:t>
            </a:r>
            <a:r>
              <a:rPr lang="en-US" sz="2700" b="1" dirty="0"/>
              <a:t>shown great mercy </a:t>
            </a:r>
            <a:r>
              <a:rPr lang="en-US" sz="2700" dirty="0"/>
              <a:t>by not destroying the people of Egypt quickly and completely</a:t>
            </a:r>
          </a:p>
          <a:p>
            <a:pPr marL="457200" lvl="1" indent="0">
              <a:spcAft>
                <a:spcPts val="1200"/>
              </a:spcAft>
              <a:buNone/>
            </a:pPr>
            <a:r>
              <a:rPr lang="en-US" sz="2700" dirty="0"/>
              <a:t>Verses 19,20:  God gives a merciful warning to the people</a:t>
            </a:r>
          </a:p>
          <a:p>
            <a:pPr marL="514350" indent="-514350">
              <a:spcAft>
                <a:spcPts val="1200"/>
              </a:spcAft>
              <a:buFont typeface="+mj-lt"/>
              <a:buAutoNum type="arabicPeriod" startAt="6"/>
            </a:pPr>
            <a:r>
              <a:rPr lang="en-US" sz="3100" b="1" dirty="0"/>
              <a:t>Exodus 9:25,26 </a:t>
            </a:r>
            <a:r>
              <a:rPr lang="en-US" sz="3100" dirty="0"/>
              <a:t>&gt; Supernatural </a:t>
            </a:r>
            <a:r>
              <a:rPr lang="en-US" sz="3100" b="1" dirty="0"/>
              <a:t>hail</a:t>
            </a:r>
            <a:r>
              <a:rPr lang="en-US" sz="3100" dirty="0"/>
              <a:t> storm</a:t>
            </a:r>
          </a:p>
          <a:p>
            <a:pPr marL="457200" lvl="1" indent="0">
              <a:spcAft>
                <a:spcPts val="1200"/>
              </a:spcAft>
              <a:buNone/>
            </a:pPr>
            <a:r>
              <a:rPr lang="en-US" sz="2700" dirty="0"/>
              <a:t>Verses 34: Pharaoh hardened his heart</a:t>
            </a:r>
          </a:p>
          <a:p>
            <a:pPr marL="457200" lvl="1" indent="0">
              <a:spcAft>
                <a:spcPts val="1200"/>
              </a:spcAft>
              <a:buNone/>
            </a:pPr>
            <a:r>
              <a:rPr lang="en-US" sz="2700" dirty="0"/>
              <a:t>Exodus 10:7  Pharaoh is warned by his own counselors</a:t>
            </a:r>
          </a:p>
          <a:p>
            <a:pPr marL="514350" indent="-514350">
              <a:spcAft>
                <a:spcPts val="1200"/>
              </a:spcAft>
              <a:buFont typeface="+mj-lt"/>
              <a:buAutoNum type="arabicPeriod" startAt="6"/>
            </a:pPr>
            <a:r>
              <a:rPr lang="en-US" sz="3100" b="1" dirty="0"/>
              <a:t>Exodus 10:15 </a:t>
            </a:r>
            <a:r>
              <a:rPr lang="en-US" sz="3100" dirty="0"/>
              <a:t>&gt; </a:t>
            </a:r>
            <a:r>
              <a:rPr lang="en-US" sz="3100" b="1" dirty="0"/>
              <a:t>Locusts</a:t>
            </a:r>
            <a:endParaRPr lang="en-US" sz="2700" b="1" dirty="0"/>
          </a:p>
          <a:p>
            <a:pPr marL="514350" indent="-514350">
              <a:spcAft>
                <a:spcPts val="1200"/>
              </a:spcAft>
              <a:buFont typeface="+mj-lt"/>
              <a:buAutoNum type="arabicPeriod" startAt="6"/>
            </a:pPr>
            <a:r>
              <a:rPr lang="en-US" sz="3100" b="1" dirty="0"/>
              <a:t>Exodus 10:21-24 </a:t>
            </a:r>
            <a:r>
              <a:rPr lang="en-US" sz="3100" dirty="0"/>
              <a:t>&gt; </a:t>
            </a:r>
            <a:r>
              <a:rPr lang="en-US" sz="3100" b="1" dirty="0"/>
              <a:t>Darkness</a:t>
            </a:r>
          </a:p>
        </p:txBody>
      </p:sp>
    </p:spTree>
    <p:extLst>
      <p:ext uri="{BB962C8B-B14F-4D97-AF65-F5344CB8AC3E}">
        <p14:creationId xmlns:p14="http://schemas.microsoft.com/office/powerpoint/2010/main" val="3192436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950" y="690562"/>
            <a:ext cx="9176910" cy="6167438"/>
          </a:xfrm>
          <a:prstGeom prst="rect">
            <a:avLst/>
          </a:prstGeom>
        </p:spPr>
      </p:pic>
      <p:sp>
        <p:nvSpPr>
          <p:cNvPr id="5" name="TextBox 4"/>
          <p:cNvSpPr txBox="1"/>
          <p:nvPr/>
        </p:nvSpPr>
        <p:spPr>
          <a:xfrm>
            <a:off x="0" y="86380"/>
            <a:ext cx="9151960" cy="523220"/>
          </a:xfrm>
          <a:prstGeom prst="rect">
            <a:avLst/>
          </a:prstGeom>
          <a:noFill/>
        </p:spPr>
        <p:txBody>
          <a:bodyPr wrap="square" rtlCol="0">
            <a:spAutoFit/>
          </a:bodyPr>
          <a:lstStyle/>
          <a:p>
            <a:pPr algn="ctr"/>
            <a:r>
              <a:rPr lang="en-US" sz="2800" b="1" dirty="0"/>
              <a:t>Exodus 12:12 </a:t>
            </a:r>
            <a:r>
              <a:rPr lang="en-US" sz="2800" dirty="0"/>
              <a:t>– Judgments against false gods of Egypt</a:t>
            </a:r>
          </a:p>
        </p:txBody>
      </p:sp>
      <p:sp>
        <p:nvSpPr>
          <p:cNvPr id="2" name="TextBox 1"/>
          <p:cNvSpPr txBox="1"/>
          <p:nvPr/>
        </p:nvSpPr>
        <p:spPr>
          <a:xfrm>
            <a:off x="5715000" y="2362200"/>
            <a:ext cx="3429000" cy="2554545"/>
          </a:xfrm>
          <a:prstGeom prst="rect">
            <a:avLst/>
          </a:prstGeom>
          <a:solidFill>
            <a:schemeClr val="bg1"/>
          </a:solidFill>
        </p:spPr>
        <p:txBody>
          <a:bodyPr wrap="square" rtlCol="0">
            <a:spAutoFit/>
          </a:bodyPr>
          <a:lstStyle/>
          <a:p>
            <a:r>
              <a:rPr lang="en-US" sz="3200" dirty="0"/>
              <a:t>God loves us too much to allow idolatry to harden us against Him (Psalm 115:8)</a:t>
            </a:r>
          </a:p>
        </p:txBody>
      </p:sp>
    </p:spTree>
    <p:extLst>
      <p:ext uri="{BB962C8B-B14F-4D97-AF65-F5344CB8AC3E}">
        <p14:creationId xmlns:p14="http://schemas.microsoft.com/office/powerpoint/2010/main" val="4291074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91152" y="-54592"/>
            <a:ext cx="8534400" cy="914400"/>
          </a:xfrm>
        </p:spPr>
        <p:txBody>
          <a:bodyPr>
            <a:noAutofit/>
          </a:bodyPr>
          <a:lstStyle/>
          <a:p>
            <a:r>
              <a:rPr lang="en-US" sz="4000" b="1" u="sng" dirty="0"/>
              <a:t>The Final Judgment</a:t>
            </a:r>
          </a:p>
        </p:txBody>
      </p:sp>
      <p:sp>
        <p:nvSpPr>
          <p:cNvPr id="4" name="Content Placeholder 3"/>
          <p:cNvSpPr>
            <a:spLocks noGrp="1"/>
          </p:cNvSpPr>
          <p:nvPr>
            <p:ph idx="1"/>
          </p:nvPr>
        </p:nvSpPr>
        <p:spPr>
          <a:xfrm>
            <a:off x="152400" y="990600"/>
            <a:ext cx="8991600" cy="5562600"/>
          </a:xfrm>
        </p:spPr>
        <p:txBody>
          <a:bodyPr>
            <a:normAutofit/>
          </a:bodyPr>
          <a:lstStyle/>
          <a:p>
            <a:pPr marL="0" indent="0">
              <a:buNone/>
            </a:pPr>
            <a:r>
              <a:rPr lang="en-US" sz="3100" u="sng" dirty="0"/>
              <a:t>Two purposes</a:t>
            </a:r>
            <a:r>
              <a:rPr lang="en-US" sz="3100" dirty="0"/>
              <a:t> of this final judgment:</a:t>
            </a:r>
          </a:p>
          <a:p>
            <a:pPr marL="914400" lvl="1" indent="-514350">
              <a:buFont typeface="+mj-lt"/>
              <a:buAutoNum type="arabicPeriod"/>
            </a:pPr>
            <a:r>
              <a:rPr lang="en-US" sz="2700" dirty="0"/>
              <a:t>Finally deliver the people of Israel from slavery</a:t>
            </a:r>
          </a:p>
          <a:p>
            <a:pPr marL="914400" lvl="1" indent="-514350">
              <a:spcAft>
                <a:spcPts val="1200"/>
              </a:spcAft>
              <a:buFont typeface="+mj-lt"/>
              <a:buAutoNum type="arabicPeriod"/>
            </a:pPr>
            <a:r>
              <a:rPr lang="en-US" sz="2700" dirty="0"/>
              <a:t>A picture of God’s plan to finally save the world from sin</a:t>
            </a:r>
          </a:p>
          <a:p>
            <a:pPr marL="0" indent="0">
              <a:spcAft>
                <a:spcPts val="1200"/>
              </a:spcAft>
              <a:buNone/>
            </a:pPr>
            <a:r>
              <a:rPr lang="en-US" sz="3100" b="1" dirty="0"/>
              <a:t>Exodus 12 </a:t>
            </a:r>
            <a:r>
              <a:rPr lang="en-US" sz="3100" dirty="0"/>
              <a:t> &gt;  The Passover</a:t>
            </a:r>
          </a:p>
          <a:p>
            <a:pPr marL="857250" lvl="1" indent="-457200">
              <a:spcAft>
                <a:spcPts val="1200"/>
              </a:spcAft>
              <a:buFont typeface="Courier New" panose="02070309020205020404" pitchFamily="49" charset="0"/>
              <a:buChar char="o"/>
            </a:pPr>
            <a:r>
              <a:rPr lang="en-US" sz="2700" b="1" dirty="0"/>
              <a:t>Verses 5-7</a:t>
            </a:r>
            <a:r>
              <a:rPr lang="en-US" sz="2700" dirty="0"/>
              <a:t>: Kill a lamb; paint blood on the doorposts</a:t>
            </a:r>
          </a:p>
          <a:p>
            <a:pPr marL="857250" lvl="1" indent="-457200">
              <a:spcAft>
                <a:spcPts val="1200"/>
              </a:spcAft>
              <a:buFont typeface="Courier New" panose="02070309020205020404" pitchFamily="49" charset="0"/>
              <a:buChar char="o"/>
            </a:pPr>
            <a:r>
              <a:rPr lang="en-US" sz="2700" b="1" dirty="0"/>
              <a:t>Verses 12-13</a:t>
            </a:r>
            <a:r>
              <a:rPr lang="en-US" sz="2700" dirty="0"/>
              <a:t>: Every house with blood – a safe place</a:t>
            </a:r>
          </a:p>
          <a:p>
            <a:pPr marL="857250" lvl="1" indent="-457200">
              <a:spcAft>
                <a:spcPts val="1200"/>
              </a:spcAft>
              <a:buFont typeface="Courier New" panose="02070309020205020404" pitchFamily="49" charset="0"/>
              <a:buChar char="o"/>
            </a:pPr>
            <a:r>
              <a:rPr lang="en-US" sz="2700" b="1" dirty="0"/>
              <a:t>Verse 14</a:t>
            </a:r>
            <a:r>
              <a:rPr lang="en-US" sz="2700" dirty="0"/>
              <a:t>: Celebrate this “pass over” miracle annually</a:t>
            </a:r>
          </a:p>
          <a:p>
            <a:pPr marL="857250" lvl="1" indent="-457200">
              <a:spcAft>
                <a:spcPts val="1200"/>
              </a:spcAft>
              <a:buFont typeface="Courier New" panose="02070309020205020404" pitchFamily="49" charset="0"/>
              <a:buChar char="o"/>
            </a:pPr>
            <a:r>
              <a:rPr lang="en-US" sz="2700" b="1" dirty="0"/>
              <a:t>Verses 29-30</a:t>
            </a:r>
            <a:r>
              <a:rPr lang="en-US" sz="2700" dirty="0"/>
              <a:t>: Death in every house without blood</a:t>
            </a:r>
          </a:p>
          <a:p>
            <a:pPr marL="400050" lvl="1" indent="0">
              <a:spcAft>
                <a:spcPts val="1200"/>
              </a:spcAft>
              <a:buNone/>
            </a:pPr>
            <a:r>
              <a:rPr lang="en-US" sz="2700" dirty="0"/>
              <a:t>	(Remember that Egypt killed Israel’s babies)</a:t>
            </a:r>
          </a:p>
        </p:txBody>
      </p:sp>
    </p:spTree>
    <p:extLst>
      <p:ext uri="{BB962C8B-B14F-4D97-AF65-F5344CB8AC3E}">
        <p14:creationId xmlns:p14="http://schemas.microsoft.com/office/powerpoint/2010/main" val="1924806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91152" y="-76200"/>
            <a:ext cx="8534400" cy="914400"/>
          </a:xfrm>
        </p:spPr>
        <p:txBody>
          <a:bodyPr>
            <a:noAutofit/>
          </a:bodyPr>
          <a:lstStyle/>
          <a:p>
            <a:r>
              <a:rPr lang="en-US" sz="4000" b="1" u="sng" dirty="0"/>
              <a:t>The Exodus (Exit from Egypt)</a:t>
            </a:r>
          </a:p>
        </p:txBody>
      </p:sp>
      <p:sp>
        <p:nvSpPr>
          <p:cNvPr id="4" name="Content Placeholder 3"/>
          <p:cNvSpPr>
            <a:spLocks noGrp="1"/>
          </p:cNvSpPr>
          <p:nvPr>
            <p:ph idx="1"/>
          </p:nvPr>
        </p:nvSpPr>
        <p:spPr>
          <a:xfrm>
            <a:off x="0" y="990600"/>
            <a:ext cx="9144000" cy="5791200"/>
          </a:xfrm>
        </p:spPr>
        <p:txBody>
          <a:bodyPr>
            <a:normAutofit fontScale="92500" lnSpcReduction="20000"/>
          </a:bodyPr>
          <a:lstStyle/>
          <a:p>
            <a:pPr>
              <a:spcAft>
                <a:spcPts val="1200"/>
              </a:spcAft>
            </a:pPr>
            <a:r>
              <a:rPr lang="en-US" sz="3100" b="1" dirty="0"/>
              <a:t>Exodus 12 </a:t>
            </a:r>
            <a:r>
              <a:rPr lang="en-US" sz="3100" dirty="0"/>
              <a:t> &gt;  The Journey begins</a:t>
            </a:r>
          </a:p>
          <a:p>
            <a:pPr marL="857250" lvl="1" indent="-457200">
              <a:spcAft>
                <a:spcPts val="1200"/>
              </a:spcAft>
            </a:pPr>
            <a:r>
              <a:rPr lang="en-US" sz="2700" b="1" dirty="0"/>
              <a:t>Verses 31-33</a:t>
            </a:r>
            <a:r>
              <a:rPr lang="en-US" sz="2700" dirty="0"/>
              <a:t>: The people are set free</a:t>
            </a:r>
          </a:p>
          <a:p>
            <a:pPr marL="857250" lvl="1" indent="-457200">
              <a:spcAft>
                <a:spcPts val="1200"/>
              </a:spcAft>
            </a:pPr>
            <a:r>
              <a:rPr lang="en-US" sz="2700" b="1" dirty="0"/>
              <a:t>Verses 37</a:t>
            </a:r>
            <a:r>
              <a:rPr lang="en-US" sz="2700" dirty="0"/>
              <a:t>: Israel grew from 70 to ~2,000,000 people</a:t>
            </a:r>
          </a:p>
          <a:p>
            <a:pPr marL="857250" lvl="1" indent="-457200">
              <a:spcAft>
                <a:spcPts val="1200"/>
              </a:spcAft>
            </a:pPr>
            <a:r>
              <a:rPr lang="en-US" sz="2700" b="1" dirty="0"/>
              <a:t>Verses 38</a:t>
            </a:r>
            <a:r>
              <a:rPr lang="en-US" sz="2700" dirty="0"/>
              <a:t>: Some Egyptians also followed God (mercy)</a:t>
            </a:r>
          </a:p>
          <a:p>
            <a:pPr>
              <a:spcAft>
                <a:spcPts val="1200"/>
              </a:spcAft>
            </a:pPr>
            <a:r>
              <a:rPr lang="en-US" b="1" dirty="0"/>
              <a:t>Exodus 14 – Egypt’s final challenge</a:t>
            </a:r>
            <a:endParaRPr lang="en-US" dirty="0"/>
          </a:p>
          <a:p>
            <a:pPr lvl="1">
              <a:spcAft>
                <a:spcPts val="1200"/>
              </a:spcAft>
            </a:pPr>
            <a:r>
              <a:rPr lang="en-US" b="1" dirty="0"/>
              <a:t>Verses 5-7 </a:t>
            </a:r>
            <a:r>
              <a:rPr lang="en-US" dirty="0"/>
              <a:t>&gt; Pharaoh changes his mind</a:t>
            </a:r>
          </a:p>
          <a:p>
            <a:pPr lvl="1">
              <a:spcAft>
                <a:spcPts val="1200"/>
              </a:spcAft>
            </a:pPr>
            <a:r>
              <a:rPr lang="en-US" b="1" dirty="0"/>
              <a:t>Verses 10-11 </a:t>
            </a:r>
            <a:r>
              <a:rPr lang="en-US" dirty="0"/>
              <a:t>&gt; The Israelites still don’t trust God</a:t>
            </a:r>
          </a:p>
          <a:p>
            <a:pPr lvl="1">
              <a:spcAft>
                <a:spcPts val="1200"/>
              </a:spcAft>
            </a:pPr>
            <a:r>
              <a:rPr lang="en-US" b="1" dirty="0"/>
              <a:t>Verses 21-22 </a:t>
            </a:r>
            <a:r>
              <a:rPr lang="en-US" dirty="0"/>
              <a:t>&gt; God opens the sea</a:t>
            </a:r>
          </a:p>
          <a:p>
            <a:pPr lvl="1">
              <a:spcAft>
                <a:spcPts val="1200"/>
              </a:spcAft>
            </a:pPr>
            <a:r>
              <a:rPr lang="en-US" b="1" dirty="0"/>
              <a:t>Verses 27-28 </a:t>
            </a:r>
            <a:r>
              <a:rPr lang="en-US" dirty="0"/>
              <a:t>&gt; The Egyptian army drowns (what did Pharaoh command to be done to Hebrew baby boys?)</a:t>
            </a:r>
          </a:p>
          <a:p>
            <a:pPr lvl="1">
              <a:spcAft>
                <a:spcPts val="1200"/>
              </a:spcAft>
            </a:pPr>
            <a:r>
              <a:rPr lang="en-US" b="1" dirty="0"/>
              <a:t>Verse 31 </a:t>
            </a:r>
            <a:r>
              <a:rPr lang="en-US" dirty="0"/>
              <a:t>&gt; For now, the Israelites trust God</a:t>
            </a:r>
          </a:p>
        </p:txBody>
      </p:sp>
    </p:spTree>
    <p:extLst>
      <p:ext uri="{BB962C8B-B14F-4D97-AF65-F5344CB8AC3E}">
        <p14:creationId xmlns:p14="http://schemas.microsoft.com/office/powerpoint/2010/main" val="1810641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wipe(left)">
                                      <p:cBhvr>
                                        <p:cTn id="52"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Back to Mount Sinai</a:t>
            </a:r>
          </a:p>
        </p:txBody>
      </p:sp>
      <p:sp>
        <p:nvSpPr>
          <p:cNvPr id="4" name="Content Placeholder 3"/>
          <p:cNvSpPr>
            <a:spLocks noGrp="1"/>
          </p:cNvSpPr>
          <p:nvPr>
            <p:ph idx="1"/>
          </p:nvPr>
        </p:nvSpPr>
        <p:spPr>
          <a:xfrm>
            <a:off x="152400" y="838200"/>
            <a:ext cx="8839200" cy="5715000"/>
          </a:xfrm>
        </p:spPr>
        <p:txBody>
          <a:bodyPr>
            <a:normAutofit lnSpcReduction="10000"/>
          </a:bodyPr>
          <a:lstStyle/>
          <a:p>
            <a:pPr>
              <a:spcAft>
                <a:spcPts val="1200"/>
              </a:spcAft>
            </a:pPr>
            <a:r>
              <a:rPr lang="en-US" b="1" dirty="0"/>
              <a:t>Exodus 16:2-3,13-15,35</a:t>
            </a:r>
            <a:r>
              <a:rPr lang="en-US" dirty="0"/>
              <a:t>  &gt;  God feeds the grumbling people with </a:t>
            </a:r>
            <a:r>
              <a:rPr lang="en-US" b="1" dirty="0"/>
              <a:t>bread from heaven</a:t>
            </a:r>
          </a:p>
          <a:p>
            <a:pPr>
              <a:spcAft>
                <a:spcPts val="1200"/>
              </a:spcAft>
            </a:pPr>
            <a:r>
              <a:rPr lang="en-US" b="1" dirty="0"/>
              <a:t>Exodus 17:1-2, 5-6</a:t>
            </a:r>
            <a:r>
              <a:rPr lang="en-US" dirty="0"/>
              <a:t>  &gt;  God provides </a:t>
            </a:r>
            <a:r>
              <a:rPr lang="en-US" b="1" dirty="0"/>
              <a:t>water from a rock</a:t>
            </a:r>
            <a:r>
              <a:rPr lang="en-US" dirty="0"/>
              <a:t> for the people</a:t>
            </a:r>
            <a:endParaRPr lang="en-US" b="1" dirty="0"/>
          </a:p>
          <a:p>
            <a:pPr>
              <a:spcAft>
                <a:spcPts val="1200"/>
              </a:spcAft>
            </a:pPr>
            <a:r>
              <a:rPr lang="en-US" b="1" dirty="0"/>
              <a:t>Exodus 3:12</a:t>
            </a:r>
            <a:r>
              <a:rPr lang="en-US" dirty="0"/>
              <a:t>  &gt;  God’s promises to Moses:</a:t>
            </a:r>
          </a:p>
          <a:p>
            <a:pPr lvl="1">
              <a:spcAft>
                <a:spcPts val="1200"/>
              </a:spcAft>
            </a:pPr>
            <a:r>
              <a:rPr lang="en-US" dirty="0"/>
              <a:t>“I will be with you”</a:t>
            </a:r>
          </a:p>
          <a:p>
            <a:pPr lvl="1">
              <a:spcAft>
                <a:spcPts val="1200"/>
              </a:spcAft>
            </a:pPr>
            <a:r>
              <a:rPr lang="en-US" dirty="0"/>
              <a:t>When the people leave Egypt, they will return to this mountain and worship</a:t>
            </a:r>
          </a:p>
          <a:p>
            <a:pPr lvl="1">
              <a:spcAft>
                <a:spcPts val="1200"/>
              </a:spcAft>
            </a:pPr>
            <a:r>
              <a:rPr lang="en-US" b="1" dirty="0"/>
              <a:t>Exodus 19:1-2 </a:t>
            </a:r>
            <a:r>
              <a:rPr lang="en-US" dirty="0"/>
              <a:t>&gt;  3 months later, God has brought them back to the promised mountain</a:t>
            </a:r>
          </a:p>
        </p:txBody>
      </p:sp>
    </p:spTree>
    <p:extLst>
      <p:ext uri="{BB962C8B-B14F-4D97-AF65-F5344CB8AC3E}">
        <p14:creationId xmlns:p14="http://schemas.microsoft.com/office/powerpoint/2010/main" val="3491723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6D5F0-6488-E447-2AC9-D5046E75C20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5F51C30-DEC5-51A2-FF14-95916F584DBA}"/>
              </a:ext>
            </a:extLst>
          </p:cNvPr>
          <p:cNvSpPr>
            <a:spLocks noGrp="1"/>
          </p:cNvSpPr>
          <p:nvPr>
            <p:ph type="title"/>
          </p:nvPr>
        </p:nvSpPr>
        <p:spPr>
          <a:xfrm>
            <a:off x="291152" y="-76200"/>
            <a:ext cx="8534400" cy="914400"/>
          </a:xfrm>
        </p:spPr>
        <p:txBody>
          <a:bodyPr>
            <a:noAutofit/>
          </a:bodyPr>
          <a:lstStyle/>
          <a:p>
            <a:r>
              <a:rPr lang="en-US" sz="4000" b="1" u="sng" dirty="0"/>
              <a:t>The Exodus (Exit from Egypt)</a:t>
            </a:r>
          </a:p>
        </p:txBody>
      </p:sp>
      <p:sp>
        <p:nvSpPr>
          <p:cNvPr id="4" name="Content Placeholder 3">
            <a:extLst>
              <a:ext uri="{FF2B5EF4-FFF2-40B4-BE49-F238E27FC236}">
                <a16:creationId xmlns:a16="http://schemas.microsoft.com/office/drawing/2014/main" id="{AF88D957-7EB2-5D4F-CEC6-83BACB419553}"/>
              </a:ext>
            </a:extLst>
          </p:cNvPr>
          <p:cNvSpPr>
            <a:spLocks noGrp="1"/>
          </p:cNvSpPr>
          <p:nvPr>
            <p:ph idx="1"/>
          </p:nvPr>
        </p:nvSpPr>
        <p:spPr>
          <a:xfrm>
            <a:off x="0" y="762000"/>
            <a:ext cx="8686800" cy="6019800"/>
          </a:xfrm>
        </p:spPr>
        <p:txBody>
          <a:bodyPr>
            <a:normAutofit/>
          </a:bodyPr>
          <a:lstStyle/>
          <a:p>
            <a:pPr>
              <a:spcAft>
                <a:spcPts val="1200"/>
              </a:spcAft>
            </a:pPr>
            <a:r>
              <a:rPr lang="en-US" sz="3100" b="1" dirty="0"/>
              <a:t>Things to remember from these </a:t>
            </a:r>
            <a:r>
              <a:rPr lang="en-US" sz="3100" b="1" u="sng" dirty="0"/>
              <a:t>true</a:t>
            </a:r>
            <a:r>
              <a:rPr lang="en-US" sz="3100" b="1" dirty="0"/>
              <a:t> stories:</a:t>
            </a:r>
          </a:p>
          <a:p>
            <a:pPr lvl="1">
              <a:spcAft>
                <a:spcPts val="1200"/>
              </a:spcAft>
            </a:pPr>
            <a:r>
              <a:rPr lang="en-US" sz="2700" dirty="0"/>
              <a:t>Each time Pharaoh </a:t>
            </a:r>
            <a:r>
              <a:rPr lang="en-US" sz="2700" b="1" dirty="0"/>
              <a:t>hardened</a:t>
            </a:r>
            <a:r>
              <a:rPr lang="en-US" sz="2700" dirty="0"/>
              <a:t> his heart, he became less aware of God’s work around him (Sin blinds people to the truth).</a:t>
            </a:r>
          </a:p>
          <a:p>
            <a:pPr lvl="1">
              <a:spcAft>
                <a:spcPts val="1200"/>
              </a:spcAft>
            </a:pPr>
            <a:r>
              <a:rPr lang="en-US" sz="2700" dirty="0"/>
              <a:t>In the wilderness, God gave the people </a:t>
            </a:r>
            <a:r>
              <a:rPr lang="en-US" sz="2700" b="1" dirty="0"/>
              <a:t>water from a rock </a:t>
            </a:r>
            <a:r>
              <a:rPr lang="en-US" sz="2700" dirty="0"/>
              <a:t>to satisfy their thirst.</a:t>
            </a:r>
          </a:p>
          <a:p>
            <a:pPr lvl="1">
              <a:spcAft>
                <a:spcPts val="1200"/>
              </a:spcAft>
            </a:pPr>
            <a:r>
              <a:rPr lang="en-US" sz="2700" b="1" dirty="0"/>
              <a:t>The Passover </a:t>
            </a:r>
            <a:r>
              <a:rPr lang="en-US" sz="2700" dirty="0"/>
              <a:t>– Only one way to be saved from death: the </a:t>
            </a:r>
            <a:r>
              <a:rPr lang="en-US" sz="2700" b="1" dirty="0"/>
              <a:t>blood of a lamb</a:t>
            </a:r>
            <a:r>
              <a:rPr lang="en-US" sz="2700" dirty="0"/>
              <a:t>, painted across the </a:t>
            </a:r>
            <a:r>
              <a:rPr lang="en-US" sz="2700" b="1" dirty="0"/>
              <a:t>wooden doorposts</a:t>
            </a:r>
          </a:p>
          <a:p>
            <a:pPr lvl="1">
              <a:spcAft>
                <a:spcPts val="1200"/>
              </a:spcAft>
            </a:pPr>
            <a:r>
              <a:rPr lang="en-US" sz="2700" dirty="0"/>
              <a:t>In the wilderness, God fed people with </a:t>
            </a:r>
            <a:r>
              <a:rPr lang="en-US" sz="2700" b="1" dirty="0"/>
              <a:t>bread from heaven</a:t>
            </a:r>
            <a:r>
              <a:rPr lang="en-US" sz="2700" dirty="0"/>
              <a:t>.  They only needed to pick it up and eat.</a:t>
            </a:r>
          </a:p>
        </p:txBody>
      </p:sp>
    </p:spTree>
    <p:extLst>
      <p:ext uri="{BB962C8B-B14F-4D97-AF65-F5344CB8AC3E}">
        <p14:creationId xmlns:p14="http://schemas.microsoft.com/office/powerpoint/2010/main" val="2009021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91152" y="-54592"/>
            <a:ext cx="8534400" cy="914400"/>
          </a:xfrm>
        </p:spPr>
        <p:txBody>
          <a:bodyPr>
            <a:noAutofit/>
          </a:bodyPr>
          <a:lstStyle/>
          <a:p>
            <a:r>
              <a:rPr lang="en-US" sz="4000" b="1" u="sng" dirty="0"/>
              <a:t>One final thought…</a:t>
            </a:r>
          </a:p>
        </p:txBody>
      </p:sp>
      <p:sp>
        <p:nvSpPr>
          <p:cNvPr id="4" name="Content Placeholder 3"/>
          <p:cNvSpPr>
            <a:spLocks noGrp="1"/>
          </p:cNvSpPr>
          <p:nvPr>
            <p:ph idx="1"/>
          </p:nvPr>
        </p:nvSpPr>
        <p:spPr>
          <a:xfrm>
            <a:off x="228600" y="1066800"/>
            <a:ext cx="8763000" cy="5943600"/>
          </a:xfrm>
        </p:spPr>
        <p:txBody>
          <a:bodyPr>
            <a:normAutofit/>
          </a:bodyPr>
          <a:lstStyle/>
          <a:p>
            <a:pPr>
              <a:spcAft>
                <a:spcPts val="1200"/>
              </a:spcAft>
            </a:pPr>
            <a:r>
              <a:rPr lang="en-US" sz="3100" b="1" dirty="0"/>
              <a:t>Exodus 3:14 </a:t>
            </a:r>
            <a:r>
              <a:rPr lang="en-US" sz="3100" dirty="0"/>
              <a:t> &gt;  God’s Name : “I AM”</a:t>
            </a:r>
          </a:p>
          <a:p>
            <a:pPr lvl="1">
              <a:spcAft>
                <a:spcPts val="1200"/>
              </a:spcAft>
              <a:buSzPct val="65000"/>
              <a:buFont typeface="Wingdings" panose="05000000000000000000" pitchFamily="2" charset="2"/>
              <a:buChar char="Ø"/>
            </a:pPr>
            <a:r>
              <a:rPr lang="en-US" sz="2700" dirty="0"/>
              <a:t>God is the only </a:t>
            </a:r>
            <a:r>
              <a:rPr lang="en-US" sz="2700" b="1" dirty="0"/>
              <a:t>eternal</a:t>
            </a:r>
            <a:r>
              <a:rPr lang="en-US" sz="2700" dirty="0"/>
              <a:t> being</a:t>
            </a:r>
          </a:p>
          <a:p>
            <a:pPr lvl="1">
              <a:spcAft>
                <a:spcPts val="1200"/>
              </a:spcAft>
              <a:buSzPct val="65000"/>
              <a:buFont typeface="Wingdings" panose="05000000000000000000" pitchFamily="2" charset="2"/>
              <a:buChar char="Ø"/>
            </a:pPr>
            <a:r>
              <a:rPr lang="en-US" sz="2700" dirty="0"/>
              <a:t>God </a:t>
            </a:r>
            <a:r>
              <a:rPr lang="en-US" sz="2700" b="1" dirty="0"/>
              <a:t>chose</a:t>
            </a:r>
            <a:r>
              <a:rPr lang="en-US" sz="2700" dirty="0"/>
              <a:t> to create everything that exists</a:t>
            </a:r>
          </a:p>
          <a:p>
            <a:pPr lvl="1">
              <a:spcAft>
                <a:spcPts val="1200"/>
              </a:spcAft>
              <a:buSzPct val="65000"/>
              <a:buFont typeface="Wingdings" panose="05000000000000000000" pitchFamily="2" charset="2"/>
              <a:buChar char="Ø"/>
            </a:pPr>
            <a:r>
              <a:rPr lang="en-US" sz="2700" dirty="0"/>
              <a:t>Everything and everyone exists </a:t>
            </a:r>
            <a:r>
              <a:rPr lang="en-US" sz="2700" b="1" dirty="0"/>
              <a:t>for Him </a:t>
            </a:r>
            <a:r>
              <a:rPr lang="en-US" sz="2700" dirty="0"/>
              <a:t>(Col 1:16,17)</a:t>
            </a:r>
          </a:p>
          <a:p>
            <a:pPr lvl="1">
              <a:spcAft>
                <a:spcPts val="1200"/>
              </a:spcAft>
              <a:buSzPct val="65000"/>
              <a:buFont typeface="Wingdings" panose="05000000000000000000" pitchFamily="2" charset="2"/>
              <a:buChar char="Ø"/>
            </a:pPr>
            <a:r>
              <a:rPr lang="en-US" sz="2700" dirty="0"/>
              <a:t>Compared to God, the universe is a tiny dot</a:t>
            </a:r>
          </a:p>
          <a:p>
            <a:pPr lvl="1">
              <a:spcAft>
                <a:spcPts val="1200"/>
              </a:spcAft>
              <a:buSzPct val="65000"/>
              <a:buFont typeface="Wingdings" panose="05000000000000000000" pitchFamily="2" charset="2"/>
              <a:buChar char="Ø"/>
            </a:pPr>
            <a:r>
              <a:rPr lang="en-US" sz="2700" dirty="0"/>
              <a:t>He is </a:t>
            </a:r>
            <a:r>
              <a:rPr lang="en-US" sz="2700" b="1" dirty="0"/>
              <a:t>much more important </a:t>
            </a:r>
            <a:r>
              <a:rPr lang="en-US" sz="2700" dirty="0"/>
              <a:t>than anything else</a:t>
            </a:r>
          </a:p>
          <a:p>
            <a:pPr lvl="1">
              <a:spcAft>
                <a:spcPts val="1200"/>
              </a:spcAft>
              <a:buSzPct val="65000"/>
              <a:buFont typeface="Wingdings" panose="05000000000000000000" pitchFamily="2" charset="2"/>
              <a:buChar char="Ø"/>
            </a:pPr>
            <a:r>
              <a:rPr lang="en-US" sz="2700" dirty="0"/>
              <a:t>Since this is true, how should we respond to Him?</a:t>
            </a:r>
          </a:p>
        </p:txBody>
      </p:sp>
    </p:spTree>
    <p:extLst>
      <p:ext uri="{BB962C8B-B14F-4D97-AF65-F5344CB8AC3E}">
        <p14:creationId xmlns:p14="http://schemas.microsoft.com/office/powerpoint/2010/main" val="3049563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48" y="1600200"/>
            <a:ext cx="9067800" cy="1470025"/>
          </a:xfrm>
        </p:spPr>
        <p:txBody>
          <a:bodyPr>
            <a:normAutofit/>
          </a:bodyPr>
          <a:lstStyle/>
          <a:p>
            <a:r>
              <a:rPr lang="en-US" sz="6000" b="1" u="sng" dirty="0"/>
              <a:t>Who is God?</a:t>
            </a:r>
            <a:endParaRPr lang="en-US" sz="6000" dirty="0"/>
          </a:p>
        </p:txBody>
      </p:sp>
      <p:sp>
        <p:nvSpPr>
          <p:cNvPr id="3" name="Subtitle 2"/>
          <p:cNvSpPr>
            <a:spLocks noGrp="1"/>
          </p:cNvSpPr>
          <p:nvPr>
            <p:ph type="subTitle" idx="1"/>
          </p:nvPr>
        </p:nvSpPr>
        <p:spPr/>
        <p:txBody>
          <a:bodyPr anchor="ctr" anchorCtr="1">
            <a:normAutofit/>
          </a:bodyPr>
          <a:lstStyle/>
          <a:p>
            <a:r>
              <a:rPr lang="en-US" sz="4000" dirty="0">
                <a:solidFill>
                  <a:schemeClr val="bg1">
                    <a:lumMod val="50000"/>
                  </a:schemeClr>
                </a:solidFill>
              </a:rPr>
              <a:t>A very important name</a:t>
            </a:r>
          </a:p>
        </p:txBody>
      </p:sp>
    </p:spTree>
    <p:extLst>
      <p:ext uri="{BB962C8B-B14F-4D97-AF65-F5344CB8AC3E}">
        <p14:creationId xmlns:p14="http://schemas.microsoft.com/office/powerpoint/2010/main" val="12633254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1151478" y="-1151480"/>
            <a:ext cx="6993443" cy="9296401"/>
          </a:xfrm>
          <a:prstGeom prst="rect">
            <a:avLst/>
          </a:prstGeom>
        </p:spPr>
      </p:pic>
      <p:sp>
        <p:nvSpPr>
          <p:cNvPr id="2" name="TextBox 1"/>
          <p:cNvSpPr txBox="1"/>
          <p:nvPr/>
        </p:nvSpPr>
        <p:spPr>
          <a:xfrm>
            <a:off x="152400" y="152400"/>
            <a:ext cx="8991600" cy="2862322"/>
          </a:xfrm>
          <a:prstGeom prst="rect">
            <a:avLst/>
          </a:prstGeom>
          <a:solidFill>
            <a:schemeClr val="tx1">
              <a:alpha val="37000"/>
            </a:schemeClr>
          </a:solidFill>
        </p:spPr>
        <p:txBody>
          <a:bodyPr wrap="square" rtlCol="0">
            <a:spAutoFit/>
          </a:bodyPr>
          <a:lstStyle/>
          <a:p>
            <a:r>
              <a:rPr lang="zh-CN" altLang="en-US" sz="2000" b="1" baseline="30000" dirty="0">
                <a:solidFill>
                  <a:schemeClr val="bg1"/>
                </a:solidFill>
              </a:rPr>
              <a:t> </a:t>
            </a:r>
            <a:r>
              <a:rPr lang="zh-CN" altLang="en-US" sz="2000" b="1" dirty="0">
                <a:solidFill>
                  <a:schemeClr val="bg1"/>
                </a:solidFill>
              </a:rPr>
              <a:t>你们不曾知道吗？你们不曾听见吗？不是从起初就已经告诉过你们吗？自从大地的根基立了以来，你们还不曾明白吗？　神坐在大地的圆穹之上，地上的居民好像蚱蜢，他铺张诸天如铺张幔子，展开众天像展开可以居住的帐棚。</a:t>
            </a:r>
            <a:r>
              <a:rPr lang="zh-CN" altLang="en-US" sz="2000" b="1" baseline="30000" dirty="0">
                <a:solidFill>
                  <a:schemeClr val="bg1"/>
                </a:solidFill>
              </a:rPr>
              <a:t> </a:t>
            </a:r>
            <a:r>
              <a:rPr lang="en-US" altLang="zh-CN" sz="2000" b="1" baseline="30000" dirty="0">
                <a:solidFill>
                  <a:schemeClr val="bg1"/>
                </a:solidFill>
              </a:rPr>
              <a:t> </a:t>
            </a:r>
            <a:r>
              <a:rPr lang="zh-CN" altLang="en-US" sz="2000" b="1" dirty="0">
                <a:solidFill>
                  <a:schemeClr val="bg1"/>
                </a:solidFill>
              </a:rPr>
              <a:t>他使诸侯都归于无有，使地上的审判官成为虚空。</a:t>
            </a:r>
            <a:r>
              <a:rPr lang="zh-CN" altLang="en-US" sz="2000" b="1" baseline="30000" dirty="0">
                <a:solidFill>
                  <a:schemeClr val="bg1"/>
                </a:solidFill>
              </a:rPr>
              <a:t> </a:t>
            </a:r>
            <a:r>
              <a:rPr lang="zh-CN" altLang="en-US" sz="2000" b="1" dirty="0">
                <a:solidFill>
                  <a:schemeClr val="bg1"/>
                </a:solidFill>
              </a:rPr>
              <a:t>他们才刚刚栽上，刚刚种上，他们的树头刚刚在地里扎根，他一吹在其上，他们就枯干了，旋风把他们像碎秸一样吹去。</a:t>
            </a:r>
            <a:br>
              <a:rPr lang="zh-CN" altLang="en-US" sz="2000" b="1" dirty="0">
                <a:solidFill>
                  <a:schemeClr val="bg1"/>
                </a:solidFill>
              </a:rPr>
            </a:br>
            <a:r>
              <a:rPr lang="en-US" altLang="zh-CN" sz="2000" b="1" baseline="30000" dirty="0">
                <a:solidFill>
                  <a:schemeClr val="bg1"/>
                </a:solidFill>
              </a:rPr>
              <a:t> </a:t>
            </a:r>
            <a:r>
              <a:rPr lang="zh-CN" altLang="en-US" sz="2000" b="1" dirty="0">
                <a:solidFill>
                  <a:schemeClr val="bg1"/>
                </a:solidFill>
              </a:rPr>
              <a:t>那圣者说：</a:t>
            </a:r>
            <a:r>
              <a:rPr lang="en-US" altLang="zh-CN" sz="2000" b="1" dirty="0">
                <a:solidFill>
                  <a:schemeClr val="bg1"/>
                </a:solidFill>
              </a:rPr>
              <a:t>"</a:t>
            </a:r>
            <a:r>
              <a:rPr lang="zh-CN" altLang="en-US" sz="2000" b="1" dirty="0">
                <a:solidFill>
                  <a:schemeClr val="bg1"/>
                </a:solidFill>
              </a:rPr>
              <a:t>你们把谁来跟我相比，使他与我相等呢？</a:t>
            </a:r>
            <a:r>
              <a:rPr lang="en-US" altLang="zh-CN" sz="2000" b="1" dirty="0">
                <a:solidFill>
                  <a:schemeClr val="bg1"/>
                </a:solidFill>
              </a:rPr>
              <a:t>"</a:t>
            </a:r>
            <a:r>
              <a:rPr lang="zh-CN" altLang="en-US" sz="2000" b="1" baseline="30000" dirty="0">
                <a:solidFill>
                  <a:schemeClr val="bg1"/>
                </a:solidFill>
              </a:rPr>
              <a:t> </a:t>
            </a:r>
            <a:r>
              <a:rPr lang="zh-CN" altLang="en-US" sz="2000" b="1" dirty="0">
                <a:solidFill>
                  <a:schemeClr val="bg1"/>
                </a:solidFill>
              </a:rPr>
              <a:t>你们向天举目吧！看是谁创造了这些万象？是谁按着数目把万象领出来，一一指名呼唤？因他的大能大力，连一个也不缺少。</a:t>
            </a:r>
            <a:endParaRPr lang="en-US" sz="2000" b="1" dirty="0">
              <a:solidFill>
                <a:schemeClr val="bg1"/>
              </a:solidFill>
            </a:endParaRPr>
          </a:p>
        </p:txBody>
      </p:sp>
      <p:sp>
        <p:nvSpPr>
          <p:cNvPr id="3" name="TextBox 2"/>
          <p:cNvSpPr txBox="1"/>
          <p:nvPr/>
        </p:nvSpPr>
        <p:spPr>
          <a:xfrm>
            <a:off x="304800" y="3825657"/>
            <a:ext cx="8686800" cy="3108543"/>
          </a:xfrm>
          <a:prstGeom prst="rect">
            <a:avLst/>
          </a:prstGeom>
          <a:solidFill>
            <a:schemeClr val="tx1">
              <a:alpha val="31000"/>
            </a:schemeClr>
          </a:solidFill>
        </p:spPr>
        <p:txBody>
          <a:bodyPr wrap="square" rtlCol="0">
            <a:spAutoFit/>
          </a:bodyPr>
          <a:lstStyle/>
          <a:p>
            <a:r>
              <a:rPr lang="en-US" sz="2800" dirty="0">
                <a:solidFill>
                  <a:schemeClr val="bg1"/>
                </a:solidFill>
              </a:rPr>
              <a:t>To whom then will you compare me, that I should be like him? says the Holy One. </a:t>
            </a:r>
            <a:r>
              <a:rPr lang="en-US" sz="2800" b="1" baseline="30000" dirty="0">
                <a:solidFill>
                  <a:schemeClr val="bg1"/>
                </a:solidFill>
              </a:rPr>
              <a:t> </a:t>
            </a:r>
            <a:r>
              <a:rPr lang="en-US" sz="2800" dirty="0">
                <a:solidFill>
                  <a:schemeClr val="bg1"/>
                </a:solidFill>
              </a:rPr>
              <a:t>Lift up your eyes on high and see: who created these? He who brings out their host by number, calling them all by name, by the greatness of his might, and because he is strong in power not one is missing. </a:t>
            </a:r>
          </a:p>
          <a:p>
            <a:endParaRPr lang="en-US" sz="2800" dirty="0"/>
          </a:p>
        </p:txBody>
      </p:sp>
      <p:sp>
        <p:nvSpPr>
          <p:cNvPr id="5" name="Rectangle 4"/>
          <p:cNvSpPr/>
          <p:nvPr/>
        </p:nvSpPr>
        <p:spPr>
          <a:xfrm>
            <a:off x="3174067" y="6226314"/>
            <a:ext cx="2763898" cy="584775"/>
          </a:xfrm>
          <a:prstGeom prst="rect">
            <a:avLst/>
          </a:prstGeom>
        </p:spPr>
        <p:txBody>
          <a:bodyPr wrap="none">
            <a:spAutoFit/>
          </a:bodyPr>
          <a:lstStyle/>
          <a:p>
            <a:pPr algn="ctr">
              <a:spcAft>
                <a:spcPts val="1200"/>
              </a:spcAft>
            </a:pPr>
            <a:r>
              <a:rPr lang="en-US" sz="3200" b="1" dirty="0">
                <a:solidFill>
                  <a:schemeClr val="bg1"/>
                </a:solidFill>
              </a:rPr>
              <a:t>Isaiah 40:25-26</a:t>
            </a:r>
          </a:p>
        </p:txBody>
      </p:sp>
    </p:spTree>
    <p:extLst>
      <p:ext uri="{BB962C8B-B14F-4D97-AF65-F5344CB8AC3E}">
        <p14:creationId xmlns:p14="http://schemas.microsoft.com/office/powerpoint/2010/main" val="1782060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Things to Remember</a:t>
            </a:r>
          </a:p>
        </p:txBody>
      </p:sp>
      <p:sp>
        <p:nvSpPr>
          <p:cNvPr id="4" name="Content Placeholder 3"/>
          <p:cNvSpPr>
            <a:spLocks noGrp="1"/>
          </p:cNvSpPr>
          <p:nvPr>
            <p:ph idx="1"/>
          </p:nvPr>
        </p:nvSpPr>
        <p:spPr>
          <a:xfrm>
            <a:off x="228600" y="762000"/>
            <a:ext cx="8839200" cy="5943600"/>
          </a:xfrm>
        </p:spPr>
        <p:txBody>
          <a:bodyPr>
            <a:normAutofit/>
          </a:bodyPr>
          <a:lstStyle/>
          <a:p>
            <a:pPr>
              <a:spcAft>
                <a:spcPts val="1200"/>
              </a:spcAft>
            </a:pPr>
            <a:r>
              <a:rPr lang="en-US" dirty="0"/>
              <a:t>Sin = breaking God’s law  </a:t>
            </a:r>
            <a:r>
              <a:rPr lang="en-US" dirty="0">
                <a:sym typeface="Wingdings" panose="05000000000000000000" pitchFamily="2" charset="2"/>
              </a:rPr>
              <a:t>  death</a:t>
            </a:r>
            <a:endParaRPr lang="en-US" dirty="0"/>
          </a:p>
          <a:p>
            <a:pPr>
              <a:spcAft>
                <a:spcPts val="1200"/>
              </a:spcAft>
            </a:pPr>
            <a:r>
              <a:rPr lang="en-US" dirty="0"/>
              <a:t>Righteousness does </a:t>
            </a:r>
            <a:r>
              <a:rPr lang="en-US" b="1" dirty="0"/>
              <a:t>not</a:t>
            </a:r>
            <a:r>
              <a:rPr lang="en-US" dirty="0"/>
              <a:t> come from </a:t>
            </a:r>
            <a:r>
              <a:rPr lang="en-US" b="1" dirty="0"/>
              <a:t>perfect</a:t>
            </a:r>
            <a:r>
              <a:rPr lang="en-US" dirty="0"/>
              <a:t> </a:t>
            </a:r>
            <a:r>
              <a:rPr lang="en-US" b="1" u="sng" dirty="0"/>
              <a:t>behavior</a:t>
            </a:r>
            <a:r>
              <a:rPr lang="en-US" dirty="0"/>
              <a:t> – it comes from </a:t>
            </a:r>
            <a:r>
              <a:rPr lang="en-US" b="1" dirty="0"/>
              <a:t>faithful </a:t>
            </a:r>
            <a:r>
              <a:rPr lang="en-US" b="1" u="sng" dirty="0"/>
              <a:t>belief</a:t>
            </a:r>
            <a:r>
              <a:rPr lang="en-US" b="1" dirty="0"/>
              <a:t> </a:t>
            </a:r>
            <a:r>
              <a:rPr lang="en-US" dirty="0"/>
              <a:t>in the </a:t>
            </a:r>
            <a:r>
              <a:rPr lang="en-US" b="1" dirty="0"/>
              <a:t>true God</a:t>
            </a:r>
          </a:p>
          <a:p>
            <a:pPr>
              <a:spcAft>
                <a:spcPts val="1200"/>
              </a:spcAft>
            </a:pPr>
            <a:r>
              <a:rPr lang="en-US" dirty="0"/>
              <a:t>An important </a:t>
            </a:r>
            <a:r>
              <a:rPr lang="en-US" b="1" dirty="0"/>
              <a:t>picture </a:t>
            </a:r>
            <a:r>
              <a:rPr lang="en-US" dirty="0"/>
              <a:t>from the story of Abraham:</a:t>
            </a:r>
          </a:p>
          <a:p>
            <a:pPr lvl="1">
              <a:spcBef>
                <a:spcPts val="0"/>
              </a:spcBef>
              <a:spcAft>
                <a:spcPts val="1200"/>
              </a:spcAft>
            </a:pPr>
            <a:r>
              <a:rPr lang="en-US" dirty="0"/>
              <a:t>The </a:t>
            </a:r>
            <a:r>
              <a:rPr lang="en-US" b="1" dirty="0"/>
              <a:t>only son </a:t>
            </a:r>
            <a:r>
              <a:rPr lang="en-US" dirty="0"/>
              <a:t>of a father climbed the mountain with </a:t>
            </a:r>
            <a:r>
              <a:rPr lang="en-US" b="1" dirty="0"/>
              <a:t>the wood of sacrifice</a:t>
            </a:r>
            <a:r>
              <a:rPr lang="en-US" dirty="0"/>
              <a:t> </a:t>
            </a:r>
            <a:r>
              <a:rPr lang="en-US" b="1" dirty="0"/>
              <a:t>on his back</a:t>
            </a:r>
          </a:p>
          <a:p>
            <a:pPr lvl="1">
              <a:spcBef>
                <a:spcPts val="0"/>
              </a:spcBef>
              <a:spcAft>
                <a:spcPts val="1200"/>
              </a:spcAft>
            </a:pPr>
            <a:r>
              <a:rPr lang="en-US" dirty="0"/>
              <a:t>God provided </a:t>
            </a:r>
            <a:r>
              <a:rPr lang="en-US" b="1" dirty="0"/>
              <a:t>the lamb </a:t>
            </a:r>
            <a:r>
              <a:rPr lang="en-US" dirty="0"/>
              <a:t>as a </a:t>
            </a:r>
            <a:r>
              <a:rPr lang="en-US" b="1" dirty="0"/>
              <a:t>substitute </a:t>
            </a:r>
            <a:r>
              <a:rPr lang="en-US" dirty="0"/>
              <a:t>sacrifice</a:t>
            </a:r>
          </a:p>
          <a:p>
            <a:pPr lvl="1">
              <a:spcBef>
                <a:spcPts val="0"/>
              </a:spcBef>
              <a:spcAft>
                <a:spcPts val="1200"/>
              </a:spcAft>
            </a:pPr>
            <a:r>
              <a:rPr lang="en-US" dirty="0"/>
              <a:t>“On the mountain of the Lord, it </a:t>
            </a:r>
            <a:r>
              <a:rPr lang="en-US" b="1" i="1" dirty="0"/>
              <a:t>will</a:t>
            </a:r>
            <a:r>
              <a:rPr lang="en-US" dirty="0"/>
              <a:t> be provided”</a:t>
            </a:r>
          </a:p>
        </p:txBody>
      </p:sp>
    </p:spTree>
    <p:extLst>
      <p:ext uri="{BB962C8B-B14F-4D97-AF65-F5344CB8AC3E}">
        <p14:creationId xmlns:p14="http://schemas.microsoft.com/office/powerpoint/2010/main" val="263292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914400"/>
          </a:xfrm>
        </p:spPr>
        <p:txBody>
          <a:bodyPr>
            <a:noAutofit/>
          </a:bodyPr>
          <a:lstStyle/>
          <a:p>
            <a:r>
              <a:rPr lang="en-US" sz="4000" u="sng" dirty="0"/>
              <a:t>Also from last lesson…</a:t>
            </a:r>
          </a:p>
        </p:txBody>
      </p:sp>
      <p:sp>
        <p:nvSpPr>
          <p:cNvPr id="4" name="Content Placeholder 3"/>
          <p:cNvSpPr>
            <a:spLocks noGrp="1"/>
          </p:cNvSpPr>
          <p:nvPr>
            <p:ph idx="1"/>
          </p:nvPr>
        </p:nvSpPr>
        <p:spPr>
          <a:xfrm>
            <a:off x="0" y="990600"/>
            <a:ext cx="9144000" cy="5334000"/>
          </a:xfrm>
        </p:spPr>
        <p:txBody>
          <a:bodyPr>
            <a:noAutofit/>
          </a:bodyPr>
          <a:lstStyle/>
          <a:p>
            <a:pPr>
              <a:spcBef>
                <a:spcPts val="600"/>
              </a:spcBef>
              <a:spcAft>
                <a:spcPts val="1200"/>
              </a:spcAft>
            </a:pPr>
            <a:r>
              <a:rPr lang="en-US" sz="2800" b="1" dirty="0"/>
              <a:t>Genesis 47:25</a:t>
            </a:r>
            <a:r>
              <a:rPr lang="en-US" sz="2800" dirty="0"/>
              <a:t> &gt; God used Joseph to save Egypt and Israel</a:t>
            </a:r>
          </a:p>
          <a:p>
            <a:pPr>
              <a:spcBef>
                <a:spcPts val="600"/>
              </a:spcBef>
              <a:spcAft>
                <a:spcPts val="1200"/>
              </a:spcAft>
            </a:pPr>
            <a:r>
              <a:rPr lang="en-US" sz="2800" b="1" dirty="0"/>
              <a:t>Genesis 47:5-6 </a:t>
            </a:r>
            <a:r>
              <a:rPr lang="en-US" sz="2800" dirty="0"/>
              <a:t>&gt; Israel welcomed as guests in Egypt</a:t>
            </a:r>
          </a:p>
          <a:p>
            <a:pPr>
              <a:spcBef>
                <a:spcPts val="600"/>
              </a:spcBef>
              <a:spcAft>
                <a:spcPts val="1200"/>
              </a:spcAft>
            </a:pPr>
            <a:r>
              <a:rPr lang="en-US" sz="2800" dirty="0"/>
              <a:t>God revealed </a:t>
            </a:r>
            <a:r>
              <a:rPr lang="en-US" sz="2800" b="1" dirty="0"/>
              <a:t>His plan </a:t>
            </a:r>
            <a:r>
              <a:rPr lang="en-US" sz="2800" dirty="0"/>
              <a:t>for the future of Israel:</a:t>
            </a:r>
          </a:p>
          <a:p>
            <a:pPr lvl="1">
              <a:spcBef>
                <a:spcPts val="600"/>
              </a:spcBef>
              <a:spcAft>
                <a:spcPts val="1200"/>
              </a:spcAft>
            </a:pPr>
            <a:r>
              <a:rPr lang="en-US" sz="2400" b="1" dirty="0"/>
              <a:t>Genesis 15:13-14</a:t>
            </a:r>
            <a:r>
              <a:rPr lang="en-US" sz="2400" dirty="0"/>
              <a:t> – Israel would be slaves in a foreign land 400 years, but God will come to rescue them</a:t>
            </a:r>
          </a:p>
          <a:p>
            <a:pPr>
              <a:spcBef>
                <a:spcPts val="600"/>
              </a:spcBef>
              <a:spcAft>
                <a:spcPts val="1200"/>
              </a:spcAft>
            </a:pPr>
            <a:r>
              <a:rPr lang="en-US" sz="2800" b="1" dirty="0"/>
              <a:t>Isaiah 25:1 &gt; God is in control </a:t>
            </a:r>
            <a:r>
              <a:rPr lang="en-US" sz="2800" dirty="0"/>
              <a:t>of world history (His story)</a:t>
            </a:r>
          </a:p>
        </p:txBody>
      </p:sp>
    </p:spTree>
    <p:extLst>
      <p:ext uri="{BB962C8B-B14F-4D97-AF65-F5344CB8AC3E}">
        <p14:creationId xmlns:p14="http://schemas.microsoft.com/office/powerpoint/2010/main" val="2944936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914400"/>
          </a:xfrm>
        </p:spPr>
        <p:txBody>
          <a:bodyPr>
            <a:noAutofit/>
          </a:bodyPr>
          <a:lstStyle/>
          <a:p>
            <a:r>
              <a:rPr lang="en-US" sz="4000" u="sng" dirty="0"/>
              <a:t>Israel in the land of Egypt</a:t>
            </a:r>
          </a:p>
        </p:txBody>
      </p:sp>
      <p:sp>
        <p:nvSpPr>
          <p:cNvPr id="4" name="Content Placeholder 3"/>
          <p:cNvSpPr>
            <a:spLocks noGrp="1"/>
          </p:cNvSpPr>
          <p:nvPr>
            <p:ph idx="1"/>
          </p:nvPr>
        </p:nvSpPr>
        <p:spPr>
          <a:xfrm>
            <a:off x="304800" y="990600"/>
            <a:ext cx="8610600" cy="4800600"/>
          </a:xfrm>
        </p:spPr>
        <p:txBody>
          <a:bodyPr>
            <a:normAutofit fontScale="92500" lnSpcReduction="10000"/>
          </a:bodyPr>
          <a:lstStyle/>
          <a:p>
            <a:pPr>
              <a:spcAft>
                <a:spcPts val="1200"/>
              </a:spcAft>
            </a:pPr>
            <a:r>
              <a:rPr lang="en-US" b="1" dirty="0"/>
              <a:t>~1300 BC ; </a:t>
            </a:r>
            <a:r>
              <a:rPr lang="en-US" dirty="0"/>
              <a:t> During </a:t>
            </a:r>
            <a:r>
              <a:rPr lang="zh-CN" altLang="en-US" dirty="0"/>
              <a:t> </a:t>
            </a:r>
            <a:r>
              <a:rPr lang="zh-CN" altLang="en-US" b="1" dirty="0"/>
              <a:t>商朝</a:t>
            </a:r>
            <a:r>
              <a:rPr lang="zh-CN" altLang="en-US" dirty="0"/>
              <a:t> </a:t>
            </a:r>
            <a:r>
              <a:rPr lang="en-US" dirty="0"/>
              <a:t> (Shang Dynasty)</a:t>
            </a:r>
          </a:p>
          <a:p>
            <a:pPr>
              <a:spcAft>
                <a:spcPts val="1200"/>
              </a:spcAft>
            </a:pPr>
            <a:r>
              <a:rPr lang="en-US" b="1" dirty="0"/>
              <a:t>Exodus 1:6-7</a:t>
            </a:r>
            <a:r>
              <a:rPr lang="en-US" dirty="0"/>
              <a:t> &gt; Joseph’s generation passed away, but the Israelite people multiplied</a:t>
            </a:r>
          </a:p>
          <a:p>
            <a:pPr>
              <a:spcAft>
                <a:spcPts val="1200"/>
              </a:spcAft>
            </a:pPr>
            <a:r>
              <a:rPr lang="en-US" b="1" dirty="0"/>
              <a:t>Exodus 1:8-10 </a:t>
            </a:r>
            <a:r>
              <a:rPr lang="en-US" dirty="0"/>
              <a:t>&gt; Egypt became afraid of Israel</a:t>
            </a:r>
          </a:p>
          <a:p>
            <a:pPr>
              <a:spcAft>
                <a:spcPts val="1200"/>
              </a:spcAft>
            </a:pPr>
            <a:r>
              <a:rPr lang="en-US" b="1" dirty="0"/>
              <a:t>Exodus 1:11-14 </a:t>
            </a:r>
            <a:r>
              <a:rPr lang="en-US" dirty="0"/>
              <a:t>&gt; To control Israel, Egypt made them slaves and mistreated them</a:t>
            </a:r>
          </a:p>
          <a:p>
            <a:pPr>
              <a:spcAft>
                <a:spcPts val="1200"/>
              </a:spcAft>
            </a:pPr>
            <a:r>
              <a:rPr lang="en-US" b="1" dirty="0"/>
              <a:t>Exodus 1:15-17, 22 </a:t>
            </a:r>
            <a:r>
              <a:rPr lang="en-US" dirty="0"/>
              <a:t>&gt; To reduce growth rate of Israel, Pharaoh commanded that Israelite baby boys be killed or thrown into the river</a:t>
            </a:r>
          </a:p>
        </p:txBody>
      </p:sp>
    </p:spTree>
    <p:extLst>
      <p:ext uri="{BB962C8B-B14F-4D97-AF65-F5344CB8AC3E}">
        <p14:creationId xmlns:p14="http://schemas.microsoft.com/office/powerpoint/2010/main" val="742812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914400"/>
          </a:xfrm>
        </p:spPr>
        <p:txBody>
          <a:bodyPr>
            <a:noAutofit/>
          </a:bodyPr>
          <a:lstStyle/>
          <a:p>
            <a:r>
              <a:rPr lang="en-US" sz="4000" u="sng" dirty="0"/>
              <a:t>Moses</a:t>
            </a:r>
          </a:p>
        </p:txBody>
      </p:sp>
      <p:sp>
        <p:nvSpPr>
          <p:cNvPr id="4" name="Content Placeholder 3"/>
          <p:cNvSpPr>
            <a:spLocks noGrp="1"/>
          </p:cNvSpPr>
          <p:nvPr>
            <p:ph idx="1"/>
          </p:nvPr>
        </p:nvSpPr>
        <p:spPr>
          <a:xfrm>
            <a:off x="304800" y="990600"/>
            <a:ext cx="8610600" cy="5486400"/>
          </a:xfrm>
        </p:spPr>
        <p:txBody>
          <a:bodyPr>
            <a:normAutofit fontScale="92500" lnSpcReduction="10000"/>
          </a:bodyPr>
          <a:lstStyle/>
          <a:p>
            <a:pPr>
              <a:spcAft>
                <a:spcPts val="1200"/>
              </a:spcAft>
            </a:pPr>
            <a:r>
              <a:rPr lang="en-US" b="1" dirty="0"/>
              <a:t>Exodus 2:1,2</a:t>
            </a:r>
            <a:r>
              <a:rPr lang="en-US" dirty="0"/>
              <a:t> &gt; An Israelite baby is born</a:t>
            </a:r>
          </a:p>
          <a:p>
            <a:pPr>
              <a:spcAft>
                <a:spcPts val="1200"/>
              </a:spcAft>
            </a:pPr>
            <a:r>
              <a:rPr lang="en-US" b="1" dirty="0"/>
              <a:t>Exodus 2:3-6</a:t>
            </a:r>
            <a:r>
              <a:rPr lang="en-US" dirty="0"/>
              <a:t> &gt; The baby was </a:t>
            </a:r>
            <a:r>
              <a:rPr lang="en-US" b="1" dirty="0"/>
              <a:t>put into the river</a:t>
            </a:r>
            <a:r>
              <a:rPr lang="en-US" dirty="0"/>
              <a:t>, but found by the daughter of Pharaoh</a:t>
            </a:r>
          </a:p>
          <a:p>
            <a:pPr>
              <a:spcAft>
                <a:spcPts val="1200"/>
              </a:spcAft>
            </a:pPr>
            <a:r>
              <a:rPr lang="en-US" b="1" dirty="0"/>
              <a:t>Exodus 2:10 </a:t>
            </a:r>
            <a:r>
              <a:rPr lang="en-US" dirty="0"/>
              <a:t>&gt; The boy is </a:t>
            </a:r>
            <a:r>
              <a:rPr lang="en-US" b="1" dirty="0"/>
              <a:t>adopted</a:t>
            </a:r>
            <a:r>
              <a:rPr lang="en-US" dirty="0"/>
              <a:t> by Pharaoh’s daughter and named </a:t>
            </a:r>
            <a:r>
              <a:rPr lang="en-US" b="1" dirty="0"/>
              <a:t>Moses</a:t>
            </a:r>
          </a:p>
          <a:p>
            <a:pPr>
              <a:spcAft>
                <a:spcPts val="1200"/>
              </a:spcAft>
            </a:pPr>
            <a:r>
              <a:rPr lang="en-US" b="1" dirty="0"/>
              <a:t>Exodus 2:11,12 </a:t>
            </a:r>
            <a:r>
              <a:rPr lang="en-US" dirty="0"/>
              <a:t>&gt; </a:t>
            </a:r>
            <a:r>
              <a:rPr lang="en-US" b="1" dirty="0"/>
              <a:t>Powerful Moses</a:t>
            </a:r>
            <a:r>
              <a:rPr lang="en-US" dirty="0"/>
              <a:t> tried to use his own strength to defend and rescue his people</a:t>
            </a:r>
          </a:p>
          <a:p>
            <a:pPr>
              <a:spcAft>
                <a:spcPts val="1200"/>
              </a:spcAft>
            </a:pPr>
            <a:r>
              <a:rPr lang="en-US" b="1" dirty="0"/>
              <a:t>Exodus 2:13-15 </a:t>
            </a:r>
            <a:r>
              <a:rPr lang="en-US" dirty="0"/>
              <a:t>&gt; Moses quickly </a:t>
            </a:r>
            <a:r>
              <a:rPr lang="en-US" b="1" dirty="0"/>
              <a:t>left Egypt </a:t>
            </a:r>
            <a:r>
              <a:rPr lang="en-US" dirty="0"/>
              <a:t>to avoid trouble, going to the land of Midian.</a:t>
            </a:r>
          </a:p>
          <a:p>
            <a:pPr>
              <a:spcAft>
                <a:spcPts val="1200"/>
              </a:spcAft>
            </a:pPr>
            <a:r>
              <a:rPr lang="en-US" b="1" dirty="0"/>
              <a:t>Exodus 2:23-25</a:t>
            </a:r>
            <a:r>
              <a:rPr lang="en-US" dirty="0"/>
              <a:t> &gt; God heard the cries of Israel</a:t>
            </a:r>
          </a:p>
        </p:txBody>
      </p:sp>
    </p:spTree>
    <p:extLst>
      <p:ext uri="{BB962C8B-B14F-4D97-AF65-F5344CB8AC3E}">
        <p14:creationId xmlns:p14="http://schemas.microsoft.com/office/powerpoint/2010/main" val="1685663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914400"/>
          </a:xfrm>
        </p:spPr>
        <p:txBody>
          <a:bodyPr>
            <a:noAutofit/>
          </a:bodyPr>
          <a:lstStyle/>
          <a:p>
            <a:r>
              <a:rPr lang="en-US" sz="4000" b="1" u="sng" dirty="0"/>
              <a:t>God prepares a deliverer</a:t>
            </a:r>
          </a:p>
        </p:txBody>
      </p:sp>
      <p:sp>
        <p:nvSpPr>
          <p:cNvPr id="4" name="Content Placeholder 3"/>
          <p:cNvSpPr>
            <a:spLocks noGrp="1"/>
          </p:cNvSpPr>
          <p:nvPr>
            <p:ph idx="1"/>
          </p:nvPr>
        </p:nvSpPr>
        <p:spPr>
          <a:xfrm>
            <a:off x="0" y="990600"/>
            <a:ext cx="9067800" cy="5791200"/>
          </a:xfrm>
        </p:spPr>
        <p:txBody>
          <a:bodyPr>
            <a:normAutofit/>
          </a:bodyPr>
          <a:lstStyle/>
          <a:p>
            <a:pPr marL="457200">
              <a:spcAft>
                <a:spcPts val="1200"/>
              </a:spcAft>
            </a:pPr>
            <a:r>
              <a:rPr lang="en-US" b="1" dirty="0"/>
              <a:t>Exodus 3</a:t>
            </a:r>
            <a:r>
              <a:rPr lang="en-US" dirty="0"/>
              <a:t> &gt; Moses in the desert (40 years later)</a:t>
            </a:r>
          </a:p>
          <a:p>
            <a:pPr marL="628650" lvl="1" indent="-457200">
              <a:spcAft>
                <a:spcPts val="1200"/>
              </a:spcAft>
              <a:buFont typeface="Courier New" panose="02070309020205020404" pitchFamily="49" charset="0"/>
              <a:buChar char="o"/>
            </a:pPr>
            <a:r>
              <a:rPr lang="en-US" b="1" dirty="0"/>
              <a:t>Verse 1</a:t>
            </a:r>
            <a:r>
              <a:rPr lang="en-US" dirty="0"/>
              <a:t>:  Moses was </a:t>
            </a:r>
            <a:r>
              <a:rPr lang="en-US" b="1" dirty="0"/>
              <a:t>once a powerful prince</a:t>
            </a:r>
            <a:r>
              <a:rPr lang="en-US" dirty="0"/>
              <a:t>, but is now just an </a:t>
            </a:r>
            <a:r>
              <a:rPr lang="en-US" b="1" dirty="0"/>
              <a:t>80 year old shepherd</a:t>
            </a:r>
            <a:r>
              <a:rPr lang="en-US" dirty="0"/>
              <a:t>, alone in the wilderness</a:t>
            </a:r>
          </a:p>
          <a:p>
            <a:pPr marL="628650" lvl="1" indent="-457200">
              <a:spcAft>
                <a:spcPts val="1200"/>
              </a:spcAft>
              <a:buFont typeface="Courier New" panose="02070309020205020404" pitchFamily="49" charset="0"/>
              <a:buChar char="o"/>
            </a:pPr>
            <a:r>
              <a:rPr lang="en-US" b="1" dirty="0"/>
              <a:t>Verses 2-4</a:t>
            </a:r>
            <a:r>
              <a:rPr lang="en-US" dirty="0"/>
              <a:t>:  God appeared to Moses in a burning bush</a:t>
            </a:r>
          </a:p>
          <a:p>
            <a:pPr marL="628650" lvl="1" indent="-457200">
              <a:spcAft>
                <a:spcPts val="1200"/>
              </a:spcAft>
              <a:buFont typeface="Courier New" panose="02070309020205020404" pitchFamily="49" charset="0"/>
              <a:buChar char="o"/>
            </a:pPr>
            <a:r>
              <a:rPr lang="en-US" b="1" dirty="0"/>
              <a:t>Verses 5-6</a:t>
            </a:r>
            <a:r>
              <a:rPr lang="en-US" dirty="0"/>
              <a:t>:  Moses is now </a:t>
            </a:r>
            <a:r>
              <a:rPr lang="en-US" b="1" dirty="0"/>
              <a:t>humble</a:t>
            </a:r>
            <a:r>
              <a:rPr lang="en-US" dirty="0"/>
              <a:t> enough to be useful </a:t>
            </a:r>
            <a:r>
              <a:rPr lang="en-US" b="1" dirty="0"/>
              <a:t>(1</a:t>
            </a:r>
            <a:r>
              <a:rPr lang="en-US" dirty="0">
                <a:solidFill>
                  <a:schemeClr val="bg1"/>
                </a:solidFill>
              </a:rPr>
              <a:t> </a:t>
            </a:r>
            <a:r>
              <a:rPr lang="en-US" b="1" dirty="0"/>
              <a:t>Peter 5:6)</a:t>
            </a:r>
          </a:p>
          <a:p>
            <a:pPr marL="628650" lvl="1" indent="-457200">
              <a:spcAft>
                <a:spcPts val="1200"/>
              </a:spcAft>
              <a:buFont typeface="Courier New" panose="02070309020205020404" pitchFamily="49" charset="0"/>
              <a:buChar char="o"/>
            </a:pPr>
            <a:r>
              <a:rPr lang="en-US" b="1" dirty="0"/>
              <a:t>Verses 9-10</a:t>
            </a:r>
            <a:r>
              <a:rPr lang="en-US" dirty="0"/>
              <a:t>:  God tells Moses to return to Egypt and bring the Israelites out</a:t>
            </a:r>
          </a:p>
        </p:txBody>
      </p:sp>
    </p:spTree>
    <p:extLst>
      <p:ext uri="{BB962C8B-B14F-4D97-AF65-F5344CB8AC3E}">
        <p14:creationId xmlns:p14="http://schemas.microsoft.com/office/powerpoint/2010/main" val="4186726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914400"/>
          </a:xfrm>
        </p:spPr>
        <p:txBody>
          <a:bodyPr>
            <a:noAutofit/>
          </a:bodyPr>
          <a:lstStyle/>
          <a:p>
            <a:r>
              <a:rPr lang="en-US" sz="4000" b="1" u="sng" dirty="0"/>
              <a:t>Who am I ?    Who are You ?</a:t>
            </a:r>
          </a:p>
        </p:txBody>
      </p:sp>
      <p:sp>
        <p:nvSpPr>
          <p:cNvPr id="4" name="Content Placeholder 3"/>
          <p:cNvSpPr>
            <a:spLocks noGrp="1"/>
          </p:cNvSpPr>
          <p:nvPr>
            <p:ph idx="1"/>
          </p:nvPr>
        </p:nvSpPr>
        <p:spPr>
          <a:xfrm>
            <a:off x="304800" y="865496"/>
            <a:ext cx="8458200" cy="5791200"/>
          </a:xfrm>
        </p:spPr>
        <p:txBody>
          <a:bodyPr>
            <a:normAutofit lnSpcReduction="10000"/>
          </a:bodyPr>
          <a:lstStyle/>
          <a:p>
            <a:pPr marL="457200">
              <a:spcAft>
                <a:spcPts val="1200"/>
              </a:spcAft>
            </a:pPr>
            <a:r>
              <a:rPr lang="en-US" b="1" dirty="0"/>
              <a:t>Exodus 3</a:t>
            </a:r>
            <a:r>
              <a:rPr lang="en-US" dirty="0"/>
              <a:t> &gt; Moses and God in the desert</a:t>
            </a:r>
          </a:p>
          <a:p>
            <a:pPr marL="457200" lvl="1">
              <a:spcAft>
                <a:spcPts val="1200"/>
              </a:spcAft>
            </a:pPr>
            <a:r>
              <a:rPr lang="en-US" b="1" dirty="0"/>
              <a:t>Verses 11</a:t>
            </a:r>
            <a:r>
              <a:rPr lang="en-US" dirty="0"/>
              <a:t>:  Moses is humble and afraid</a:t>
            </a:r>
          </a:p>
          <a:p>
            <a:pPr marL="457200" lvl="1">
              <a:spcAft>
                <a:spcPts val="1200"/>
              </a:spcAft>
            </a:pPr>
            <a:r>
              <a:rPr lang="en-US" b="1" dirty="0"/>
              <a:t>Verses 12</a:t>
            </a:r>
            <a:r>
              <a:rPr lang="en-US" dirty="0"/>
              <a:t>:  God promises that He will go with Him</a:t>
            </a:r>
          </a:p>
          <a:p>
            <a:pPr marL="457200" lvl="1">
              <a:spcAft>
                <a:spcPts val="1200"/>
              </a:spcAft>
            </a:pPr>
            <a:r>
              <a:rPr lang="en-US" b="1" dirty="0"/>
              <a:t>Verses 13:  </a:t>
            </a:r>
            <a:r>
              <a:rPr lang="en-US" dirty="0"/>
              <a:t>Egypt had many gods with many names: Ra, Khnum, Hapi, Osiris, </a:t>
            </a:r>
            <a:r>
              <a:rPr lang="en-US" dirty="0" err="1"/>
              <a:t>Heqt</a:t>
            </a:r>
            <a:r>
              <a:rPr lang="en-US" dirty="0"/>
              <a:t>, Seb, Uatchit, Ptah, </a:t>
            </a:r>
            <a:r>
              <a:rPr lang="en-US" dirty="0" err="1"/>
              <a:t>Mnevis</a:t>
            </a:r>
            <a:r>
              <a:rPr lang="en-US" dirty="0"/>
              <a:t>, Hathor, Amon, </a:t>
            </a:r>
            <a:r>
              <a:rPr lang="en-US" dirty="0" err="1"/>
              <a:t>Sekhemet</a:t>
            </a:r>
            <a:r>
              <a:rPr lang="en-US" dirty="0"/>
              <a:t>, Serapis, Imhotep, Nut, Isis, Seth, Shuh, </a:t>
            </a:r>
            <a:r>
              <a:rPr lang="en-US" dirty="0" err="1"/>
              <a:t>Serapia</a:t>
            </a:r>
            <a:r>
              <a:rPr lang="en-US" dirty="0"/>
              <a:t>, Re, Aten, Atum, Orus, Thoth, ... </a:t>
            </a:r>
          </a:p>
          <a:p>
            <a:pPr marL="457200" lvl="1">
              <a:spcAft>
                <a:spcPts val="1200"/>
              </a:spcAft>
            </a:pPr>
            <a:r>
              <a:rPr lang="en-US" b="1" dirty="0"/>
              <a:t>Verses 14</a:t>
            </a:r>
            <a:r>
              <a:rPr lang="en-US" dirty="0"/>
              <a:t>:  The name of the true God …  “</a:t>
            </a:r>
            <a:r>
              <a:rPr lang="en-US" b="1" dirty="0"/>
              <a:t>I AM</a:t>
            </a:r>
            <a:r>
              <a:rPr lang="en-US" dirty="0"/>
              <a:t>”  … eternally self-existent.  The essential center of all things. </a:t>
            </a:r>
          </a:p>
        </p:txBody>
      </p:sp>
    </p:spTree>
    <p:extLst>
      <p:ext uri="{BB962C8B-B14F-4D97-AF65-F5344CB8AC3E}">
        <p14:creationId xmlns:p14="http://schemas.microsoft.com/office/powerpoint/2010/main" val="3164103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Facts to Remember</a:t>
            </a:r>
          </a:p>
        </p:txBody>
      </p:sp>
      <p:sp>
        <p:nvSpPr>
          <p:cNvPr id="4" name="Content Placeholder 3"/>
          <p:cNvSpPr>
            <a:spLocks noGrp="1"/>
          </p:cNvSpPr>
          <p:nvPr>
            <p:ph idx="1"/>
          </p:nvPr>
        </p:nvSpPr>
        <p:spPr>
          <a:xfrm>
            <a:off x="228600" y="990600"/>
            <a:ext cx="8686800" cy="5715000"/>
          </a:xfrm>
        </p:spPr>
        <p:txBody>
          <a:bodyPr>
            <a:normAutofit/>
          </a:bodyPr>
          <a:lstStyle/>
          <a:p>
            <a:pPr>
              <a:spcAft>
                <a:spcPts val="1200"/>
              </a:spcAft>
            </a:pPr>
            <a:r>
              <a:rPr lang="en-US" b="1" dirty="0"/>
              <a:t>Moses &gt; </a:t>
            </a:r>
            <a:r>
              <a:rPr lang="en-US" dirty="0"/>
              <a:t>Powerful, but too weak to set Israel free (Acts 7:22-25). Now humbled and ready…</a:t>
            </a:r>
          </a:p>
          <a:p>
            <a:pPr>
              <a:spcAft>
                <a:spcPts val="1200"/>
              </a:spcAft>
            </a:pPr>
            <a:r>
              <a:rPr lang="en-US" b="1" dirty="0"/>
              <a:t>Exodus 3:14</a:t>
            </a:r>
            <a:r>
              <a:rPr lang="en-US" dirty="0"/>
              <a:t>  &gt;  God’s Name : “I AM”</a:t>
            </a:r>
          </a:p>
          <a:p>
            <a:pPr lvl="1">
              <a:spcAft>
                <a:spcPts val="1200"/>
              </a:spcAft>
              <a:buFont typeface="Courier New" panose="02070309020205020404" pitchFamily="49" charset="0"/>
              <a:buChar char="o"/>
            </a:pPr>
            <a:r>
              <a:rPr lang="en-US" dirty="0"/>
              <a:t>He is the eternal source of everything that exists</a:t>
            </a:r>
          </a:p>
          <a:p>
            <a:pPr lvl="1">
              <a:spcAft>
                <a:spcPts val="1200"/>
              </a:spcAft>
              <a:buFont typeface="Courier New" panose="02070309020205020404" pitchFamily="49" charset="0"/>
              <a:buChar char="o"/>
            </a:pPr>
            <a:r>
              <a:rPr lang="en-US" dirty="0"/>
              <a:t>He is the Creator and Absolute Authority over everything and everyone (Matthew 28:18).</a:t>
            </a:r>
          </a:p>
          <a:p>
            <a:pPr lvl="1">
              <a:spcAft>
                <a:spcPts val="1200"/>
              </a:spcAft>
              <a:buFont typeface="Courier New" panose="02070309020205020404" pitchFamily="49" charset="0"/>
              <a:buChar char="o"/>
            </a:pPr>
            <a:r>
              <a:rPr lang="en-US" dirty="0"/>
              <a:t>To make and worship any other god is idolatry – an act of treason against the “I AM”</a:t>
            </a:r>
          </a:p>
        </p:txBody>
      </p:sp>
    </p:spTree>
    <p:extLst>
      <p:ext uri="{BB962C8B-B14F-4D97-AF65-F5344CB8AC3E}">
        <p14:creationId xmlns:p14="http://schemas.microsoft.com/office/powerpoint/2010/main" val="214950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6381</TotalTime>
  <Words>5009</Words>
  <Application>Microsoft Office PowerPoint</Application>
  <PresentationFormat>On-screen Show (4:3)</PresentationFormat>
  <Paragraphs>232</Paragraphs>
  <Slides>20</Slides>
  <Notes>18</Notes>
  <HiddenSlides>3</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Courier New</vt:lpstr>
      <vt:lpstr>Wingdings</vt:lpstr>
      <vt:lpstr>Office Theme</vt:lpstr>
      <vt:lpstr>Study Plan</vt:lpstr>
      <vt:lpstr>Who is God?</vt:lpstr>
      <vt:lpstr>Things to Remember</vt:lpstr>
      <vt:lpstr>Also from last lesson…</vt:lpstr>
      <vt:lpstr>Israel in the land of Egypt</vt:lpstr>
      <vt:lpstr>Moses</vt:lpstr>
      <vt:lpstr>God prepares a deliverer</vt:lpstr>
      <vt:lpstr>Who am I ?    Who are You ?</vt:lpstr>
      <vt:lpstr>Facts to Remember</vt:lpstr>
      <vt:lpstr>To Remember from Last Time…</vt:lpstr>
      <vt:lpstr>Pharaoh does not know God</vt:lpstr>
      <vt:lpstr>The judgment of God against Egypt</vt:lpstr>
      <vt:lpstr>The judgment of God against Egypt</vt:lpstr>
      <vt:lpstr>PowerPoint Presentation</vt:lpstr>
      <vt:lpstr>The Final Judgment</vt:lpstr>
      <vt:lpstr>The Exodus (Exit from Egypt)</vt:lpstr>
      <vt:lpstr>Back to Mount Sinai</vt:lpstr>
      <vt:lpstr>The Exodus (Exit from Egypt)</vt:lpstr>
      <vt:lpstr>One final thought…</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Spirits and the Origin of Evil</dc:title>
  <dc:creator>Mark Robnett</dc:creator>
  <cp:lastModifiedBy>Mark Robnett</cp:lastModifiedBy>
  <cp:revision>119</cp:revision>
  <dcterms:created xsi:type="dcterms:W3CDTF">2016-09-26T12:13:45Z</dcterms:created>
  <dcterms:modified xsi:type="dcterms:W3CDTF">2026-07-01T00:59:21Z</dcterms:modified>
</cp:coreProperties>
</file>