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332" r:id="rId2"/>
    <p:sldId id="256" r:id="rId3"/>
    <p:sldId id="328" r:id="rId4"/>
    <p:sldId id="304" r:id="rId5"/>
    <p:sldId id="325" r:id="rId6"/>
    <p:sldId id="329" r:id="rId7"/>
    <p:sldId id="294" r:id="rId8"/>
    <p:sldId id="305" r:id="rId9"/>
    <p:sldId id="306" r:id="rId10"/>
    <p:sldId id="314" r:id="rId11"/>
    <p:sldId id="307" r:id="rId12"/>
    <p:sldId id="309" r:id="rId13"/>
    <p:sldId id="310" r:id="rId14"/>
    <p:sldId id="311" r:id="rId15"/>
    <p:sldId id="315" r:id="rId16"/>
    <p:sldId id="295" r:id="rId17"/>
    <p:sldId id="312" r:id="rId18"/>
    <p:sldId id="313" r:id="rId19"/>
    <p:sldId id="316" r:id="rId20"/>
    <p:sldId id="296" r:id="rId21"/>
    <p:sldId id="317" r:id="rId22"/>
    <p:sldId id="320" r:id="rId23"/>
    <p:sldId id="318" r:id="rId24"/>
    <p:sldId id="301" r:id="rId25"/>
    <p:sldId id="330" r:id="rId26"/>
    <p:sldId id="321" r:id="rId27"/>
    <p:sldId id="299" r:id="rId28"/>
    <p:sldId id="322" r:id="rId29"/>
    <p:sldId id="324" r:id="rId30"/>
    <p:sldId id="327" r:id="rId31"/>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8410" autoAdjust="0"/>
    <p:restoredTop sz="87411" autoAdjust="0"/>
  </p:normalViewPr>
  <p:slideViewPr>
    <p:cSldViewPr>
      <p:cViewPr varScale="1">
        <p:scale>
          <a:sx n="102" d="100"/>
          <a:sy n="102" d="100"/>
        </p:scale>
        <p:origin x="1188" y="138"/>
      </p:cViewPr>
      <p:guideLst>
        <p:guide orient="horz" pos="2160"/>
        <p:guide pos="2880"/>
      </p:guideLst>
    </p:cSldViewPr>
  </p:slideViewPr>
  <p:notesTextViewPr>
    <p:cViewPr>
      <p:scale>
        <a:sx n="176" d="100"/>
        <a:sy n="176" d="100"/>
      </p:scale>
      <p:origin x="0" y="-12"/>
    </p:cViewPr>
  </p:notesTextViewPr>
  <p:sorterViewPr>
    <p:cViewPr>
      <p:scale>
        <a:sx n="170" d="100"/>
        <a:sy n="17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69424"/>
          </a:xfrm>
          <a:prstGeom prst="rect">
            <a:avLst/>
          </a:prstGeom>
        </p:spPr>
        <p:txBody>
          <a:bodyPr vert="horz" lIns="94229" tIns="47114" rIns="94229" bIns="47114" rtlCol="0"/>
          <a:lstStyle>
            <a:lvl1pPr algn="r">
              <a:defRPr sz="1200"/>
            </a:lvl1pPr>
          </a:lstStyle>
          <a:p>
            <a:fld id="{8D11A9FB-290E-403D-9CB8-7513C692E9DB}" type="datetimeFigureOut">
              <a:rPr lang="en-US" smtClean="0"/>
              <a:t>7/7/2026</a:t>
            </a:fld>
            <a:endParaRPr lang="en-US"/>
          </a:p>
        </p:txBody>
      </p:sp>
      <p:sp>
        <p:nvSpPr>
          <p:cNvPr id="4" name="Footer Placeholder 3"/>
          <p:cNvSpPr>
            <a:spLocks noGrp="1"/>
          </p:cNvSpPr>
          <p:nvPr>
            <p:ph type="ftr" sz="quarter" idx="2"/>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7422"/>
            <a:ext cx="3077739" cy="469424"/>
          </a:xfrm>
          <a:prstGeom prst="rect">
            <a:avLst/>
          </a:prstGeom>
        </p:spPr>
        <p:txBody>
          <a:bodyPr vert="horz" lIns="94229" tIns="47114" rIns="94229" bIns="47114" rtlCol="0" anchor="b"/>
          <a:lstStyle>
            <a:lvl1pPr algn="r">
              <a:defRPr sz="1200"/>
            </a:lvl1pPr>
          </a:lstStyle>
          <a:p>
            <a:fld id="{300DBC8C-3827-4EDC-BB4E-1EE5559C5D0B}" type="slidenum">
              <a:rPr lang="en-US" smtClean="0"/>
              <a:t>‹#›</a:t>
            </a:fld>
            <a:endParaRPr lang="en-US"/>
          </a:p>
        </p:txBody>
      </p:sp>
    </p:spTree>
    <p:extLst>
      <p:ext uri="{BB962C8B-B14F-4D97-AF65-F5344CB8AC3E}">
        <p14:creationId xmlns:p14="http://schemas.microsoft.com/office/powerpoint/2010/main" val="32805191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3240289A-3289-49CB-B19B-2E9E5D1E9A48}" type="datetimeFigureOut">
              <a:rPr lang="en-US" smtClean="0"/>
              <a:t>7/7/2026</a:t>
            </a:fld>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9613" y="4459288"/>
            <a:ext cx="5683250" cy="4224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6988"/>
            <a:ext cx="3078163"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2725" y="8916988"/>
            <a:ext cx="3078163" cy="469900"/>
          </a:xfrm>
          <a:prstGeom prst="rect">
            <a:avLst/>
          </a:prstGeom>
        </p:spPr>
        <p:txBody>
          <a:bodyPr vert="horz" lIns="91440" tIns="45720" rIns="91440" bIns="45720" rtlCol="0" anchor="b"/>
          <a:lstStyle>
            <a:lvl1pPr algn="r">
              <a:defRPr sz="1200"/>
            </a:lvl1pPr>
          </a:lstStyle>
          <a:p>
            <a:fld id="{9E23DD91-ACE9-4637-B21F-B35DB8F153FE}" type="slidenum">
              <a:rPr lang="en-US" smtClean="0"/>
              <a:t>‹#›</a:t>
            </a:fld>
            <a:endParaRPr lang="en-US"/>
          </a:p>
        </p:txBody>
      </p:sp>
    </p:spTree>
    <p:extLst>
      <p:ext uri="{BB962C8B-B14F-4D97-AF65-F5344CB8AC3E}">
        <p14:creationId xmlns:p14="http://schemas.microsoft.com/office/powerpoint/2010/main" val="1579421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dirty="0"/>
          </a:p>
        </p:txBody>
      </p:sp>
      <p:sp>
        <p:nvSpPr>
          <p:cNvPr id="4" name="Slide Number Placeholder 3"/>
          <p:cNvSpPr>
            <a:spLocks noGrp="1"/>
          </p:cNvSpPr>
          <p:nvPr>
            <p:ph type="sldNum" sz="quarter" idx="10"/>
          </p:nvPr>
        </p:nvSpPr>
        <p:spPr/>
        <p:txBody>
          <a:bodyPr/>
          <a:lstStyle/>
          <a:p>
            <a:fld id="{408EE2F0-686A-4CE9-933A-000DB5798FF3}" type="slidenum">
              <a:rPr lang="en-US" smtClean="0"/>
              <a:t>1</a:t>
            </a:fld>
            <a:endParaRPr lang="en-US"/>
          </a:p>
        </p:txBody>
      </p:sp>
    </p:spTree>
    <p:extLst>
      <p:ext uri="{BB962C8B-B14F-4D97-AF65-F5344CB8AC3E}">
        <p14:creationId xmlns:p14="http://schemas.microsoft.com/office/powerpoint/2010/main" val="14040903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E23DD91-ACE9-4637-B21F-B35DB8F153FE}" type="slidenum">
              <a:rPr lang="en-US" smtClean="0"/>
              <a:t>10</a:t>
            </a:fld>
            <a:endParaRPr lang="en-US"/>
          </a:p>
        </p:txBody>
      </p:sp>
    </p:spTree>
    <p:extLst>
      <p:ext uri="{BB962C8B-B14F-4D97-AF65-F5344CB8AC3E}">
        <p14:creationId xmlns:p14="http://schemas.microsoft.com/office/powerpoint/2010/main" val="2082269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i="1" kern="1200" dirty="0">
                <a:solidFill>
                  <a:schemeClr val="tx1"/>
                </a:solidFill>
                <a:effectLst/>
                <a:latin typeface="+mn-lt"/>
                <a:ea typeface="+mn-ea"/>
                <a:cs typeface="+mn-cs"/>
              </a:rPr>
              <a:t>The Fourth Commandment - </a:t>
            </a:r>
            <a:r>
              <a:rPr lang="en-US" sz="1200" kern="1200" dirty="0">
                <a:solidFill>
                  <a:schemeClr val="tx1"/>
                </a:solidFill>
                <a:effectLst/>
                <a:latin typeface="+mn-lt"/>
                <a:ea typeface="+mn-ea"/>
                <a:cs typeface="+mn-cs"/>
              </a:rPr>
              <a:t>In our busy world, do we regularly set aside a significant amount of time to regularly seek and worship God?  God made us and knows what’s best, so he gave us this structure for blessing and freedom.  Yet, we spend our time working hard and burning out in pursuit of things that quickly fade away.</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God </a:t>
            </a:r>
            <a:r>
              <a:rPr lang="en-US" sz="1200" u="sng" kern="1200" dirty="0">
                <a:solidFill>
                  <a:schemeClr val="tx1"/>
                </a:solidFill>
                <a:effectLst/>
                <a:latin typeface="+mn-lt"/>
                <a:ea typeface="+mn-ea"/>
                <a:cs typeface="+mn-cs"/>
              </a:rPr>
              <a:t>didn’t just give the people a list of external rules to obey </a:t>
            </a:r>
            <a:r>
              <a:rPr lang="en-US" sz="1200" kern="1200" dirty="0">
                <a:solidFill>
                  <a:schemeClr val="tx1"/>
                </a:solidFill>
                <a:effectLst/>
                <a:latin typeface="+mn-lt"/>
                <a:ea typeface="+mn-ea"/>
                <a:cs typeface="+mn-cs"/>
              </a:rPr>
              <a:t>– He wanted them to </a:t>
            </a:r>
            <a:r>
              <a:rPr lang="en-US" sz="1200" u="sng" kern="1200" dirty="0">
                <a:solidFill>
                  <a:schemeClr val="tx1"/>
                </a:solidFill>
                <a:effectLst/>
                <a:latin typeface="+mn-lt"/>
                <a:ea typeface="+mn-ea"/>
                <a:cs typeface="+mn-cs"/>
              </a:rPr>
              <a:t>know and love Him</a:t>
            </a:r>
            <a:r>
              <a:rPr lang="en-US" sz="1200" kern="1200" dirty="0">
                <a:solidFill>
                  <a:schemeClr val="tx1"/>
                </a:solidFill>
                <a:effectLst/>
                <a:latin typeface="+mn-lt"/>
                <a:ea typeface="+mn-ea"/>
                <a:cs typeface="+mn-cs"/>
              </a:rPr>
              <a:t>, so He gave them the Sabbath to rest, reflect, and grow in their relationship with Him.  Sadly, the people reduced the commandments (including the Sabbath) to heartless, physical rules.  God often rebukes the people for worshiping Him with their </a:t>
            </a:r>
            <a:r>
              <a:rPr lang="en-US" sz="1200" u="sng" kern="1200" dirty="0">
                <a:solidFill>
                  <a:schemeClr val="tx1"/>
                </a:solidFill>
                <a:effectLst/>
                <a:latin typeface="+mn-lt"/>
                <a:ea typeface="+mn-ea"/>
                <a:cs typeface="+mn-cs"/>
              </a:rPr>
              <a:t>words, but their hearts are far from Him. </a:t>
            </a:r>
            <a:r>
              <a:rPr lang="en-US" sz="1200" kern="1200" dirty="0">
                <a:solidFill>
                  <a:schemeClr val="tx1"/>
                </a:solidFill>
                <a:effectLst/>
                <a:latin typeface="+mn-lt"/>
                <a:ea typeface="+mn-ea"/>
                <a:cs typeface="+mn-cs"/>
              </a:rPr>
              <a:t>(Isaiah 29:13)</a:t>
            </a:r>
            <a:endParaRPr lang="en-US" dirty="0">
              <a:effectLs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effectLst/>
            </a:endParaRPr>
          </a:p>
          <a:p>
            <a:endParaRPr lang="en-US" dirty="0">
              <a:effectLst/>
            </a:endParaRPr>
          </a:p>
        </p:txBody>
      </p:sp>
      <p:sp>
        <p:nvSpPr>
          <p:cNvPr id="4" name="Slide Number Placeholder 3"/>
          <p:cNvSpPr>
            <a:spLocks noGrp="1"/>
          </p:cNvSpPr>
          <p:nvPr>
            <p:ph type="sldNum" sz="quarter" idx="10"/>
          </p:nvPr>
        </p:nvSpPr>
        <p:spPr/>
        <p:txBody>
          <a:bodyPr/>
          <a:lstStyle/>
          <a:p>
            <a:fld id="{9E23DD91-ACE9-4637-B21F-B35DB8F153FE}" type="slidenum">
              <a:rPr lang="en-US" smtClean="0"/>
              <a:t>11</a:t>
            </a:fld>
            <a:endParaRPr lang="en-US"/>
          </a:p>
        </p:txBody>
      </p:sp>
    </p:spTree>
    <p:extLst>
      <p:ext uri="{BB962C8B-B14F-4D97-AF65-F5344CB8AC3E}">
        <p14:creationId xmlns:p14="http://schemas.microsoft.com/office/powerpoint/2010/main" val="17209490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auto" hangingPunct="1"/>
            <a:r>
              <a:rPr lang="en-US" sz="1200" i="1" kern="1200" dirty="0">
                <a:solidFill>
                  <a:schemeClr val="tx1"/>
                </a:solidFill>
                <a:effectLst/>
                <a:latin typeface="+mn-lt"/>
                <a:ea typeface="+mn-ea"/>
                <a:cs typeface="+mn-cs"/>
              </a:rPr>
              <a:t> </a:t>
            </a:r>
            <a:r>
              <a:rPr lang="en-US" sz="1200" b="1" i="1" kern="1200" dirty="0">
                <a:solidFill>
                  <a:schemeClr val="tx1"/>
                </a:solidFill>
                <a:effectLst/>
                <a:latin typeface="+mn-lt"/>
                <a:ea typeface="+mn-ea"/>
                <a:cs typeface="+mn-cs"/>
              </a:rPr>
              <a:t>The Fifth Commandment -</a:t>
            </a:r>
            <a:r>
              <a:rPr lang="en-US" sz="1200" i="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Not just obey – honor them. Have you ever complained against your parents?</a:t>
            </a:r>
            <a:endParaRPr lang="en-US" dirty="0">
              <a:effectLst/>
            </a:endParaRPr>
          </a:p>
        </p:txBody>
      </p:sp>
      <p:sp>
        <p:nvSpPr>
          <p:cNvPr id="4" name="Slide Number Placeholder 3"/>
          <p:cNvSpPr>
            <a:spLocks noGrp="1"/>
          </p:cNvSpPr>
          <p:nvPr>
            <p:ph type="sldNum" sz="quarter" idx="10"/>
          </p:nvPr>
        </p:nvSpPr>
        <p:spPr/>
        <p:txBody>
          <a:bodyPr/>
          <a:lstStyle/>
          <a:p>
            <a:fld id="{9E23DD91-ACE9-4637-B21F-B35DB8F153FE}" type="slidenum">
              <a:rPr lang="en-US" smtClean="0"/>
              <a:t>12</a:t>
            </a:fld>
            <a:endParaRPr lang="en-US"/>
          </a:p>
        </p:txBody>
      </p:sp>
    </p:spTree>
    <p:extLst>
      <p:ext uri="{BB962C8B-B14F-4D97-AF65-F5344CB8AC3E}">
        <p14:creationId xmlns:p14="http://schemas.microsoft.com/office/powerpoint/2010/main" val="1013760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a:solidFill>
                  <a:schemeClr val="tx1"/>
                </a:solidFill>
                <a:effectLst/>
                <a:latin typeface="+mn-lt"/>
                <a:ea typeface="+mn-ea"/>
                <a:cs typeface="+mn-cs"/>
              </a:rPr>
              <a:t>The Sixth Commandment - </a:t>
            </a:r>
            <a:r>
              <a:rPr lang="en-US" sz="1200" kern="1200" dirty="0">
                <a:solidFill>
                  <a:schemeClr val="tx1"/>
                </a:solidFill>
                <a:effectLst/>
                <a:latin typeface="+mn-lt"/>
                <a:ea typeface="+mn-ea"/>
                <a:cs typeface="+mn-cs"/>
              </a:rPr>
              <a:t> Maybe Moses shook when he heard this one (he was a murderer).  You might be thinking, “Finally, here is one that I haven’t broken!” But Jesus reminds us of something important – God knows and cares about what is in your heart.  It’s not just our actions: everyone who has ever been angry has broken this command (</a:t>
            </a:r>
            <a:r>
              <a:rPr lang="en-US" sz="1200" b="1" kern="1200" dirty="0">
                <a:solidFill>
                  <a:schemeClr val="tx1"/>
                </a:solidFill>
                <a:effectLst/>
                <a:latin typeface="+mn-lt"/>
                <a:ea typeface="+mn-ea"/>
                <a:cs typeface="+mn-cs"/>
              </a:rPr>
              <a:t>Matthew 5:22</a:t>
            </a:r>
            <a:r>
              <a:rPr lang="en-US" sz="1200" kern="1200" dirty="0">
                <a:solidFill>
                  <a:schemeClr val="tx1"/>
                </a:solidFill>
                <a:effectLst/>
                <a:latin typeface="+mn-lt"/>
                <a:ea typeface="+mn-ea"/>
                <a:cs typeface="+mn-cs"/>
              </a:rPr>
              <a:t>).</a:t>
            </a:r>
            <a:endParaRPr lang="en-US" dirty="0">
              <a:effectLs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effectLst/>
            </a:endParaRPr>
          </a:p>
          <a:p>
            <a:endParaRPr lang="en-US" dirty="0">
              <a:effectLst/>
            </a:endParaRPr>
          </a:p>
        </p:txBody>
      </p:sp>
      <p:sp>
        <p:nvSpPr>
          <p:cNvPr id="4" name="Slide Number Placeholder 3"/>
          <p:cNvSpPr>
            <a:spLocks noGrp="1"/>
          </p:cNvSpPr>
          <p:nvPr>
            <p:ph type="sldNum" sz="quarter" idx="10"/>
          </p:nvPr>
        </p:nvSpPr>
        <p:spPr/>
        <p:txBody>
          <a:bodyPr/>
          <a:lstStyle/>
          <a:p>
            <a:fld id="{9E23DD91-ACE9-4637-B21F-B35DB8F153FE}" type="slidenum">
              <a:rPr lang="en-US" smtClean="0"/>
              <a:t>13</a:t>
            </a:fld>
            <a:endParaRPr lang="en-US"/>
          </a:p>
        </p:txBody>
      </p:sp>
    </p:spTree>
    <p:extLst>
      <p:ext uri="{BB962C8B-B14F-4D97-AF65-F5344CB8AC3E}">
        <p14:creationId xmlns:p14="http://schemas.microsoft.com/office/powerpoint/2010/main" val="25110304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b="1" i="1" kern="1200" dirty="0">
                <a:solidFill>
                  <a:schemeClr val="tx1"/>
                </a:solidFill>
                <a:effectLst/>
                <a:latin typeface="+mn-lt"/>
                <a:ea typeface="+mn-ea"/>
                <a:cs typeface="+mn-cs"/>
              </a:rPr>
              <a:t>The Seventh Commandment -</a:t>
            </a:r>
            <a:r>
              <a:rPr lang="en-US" sz="1200" i="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God created sex for a wonderful purpose (in the context of marriage).  It is a holy and beautiful thing, but we have turned it into an unholy way to satisfy our physical and mental lust (</a:t>
            </a:r>
            <a:r>
              <a:rPr lang="en-US" sz="1200" b="1" kern="1200" dirty="0">
                <a:solidFill>
                  <a:schemeClr val="tx1"/>
                </a:solidFill>
                <a:effectLst/>
                <a:latin typeface="+mn-lt"/>
                <a:ea typeface="+mn-ea"/>
                <a:cs typeface="+mn-cs"/>
              </a:rPr>
              <a:t>Matt 5:28</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9E23DD91-ACE9-4637-B21F-B35DB8F153FE}" type="slidenum">
              <a:rPr lang="en-US" smtClean="0"/>
              <a:t>14</a:t>
            </a:fld>
            <a:endParaRPr lang="en-US"/>
          </a:p>
        </p:txBody>
      </p:sp>
    </p:spTree>
    <p:extLst>
      <p:ext uri="{BB962C8B-B14F-4D97-AF65-F5344CB8AC3E}">
        <p14:creationId xmlns:p14="http://schemas.microsoft.com/office/powerpoint/2010/main" val="27640414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E23DD91-ACE9-4637-B21F-B35DB8F153FE}" type="slidenum">
              <a:rPr lang="en-US" smtClean="0"/>
              <a:t>15</a:t>
            </a:fld>
            <a:endParaRPr lang="en-US"/>
          </a:p>
        </p:txBody>
      </p:sp>
    </p:spTree>
    <p:extLst>
      <p:ext uri="{BB962C8B-B14F-4D97-AF65-F5344CB8AC3E}">
        <p14:creationId xmlns:p14="http://schemas.microsoft.com/office/powerpoint/2010/main" val="6708303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b="1" i="1" kern="1200" dirty="0">
                <a:solidFill>
                  <a:schemeClr val="tx1"/>
                </a:solidFill>
                <a:effectLst/>
                <a:latin typeface="+mn-lt"/>
                <a:ea typeface="+mn-ea"/>
                <a:cs typeface="+mn-cs"/>
              </a:rPr>
              <a:t>The Eighth Commandment -</a:t>
            </a:r>
            <a:r>
              <a:rPr lang="en-US" sz="1200" i="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We are all thieves, starting from when we were small children taking toys from other children.  We grow up and take bigger things, physical and virtual.  We download pirated software and music, we steal time from others, and we copy the work of others and </a:t>
            </a:r>
            <a:r>
              <a:rPr lang="en-US" sz="1200" u="sng" kern="1200" dirty="0">
                <a:solidFill>
                  <a:schemeClr val="tx1"/>
                </a:solidFill>
                <a:effectLst/>
                <a:latin typeface="+mn-lt"/>
                <a:ea typeface="+mn-ea"/>
                <a:cs typeface="+mn-cs"/>
              </a:rPr>
              <a:t>claim credit for ourselves</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Why do we steal</a:t>
            </a:r>
            <a:r>
              <a:rPr lang="en-US" sz="1200" kern="1200" dirty="0">
                <a:solidFill>
                  <a:schemeClr val="tx1"/>
                </a:solidFill>
                <a:effectLst/>
                <a:latin typeface="+mn-lt"/>
                <a:ea typeface="+mn-ea"/>
                <a:cs typeface="+mn-cs"/>
              </a:rPr>
              <a:t>? Because </a:t>
            </a:r>
            <a:r>
              <a:rPr lang="en-US" sz="1200" b="1" kern="1200" dirty="0">
                <a:solidFill>
                  <a:schemeClr val="tx1"/>
                </a:solidFill>
                <a:effectLst/>
                <a:latin typeface="+mn-lt"/>
                <a:ea typeface="+mn-ea"/>
                <a:cs typeface="+mn-cs"/>
              </a:rPr>
              <a:t>we do not trust and believe God’s promise </a:t>
            </a:r>
            <a:r>
              <a:rPr lang="en-US" sz="1200" kern="1200" dirty="0">
                <a:solidFill>
                  <a:schemeClr val="tx1"/>
                </a:solidFill>
                <a:effectLst/>
                <a:latin typeface="+mn-lt"/>
                <a:ea typeface="+mn-ea"/>
                <a:cs typeface="+mn-cs"/>
              </a:rPr>
              <a:t>that He will provide for our needs (like the Israelites).</a:t>
            </a:r>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16</a:t>
            </a:fld>
            <a:endParaRPr lang="en-US"/>
          </a:p>
        </p:txBody>
      </p:sp>
    </p:spTree>
    <p:extLst>
      <p:ext uri="{BB962C8B-B14F-4D97-AF65-F5344CB8AC3E}">
        <p14:creationId xmlns:p14="http://schemas.microsoft.com/office/powerpoint/2010/main" val="11161705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auto" hangingPunct="1"/>
            <a:r>
              <a:rPr lang="en-US" sz="1200" b="1" i="1" kern="1200" dirty="0">
                <a:solidFill>
                  <a:schemeClr val="tx1"/>
                </a:solidFill>
                <a:effectLst/>
                <a:latin typeface="+mn-lt"/>
                <a:ea typeface="+mn-ea"/>
                <a:cs typeface="+mn-cs"/>
              </a:rPr>
              <a:t>The Ninth Commandment - </a:t>
            </a:r>
            <a:r>
              <a:rPr lang="en-US" sz="1200" kern="1200" dirty="0">
                <a:solidFill>
                  <a:schemeClr val="tx1"/>
                </a:solidFill>
                <a:effectLst/>
                <a:latin typeface="+mn-lt"/>
                <a:ea typeface="+mn-ea"/>
                <a:cs typeface="+mn-cs"/>
              </a:rPr>
              <a:t>God hates lying (</a:t>
            </a:r>
            <a:r>
              <a:rPr lang="en-US" sz="1200" b="1" kern="1200" dirty="0">
                <a:solidFill>
                  <a:schemeClr val="tx1"/>
                </a:solidFill>
                <a:effectLst/>
                <a:latin typeface="+mn-lt"/>
                <a:ea typeface="+mn-ea"/>
                <a:cs typeface="+mn-cs"/>
              </a:rPr>
              <a:t>Revelation 22:15)</a:t>
            </a:r>
            <a:r>
              <a:rPr lang="en-US" sz="1200" kern="1200" dirty="0">
                <a:solidFill>
                  <a:schemeClr val="tx1"/>
                </a:solidFill>
                <a:effectLst/>
                <a:latin typeface="+mn-lt"/>
                <a:ea typeface="+mn-ea"/>
                <a:cs typeface="+mn-cs"/>
              </a:rPr>
              <a:t>. Whenever we lie, it reminds us who we are – children of “the father of lies” – Satan (</a:t>
            </a:r>
            <a:r>
              <a:rPr lang="en-US" sz="1200" b="1" kern="1200" dirty="0">
                <a:solidFill>
                  <a:schemeClr val="tx1"/>
                </a:solidFill>
                <a:effectLst/>
                <a:latin typeface="+mn-lt"/>
                <a:ea typeface="+mn-ea"/>
                <a:cs typeface="+mn-cs"/>
              </a:rPr>
              <a:t>John 8:44</a:t>
            </a:r>
            <a:r>
              <a:rPr lang="en-US" sz="1200" kern="1200" dirty="0">
                <a:solidFill>
                  <a:schemeClr val="tx1"/>
                </a:solidFill>
                <a:effectLst/>
                <a:latin typeface="+mn-lt"/>
                <a:ea typeface="+mn-ea"/>
                <a:cs typeface="+mn-cs"/>
              </a:rPr>
              <a:t>).</a:t>
            </a:r>
          </a:p>
          <a:p>
            <a:pPr fontAlgn="auto" hangingPunct="1"/>
            <a:endParaRPr lang="en-US" sz="1200" kern="1200" dirty="0">
              <a:solidFill>
                <a:schemeClr val="tx1"/>
              </a:solidFill>
              <a:effectLst/>
              <a:latin typeface="+mn-lt"/>
              <a:ea typeface="+mn-ea"/>
              <a:cs typeface="+mn-cs"/>
            </a:endParaRPr>
          </a:p>
          <a:p>
            <a:pPr fontAlgn="auto" hangingPunct="1"/>
            <a:r>
              <a:rPr lang="en-US" sz="1200" kern="1200" dirty="0">
                <a:solidFill>
                  <a:schemeClr val="tx1"/>
                </a:solidFill>
                <a:effectLst/>
                <a:latin typeface="+mn-lt"/>
                <a:ea typeface="+mn-ea"/>
                <a:cs typeface="+mn-cs"/>
              </a:rPr>
              <a:t>Why do we lie?  Because we think that we need to skill or cunning </a:t>
            </a:r>
            <a:r>
              <a:rPr lang="en-US" sz="1200" u="sng" kern="1200" dirty="0">
                <a:solidFill>
                  <a:schemeClr val="tx1"/>
                </a:solidFill>
                <a:effectLst/>
                <a:latin typeface="+mn-lt"/>
                <a:ea typeface="+mn-ea"/>
                <a:cs typeface="+mn-cs"/>
              </a:rPr>
              <a:t>to get what we think we need </a:t>
            </a:r>
            <a:r>
              <a:rPr lang="en-US" sz="1200" kern="1200" dirty="0">
                <a:solidFill>
                  <a:schemeClr val="tx1"/>
                </a:solidFill>
                <a:effectLst/>
                <a:latin typeface="+mn-lt"/>
                <a:ea typeface="+mn-ea"/>
                <a:cs typeface="+mn-cs"/>
              </a:rPr>
              <a:t>from others or to escape a difficult situation.  Once again, it demonstrates our belief that we need to </a:t>
            </a:r>
            <a:r>
              <a:rPr lang="en-US" sz="1200" u="sng" kern="1200" dirty="0">
                <a:solidFill>
                  <a:schemeClr val="tx1"/>
                </a:solidFill>
                <a:effectLst/>
                <a:latin typeface="+mn-lt"/>
                <a:ea typeface="+mn-ea"/>
                <a:cs typeface="+mn-cs"/>
              </a:rPr>
              <a:t>be our own god</a:t>
            </a:r>
            <a:r>
              <a:rPr lang="en-US" sz="1200" kern="1200" dirty="0">
                <a:solidFill>
                  <a:schemeClr val="tx1"/>
                </a:solidFill>
                <a:effectLst/>
                <a:latin typeface="+mn-lt"/>
                <a:ea typeface="+mn-ea"/>
                <a:cs typeface="+mn-cs"/>
              </a:rPr>
              <a:t>.</a:t>
            </a:r>
          </a:p>
          <a:p>
            <a:pPr fontAlgn="auto" hangingPunct="1"/>
            <a:endParaRPr lang="en-US" dirty="0">
              <a:effectLst/>
            </a:endParaRPr>
          </a:p>
        </p:txBody>
      </p:sp>
      <p:sp>
        <p:nvSpPr>
          <p:cNvPr id="4" name="Slide Number Placeholder 3"/>
          <p:cNvSpPr>
            <a:spLocks noGrp="1"/>
          </p:cNvSpPr>
          <p:nvPr>
            <p:ph type="sldNum" sz="quarter" idx="10"/>
          </p:nvPr>
        </p:nvSpPr>
        <p:spPr/>
        <p:txBody>
          <a:bodyPr/>
          <a:lstStyle/>
          <a:p>
            <a:fld id="{9E23DD91-ACE9-4637-B21F-B35DB8F153FE}" type="slidenum">
              <a:rPr lang="en-US" smtClean="0"/>
              <a:t>17</a:t>
            </a:fld>
            <a:endParaRPr lang="en-US"/>
          </a:p>
        </p:txBody>
      </p:sp>
    </p:spTree>
    <p:extLst>
      <p:ext uri="{BB962C8B-B14F-4D97-AF65-F5344CB8AC3E}">
        <p14:creationId xmlns:p14="http://schemas.microsoft.com/office/powerpoint/2010/main" val="33819615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0">
              <a:lnSpc>
                <a:spcPct val="100000"/>
              </a:lnSpc>
              <a:spcBef>
                <a:spcPts val="0"/>
              </a:spcBef>
              <a:spcAft>
                <a:spcPts val="0"/>
              </a:spcAft>
              <a:buClrTx/>
              <a:buSzTx/>
              <a:buFontTx/>
              <a:buNone/>
              <a:tabLst/>
              <a:defRPr/>
            </a:pPr>
            <a:r>
              <a:rPr lang="en-US" sz="1200" b="1" i="1" kern="1200" dirty="0">
                <a:solidFill>
                  <a:schemeClr val="tx1"/>
                </a:solidFill>
                <a:effectLst/>
                <a:latin typeface="+mn-lt"/>
                <a:ea typeface="+mn-ea"/>
                <a:cs typeface="+mn-cs"/>
              </a:rPr>
              <a:t>The Tenth Commandment - </a:t>
            </a:r>
            <a:r>
              <a:rPr lang="en-US" sz="1200" kern="1200" dirty="0">
                <a:solidFill>
                  <a:schemeClr val="tx1"/>
                </a:solidFill>
                <a:effectLst/>
                <a:latin typeface="+mn-lt"/>
                <a:ea typeface="+mn-ea"/>
                <a:cs typeface="+mn-cs"/>
              </a:rPr>
              <a:t>Have you ever thought something like this: “If only I had ______, I would be more successful and satisfied.” When we strongly desire something that someone else has and are </a:t>
            </a:r>
            <a:r>
              <a:rPr lang="en-US" sz="1200" u="sng" kern="1200" dirty="0">
                <a:solidFill>
                  <a:schemeClr val="tx1"/>
                </a:solidFill>
                <a:effectLst/>
                <a:latin typeface="+mn-lt"/>
                <a:ea typeface="+mn-ea"/>
                <a:cs typeface="+mn-cs"/>
              </a:rPr>
              <a:t>not satisfied with what God has given to us</a:t>
            </a:r>
            <a:r>
              <a:rPr lang="en-US" sz="1200" kern="1200" dirty="0">
                <a:solidFill>
                  <a:schemeClr val="tx1"/>
                </a:solidFill>
                <a:effectLst/>
                <a:latin typeface="+mn-lt"/>
                <a:ea typeface="+mn-ea"/>
                <a:cs typeface="+mn-cs"/>
              </a:rPr>
              <a:t>, we are basically showing that we </a:t>
            </a:r>
            <a:r>
              <a:rPr lang="en-US" sz="1200" u="sng" kern="1200" dirty="0">
                <a:solidFill>
                  <a:schemeClr val="tx1"/>
                </a:solidFill>
                <a:effectLst/>
                <a:latin typeface="+mn-lt"/>
                <a:ea typeface="+mn-ea"/>
                <a:cs typeface="+mn-cs"/>
              </a:rPr>
              <a:t>do not trust Him</a:t>
            </a:r>
            <a:r>
              <a:rPr lang="en-US" sz="1200" kern="1200" dirty="0">
                <a:solidFill>
                  <a:schemeClr val="tx1"/>
                </a:solidFill>
                <a:effectLst/>
                <a:latin typeface="+mn-lt"/>
                <a:ea typeface="+mn-ea"/>
                <a:cs typeface="+mn-cs"/>
              </a:rPr>
              <a:t>.  This 10</a:t>
            </a:r>
            <a:r>
              <a:rPr lang="en-US" sz="1200" kern="1200" baseline="30000" dirty="0">
                <a:solidFill>
                  <a:schemeClr val="tx1"/>
                </a:solidFill>
                <a:effectLst/>
                <a:latin typeface="+mn-lt"/>
                <a:ea typeface="+mn-ea"/>
                <a:cs typeface="+mn-cs"/>
              </a:rPr>
              <a:t>th</a:t>
            </a:r>
            <a:r>
              <a:rPr lang="en-US" sz="1200" kern="1200" dirty="0">
                <a:solidFill>
                  <a:schemeClr val="tx1"/>
                </a:solidFill>
                <a:effectLst/>
                <a:latin typeface="+mn-lt"/>
                <a:ea typeface="+mn-ea"/>
                <a:cs typeface="+mn-cs"/>
              </a:rPr>
              <a:t> commandment exposes the fruit of our failure to obey the 1</a:t>
            </a:r>
            <a:r>
              <a:rPr lang="en-US" sz="1200" kern="1200" baseline="30000" dirty="0">
                <a:solidFill>
                  <a:schemeClr val="tx1"/>
                </a:solidFill>
                <a:effectLst/>
                <a:latin typeface="+mn-lt"/>
                <a:ea typeface="+mn-ea"/>
                <a:cs typeface="+mn-cs"/>
              </a:rPr>
              <a:t>st</a:t>
            </a:r>
            <a:r>
              <a:rPr lang="en-US" sz="1200" kern="1200" dirty="0">
                <a:solidFill>
                  <a:schemeClr val="tx1"/>
                </a:solidFill>
                <a:effectLst/>
                <a:latin typeface="+mn-lt"/>
                <a:ea typeface="+mn-ea"/>
                <a:cs typeface="+mn-cs"/>
              </a:rPr>
              <a:t> one.  Our biggest problem is </a:t>
            </a:r>
            <a:r>
              <a:rPr lang="en-US" sz="1200" u="sng" kern="1200" dirty="0">
                <a:solidFill>
                  <a:schemeClr val="tx1"/>
                </a:solidFill>
                <a:effectLst/>
                <a:latin typeface="+mn-lt"/>
                <a:ea typeface="+mn-ea"/>
                <a:cs typeface="+mn-cs"/>
              </a:rPr>
              <a:t>not only our bad behavior – it is our bad belief</a:t>
            </a:r>
            <a:r>
              <a:rPr lang="en-US" sz="1200" kern="1200" dirty="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18</a:t>
            </a:fld>
            <a:endParaRPr lang="en-US"/>
          </a:p>
        </p:txBody>
      </p:sp>
    </p:spTree>
    <p:extLst>
      <p:ext uri="{BB962C8B-B14F-4D97-AF65-F5344CB8AC3E}">
        <p14:creationId xmlns:p14="http://schemas.microsoft.com/office/powerpoint/2010/main" val="511123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0">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19</a:t>
            </a:fld>
            <a:endParaRPr lang="en-US"/>
          </a:p>
        </p:txBody>
      </p:sp>
    </p:spTree>
    <p:extLst>
      <p:ext uri="{BB962C8B-B14F-4D97-AF65-F5344CB8AC3E}">
        <p14:creationId xmlns:p14="http://schemas.microsoft.com/office/powerpoint/2010/main" val="10062007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We’ve talked</a:t>
            </a:r>
            <a:r>
              <a:rPr lang="en-US" baseline="0" dirty="0"/>
              <a:t> a lot about the first big problem of all humanity – sin leads to death.  Tonight, we’ll discover the second big problem that all people face.</a:t>
            </a:r>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2</a:t>
            </a:fld>
            <a:endParaRPr lang="en-US"/>
          </a:p>
        </p:txBody>
      </p:sp>
    </p:spTree>
    <p:extLst>
      <p:ext uri="{BB962C8B-B14F-4D97-AF65-F5344CB8AC3E}">
        <p14:creationId xmlns:p14="http://schemas.microsoft.com/office/powerpoint/2010/main" val="8201287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So, we just took God’s entrance exam for heaven.  How did you do?  By the way, the “passing score” is very high – 100% (Matthew 5:48).  If you miss just one, you fail (</a:t>
            </a:r>
            <a:r>
              <a:rPr lang="en-US" sz="1200" b="1" kern="1200" dirty="0">
                <a:solidFill>
                  <a:schemeClr val="tx1"/>
                </a:solidFill>
                <a:effectLst/>
                <a:latin typeface="+mn-lt"/>
                <a:ea typeface="+mn-ea"/>
                <a:cs typeface="+mn-cs"/>
              </a:rPr>
              <a:t>James 2:10).  </a:t>
            </a:r>
            <a:r>
              <a:rPr lang="en-US" sz="1200" kern="1200" dirty="0">
                <a:solidFill>
                  <a:schemeClr val="tx1"/>
                </a:solidFill>
                <a:effectLst/>
                <a:latin typeface="+mn-lt"/>
                <a:ea typeface="+mn-ea"/>
                <a:cs typeface="+mn-cs"/>
              </a:rPr>
              <a:t>And by the way, ignorance is no excuse (</a:t>
            </a:r>
            <a:r>
              <a:rPr lang="en-US" sz="1200" b="1" kern="1200" dirty="0">
                <a:solidFill>
                  <a:schemeClr val="tx1"/>
                </a:solidFill>
                <a:effectLst/>
                <a:latin typeface="+mn-lt"/>
                <a:ea typeface="+mn-ea"/>
                <a:cs typeface="+mn-cs"/>
              </a:rPr>
              <a:t>Leviticus 5:17</a:t>
            </a:r>
            <a:r>
              <a:rPr lang="en-US" sz="1200" kern="1200" dirty="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20</a:t>
            </a:fld>
            <a:endParaRPr lang="en-US"/>
          </a:p>
        </p:txBody>
      </p:sp>
    </p:spTree>
    <p:extLst>
      <p:ext uri="{BB962C8B-B14F-4D97-AF65-F5344CB8AC3E}">
        <p14:creationId xmlns:p14="http://schemas.microsoft.com/office/powerpoint/2010/main" val="40458857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So, we just took God’s entrance exam for heaven.  How did you do?  By the way, the “passing score” is very high – 100% (Matthew 5:48).  If you miss just one, you fail (</a:t>
            </a:r>
            <a:r>
              <a:rPr lang="en-US" sz="1200" b="1" kern="1200" dirty="0">
                <a:solidFill>
                  <a:schemeClr val="tx1"/>
                </a:solidFill>
                <a:effectLst/>
                <a:latin typeface="+mn-lt"/>
                <a:ea typeface="+mn-ea"/>
                <a:cs typeface="+mn-cs"/>
              </a:rPr>
              <a:t>James 2:10).  </a:t>
            </a:r>
            <a:r>
              <a:rPr lang="en-US" sz="1200" kern="1200" dirty="0">
                <a:solidFill>
                  <a:schemeClr val="tx1"/>
                </a:solidFill>
                <a:effectLst/>
                <a:latin typeface="+mn-lt"/>
                <a:ea typeface="+mn-ea"/>
                <a:cs typeface="+mn-cs"/>
              </a:rPr>
              <a:t>And by the way, ignorance is no excuse (</a:t>
            </a:r>
            <a:r>
              <a:rPr lang="en-US" sz="1200" b="1" kern="1200" dirty="0">
                <a:solidFill>
                  <a:schemeClr val="tx1"/>
                </a:solidFill>
                <a:effectLst/>
                <a:latin typeface="+mn-lt"/>
                <a:ea typeface="+mn-ea"/>
                <a:cs typeface="+mn-cs"/>
              </a:rPr>
              <a:t>Leviticus 5:17</a:t>
            </a:r>
            <a:r>
              <a:rPr lang="en-US" sz="1200" kern="1200" dirty="0">
                <a:solidFill>
                  <a:schemeClr val="tx1"/>
                </a:solidFill>
                <a:effectLst/>
                <a:latin typeface="+mn-lt"/>
                <a:ea typeface="+mn-ea"/>
                <a:cs typeface="+mn-cs"/>
              </a:rPr>
              <a:t>).</a:t>
            </a:r>
            <a:r>
              <a:rPr lang="en-US" dirty="0">
                <a:effectLst/>
              </a:rPr>
              <a:t> </a:t>
            </a:r>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21</a:t>
            </a:fld>
            <a:endParaRPr lang="en-US"/>
          </a:p>
        </p:txBody>
      </p:sp>
    </p:spTree>
    <p:extLst>
      <p:ext uri="{BB962C8B-B14F-4D97-AF65-F5344CB8AC3E}">
        <p14:creationId xmlns:p14="http://schemas.microsoft.com/office/powerpoint/2010/main" val="357946895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a:t>
            </a:r>
            <a:r>
              <a:rPr lang="en-US" baseline="0" dirty="0"/>
              <a:t> we are honest with ourselves, the Ten Commandments are like a mirror for our soul (James 1:23-24)  When we look at them, they show us our sin (Romans 3:19,20).  We cannot keep them – but they serve a very important role: showing us how desperately we need a Savior!</a:t>
            </a:r>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22</a:t>
            </a:fld>
            <a:endParaRPr lang="en-US"/>
          </a:p>
        </p:txBody>
      </p:sp>
    </p:spTree>
    <p:extLst>
      <p:ext uri="{BB962C8B-B14F-4D97-AF65-F5344CB8AC3E}">
        <p14:creationId xmlns:p14="http://schemas.microsoft.com/office/powerpoint/2010/main" val="12055299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a:t>
            </a:r>
            <a:r>
              <a:rPr lang="en-US" baseline="0" dirty="0"/>
              <a:t> we are honest with ourselves, the Ten Commandments are like a mirror for our soul (James 1:23-24)  When we look at them, they show us our sin (Romans 3:19,20).  We cannot keep them – but they serve a very important role: showing us how desperately we need a Savior!</a:t>
            </a:r>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23</a:t>
            </a:fld>
            <a:endParaRPr lang="en-US"/>
          </a:p>
        </p:txBody>
      </p:sp>
    </p:spTree>
    <p:extLst>
      <p:ext uri="{BB962C8B-B14F-4D97-AF65-F5344CB8AC3E}">
        <p14:creationId xmlns:p14="http://schemas.microsoft.com/office/powerpoint/2010/main" val="19117464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When we break the laws of America, the US government has the authority to punish us. They don’t ask us if we like the law or approve of it – we are not given that privilege. Similarly, when we break the laws of God, He has the authority to punish us.  And remember, He knows</a:t>
            </a:r>
            <a:r>
              <a:rPr lang="en-US" sz="1200" kern="1200" baseline="0" dirty="0">
                <a:solidFill>
                  <a:schemeClr val="tx1"/>
                </a:solidFill>
                <a:effectLst/>
                <a:latin typeface="+mn-lt"/>
                <a:ea typeface="+mn-ea"/>
                <a:cs typeface="+mn-cs"/>
              </a:rPr>
              <a:t> everything perfectly!</a:t>
            </a:r>
            <a:endParaRPr lang="en-US" dirty="0">
              <a:effectLst/>
            </a:endParaRPr>
          </a:p>
        </p:txBody>
      </p:sp>
      <p:sp>
        <p:nvSpPr>
          <p:cNvPr id="4" name="Slide Number Placeholder 3"/>
          <p:cNvSpPr>
            <a:spLocks noGrp="1"/>
          </p:cNvSpPr>
          <p:nvPr>
            <p:ph type="sldNum" sz="quarter" idx="10"/>
          </p:nvPr>
        </p:nvSpPr>
        <p:spPr/>
        <p:txBody>
          <a:bodyPr/>
          <a:lstStyle/>
          <a:p>
            <a:fld id="{9E23DD91-ACE9-4637-B21F-B35DB8F153FE}" type="slidenum">
              <a:rPr lang="en-US" smtClean="0"/>
              <a:t>24</a:t>
            </a:fld>
            <a:endParaRPr lang="en-US"/>
          </a:p>
        </p:txBody>
      </p:sp>
    </p:spTree>
    <p:extLst>
      <p:ext uri="{BB962C8B-B14F-4D97-AF65-F5344CB8AC3E}">
        <p14:creationId xmlns:p14="http://schemas.microsoft.com/office/powerpoint/2010/main" val="37472497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CAB07-8B49-2306-404A-970331A22A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9FC5D9-2B56-9B73-610F-B812EF6D74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F16C55-4534-633E-9F64-4B24E42C03F9}"/>
              </a:ext>
            </a:extLst>
          </p:cNvPr>
          <p:cNvSpPr>
            <a:spLocks noGrp="1"/>
          </p:cNvSpPr>
          <p:nvPr>
            <p:ph type="body" idx="1"/>
          </p:nvPr>
        </p:nvSpPr>
        <p:spPr/>
        <p:txBody>
          <a:bodyPr/>
          <a:lstStyle/>
          <a:p>
            <a:r>
              <a:rPr lang="en-US" sz="1200" u="sng" kern="1200" dirty="0">
                <a:solidFill>
                  <a:schemeClr val="tx1"/>
                </a:solidFill>
                <a:effectLst/>
                <a:latin typeface="+mn-lt"/>
                <a:ea typeface="+mn-ea"/>
                <a:cs typeface="+mn-cs"/>
              </a:rPr>
              <a:t>Sin</a:t>
            </a:r>
            <a:r>
              <a:rPr lang="en-US" sz="1200" kern="1200" dirty="0">
                <a:solidFill>
                  <a:schemeClr val="tx1"/>
                </a:solidFill>
                <a:effectLst/>
                <a:latin typeface="+mn-lt"/>
                <a:ea typeface="+mn-ea"/>
                <a:cs typeface="+mn-cs"/>
              </a:rPr>
              <a:t> is the word used by the Bible to breaking the laws of God.  As you can see from these Ten Commandments, we can sin when we do the things that God tells us to avoid, or when we fail to do the things that He requires. Here is a very big problem for all of us: God has clearly spelled out His law, we have clearly broken His law, and we all must suffer the punishment for our sin.</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We cannot add a cookie to a jar of feces and make it better.  Every good thing we try to do gets contaminated by the sin in our lives.  Even the “good things” are unacceptable to God.</a:t>
            </a:r>
          </a:p>
        </p:txBody>
      </p:sp>
      <p:sp>
        <p:nvSpPr>
          <p:cNvPr id="4" name="Slide Number Placeholder 3">
            <a:extLst>
              <a:ext uri="{FF2B5EF4-FFF2-40B4-BE49-F238E27FC236}">
                <a16:creationId xmlns:a16="http://schemas.microsoft.com/office/drawing/2014/main" id="{FCC66EDC-D832-A297-59F7-3572A2B84723}"/>
              </a:ext>
            </a:extLst>
          </p:cNvPr>
          <p:cNvSpPr>
            <a:spLocks noGrp="1"/>
          </p:cNvSpPr>
          <p:nvPr>
            <p:ph type="sldNum" sz="quarter" idx="10"/>
          </p:nvPr>
        </p:nvSpPr>
        <p:spPr/>
        <p:txBody>
          <a:bodyPr/>
          <a:lstStyle/>
          <a:p>
            <a:fld id="{9E23DD91-ACE9-4637-B21F-B35DB8F153FE}" type="slidenum">
              <a:rPr lang="en-US" smtClean="0"/>
              <a:t>25</a:t>
            </a:fld>
            <a:endParaRPr lang="en-US"/>
          </a:p>
        </p:txBody>
      </p:sp>
    </p:spTree>
    <p:extLst>
      <p:ext uri="{BB962C8B-B14F-4D97-AF65-F5344CB8AC3E}">
        <p14:creationId xmlns:p14="http://schemas.microsoft.com/office/powerpoint/2010/main" val="7665745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At the beginning of these lessons, we said that we would be studying the foundational issues and main themes of the Bible.  This is one of the wonderful things about the Bible: these main themes are consistent all the way through the Bible.  The fact that God is holy and righteous and demands a high price for sin (death) is one of the foundational themes.</a:t>
            </a:r>
            <a:endParaRPr lang="en-US" dirty="0">
              <a:effectLst/>
            </a:endParaRPr>
          </a:p>
        </p:txBody>
      </p:sp>
      <p:sp>
        <p:nvSpPr>
          <p:cNvPr id="4" name="Slide Number Placeholder 3"/>
          <p:cNvSpPr>
            <a:spLocks noGrp="1"/>
          </p:cNvSpPr>
          <p:nvPr>
            <p:ph type="sldNum" sz="quarter" idx="10"/>
          </p:nvPr>
        </p:nvSpPr>
        <p:spPr/>
        <p:txBody>
          <a:bodyPr/>
          <a:lstStyle/>
          <a:p>
            <a:fld id="{9E23DD91-ACE9-4637-B21F-B35DB8F153FE}" type="slidenum">
              <a:rPr lang="en-US" smtClean="0"/>
              <a:t>26</a:t>
            </a:fld>
            <a:endParaRPr lang="en-US"/>
          </a:p>
        </p:txBody>
      </p:sp>
    </p:spTree>
    <p:extLst>
      <p:ext uri="{BB962C8B-B14F-4D97-AF65-F5344CB8AC3E}">
        <p14:creationId xmlns:p14="http://schemas.microsoft.com/office/powerpoint/2010/main" val="29245356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now, you should have noticed that the entire human race is in trouble.  We have </a:t>
            </a:r>
            <a:r>
              <a:rPr lang="en-US" sz="1200" u="sng" kern="1200" dirty="0">
                <a:solidFill>
                  <a:schemeClr val="tx1"/>
                </a:solidFill>
                <a:effectLst/>
                <a:latin typeface="+mn-lt"/>
                <a:ea typeface="+mn-ea"/>
                <a:cs typeface="+mn-cs"/>
              </a:rPr>
              <a:t>two kinds of trouble</a:t>
            </a:r>
            <a:r>
              <a:rPr lang="en-US" sz="1200" kern="1200" dirty="0">
                <a:solidFill>
                  <a:schemeClr val="tx1"/>
                </a:solidFill>
                <a:effectLst/>
                <a:latin typeface="+mn-lt"/>
                <a:ea typeface="+mn-ea"/>
                <a:cs typeface="+mn-cs"/>
              </a:rPr>
              <a:t>:</a:t>
            </a:r>
            <a:endParaRPr lang="en-US" dirty="0">
              <a:effectLst/>
            </a:endParaRPr>
          </a:p>
          <a:p>
            <a:pPr lvl="0"/>
            <a:r>
              <a:rPr lang="en-US" sz="1200" kern="1200" dirty="0">
                <a:solidFill>
                  <a:schemeClr val="tx1"/>
                </a:solidFill>
                <a:effectLst/>
                <a:latin typeface="+mn-lt"/>
                <a:ea typeface="+mn-ea"/>
                <a:cs typeface="+mn-cs"/>
              </a:rPr>
              <a:t>Adam’s </a:t>
            </a:r>
            <a:r>
              <a:rPr lang="en-US" sz="1200" u="sng" kern="1200" dirty="0">
                <a:solidFill>
                  <a:schemeClr val="tx1"/>
                </a:solidFill>
                <a:effectLst/>
                <a:latin typeface="+mn-lt"/>
                <a:ea typeface="+mn-ea"/>
                <a:cs typeface="+mn-cs"/>
              </a:rPr>
              <a:t>sin</a:t>
            </a:r>
            <a:r>
              <a:rPr lang="en-US" sz="1200" kern="1200" dirty="0">
                <a:solidFill>
                  <a:schemeClr val="tx1"/>
                </a:solidFill>
                <a:effectLst/>
                <a:latin typeface="+mn-lt"/>
                <a:ea typeface="+mn-ea"/>
                <a:cs typeface="+mn-cs"/>
              </a:rPr>
              <a:t> resulted in </a:t>
            </a:r>
            <a:r>
              <a:rPr lang="en-US" sz="1200" u="sng" kern="1200" dirty="0">
                <a:solidFill>
                  <a:schemeClr val="tx1"/>
                </a:solidFill>
                <a:effectLst/>
                <a:latin typeface="+mn-lt"/>
                <a:ea typeface="+mn-ea"/>
                <a:cs typeface="+mn-cs"/>
              </a:rPr>
              <a:t>death</a:t>
            </a:r>
            <a:r>
              <a:rPr lang="en-US" sz="1200" kern="1200" dirty="0">
                <a:solidFill>
                  <a:schemeClr val="tx1"/>
                </a:solidFill>
                <a:effectLst/>
                <a:latin typeface="+mn-lt"/>
                <a:ea typeface="+mn-ea"/>
                <a:cs typeface="+mn-cs"/>
              </a:rPr>
              <a:t>.  Death for Adam and death for all humans.</a:t>
            </a:r>
            <a:endParaRPr lang="en-US" dirty="0">
              <a:effectLst/>
            </a:endParaRPr>
          </a:p>
          <a:p>
            <a:pPr lvl="0"/>
            <a:r>
              <a:rPr lang="en-US" sz="1200" kern="1200" dirty="0">
                <a:solidFill>
                  <a:schemeClr val="tx1"/>
                </a:solidFill>
                <a:effectLst/>
                <a:latin typeface="+mn-lt"/>
                <a:ea typeface="+mn-ea"/>
                <a:cs typeface="+mn-cs"/>
              </a:rPr>
              <a:t>We have all broken the Ten Commandments and are </a:t>
            </a:r>
            <a:r>
              <a:rPr lang="en-US" sz="1200" u="sng" kern="1200" dirty="0">
                <a:solidFill>
                  <a:schemeClr val="tx1"/>
                </a:solidFill>
                <a:effectLst/>
                <a:latin typeface="+mn-lt"/>
                <a:ea typeface="+mn-ea"/>
                <a:cs typeface="+mn-cs"/>
              </a:rPr>
              <a:t>guilty</a:t>
            </a:r>
            <a:r>
              <a:rPr lang="en-US" sz="1200" kern="1200" dirty="0">
                <a:solidFill>
                  <a:schemeClr val="tx1"/>
                </a:solidFill>
                <a:effectLst/>
                <a:latin typeface="+mn-lt"/>
                <a:ea typeface="+mn-ea"/>
                <a:cs typeface="+mn-cs"/>
              </a:rPr>
              <a:t> before God, deserving severe </a:t>
            </a:r>
            <a:r>
              <a:rPr lang="en-US" sz="1200" u="sng" kern="1200" dirty="0">
                <a:solidFill>
                  <a:schemeClr val="tx1"/>
                </a:solidFill>
                <a:effectLst/>
                <a:latin typeface="+mn-lt"/>
                <a:ea typeface="+mn-ea"/>
                <a:cs typeface="+mn-cs"/>
              </a:rPr>
              <a:t>punishment</a:t>
            </a:r>
            <a:r>
              <a:rPr lang="en-US" sz="1200" kern="1200" dirty="0">
                <a:solidFill>
                  <a:schemeClr val="tx1"/>
                </a:solidFill>
                <a:effectLst/>
                <a:latin typeface="+mn-lt"/>
                <a:ea typeface="+mn-ea"/>
                <a:cs typeface="+mn-cs"/>
              </a:rPr>
              <a:t> (judicially, even if not sensed emotionally).</a:t>
            </a:r>
            <a:endParaRPr lang="en-US" dirty="0">
              <a:effectLst/>
            </a:endParaRPr>
          </a:p>
          <a:p>
            <a:r>
              <a:rPr lang="en-US" sz="1200" kern="1200" dirty="0">
                <a:solidFill>
                  <a:schemeClr val="tx1"/>
                </a:solidFill>
                <a:effectLst/>
                <a:latin typeface="+mn-lt"/>
                <a:ea typeface="+mn-ea"/>
                <a:cs typeface="+mn-cs"/>
              </a:rPr>
              <a:t> </a:t>
            </a:r>
            <a:endParaRPr lang="en-US" dirty="0">
              <a:effectLst/>
            </a:endParaRPr>
          </a:p>
          <a:p>
            <a:r>
              <a:rPr lang="en-US" sz="1200" kern="1200" dirty="0">
                <a:solidFill>
                  <a:schemeClr val="tx1"/>
                </a:solidFill>
                <a:effectLst/>
                <a:latin typeface="+mn-lt"/>
                <a:ea typeface="+mn-ea"/>
                <a:cs typeface="+mn-cs"/>
              </a:rPr>
              <a:t>We have a problem – a big problem.  Is there any hope for humanity?  Is there any hope for you? </a:t>
            </a:r>
            <a:r>
              <a:rPr lang="en-US" sz="1200" kern="1200" baseline="0" dirty="0">
                <a:solidFill>
                  <a:schemeClr val="tx1"/>
                </a:solidFill>
                <a:effectLst/>
                <a:latin typeface="+mn-lt"/>
                <a:ea typeface="+mn-ea"/>
                <a:cs typeface="+mn-cs"/>
              </a:rPr>
              <a:t> When we read the Bible, we certainly see that there is “bad news” for all people here!  And since God is a God of justice, how could He possibly forgive such sinful people?  </a:t>
            </a:r>
            <a:r>
              <a:rPr lang="en-US" sz="1200" kern="1200" dirty="0">
                <a:solidFill>
                  <a:schemeClr val="tx1"/>
                </a:solidFill>
                <a:effectLst/>
                <a:latin typeface="+mn-lt"/>
                <a:ea typeface="+mn-ea"/>
                <a:cs typeface="+mn-cs"/>
              </a:rPr>
              <a:t>This week, think about these two big problems we each face: death and judgment.  </a:t>
            </a:r>
            <a:endParaRPr lang="en-US" dirty="0">
              <a:effectLst/>
            </a:endParaRPr>
          </a:p>
        </p:txBody>
      </p:sp>
      <p:sp>
        <p:nvSpPr>
          <p:cNvPr id="4" name="Slide Number Placeholder 3"/>
          <p:cNvSpPr>
            <a:spLocks noGrp="1"/>
          </p:cNvSpPr>
          <p:nvPr>
            <p:ph type="sldNum" sz="quarter" idx="10"/>
          </p:nvPr>
        </p:nvSpPr>
        <p:spPr/>
        <p:txBody>
          <a:bodyPr/>
          <a:lstStyle/>
          <a:p>
            <a:fld id="{9E23DD91-ACE9-4637-B21F-B35DB8F153FE}" type="slidenum">
              <a:rPr lang="en-US" smtClean="0"/>
              <a:t>27</a:t>
            </a:fld>
            <a:endParaRPr lang="en-US"/>
          </a:p>
        </p:txBody>
      </p:sp>
    </p:spTree>
    <p:extLst>
      <p:ext uri="{BB962C8B-B14F-4D97-AF65-F5344CB8AC3E}">
        <p14:creationId xmlns:p14="http://schemas.microsoft.com/office/powerpoint/2010/main" val="20784573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233616-5034-07A9-ED7E-5CB0367AB8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155069-7036-E27C-23E4-A2726CFF9E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7B898B-6C90-5995-BE15-E7CA9AB79E32}"/>
              </a:ext>
            </a:extLst>
          </p:cNvPr>
          <p:cNvSpPr>
            <a:spLocks noGrp="1"/>
          </p:cNvSpPr>
          <p:nvPr>
            <p:ph type="body" idx="1"/>
          </p:nvPr>
        </p:nvSpPr>
        <p:spPr/>
        <p:txBody>
          <a:bodyPr/>
          <a:lstStyle/>
          <a:p>
            <a:r>
              <a:rPr lang="en-US" dirty="0"/>
              <a:t>As we’ve said before, sin is much deeper than the wrong things that we do, it is who we are, woven into our DNA.  We act as though God does not exist, choosing our own way and pursuing our own glory.</a:t>
            </a:r>
          </a:p>
        </p:txBody>
      </p:sp>
      <p:sp>
        <p:nvSpPr>
          <p:cNvPr id="4" name="Slide Number Placeholder 3">
            <a:extLst>
              <a:ext uri="{FF2B5EF4-FFF2-40B4-BE49-F238E27FC236}">
                <a16:creationId xmlns:a16="http://schemas.microsoft.com/office/drawing/2014/main" id="{FB45FE4E-B07B-4F5A-9F5E-A9040355F30D}"/>
              </a:ext>
            </a:extLst>
          </p:cNvPr>
          <p:cNvSpPr>
            <a:spLocks noGrp="1"/>
          </p:cNvSpPr>
          <p:nvPr>
            <p:ph type="sldNum" sz="quarter" idx="10"/>
          </p:nvPr>
        </p:nvSpPr>
        <p:spPr/>
        <p:txBody>
          <a:bodyPr/>
          <a:lstStyle/>
          <a:p>
            <a:fld id="{9E23DD91-ACE9-4637-B21F-B35DB8F153FE}" type="slidenum">
              <a:rPr lang="en-US" smtClean="0"/>
              <a:t>3</a:t>
            </a:fld>
            <a:endParaRPr lang="en-US"/>
          </a:p>
        </p:txBody>
      </p:sp>
    </p:spTree>
    <p:extLst>
      <p:ext uri="{BB962C8B-B14F-4D97-AF65-F5344CB8AC3E}">
        <p14:creationId xmlns:p14="http://schemas.microsoft.com/office/powerpoint/2010/main" val="3484944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problem is much deeper than good or bad behavior.  Since we cannot save ourselves, God gave us His word to bring us back to Him.</a:t>
            </a:r>
          </a:p>
          <a:p>
            <a:endParaRPr lang="en-US" dirty="0"/>
          </a:p>
          <a:p>
            <a:r>
              <a:rPr lang="en-US" dirty="0"/>
              <a:t>As the great “I AM,” God is the only self-existent, eternal being, He is the source of everything that exists: every physical or spiritual thing, every truth of logic or philosophy, every law that governs the universe.</a:t>
            </a:r>
          </a:p>
          <a:p>
            <a:endParaRPr lang="en-US" dirty="0"/>
          </a:p>
          <a:p>
            <a:r>
              <a:rPr lang="en-US" dirty="0"/>
              <a:t>Always remember</a:t>
            </a:r>
            <a:r>
              <a:rPr lang="en-US" baseline="0" dirty="0"/>
              <a:t> that God has absolute authority over everything: every star and galaxy (Isaiah 40:26), every nation and people group (Proverbs 21:1), every storm (Mark 4:39), every plant and worm (Jonah 4:6-8), every virus and bacterium, etc.  </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“If there is one single molecule in this universe running around loose, totally free of God’s sovereignty, then we have no guarantee that a single promise of God will ever be fulfilled.” ― (R.C. Sproul, Chosen By God: Know God's Perfect Plan for His Glory and His Children)</a:t>
            </a:r>
          </a:p>
          <a:p>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4</a:t>
            </a:fld>
            <a:endParaRPr lang="en-US"/>
          </a:p>
        </p:txBody>
      </p:sp>
    </p:spTree>
    <p:extLst>
      <p:ext uri="{BB962C8B-B14F-4D97-AF65-F5344CB8AC3E}">
        <p14:creationId xmlns:p14="http://schemas.microsoft.com/office/powerpoint/2010/main" val="19698943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If</a:t>
            </a:r>
            <a:r>
              <a:rPr lang="en-US" sz="1200" kern="1200" baseline="0" dirty="0">
                <a:solidFill>
                  <a:schemeClr val="tx1"/>
                </a:solidFill>
                <a:effectLst/>
                <a:latin typeface="+mn-lt"/>
                <a:ea typeface="+mn-ea"/>
                <a:cs typeface="+mn-cs"/>
              </a:rPr>
              <a:t> God were to give each of us an “entrance exam” to enter heaven, how would we do?</a:t>
            </a:r>
          </a:p>
          <a:p>
            <a:endParaRPr lang="en-US" sz="1200" kern="1200" baseline="0" dirty="0">
              <a:solidFill>
                <a:schemeClr val="tx1"/>
              </a:solidFill>
              <a:effectLst/>
              <a:latin typeface="+mn-lt"/>
              <a:ea typeface="+mn-ea"/>
              <a:cs typeface="+mn-cs"/>
            </a:endParaRPr>
          </a:p>
          <a:p>
            <a:r>
              <a:rPr lang="en-US" sz="1200" kern="1200" baseline="0" dirty="0">
                <a:solidFill>
                  <a:schemeClr val="tx1"/>
                </a:solidFill>
                <a:effectLst/>
                <a:latin typeface="+mn-lt"/>
                <a:ea typeface="+mn-ea"/>
                <a:cs typeface="+mn-cs"/>
              </a:rPr>
              <a:t>Imagine for a minute that the 10 commandments were like the SAT or </a:t>
            </a:r>
            <a:r>
              <a:rPr lang="en-US" sz="1200" kern="1200" baseline="0" dirty="0" err="1">
                <a:solidFill>
                  <a:schemeClr val="tx1"/>
                </a:solidFill>
                <a:effectLst/>
                <a:latin typeface="+mn-lt"/>
                <a:ea typeface="+mn-ea"/>
                <a:cs typeface="+mn-cs"/>
              </a:rPr>
              <a:t>GaoKao</a:t>
            </a:r>
            <a:r>
              <a:rPr lang="en-US" sz="1200" kern="1200" baseline="0" dirty="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5</a:t>
            </a:fld>
            <a:endParaRPr lang="en-US"/>
          </a:p>
        </p:txBody>
      </p:sp>
    </p:spTree>
    <p:extLst>
      <p:ext uri="{BB962C8B-B14F-4D97-AF65-F5344CB8AC3E}">
        <p14:creationId xmlns:p14="http://schemas.microsoft.com/office/powerpoint/2010/main" val="37324909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4F5D60-EBE3-FDD9-B3DB-155A7B6A1F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8B9B42-A3CB-B831-EE39-81071DE3BF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F6B94B-F506-960A-4E0B-3CC6ECA8BE05}"/>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Before God gives the 10 commandments to people, He starts by proclaiming His authority over them (and all mankind)</a:t>
            </a:r>
            <a:r>
              <a:rPr lang="en-US" sz="1200" kern="1200" baseline="0" dirty="0">
                <a:solidFill>
                  <a:schemeClr val="tx1"/>
                </a:solidFill>
                <a:effectLst/>
                <a:latin typeface="+mn-lt"/>
                <a:ea typeface="+mn-ea"/>
                <a:cs typeface="+mn-cs"/>
              </a:rPr>
              <a:t> in </a:t>
            </a:r>
            <a:r>
              <a:rPr lang="en-US" sz="1200" b="1" i="1" kern="1200" dirty="0">
                <a:solidFill>
                  <a:schemeClr val="tx1"/>
                </a:solidFill>
                <a:effectLst/>
                <a:latin typeface="+mn-lt"/>
                <a:ea typeface="+mn-ea"/>
                <a:cs typeface="+mn-cs"/>
              </a:rPr>
              <a:t>Exodus 20:1-2.</a:t>
            </a:r>
          </a:p>
          <a:p>
            <a:endParaRPr lang="en-US" sz="1200" b="1" i="1"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These are </a:t>
            </a:r>
            <a:r>
              <a:rPr lang="en-US" sz="1200" b="1" i="0" kern="1200" dirty="0">
                <a:solidFill>
                  <a:schemeClr val="tx1"/>
                </a:solidFill>
                <a:effectLst/>
                <a:latin typeface="+mn-lt"/>
                <a:ea typeface="+mn-ea"/>
                <a:cs typeface="+mn-cs"/>
              </a:rPr>
              <a:t>not just </a:t>
            </a:r>
            <a:r>
              <a:rPr lang="en-US" sz="1200" b="0" i="0" kern="1200" dirty="0">
                <a:solidFill>
                  <a:schemeClr val="tx1"/>
                </a:solidFill>
                <a:effectLst/>
                <a:latin typeface="+mn-lt"/>
                <a:ea typeface="+mn-ea"/>
                <a:cs typeface="+mn-cs"/>
              </a:rPr>
              <a:t>the words of </a:t>
            </a:r>
            <a:r>
              <a:rPr lang="en-US" sz="1200" b="1" i="0" kern="1200" dirty="0">
                <a:solidFill>
                  <a:schemeClr val="tx1"/>
                </a:solidFill>
                <a:effectLst/>
                <a:latin typeface="+mn-lt"/>
                <a:ea typeface="+mn-ea"/>
                <a:cs typeface="+mn-cs"/>
              </a:rPr>
              <a:t>Moses</a:t>
            </a:r>
            <a:r>
              <a:rPr lang="en-US" sz="1200" b="0" i="0" kern="1200" dirty="0">
                <a:solidFill>
                  <a:schemeClr val="tx1"/>
                </a:solidFill>
                <a:effectLst/>
                <a:latin typeface="+mn-lt"/>
                <a:ea typeface="+mn-ea"/>
                <a:cs typeface="+mn-cs"/>
              </a:rPr>
              <a:t> – they are the </a:t>
            </a:r>
            <a:r>
              <a:rPr lang="en-US" sz="1200" b="1" i="0" kern="1200" dirty="0">
                <a:solidFill>
                  <a:schemeClr val="tx1"/>
                </a:solidFill>
                <a:effectLst/>
                <a:latin typeface="+mn-lt"/>
                <a:ea typeface="+mn-ea"/>
                <a:cs typeface="+mn-cs"/>
              </a:rPr>
              <a:t>words from God</a:t>
            </a:r>
            <a:r>
              <a:rPr lang="en-US" sz="1200" b="0" i="0" kern="1200" dirty="0">
                <a:solidFill>
                  <a:schemeClr val="tx1"/>
                </a:solidFill>
                <a:effectLst/>
                <a:latin typeface="+mn-lt"/>
                <a:ea typeface="+mn-ea"/>
                <a:cs typeface="+mn-cs"/>
              </a:rPr>
              <a:t>!</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God constantly reminds people that “I am the Lord” (184 times).  People quickly forget and worship other things (or themselves).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He has ultimate wisdom and power over everything in the universe, hence, the first commandment…</a:t>
            </a:r>
          </a:p>
        </p:txBody>
      </p:sp>
      <p:sp>
        <p:nvSpPr>
          <p:cNvPr id="4" name="Slide Number Placeholder 3">
            <a:extLst>
              <a:ext uri="{FF2B5EF4-FFF2-40B4-BE49-F238E27FC236}">
                <a16:creationId xmlns:a16="http://schemas.microsoft.com/office/drawing/2014/main" id="{01B958F5-BDFC-BFFD-5BE2-F6174094FD8B}"/>
              </a:ext>
            </a:extLst>
          </p:cNvPr>
          <p:cNvSpPr>
            <a:spLocks noGrp="1"/>
          </p:cNvSpPr>
          <p:nvPr>
            <p:ph type="sldNum" sz="quarter" idx="10"/>
          </p:nvPr>
        </p:nvSpPr>
        <p:spPr/>
        <p:txBody>
          <a:bodyPr/>
          <a:lstStyle/>
          <a:p>
            <a:fld id="{9E23DD91-ACE9-4637-B21F-B35DB8F153FE}" type="slidenum">
              <a:rPr lang="en-US" smtClean="0"/>
              <a:t>6</a:t>
            </a:fld>
            <a:endParaRPr lang="en-US"/>
          </a:p>
        </p:txBody>
      </p:sp>
    </p:spTree>
    <p:extLst>
      <p:ext uri="{BB962C8B-B14F-4D97-AF65-F5344CB8AC3E}">
        <p14:creationId xmlns:p14="http://schemas.microsoft.com/office/powerpoint/2010/main" val="14635902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a:solidFill>
                  <a:schemeClr val="tx1"/>
                </a:solidFill>
                <a:effectLst/>
                <a:latin typeface="+mn-lt"/>
                <a:ea typeface="+mn-ea"/>
                <a:cs typeface="+mn-cs"/>
              </a:rPr>
              <a:t>The First Commandment – </a:t>
            </a:r>
            <a:r>
              <a:rPr lang="en-US" sz="1200" kern="1200" dirty="0">
                <a:solidFill>
                  <a:schemeClr val="tx1"/>
                </a:solidFill>
                <a:effectLst/>
                <a:latin typeface="+mn-lt"/>
                <a:ea typeface="+mn-ea"/>
                <a:cs typeface="+mn-cs"/>
              </a:rPr>
              <a:t>God begins with the first commandment broken by men. In the garden, they abandoned Him and sought to be their own God.  Ever since that day, we have all tried to take the place of God, determining </a:t>
            </a:r>
            <a:r>
              <a:rPr lang="en-US" sz="1200" b="1" kern="1200" dirty="0">
                <a:solidFill>
                  <a:schemeClr val="tx1"/>
                </a:solidFill>
                <a:effectLst/>
                <a:latin typeface="+mn-lt"/>
                <a:ea typeface="+mn-ea"/>
                <a:cs typeface="+mn-cs"/>
              </a:rPr>
              <a:t>our own purpose </a:t>
            </a:r>
            <a:r>
              <a:rPr lang="en-US" sz="1200" kern="1200" dirty="0">
                <a:solidFill>
                  <a:schemeClr val="tx1"/>
                </a:solidFill>
                <a:effectLst/>
                <a:latin typeface="+mn-lt"/>
                <a:ea typeface="+mn-ea"/>
                <a:cs typeface="+mn-cs"/>
              </a:rPr>
              <a:t>for life, defining </a:t>
            </a:r>
            <a:r>
              <a:rPr lang="en-US" sz="1200" b="1" kern="1200" dirty="0">
                <a:solidFill>
                  <a:schemeClr val="tx1"/>
                </a:solidFill>
                <a:effectLst/>
                <a:latin typeface="+mn-lt"/>
                <a:ea typeface="+mn-ea"/>
                <a:cs typeface="+mn-cs"/>
              </a:rPr>
              <a:t>our own rules </a:t>
            </a:r>
            <a:r>
              <a:rPr lang="en-US" sz="1200" kern="1200" dirty="0">
                <a:solidFill>
                  <a:schemeClr val="tx1"/>
                </a:solidFill>
                <a:effectLst/>
                <a:latin typeface="+mn-lt"/>
                <a:ea typeface="+mn-ea"/>
                <a:cs typeface="+mn-cs"/>
              </a:rPr>
              <a:t>of right/wrong, and </a:t>
            </a:r>
            <a:r>
              <a:rPr lang="en-US" sz="1200" b="1" kern="1200" dirty="0">
                <a:solidFill>
                  <a:schemeClr val="tx1"/>
                </a:solidFill>
                <a:effectLst/>
                <a:latin typeface="+mn-lt"/>
                <a:ea typeface="+mn-ea"/>
                <a:cs typeface="+mn-cs"/>
              </a:rPr>
              <a:t>trying to save ourselves </a:t>
            </a:r>
            <a:r>
              <a:rPr lang="en-US" sz="1200" kern="1200" dirty="0">
                <a:solidFill>
                  <a:schemeClr val="tx1"/>
                </a:solidFill>
                <a:effectLst/>
                <a:latin typeface="+mn-lt"/>
                <a:ea typeface="+mn-ea"/>
                <a:cs typeface="+mn-cs"/>
              </a:rPr>
              <a:t>by fulfilling our own dreams.  </a:t>
            </a:r>
            <a:r>
              <a:rPr lang="en-US" sz="1200" u="sng" kern="1200" dirty="0">
                <a:solidFill>
                  <a:schemeClr val="tx1"/>
                </a:solidFill>
                <a:effectLst/>
                <a:latin typeface="+mn-lt"/>
                <a:ea typeface="+mn-ea"/>
                <a:cs typeface="+mn-cs"/>
              </a:rPr>
              <a:t>Is there anyone </a:t>
            </a:r>
            <a:r>
              <a:rPr lang="en-US" sz="1200" kern="1200" dirty="0">
                <a:solidFill>
                  <a:schemeClr val="tx1"/>
                </a:solidFill>
                <a:effectLst/>
                <a:latin typeface="+mn-lt"/>
                <a:ea typeface="+mn-ea"/>
                <a:cs typeface="+mn-cs"/>
              </a:rPr>
              <a:t>who has kept this command, always recognizing that the true God is Lord of all (including us)?</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Our #1 offense</a:t>
            </a:r>
            <a:r>
              <a:rPr lang="en-US" sz="1200" kern="1200" dirty="0">
                <a:solidFill>
                  <a:schemeClr val="tx1"/>
                </a:solidFill>
                <a:effectLst/>
                <a:latin typeface="+mn-lt"/>
                <a:ea typeface="+mn-ea"/>
                <a:cs typeface="+mn-cs"/>
              </a:rPr>
              <a:t>: turning our back on God and going our own way (trying</a:t>
            </a:r>
            <a:r>
              <a:rPr lang="en-US" sz="1200" kern="1200" baseline="0" dirty="0">
                <a:solidFill>
                  <a:schemeClr val="tx1"/>
                </a:solidFill>
                <a:effectLst/>
                <a:latin typeface="+mn-lt"/>
                <a:ea typeface="+mn-ea"/>
                <a:cs typeface="+mn-cs"/>
              </a:rPr>
              <a:t> to become our own god).</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E23DD91-ACE9-4637-B21F-B35DB8F153FE}" type="slidenum">
              <a:rPr lang="en-US" smtClean="0"/>
              <a:t>7</a:t>
            </a:fld>
            <a:endParaRPr lang="en-US"/>
          </a:p>
        </p:txBody>
      </p:sp>
    </p:spTree>
    <p:extLst>
      <p:ext uri="{BB962C8B-B14F-4D97-AF65-F5344CB8AC3E}">
        <p14:creationId xmlns:p14="http://schemas.microsoft.com/office/powerpoint/2010/main" val="40943800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a:solidFill>
                  <a:schemeClr val="tx1"/>
                </a:solidFill>
                <a:effectLst/>
                <a:latin typeface="+mn-lt"/>
                <a:ea typeface="+mn-ea"/>
                <a:cs typeface="+mn-cs"/>
              </a:rPr>
              <a:t>The Second Commandment - </a:t>
            </a:r>
            <a:r>
              <a:rPr lang="en-US" sz="1200" kern="1200" dirty="0">
                <a:solidFill>
                  <a:schemeClr val="tx1"/>
                </a:solidFill>
                <a:effectLst/>
                <a:latin typeface="+mn-lt"/>
                <a:ea typeface="+mn-ea"/>
                <a:cs typeface="+mn-cs"/>
              </a:rPr>
              <a:t>The word “worship” comes from two words: “worth” and “ship.” We worship something when we assign a very high level of “worth” to it.  </a:t>
            </a:r>
            <a:r>
              <a:rPr lang="en-US" sz="1200" u="sng" kern="1200" dirty="0">
                <a:solidFill>
                  <a:schemeClr val="tx1"/>
                </a:solidFill>
                <a:effectLst/>
                <a:latin typeface="+mn-lt"/>
                <a:ea typeface="+mn-ea"/>
                <a:cs typeface="+mn-cs"/>
              </a:rPr>
              <a:t>Here is a fact of life: we all worship something </a:t>
            </a:r>
            <a:r>
              <a:rPr lang="en-US" sz="1200" kern="1200" dirty="0">
                <a:solidFill>
                  <a:schemeClr val="tx1"/>
                </a:solidFill>
                <a:effectLst/>
                <a:latin typeface="+mn-lt"/>
                <a:ea typeface="+mn-ea"/>
                <a:cs typeface="+mn-cs"/>
              </a:rPr>
              <a:t>– we all worship “smaller gods.” Here is the test – is there </a:t>
            </a:r>
            <a:r>
              <a:rPr lang="en-US" sz="1200" u="sng" kern="1200" dirty="0">
                <a:solidFill>
                  <a:schemeClr val="tx1"/>
                </a:solidFill>
                <a:effectLst/>
                <a:latin typeface="+mn-lt"/>
                <a:ea typeface="+mn-ea"/>
                <a:cs typeface="+mn-cs"/>
              </a:rPr>
              <a:t>anything</a:t>
            </a:r>
            <a:r>
              <a:rPr lang="en-US" sz="1200" kern="1200" dirty="0">
                <a:solidFill>
                  <a:schemeClr val="tx1"/>
                </a:solidFill>
                <a:effectLst/>
                <a:latin typeface="+mn-lt"/>
                <a:ea typeface="+mn-ea"/>
                <a:cs typeface="+mn-cs"/>
              </a:rPr>
              <a:t> or </a:t>
            </a:r>
            <a:r>
              <a:rPr lang="en-US" sz="1200" u="sng" kern="1200" dirty="0">
                <a:solidFill>
                  <a:schemeClr val="tx1"/>
                </a:solidFill>
                <a:effectLst/>
                <a:latin typeface="+mn-lt"/>
                <a:ea typeface="+mn-ea"/>
                <a:cs typeface="+mn-cs"/>
              </a:rPr>
              <a:t>anyone</a:t>
            </a:r>
            <a:r>
              <a:rPr lang="en-US" sz="1200" kern="1200" dirty="0">
                <a:solidFill>
                  <a:schemeClr val="tx1"/>
                </a:solidFill>
                <a:effectLst/>
                <a:latin typeface="+mn-lt"/>
                <a:ea typeface="+mn-ea"/>
                <a:cs typeface="+mn-cs"/>
              </a:rPr>
              <a:t> that is more important to me than the true God?  Have I taken </a:t>
            </a:r>
            <a:r>
              <a:rPr lang="en-US" sz="1200" u="sng" kern="1200" dirty="0">
                <a:solidFill>
                  <a:schemeClr val="tx1"/>
                </a:solidFill>
                <a:effectLst/>
                <a:latin typeface="+mn-lt"/>
                <a:ea typeface="+mn-ea"/>
                <a:cs typeface="+mn-cs"/>
              </a:rPr>
              <a:t>“good” things </a:t>
            </a:r>
            <a:r>
              <a:rPr lang="en-US" sz="1200" kern="1200" dirty="0">
                <a:solidFill>
                  <a:schemeClr val="tx1"/>
                </a:solidFill>
                <a:effectLst/>
                <a:latin typeface="+mn-lt"/>
                <a:ea typeface="+mn-ea"/>
                <a:cs typeface="+mn-cs"/>
              </a:rPr>
              <a:t>like career, material possessions, and family, and turned them into </a:t>
            </a:r>
            <a:r>
              <a:rPr lang="en-US" sz="1200" u="sng" kern="1200" dirty="0">
                <a:solidFill>
                  <a:schemeClr val="tx1"/>
                </a:solidFill>
                <a:effectLst/>
                <a:latin typeface="+mn-lt"/>
                <a:ea typeface="+mn-ea"/>
                <a:cs typeface="+mn-cs"/>
              </a:rPr>
              <a:t>“ultimate” things,</a:t>
            </a:r>
            <a:r>
              <a:rPr lang="en-US" sz="1200" kern="1200" dirty="0">
                <a:solidFill>
                  <a:schemeClr val="tx1"/>
                </a:solidFill>
                <a:effectLst/>
                <a:latin typeface="+mn-lt"/>
                <a:ea typeface="+mn-ea"/>
                <a:cs typeface="+mn-cs"/>
              </a:rPr>
              <a:t> seeking significance, security, safety and fulfillment in them?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One way to determine the most important thing in your life is to “follow the money and the time.”  If you were to look at your calendar and your bank account, what would you learn about “worship”?</a:t>
            </a:r>
            <a:endParaRPr lang="en-US" dirty="0">
              <a:effectLst/>
            </a:endParaRPr>
          </a:p>
        </p:txBody>
      </p:sp>
      <p:sp>
        <p:nvSpPr>
          <p:cNvPr id="4" name="Slide Number Placeholder 3"/>
          <p:cNvSpPr>
            <a:spLocks noGrp="1"/>
          </p:cNvSpPr>
          <p:nvPr>
            <p:ph type="sldNum" sz="quarter" idx="10"/>
          </p:nvPr>
        </p:nvSpPr>
        <p:spPr/>
        <p:txBody>
          <a:bodyPr/>
          <a:lstStyle/>
          <a:p>
            <a:fld id="{9E23DD91-ACE9-4637-B21F-B35DB8F153FE}" type="slidenum">
              <a:rPr lang="en-US" smtClean="0"/>
              <a:t>8</a:t>
            </a:fld>
            <a:endParaRPr lang="en-US"/>
          </a:p>
        </p:txBody>
      </p:sp>
    </p:spTree>
    <p:extLst>
      <p:ext uri="{BB962C8B-B14F-4D97-AF65-F5344CB8AC3E}">
        <p14:creationId xmlns:p14="http://schemas.microsoft.com/office/powerpoint/2010/main" val="39310822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i="1" kern="1200" dirty="0">
                <a:solidFill>
                  <a:schemeClr val="tx1"/>
                </a:solidFill>
                <a:effectLst/>
                <a:latin typeface="+mn-lt"/>
                <a:ea typeface="+mn-ea"/>
                <a:cs typeface="+mn-cs"/>
              </a:rPr>
              <a:t>The Third Commandment -  </a:t>
            </a:r>
            <a:r>
              <a:rPr lang="en-US" sz="1200" kern="1200" dirty="0">
                <a:solidFill>
                  <a:schemeClr val="tx1"/>
                </a:solidFill>
                <a:effectLst/>
                <a:latin typeface="+mn-lt"/>
                <a:ea typeface="+mn-ea"/>
                <a:cs typeface="+mn-cs"/>
              </a:rPr>
              <a:t>Although this includes saying the name of God as a curse (e.g. “OMG”), it goes much further.  God is our creator and provider, and when we complain against Him, we are speaking falsely about His great name.  Conversely, when we do not speak His name with thanksgiving (</a:t>
            </a:r>
            <a:r>
              <a:rPr lang="en-US" sz="1200" b="1" kern="1200" dirty="0">
                <a:solidFill>
                  <a:schemeClr val="tx1"/>
                </a:solidFill>
                <a:effectLst/>
                <a:latin typeface="+mn-lt"/>
                <a:ea typeface="+mn-ea"/>
                <a:cs typeface="+mn-cs"/>
              </a:rPr>
              <a:t>Colossians 3:17</a:t>
            </a:r>
            <a:r>
              <a:rPr lang="en-US" sz="1200" kern="1200" dirty="0">
                <a:solidFill>
                  <a:schemeClr val="tx1"/>
                </a:solidFill>
                <a:effectLst/>
                <a:latin typeface="+mn-lt"/>
                <a:ea typeface="+mn-ea"/>
                <a:cs typeface="+mn-cs"/>
              </a:rPr>
              <a:t>), we break this command as well (even in our heart).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Remember how the Israelites broke this commandment in the wilderness, saying the God had brought them out of Egypt to kill them (Exodus 14:11, 16:3, 17:3)</a:t>
            </a:r>
          </a:p>
        </p:txBody>
      </p:sp>
      <p:sp>
        <p:nvSpPr>
          <p:cNvPr id="4" name="Slide Number Placeholder 3"/>
          <p:cNvSpPr>
            <a:spLocks noGrp="1"/>
          </p:cNvSpPr>
          <p:nvPr>
            <p:ph type="sldNum" sz="quarter" idx="10"/>
          </p:nvPr>
        </p:nvSpPr>
        <p:spPr/>
        <p:txBody>
          <a:bodyPr/>
          <a:lstStyle/>
          <a:p>
            <a:fld id="{9E23DD91-ACE9-4637-B21F-B35DB8F153FE}" type="slidenum">
              <a:rPr lang="en-US" smtClean="0"/>
              <a:t>9</a:t>
            </a:fld>
            <a:endParaRPr lang="en-US"/>
          </a:p>
        </p:txBody>
      </p:sp>
    </p:spTree>
    <p:extLst>
      <p:ext uri="{BB962C8B-B14F-4D97-AF65-F5344CB8AC3E}">
        <p14:creationId xmlns:p14="http://schemas.microsoft.com/office/powerpoint/2010/main" val="2721665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0605DCD-45B6-4EEB-AEC9-E8416ED78990}" type="datetimeFigureOut">
              <a:rPr lang="en-US" smtClean="0"/>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219951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605DCD-45B6-4EEB-AEC9-E8416ED78990}" type="datetimeFigureOut">
              <a:rPr lang="en-US" smtClean="0"/>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544546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605DCD-45B6-4EEB-AEC9-E8416ED78990}" type="datetimeFigureOut">
              <a:rPr lang="en-US" smtClean="0"/>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05472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605DCD-45B6-4EEB-AEC9-E8416ED78990}" type="datetimeFigureOut">
              <a:rPr lang="en-US" smtClean="0"/>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552926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605DCD-45B6-4EEB-AEC9-E8416ED78990}" type="datetimeFigureOut">
              <a:rPr lang="en-US" smtClean="0"/>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250231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0605DCD-45B6-4EEB-AEC9-E8416ED78990}" type="datetimeFigureOut">
              <a:rPr lang="en-US" smtClean="0"/>
              <a:t>7/7/2026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752681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0605DCD-45B6-4EEB-AEC9-E8416ED78990}" type="datetimeFigureOut">
              <a:rPr lang="en-US" smtClean="0"/>
              <a:t>7/7/2026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530220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0605DCD-45B6-4EEB-AEC9-E8416ED78990}" type="datetimeFigureOut">
              <a:rPr lang="en-US" smtClean="0"/>
              <a:t>7/7/2026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26868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605DCD-45B6-4EEB-AEC9-E8416ED78990}" type="datetimeFigureOut">
              <a:rPr lang="en-US" smtClean="0"/>
              <a:t>7/7/2026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626818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7/7/2026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005183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7/7/2026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661762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605DCD-45B6-4EEB-AEC9-E8416ED78990}" type="datetimeFigureOut">
              <a:rPr lang="en-US" smtClean="0"/>
              <a:t>7/7/2026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7D84A6-8E52-47EB-A794-0B6EEF020468}" type="slidenum">
              <a:rPr lang="en-US" smtClean="0"/>
              <a:t>‹#›</a:t>
            </a:fld>
            <a:endParaRPr lang="en-US"/>
          </a:p>
        </p:txBody>
      </p:sp>
    </p:spTree>
    <p:extLst>
      <p:ext uri="{BB962C8B-B14F-4D97-AF65-F5344CB8AC3E}">
        <p14:creationId xmlns:p14="http://schemas.microsoft.com/office/powerpoint/2010/main" val="11543626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1" y="0"/>
            <a:ext cx="4114799" cy="914400"/>
          </a:xfrm>
        </p:spPr>
        <p:txBody>
          <a:bodyPr>
            <a:normAutofit/>
          </a:bodyPr>
          <a:lstStyle/>
          <a:p>
            <a:r>
              <a:rPr lang="en-US" b="1" u="sng"/>
              <a:t>Study Plan</a:t>
            </a:r>
            <a:endParaRPr lang="en-US" b="1" u="sng" dirty="0"/>
          </a:p>
        </p:txBody>
      </p:sp>
      <p:grpSp>
        <p:nvGrpSpPr>
          <p:cNvPr id="9" name="Group 8">
            <a:extLst>
              <a:ext uri="{FF2B5EF4-FFF2-40B4-BE49-F238E27FC236}">
                <a16:creationId xmlns:a16="http://schemas.microsoft.com/office/drawing/2014/main" id="{0A155B0E-5C1D-16D6-D25C-86ECF94B27FF}"/>
              </a:ext>
            </a:extLst>
          </p:cNvPr>
          <p:cNvGrpSpPr/>
          <p:nvPr/>
        </p:nvGrpSpPr>
        <p:grpSpPr>
          <a:xfrm>
            <a:off x="-1066800" y="914400"/>
            <a:ext cx="10134600" cy="5334000"/>
            <a:chOff x="0" y="914400"/>
            <a:chExt cx="9220200" cy="4858229"/>
          </a:xfrm>
        </p:grpSpPr>
        <p:cxnSp>
          <p:nvCxnSpPr>
            <p:cNvPr id="10" name="Straight Connector 9">
              <a:extLst>
                <a:ext uri="{FF2B5EF4-FFF2-40B4-BE49-F238E27FC236}">
                  <a16:creationId xmlns:a16="http://schemas.microsoft.com/office/drawing/2014/main" id="{EC8C1821-C9A7-013F-BDA4-34C524FD1D02}"/>
                </a:ext>
              </a:extLst>
            </p:cNvPr>
            <p:cNvCxnSpPr/>
            <p:nvPr/>
          </p:nvCxnSpPr>
          <p:spPr>
            <a:xfrm>
              <a:off x="57150" y="1645920"/>
              <a:ext cx="15240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F63348CB-2972-1F97-CB8A-B16A0EB8BF42}"/>
                </a:ext>
              </a:extLst>
            </p:cNvPr>
            <p:cNvCxnSpPr/>
            <p:nvPr/>
          </p:nvCxnSpPr>
          <p:spPr>
            <a:xfrm>
              <a:off x="76200" y="2017776"/>
              <a:ext cx="15240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96DF840E-C3D7-644B-7CCA-49FA3E1BE294}"/>
                </a:ext>
              </a:extLst>
            </p:cNvPr>
            <p:cNvCxnSpPr/>
            <p:nvPr/>
          </p:nvCxnSpPr>
          <p:spPr>
            <a:xfrm>
              <a:off x="76200" y="2386264"/>
              <a:ext cx="15240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ACDBE800-C5AD-C194-E852-4F571C76EDA1}"/>
                </a:ext>
              </a:extLst>
            </p:cNvPr>
            <p:cNvCxnSpPr/>
            <p:nvPr/>
          </p:nvCxnSpPr>
          <p:spPr>
            <a:xfrm>
              <a:off x="57150" y="2743200"/>
              <a:ext cx="15240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AD6D7616-4287-A75F-7522-15FF8E3D7F11}"/>
                </a:ext>
              </a:extLst>
            </p:cNvPr>
            <p:cNvCxnSpPr/>
            <p:nvPr/>
          </p:nvCxnSpPr>
          <p:spPr>
            <a:xfrm>
              <a:off x="55652" y="3089096"/>
              <a:ext cx="15240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67530FA4-40EF-9035-7612-986370811D04}"/>
                </a:ext>
              </a:extLst>
            </p:cNvPr>
            <p:cNvCxnSpPr/>
            <p:nvPr/>
          </p:nvCxnSpPr>
          <p:spPr>
            <a:xfrm>
              <a:off x="71572" y="3442648"/>
              <a:ext cx="1524000" cy="0"/>
            </a:xfrm>
            <a:prstGeom prst="line">
              <a:avLst/>
            </a:prstGeom>
            <a:ln w="57150"/>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97A74A6E-E594-4CDF-03F2-E0692AD16DB9}"/>
                </a:ext>
              </a:extLst>
            </p:cNvPr>
            <p:cNvPicPr>
              <a:picLocks noChangeAspect="1"/>
            </p:cNvPicPr>
            <p:nvPr/>
          </p:nvPicPr>
          <p:blipFill>
            <a:blip r:embed="rId3"/>
            <a:stretch>
              <a:fillRect/>
            </a:stretch>
          </p:blipFill>
          <p:spPr>
            <a:xfrm>
              <a:off x="39976" y="1066800"/>
              <a:ext cx="9180224" cy="4705829"/>
            </a:xfrm>
            <a:prstGeom prst="rect">
              <a:avLst/>
            </a:prstGeom>
          </p:spPr>
        </p:pic>
        <p:sp>
          <p:nvSpPr>
            <p:cNvPr id="3" name="Rectangle 2">
              <a:extLst>
                <a:ext uri="{FF2B5EF4-FFF2-40B4-BE49-F238E27FC236}">
                  <a16:creationId xmlns:a16="http://schemas.microsoft.com/office/drawing/2014/main" id="{B24FE994-5B22-01F9-56C9-58FAD75DFB89}"/>
                </a:ext>
              </a:extLst>
            </p:cNvPr>
            <p:cNvSpPr/>
            <p:nvPr/>
          </p:nvSpPr>
          <p:spPr>
            <a:xfrm>
              <a:off x="0" y="914400"/>
              <a:ext cx="1143000" cy="485822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9363924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160360" y="838200"/>
            <a:ext cx="8839200" cy="5867400"/>
          </a:xfrm>
        </p:spPr>
        <p:txBody>
          <a:bodyPr>
            <a:normAutofit fontScale="85000" lnSpcReduction="20000"/>
          </a:bodyPr>
          <a:lstStyle/>
          <a:p>
            <a:pPr marL="514350" indent="-514350">
              <a:spcAft>
                <a:spcPts val="1200"/>
              </a:spcAft>
              <a:buFont typeface="+mj-lt"/>
              <a:buAutoNum type="arabicPeriod"/>
            </a:pPr>
            <a:r>
              <a:rPr lang="en-US" b="1" dirty="0"/>
              <a:t>Verse 3</a:t>
            </a:r>
            <a:r>
              <a:rPr lang="en-US" dirty="0"/>
              <a:t>:  You shall have </a:t>
            </a:r>
            <a:r>
              <a:rPr lang="en-US" u="sng" dirty="0"/>
              <a:t>no other gods</a:t>
            </a:r>
            <a:r>
              <a:rPr lang="en-US" dirty="0"/>
              <a:t> before Me</a:t>
            </a:r>
          </a:p>
          <a:p>
            <a:pPr marL="914400" lvl="1" indent="-514350">
              <a:spcAft>
                <a:spcPts val="1200"/>
              </a:spcAft>
            </a:pPr>
            <a:r>
              <a:rPr lang="en-US" dirty="0"/>
              <a:t>The first commandment broken by men</a:t>
            </a:r>
          </a:p>
          <a:p>
            <a:pPr marL="914400" lvl="1" indent="-514350">
              <a:spcAft>
                <a:spcPts val="1200"/>
              </a:spcAft>
            </a:pPr>
            <a:r>
              <a:rPr lang="en-US" dirty="0"/>
              <a:t>Who/what is your source of authority?</a:t>
            </a:r>
          </a:p>
          <a:p>
            <a:pPr marL="514350" indent="-514350">
              <a:spcAft>
                <a:spcPts val="1200"/>
              </a:spcAft>
              <a:buFont typeface="+mj-lt"/>
              <a:buAutoNum type="arabicPeriod"/>
            </a:pPr>
            <a:r>
              <a:rPr lang="en-US" b="1" dirty="0"/>
              <a:t>Verses 4-6</a:t>
            </a:r>
            <a:r>
              <a:rPr lang="en-US" dirty="0"/>
              <a:t>:  You shall </a:t>
            </a:r>
            <a:r>
              <a:rPr lang="en-US" u="sng" dirty="0"/>
              <a:t>not make and worship idols</a:t>
            </a:r>
          </a:p>
          <a:p>
            <a:pPr marL="914400" lvl="1" indent="-514350">
              <a:spcAft>
                <a:spcPts val="1200"/>
              </a:spcAft>
            </a:pPr>
            <a:r>
              <a:rPr lang="en-US" dirty="0"/>
              <a:t>Is anything (other than God) the “most important” thing in your life?  </a:t>
            </a:r>
          </a:p>
          <a:p>
            <a:pPr marL="914400" lvl="1" indent="-514350">
              <a:spcAft>
                <a:spcPts val="1200"/>
              </a:spcAft>
            </a:pPr>
            <a:r>
              <a:rPr lang="en-US" dirty="0"/>
              <a:t>Everyone worships something, usually a physical or mental image (“smaller gods” – idols)</a:t>
            </a:r>
          </a:p>
          <a:p>
            <a:pPr marL="514350" indent="-514350">
              <a:spcAft>
                <a:spcPts val="1200"/>
              </a:spcAft>
              <a:buFont typeface="+mj-lt"/>
              <a:buAutoNum type="arabicPeriod"/>
            </a:pPr>
            <a:r>
              <a:rPr lang="en-US" b="1" dirty="0"/>
              <a:t>Verse 7</a:t>
            </a:r>
            <a:r>
              <a:rPr lang="en-US" dirty="0"/>
              <a:t>:  You shall </a:t>
            </a:r>
            <a:r>
              <a:rPr lang="en-US" u="sng" dirty="0"/>
              <a:t>not misuse the name of God</a:t>
            </a:r>
          </a:p>
          <a:p>
            <a:pPr marL="914400" lvl="1" indent="-514350">
              <a:spcAft>
                <a:spcPts val="1200"/>
              </a:spcAft>
            </a:pPr>
            <a:r>
              <a:rPr lang="en-US" dirty="0"/>
              <a:t>Not only using his name as a curse (“OMG”), but speaking falsely about Him and His greatness</a:t>
            </a:r>
          </a:p>
          <a:p>
            <a:pPr marL="0" indent="0">
              <a:spcAft>
                <a:spcPts val="1200"/>
              </a:spcAft>
              <a:buNone/>
            </a:pPr>
            <a:r>
              <a:rPr lang="en-US" dirty="0"/>
              <a:t> </a:t>
            </a:r>
          </a:p>
        </p:txBody>
      </p:sp>
    </p:spTree>
    <p:extLst>
      <p:ext uri="{BB962C8B-B14F-4D97-AF65-F5344CB8AC3E}">
        <p14:creationId xmlns:p14="http://schemas.microsoft.com/office/powerpoint/2010/main" val="30123957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160360" y="838200"/>
            <a:ext cx="8839200" cy="5867400"/>
          </a:xfrm>
        </p:spPr>
        <p:txBody>
          <a:bodyPr>
            <a:normAutofit fontScale="70000" lnSpcReduction="20000"/>
          </a:bodyPr>
          <a:lstStyle/>
          <a:p>
            <a:pPr marL="514350" indent="-514350">
              <a:spcAft>
                <a:spcPts val="1200"/>
              </a:spcAft>
              <a:buFont typeface="+mj-lt"/>
              <a:buAutoNum type="arabicPeriod" startAt="4"/>
            </a:pPr>
            <a:r>
              <a:rPr lang="en-US" b="1" dirty="0"/>
              <a:t>Verse 8</a:t>
            </a:r>
            <a:r>
              <a:rPr lang="en-US" dirty="0"/>
              <a:t>:  Remember the </a:t>
            </a:r>
            <a:r>
              <a:rPr lang="en-US" u="sng" dirty="0"/>
              <a:t>Sabbath day</a:t>
            </a:r>
            <a:r>
              <a:rPr lang="en-US" dirty="0"/>
              <a:t> to keep it </a:t>
            </a:r>
            <a:r>
              <a:rPr lang="en-US" u="sng" dirty="0"/>
              <a:t>holy</a:t>
            </a:r>
          </a:p>
          <a:p>
            <a:pPr marL="914400" lvl="1" indent="-514350">
              <a:spcAft>
                <a:spcPts val="1200"/>
              </a:spcAft>
            </a:pPr>
            <a:r>
              <a:rPr lang="en-US" dirty="0"/>
              <a:t>A reminder to take time and seek to know God personally</a:t>
            </a:r>
          </a:p>
          <a:p>
            <a:pPr marL="914400" lvl="1" indent="-514350">
              <a:spcAft>
                <a:spcPts val="1200"/>
              </a:spcAft>
            </a:pPr>
            <a:r>
              <a:rPr lang="en-US" dirty="0"/>
              <a:t>Did you reserve time each week to seek and worship God?</a:t>
            </a:r>
          </a:p>
          <a:p>
            <a:pPr marL="0" indent="0">
              <a:spcAft>
                <a:spcPts val="1200"/>
              </a:spcAft>
              <a:buNone/>
            </a:pPr>
            <a:r>
              <a:rPr lang="en-US" b="1" dirty="0"/>
              <a:t>Verse 8</a:t>
            </a:r>
            <a:r>
              <a:rPr lang="en-US" dirty="0"/>
              <a:t>:  “Remember the Sabbath day by keeping it holy.”</a:t>
            </a:r>
          </a:p>
          <a:p>
            <a:pPr marL="0" indent="0">
              <a:spcAft>
                <a:spcPts val="1200"/>
              </a:spcAft>
              <a:buNone/>
            </a:pPr>
            <a:endParaRPr lang="en-US" dirty="0"/>
          </a:p>
          <a:p>
            <a:pPr marL="0" indent="0">
              <a:spcAft>
                <a:spcPts val="1200"/>
              </a:spcAft>
              <a:buNone/>
            </a:pPr>
            <a:endParaRPr lang="en-US" dirty="0"/>
          </a:p>
          <a:p>
            <a:pPr marL="0" indent="0">
              <a:spcAft>
                <a:spcPts val="1200"/>
              </a:spcAft>
              <a:buNone/>
            </a:pPr>
            <a:endParaRPr lang="en-US" dirty="0"/>
          </a:p>
          <a:p>
            <a:pPr marL="0" indent="0">
              <a:spcAft>
                <a:spcPts val="1200"/>
              </a:spcAft>
              <a:buNone/>
            </a:pPr>
            <a:endParaRPr lang="en-US" dirty="0"/>
          </a:p>
          <a:p>
            <a:pPr marL="0" indent="0">
              <a:spcAft>
                <a:spcPts val="1200"/>
              </a:spcAft>
              <a:buNone/>
            </a:pPr>
            <a:endParaRPr lang="en-US" dirty="0"/>
          </a:p>
          <a:p>
            <a:pPr marL="0" indent="0">
              <a:spcAft>
                <a:spcPts val="1200"/>
              </a:spcAft>
              <a:buNone/>
            </a:pPr>
            <a:r>
              <a:rPr lang="en-US" dirty="0"/>
              <a:t> </a:t>
            </a:r>
          </a:p>
          <a:p>
            <a:pPr marL="0" indent="0">
              <a:spcAft>
                <a:spcPts val="1200"/>
              </a:spcAft>
              <a:buNone/>
            </a:pPr>
            <a:r>
              <a:rPr lang="en-US" dirty="0"/>
              <a:t> </a:t>
            </a:r>
          </a:p>
          <a:p>
            <a:pPr marL="0" indent="0">
              <a:spcAft>
                <a:spcPts val="1200"/>
              </a:spcAft>
              <a:buNone/>
            </a:pPr>
            <a:r>
              <a:rPr lang="en-US" dirty="0"/>
              <a:t> </a:t>
            </a:r>
          </a:p>
        </p:txBody>
      </p:sp>
    </p:spTree>
    <p:extLst>
      <p:ext uri="{BB962C8B-B14F-4D97-AF65-F5344CB8AC3E}">
        <p14:creationId xmlns:p14="http://schemas.microsoft.com/office/powerpoint/2010/main" val="2182724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wipe(left)">
                                      <p:cBhvr>
                                        <p:cTn id="7" dur="500"/>
                                        <p:tgtEl>
                                          <p:spTgt spid="4">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left)">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wipe(left)">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wipe(left)">
                                      <p:cBhvr>
                                        <p:cTn id="22"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160360" y="838200"/>
            <a:ext cx="8839200" cy="5867400"/>
          </a:xfrm>
        </p:spPr>
        <p:txBody>
          <a:bodyPr>
            <a:normAutofit fontScale="70000" lnSpcReduction="20000"/>
          </a:bodyPr>
          <a:lstStyle/>
          <a:p>
            <a:pPr marL="514350" indent="-514350">
              <a:spcAft>
                <a:spcPts val="1200"/>
              </a:spcAft>
              <a:buFont typeface="+mj-lt"/>
              <a:buAutoNum type="arabicPeriod" startAt="4"/>
            </a:pPr>
            <a:r>
              <a:rPr lang="en-US" b="1" dirty="0"/>
              <a:t>Verse 8</a:t>
            </a:r>
            <a:r>
              <a:rPr lang="en-US" dirty="0"/>
              <a:t>:  Remember the </a:t>
            </a:r>
            <a:r>
              <a:rPr lang="en-US" u="sng" dirty="0"/>
              <a:t>Sabbath day</a:t>
            </a:r>
            <a:r>
              <a:rPr lang="en-US" dirty="0"/>
              <a:t> to keep it </a:t>
            </a:r>
            <a:r>
              <a:rPr lang="en-US" u="sng" dirty="0"/>
              <a:t>holy</a:t>
            </a:r>
          </a:p>
          <a:p>
            <a:pPr marL="914400" lvl="1" indent="-514350">
              <a:spcAft>
                <a:spcPts val="1200"/>
              </a:spcAft>
            </a:pPr>
            <a:r>
              <a:rPr lang="en-US" dirty="0"/>
              <a:t>A reminder to take time and seek to know God personally</a:t>
            </a:r>
          </a:p>
          <a:p>
            <a:pPr marL="914400" lvl="1" indent="-514350">
              <a:spcAft>
                <a:spcPts val="1200"/>
              </a:spcAft>
            </a:pPr>
            <a:r>
              <a:rPr lang="en-US" dirty="0"/>
              <a:t>Did you reserve time each week to seek and worship God?</a:t>
            </a:r>
          </a:p>
          <a:p>
            <a:pPr marL="514350" indent="-514350">
              <a:spcAft>
                <a:spcPts val="1200"/>
              </a:spcAft>
              <a:buFont typeface="+mj-lt"/>
              <a:buAutoNum type="arabicPeriod" startAt="5"/>
            </a:pPr>
            <a:r>
              <a:rPr lang="en-US" b="1" dirty="0"/>
              <a:t>Verse 12</a:t>
            </a:r>
            <a:r>
              <a:rPr lang="en-US" dirty="0"/>
              <a:t>:  </a:t>
            </a:r>
            <a:r>
              <a:rPr lang="en-US" u="sng" dirty="0"/>
              <a:t>Honor</a:t>
            </a:r>
            <a:r>
              <a:rPr lang="en-US" dirty="0"/>
              <a:t> your </a:t>
            </a:r>
            <a:r>
              <a:rPr lang="en-US" u="sng" dirty="0"/>
              <a:t>father and mother</a:t>
            </a:r>
          </a:p>
          <a:p>
            <a:pPr marL="914400" lvl="1" indent="-514350">
              <a:spcAft>
                <a:spcPts val="1200"/>
              </a:spcAft>
            </a:pPr>
            <a:r>
              <a:rPr lang="en-US" dirty="0"/>
              <a:t>Not just obey – honor.  Did you always respect your parents…?</a:t>
            </a:r>
          </a:p>
          <a:p>
            <a:pPr marL="0" indent="0">
              <a:spcAft>
                <a:spcPts val="1200"/>
              </a:spcAft>
              <a:buNone/>
            </a:pPr>
            <a:r>
              <a:rPr lang="en-US" b="1" dirty="0"/>
              <a:t>Verse 12</a:t>
            </a:r>
            <a:r>
              <a:rPr lang="en-US" dirty="0"/>
              <a:t>:  “Honor your father and your mother, so that you may live long in the land the LORD your God is giving you.”</a:t>
            </a:r>
          </a:p>
          <a:p>
            <a:pPr marL="0" indent="0">
              <a:spcAft>
                <a:spcPts val="1200"/>
              </a:spcAft>
              <a:buNone/>
            </a:pPr>
            <a:endParaRPr lang="en-US" dirty="0"/>
          </a:p>
          <a:p>
            <a:pPr marL="0" indent="0">
              <a:spcAft>
                <a:spcPts val="1200"/>
              </a:spcAft>
              <a:buNone/>
            </a:pPr>
            <a:endParaRPr lang="en-US" dirty="0"/>
          </a:p>
          <a:p>
            <a:pPr marL="0" indent="0">
              <a:spcAft>
                <a:spcPts val="1200"/>
              </a:spcAft>
              <a:buNone/>
            </a:pPr>
            <a:r>
              <a:rPr lang="en-US" dirty="0"/>
              <a:t> </a:t>
            </a:r>
          </a:p>
          <a:p>
            <a:pPr marL="0" indent="0">
              <a:spcAft>
                <a:spcPts val="1200"/>
              </a:spcAft>
              <a:buNone/>
            </a:pPr>
            <a:r>
              <a:rPr lang="en-US" dirty="0"/>
              <a:t> </a:t>
            </a:r>
          </a:p>
          <a:p>
            <a:pPr marL="0" indent="0">
              <a:spcAft>
                <a:spcPts val="1200"/>
              </a:spcAft>
              <a:buNone/>
            </a:pPr>
            <a:r>
              <a:rPr lang="en-US" dirty="0"/>
              <a:t> </a:t>
            </a:r>
          </a:p>
        </p:txBody>
      </p:sp>
    </p:spTree>
    <p:extLst>
      <p:ext uri="{BB962C8B-B14F-4D97-AF65-F5344CB8AC3E}">
        <p14:creationId xmlns:p14="http://schemas.microsoft.com/office/powerpoint/2010/main" val="3135809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wipe(left)">
                                      <p:cBhvr>
                                        <p:cTn id="7" dur="500"/>
                                        <p:tgtEl>
                                          <p:spTgt spid="4">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wipe(left)">
                                      <p:cBhvr>
                                        <p:cTn id="12" dur="500"/>
                                        <p:tgtEl>
                                          <p:spTgt spid="4">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wipe(left)">
                                      <p:cBhvr>
                                        <p:cTn id="1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160360" y="838200"/>
            <a:ext cx="8839200" cy="5867400"/>
          </a:xfrm>
        </p:spPr>
        <p:txBody>
          <a:bodyPr>
            <a:normAutofit fontScale="70000" lnSpcReduction="20000"/>
          </a:bodyPr>
          <a:lstStyle/>
          <a:p>
            <a:pPr marL="514350" indent="-514350">
              <a:spcAft>
                <a:spcPts val="1200"/>
              </a:spcAft>
              <a:buFont typeface="+mj-lt"/>
              <a:buAutoNum type="arabicPeriod" startAt="4"/>
            </a:pPr>
            <a:r>
              <a:rPr lang="en-US" b="1" dirty="0"/>
              <a:t>Verse 8</a:t>
            </a:r>
            <a:r>
              <a:rPr lang="en-US" dirty="0"/>
              <a:t>:  Remember the </a:t>
            </a:r>
            <a:r>
              <a:rPr lang="en-US" u="sng" dirty="0"/>
              <a:t>Sabbath day</a:t>
            </a:r>
            <a:r>
              <a:rPr lang="en-US" dirty="0"/>
              <a:t> to keep it </a:t>
            </a:r>
            <a:r>
              <a:rPr lang="en-US" u="sng" dirty="0"/>
              <a:t>holy</a:t>
            </a:r>
          </a:p>
          <a:p>
            <a:pPr marL="914400" lvl="1" indent="-514350">
              <a:spcAft>
                <a:spcPts val="1200"/>
              </a:spcAft>
            </a:pPr>
            <a:r>
              <a:rPr lang="en-US" dirty="0"/>
              <a:t>A reminder to take time and seek to know God personally</a:t>
            </a:r>
          </a:p>
          <a:p>
            <a:pPr marL="914400" lvl="1" indent="-514350">
              <a:spcAft>
                <a:spcPts val="1200"/>
              </a:spcAft>
            </a:pPr>
            <a:r>
              <a:rPr lang="en-US" dirty="0"/>
              <a:t>Did you reserve time each week to seek and worship God?</a:t>
            </a:r>
          </a:p>
          <a:p>
            <a:pPr marL="514350" indent="-514350">
              <a:spcAft>
                <a:spcPts val="1200"/>
              </a:spcAft>
              <a:buFont typeface="+mj-lt"/>
              <a:buAutoNum type="arabicPeriod" startAt="5"/>
            </a:pPr>
            <a:r>
              <a:rPr lang="en-US" b="1" dirty="0"/>
              <a:t>Verse 12</a:t>
            </a:r>
            <a:r>
              <a:rPr lang="en-US" dirty="0"/>
              <a:t>:  </a:t>
            </a:r>
            <a:r>
              <a:rPr lang="en-US" u="sng" dirty="0"/>
              <a:t>Honor</a:t>
            </a:r>
            <a:r>
              <a:rPr lang="en-US" dirty="0"/>
              <a:t> your </a:t>
            </a:r>
            <a:r>
              <a:rPr lang="en-US" u="sng" dirty="0"/>
              <a:t>father and mother</a:t>
            </a:r>
          </a:p>
          <a:p>
            <a:pPr marL="914400" lvl="1" indent="-514350">
              <a:spcAft>
                <a:spcPts val="1200"/>
              </a:spcAft>
            </a:pPr>
            <a:r>
              <a:rPr lang="en-US" dirty="0"/>
              <a:t>Not just obey – honor.  Did you always respect your parents…?</a:t>
            </a:r>
          </a:p>
          <a:p>
            <a:pPr marL="514350" indent="-514350">
              <a:spcAft>
                <a:spcPts val="1200"/>
              </a:spcAft>
              <a:buFont typeface="+mj-lt"/>
              <a:buAutoNum type="arabicPeriod" startAt="5"/>
            </a:pPr>
            <a:r>
              <a:rPr lang="en-US" b="1" dirty="0"/>
              <a:t>Verse 13</a:t>
            </a:r>
            <a:r>
              <a:rPr lang="en-US" dirty="0"/>
              <a:t>:  You shall </a:t>
            </a:r>
            <a:r>
              <a:rPr lang="en-US" u="sng" dirty="0"/>
              <a:t>not murder</a:t>
            </a:r>
          </a:p>
          <a:p>
            <a:pPr marL="914400" lvl="1" indent="-514350">
              <a:spcAft>
                <a:spcPts val="1200"/>
              </a:spcAft>
            </a:pPr>
            <a:r>
              <a:rPr lang="en-US" dirty="0"/>
              <a:t>Have you ever murdered or been angry at someone?</a:t>
            </a:r>
          </a:p>
          <a:p>
            <a:pPr marL="0" indent="0">
              <a:spcAft>
                <a:spcPts val="1200"/>
              </a:spcAft>
              <a:buNone/>
            </a:pPr>
            <a:r>
              <a:rPr lang="en-US" b="1" dirty="0"/>
              <a:t>Verse 13</a:t>
            </a:r>
            <a:r>
              <a:rPr lang="en-US" dirty="0"/>
              <a:t>: “You shall not murder.</a:t>
            </a:r>
          </a:p>
          <a:p>
            <a:pPr marL="0" indent="0">
              <a:spcAft>
                <a:spcPts val="1200"/>
              </a:spcAft>
              <a:buNone/>
            </a:pPr>
            <a:r>
              <a:rPr lang="en-US" b="1" dirty="0"/>
              <a:t>Matthew 5:21,22</a:t>
            </a:r>
            <a:r>
              <a:rPr lang="en-US" dirty="0"/>
              <a:t>: “You have heard that it was said to the people long ago, ‘You shall not murder, and anyone who murders will be subject to judgment.’ But I tell you that anyone who is angry with a brother or sister will be subject to judgment. Again, anyone who says to a brother or sister, ‘</a:t>
            </a:r>
            <a:r>
              <a:rPr lang="en-US" dirty="0" err="1"/>
              <a:t>Raca</a:t>
            </a:r>
            <a:r>
              <a:rPr lang="en-US" dirty="0"/>
              <a:t>,’ is answerable to the court. And anyone who says, ‘You fool!’ will be in danger of the fire of hell.”</a:t>
            </a:r>
          </a:p>
          <a:p>
            <a:pPr marL="514350" indent="-514350">
              <a:spcAft>
                <a:spcPts val="1200"/>
              </a:spcAft>
            </a:pPr>
            <a:endParaRPr lang="en-US" dirty="0"/>
          </a:p>
          <a:p>
            <a:pPr marL="0" indent="0">
              <a:spcAft>
                <a:spcPts val="1200"/>
              </a:spcAft>
              <a:buNone/>
            </a:pPr>
            <a:endParaRPr lang="en-US" dirty="0"/>
          </a:p>
          <a:p>
            <a:pPr marL="0" indent="0">
              <a:spcAft>
                <a:spcPts val="1200"/>
              </a:spcAft>
              <a:buNone/>
            </a:pPr>
            <a:endParaRPr lang="en-US" dirty="0"/>
          </a:p>
        </p:txBody>
      </p:sp>
    </p:spTree>
    <p:extLst>
      <p:ext uri="{BB962C8B-B14F-4D97-AF65-F5344CB8AC3E}">
        <p14:creationId xmlns:p14="http://schemas.microsoft.com/office/powerpoint/2010/main" val="2551036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7" end="7"/>
                                            </p:txEl>
                                          </p:spTgt>
                                        </p:tgtEl>
                                        <p:attrNameLst>
                                          <p:attrName>style.visibility</p:attrName>
                                        </p:attrNameLst>
                                      </p:cBhvr>
                                      <p:to>
                                        <p:strVal val="visible"/>
                                      </p:to>
                                    </p:set>
                                    <p:animEffect transition="in" filter="wipe(left)">
                                      <p:cBhvr>
                                        <p:cTn id="7" dur="500"/>
                                        <p:tgtEl>
                                          <p:spTgt spid="4">
                                            <p:txEl>
                                              <p:pRg st="7" end="7"/>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8" end="8"/>
                                            </p:txEl>
                                          </p:spTgt>
                                        </p:tgtEl>
                                        <p:attrNameLst>
                                          <p:attrName>style.visibility</p:attrName>
                                        </p:attrNameLst>
                                      </p:cBhvr>
                                      <p:to>
                                        <p:strVal val="visible"/>
                                      </p:to>
                                    </p:set>
                                    <p:animEffect transition="in" filter="wipe(left)">
                                      <p:cBhvr>
                                        <p:cTn id="12" dur="500"/>
                                        <p:tgtEl>
                                          <p:spTgt spid="4">
                                            <p:txEl>
                                              <p:pRg st="8" end="8"/>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animEffect transition="in" filter="wipe(left)">
                                      <p:cBhvr>
                                        <p:cTn id="17" dur="500"/>
                                        <p:tgtEl>
                                          <p:spTgt spid="4">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wipe(left)">
                                      <p:cBhvr>
                                        <p:cTn id="22"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160360" y="838200"/>
            <a:ext cx="8839200" cy="5867400"/>
          </a:xfrm>
        </p:spPr>
        <p:txBody>
          <a:bodyPr>
            <a:normAutofit fontScale="70000" lnSpcReduction="20000"/>
          </a:bodyPr>
          <a:lstStyle/>
          <a:p>
            <a:pPr marL="514350" indent="-514350">
              <a:spcAft>
                <a:spcPts val="1200"/>
              </a:spcAft>
              <a:buFont typeface="+mj-lt"/>
              <a:buAutoNum type="arabicPeriod" startAt="4"/>
            </a:pPr>
            <a:r>
              <a:rPr lang="en-US" b="1" dirty="0"/>
              <a:t>Verse 8</a:t>
            </a:r>
            <a:r>
              <a:rPr lang="en-US" dirty="0"/>
              <a:t>:  Remember the </a:t>
            </a:r>
            <a:r>
              <a:rPr lang="en-US" u="sng" dirty="0"/>
              <a:t>Sabbath day</a:t>
            </a:r>
            <a:r>
              <a:rPr lang="en-US" dirty="0"/>
              <a:t> to keep it </a:t>
            </a:r>
            <a:r>
              <a:rPr lang="en-US" u="sng" dirty="0"/>
              <a:t>holy</a:t>
            </a:r>
          </a:p>
          <a:p>
            <a:pPr marL="914400" lvl="1" indent="-514350">
              <a:spcAft>
                <a:spcPts val="1200"/>
              </a:spcAft>
            </a:pPr>
            <a:r>
              <a:rPr lang="en-US" dirty="0"/>
              <a:t>A reminder to take time and seek to know God personally</a:t>
            </a:r>
          </a:p>
          <a:p>
            <a:pPr marL="914400" lvl="1" indent="-514350">
              <a:spcAft>
                <a:spcPts val="1200"/>
              </a:spcAft>
            </a:pPr>
            <a:r>
              <a:rPr lang="en-US" dirty="0"/>
              <a:t>Did you reserve time each week to seek and worship God?</a:t>
            </a:r>
          </a:p>
          <a:p>
            <a:pPr marL="514350" indent="-514350">
              <a:spcAft>
                <a:spcPts val="1200"/>
              </a:spcAft>
              <a:buFont typeface="+mj-lt"/>
              <a:buAutoNum type="arabicPeriod" startAt="5"/>
            </a:pPr>
            <a:r>
              <a:rPr lang="en-US" b="1" dirty="0"/>
              <a:t>Verse 12</a:t>
            </a:r>
            <a:r>
              <a:rPr lang="en-US" dirty="0"/>
              <a:t>:  </a:t>
            </a:r>
            <a:r>
              <a:rPr lang="en-US" u="sng" dirty="0"/>
              <a:t>Honor</a:t>
            </a:r>
            <a:r>
              <a:rPr lang="en-US" dirty="0"/>
              <a:t> your </a:t>
            </a:r>
            <a:r>
              <a:rPr lang="en-US" u="sng" dirty="0"/>
              <a:t>father and mother</a:t>
            </a:r>
          </a:p>
          <a:p>
            <a:pPr marL="914400" lvl="1" indent="-514350">
              <a:spcAft>
                <a:spcPts val="1200"/>
              </a:spcAft>
            </a:pPr>
            <a:r>
              <a:rPr lang="en-US" dirty="0"/>
              <a:t>Not just obey – honor.  Did you always respect your parents…?</a:t>
            </a:r>
          </a:p>
          <a:p>
            <a:pPr marL="514350" indent="-514350">
              <a:spcAft>
                <a:spcPts val="1200"/>
              </a:spcAft>
              <a:buFont typeface="+mj-lt"/>
              <a:buAutoNum type="arabicPeriod" startAt="5"/>
            </a:pPr>
            <a:r>
              <a:rPr lang="en-US" b="1" dirty="0"/>
              <a:t>Verse 13</a:t>
            </a:r>
            <a:r>
              <a:rPr lang="en-US" dirty="0"/>
              <a:t>:  You shall </a:t>
            </a:r>
            <a:r>
              <a:rPr lang="en-US" u="sng" dirty="0"/>
              <a:t>not murder</a:t>
            </a:r>
          </a:p>
          <a:p>
            <a:pPr marL="914400" lvl="1" indent="-514350">
              <a:spcAft>
                <a:spcPts val="1200"/>
              </a:spcAft>
            </a:pPr>
            <a:r>
              <a:rPr lang="en-US" dirty="0"/>
              <a:t>Have you ever murdered or been angry at someone?</a:t>
            </a:r>
          </a:p>
          <a:p>
            <a:pPr marL="514350" indent="-514350">
              <a:spcAft>
                <a:spcPts val="1200"/>
              </a:spcAft>
              <a:buFont typeface="+mj-lt"/>
              <a:buAutoNum type="arabicPeriod" startAt="5"/>
            </a:pPr>
            <a:r>
              <a:rPr lang="en-US" b="1" dirty="0"/>
              <a:t>Verse 14</a:t>
            </a:r>
            <a:r>
              <a:rPr lang="en-US" dirty="0"/>
              <a:t>:  You shall </a:t>
            </a:r>
            <a:r>
              <a:rPr lang="en-US" u="sng" dirty="0"/>
              <a:t>not commit adultery</a:t>
            </a:r>
          </a:p>
          <a:p>
            <a:pPr marL="914400" lvl="1" indent="-514350">
              <a:spcAft>
                <a:spcPts val="1200"/>
              </a:spcAft>
            </a:pPr>
            <a:r>
              <a:rPr lang="en-US" dirty="0"/>
              <a:t>Have you ever committed adultery or lusted after someone?</a:t>
            </a:r>
          </a:p>
          <a:p>
            <a:pPr marL="0" indent="0">
              <a:spcAft>
                <a:spcPts val="1200"/>
              </a:spcAft>
              <a:buNone/>
            </a:pPr>
            <a:r>
              <a:rPr lang="en-US" b="1" dirty="0"/>
              <a:t>Verse 14</a:t>
            </a:r>
            <a:r>
              <a:rPr lang="en-US" dirty="0"/>
              <a:t>: “You shall not commit adultery. </a:t>
            </a:r>
          </a:p>
          <a:p>
            <a:pPr marL="0" indent="0">
              <a:spcAft>
                <a:spcPts val="1200"/>
              </a:spcAft>
              <a:buNone/>
            </a:pPr>
            <a:r>
              <a:rPr lang="en-US" b="1" dirty="0"/>
              <a:t>Matthew 5:27,28</a:t>
            </a:r>
            <a:r>
              <a:rPr lang="en-US" dirty="0"/>
              <a:t>:  “You have heard that it was said, ‘You shall not commit adultery.’ But I tell you that anyone who looks at a woman lustfully has already committed adultery with her in his heart.”</a:t>
            </a:r>
          </a:p>
        </p:txBody>
      </p:sp>
    </p:spTree>
    <p:extLst>
      <p:ext uri="{BB962C8B-B14F-4D97-AF65-F5344CB8AC3E}">
        <p14:creationId xmlns:p14="http://schemas.microsoft.com/office/powerpoint/2010/main" val="1807525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9" end="9"/>
                                            </p:txEl>
                                          </p:spTgt>
                                        </p:tgtEl>
                                        <p:attrNameLst>
                                          <p:attrName>style.visibility</p:attrName>
                                        </p:attrNameLst>
                                      </p:cBhvr>
                                      <p:to>
                                        <p:strVal val="visible"/>
                                      </p:to>
                                    </p:set>
                                    <p:animEffect transition="in" filter="wipe(left)">
                                      <p:cBhvr>
                                        <p:cTn id="7" dur="500"/>
                                        <p:tgtEl>
                                          <p:spTgt spid="4">
                                            <p:txEl>
                                              <p:pRg st="9" end="9"/>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0" end="10"/>
                                            </p:txEl>
                                          </p:spTgt>
                                        </p:tgtEl>
                                        <p:attrNameLst>
                                          <p:attrName>style.visibility</p:attrName>
                                        </p:attrNameLst>
                                      </p:cBhvr>
                                      <p:to>
                                        <p:strVal val="visible"/>
                                      </p:to>
                                    </p:set>
                                    <p:animEffect transition="in" filter="wipe(left)">
                                      <p:cBhvr>
                                        <p:cTn id="12" dur="500"/>
                                        <p:tgtEl>
                                          <p:spTgt spid="4">
                                            <p:txEl>
                                              <p:pRg st="10" end="1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7" end="7"/>
                                            </p:txEl>
                                          </p:spTgt>
                                        </p:tgtEl>
                                        <p:attrNameLst>
                                          <p:attrName>style.visibility</p:attrName>
                                        </p:attrNameLst>
                                      </p:cBhvr>
                                      <p:to>
                                        <p:strVal val="visible"/>
                                      </p:to>
                                    </p:set>
                                    <p:animEffect transition="in" filter="wipe(left)">
                                      <p:cBhvr>
                                        <p:cTn id="17" dur="500"/>
                                        <p:tgtEl>
                                          <p:spTgt spid="4">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8" end="8"/>
                                            </p:txEl>
                                          </p:spTgt>
                                        </p:tgtEl>
                                        <p:attrNameLst>
                                          <p:attrName>style.visibility</p:attrName>
                                        </p:attrNameLst>
                                      </p:cBhvr>
                                      <p:to>
                                        <p:strVal val="visible"/>
                                      </p:to>
                                    </p:set>
                                    <p:animEffect transition="in" filter="wipe(left)">
                                      <p:cBhvr>
                                        <p:cTn id="22"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160360" y="838200"/>
            <a:ext cx="8839200" cy="5867400"/>
          </a:xfrm>
        </p:spPr>
        <p:txBody>
          <a:bodyPr>
            <a:normAutofit fontScale="70000" lnSpcReduction="20000"/>
          </a:bodyPr>
          <a:lstStyle/>
          <a:p>
            <a:pPr marL="514350" indent="-514350">
              <a:spcAft>
                <a:spcPts val="1200"/>
              </a:spcAft>
              <a:buFont typeface="+mj-lt"/>
              <a:buAutoNum type="arabicPeriod" startAt="4"/>
            </a:pPr>
            <a:r>
              <a:rPr lang="en-US" b="1" dirty="0"/>
              <a:t>Verse 8</a:t>
            </a:r>
            <a:r>
              <a:rPr lang="en-US" dirty="0"/>
              <a:t>:  Remember the </a:t>
            </a:r>
            <a:r>
              <a:rPr lang="en-US" u="sng" dirty="0"/>
              <a:t>Sabbath day</a:t>
            </a:r>
            <a:r>
              <a:rPr lang="en-US" dirty="0"/>
              <a:t> to keep it </a:t>
            </a:r>
            <a:r>
              <a:rPr lang="en-US" u="sng" dirty="0"/>
              <a:t>holy</a:t>
            </a:r>
          </a:p>
          <a:p>
            <a:pPr marL="914400" lvl="1" indent="-514350">
              <a:spcAft>
                <a:spcPts val="1200"/>
              </a:spcAft>
            </a:pPr>
            <a:r>
              <a:rPr lang="en-US" dirty="0"/>
              <a:t>A reminder to take time and seek to know God personally</a:t>
            </a:r>
          </a:p>
          <a:p>
            <a:pPr marL="914400" lvl="1" indent="-514350">
              <a:spcAft>
                <a:spcPts val="1200"/>
              </a:spcAft>
            </a:pPr>
            <a:r>
              <a:rPr lang="en-US" dirty="0"/>
              <a:t>Did you reserve time each week to seek and worship God?</a:t>
            </a:r>
          </a:p>
          <a:p>
            <a:pPr marL="514350" indent="-514350">
              <a:spcAft>
                <a:spcPts val="1200"/>
              </a:spcAft>
              <a:buFont typeface="+mj-lt"/>
              <a:buAutoNum type="arabicPeriod" startAt="5"/>
            </a:pPr>
            <a:r>
              <a:rPr lang="en-US" b="1" dirty="0"/>
              <a:t>Verse 12</a:t>
            </a:r>
            <a:r>
              <a:rPr lang="en-US" dirty="0"/>
              <a:t>:  </a:t>
            </a:r>
            <a:r>
              <a:rPr lang="en-US" u="sng" dirty="0"/>
              <a:t>Honor</a:t>
            </a:r>
            <a:r>
              <a:rPr lang="en-US" dirty="0"/>
              <a:t> your </a:t>
            </a:r>
            <a:r>
              <a:rPr lang="en-US" u="sng" dirty="0"/>
              <a:t>father and mother</a:t>
            </a:r>
          </a:p>
          <a:p>
            <a:pPr marL="914400" lvl="1" indent="-514350">
              <a:spcAft>
                <a:spcPts val="1200"/>
              </a:spcAft>
            </a:pPr>
            <a:r>
              <a:rPr lang="en-US" dirty="0"/>
              <a:t>Not just obey – honor.  Did you always respect your parents…?</a:t>
            </a:r>
          </a:p>
          <a:p>
            <a:pPr marL="514350" indent="-514350">
              <a:spcAft>
                <a:spcPts val="1200"/>
              </a:spcAft>
              <a:buFont typeface="+mj-lt"/>
              <a:buAutoNum type="arabicPeriod" startAt="5"/>
            </a:pPr>
            <a:r>
              <a:rPr lang="en-US" b="1" dirty="0"/>
              <a:t>Verse 13</a:t>
            </a:r>
            <a:r>
              <a:rPr lang="en-US" dirty="0"/>
              <a:t>:  You shall </a:t>
            </a:r>
            <a:r>
              <a:rPr lang="en-US" u="sng" dirty="0"/>
              <a:t>not murder</a:t>
            </a:r>
          </a:p>
          <a:p>
            <a:pPr marL="914400" lvl="1" indent="-514350">
              <a:spcAft>
                <a:spcPts val="1200"/>
              </a:spcAft>
            </a:pPr>
            <a:r>
              <a:rPr lang="en-US" dirty="0"/>
              <a:t>Have you ever murdered or been angry at someone?</a:t>
            </a:r>
          </a:p>
          <a:p>
            <a:pPr marL="514350" indent="-514350">
              <a:spcAft>
                <a:spcPts val="1200"/>
              </a:spcAft>
              <a:buFont typeface="+mj-lt"/>
              <a:buAutoNum type="arabicPeriod" startAt="5"/>
            </a:pPr>
            <a:r>
              <a:rPr lang="en-US" b="1" dirty="0"/>
              <a:t>Verse 14</a:t>
            </a:r>
            <a:r>
              <a:rPr lang="en-US" dirty="0"/>
              <a:t>:  You shall </a:t>
            </a:r>
            <a:r>
              <a:rPr lang="en-US" u="sng" dirty="0"/>
              <a:t>not commit adultery</a:t>
            </a:r>
          </a:p>
          <a:p>
            <a:pPr marL="914400" lvl="1" indent="-514350">
              <a:spcAft>
                <a:spcPts val="1200"/>
              </a:spcAft>
            </a:pPr>
            <a:r>
              <a:rPr lang="en-US" dirty="0"/>
              <a:t>Have you ever committed adultery or lusted after someone?</a:t>
            </a:r>
          </a:p>
          <a:p>
            <a:pPr marL="0" indent="0">
              <a:spcAft>
                <a:spcPts val="1200"/>
              </a:spcAft>
              <a:buNone/>
            </a:pPr>
            <a:endParaRPr lang="en-US" b="1" dirty="0"/>
          </a:p>
          <a:p>
            <a:pPr marL="0" indent="0">
              <a:spcAft>
                <a:spcPts val="1200"/>
              </a:spcAft>
              <a:buNone/>
            </a:pPr>
            <a:endParaRPr lang="en-US" b="1" dirty="0"/>
          </a:p>
          <a:p>
            <a:pPr marL="0" indent="0">
              <a:spcAft>
                <a:spcPts val="1200"/>
              </a:spcAft>
              <a:buNone/>
            </a:pPr>
            <a:r>
              <a:rPr lang="en-US" b="1" dirty="0"/>
              <a:t> </a:t>
            </a:r>
          </a:p>
        </p:txBody>
      </p:sp>
    </p:spTree>
    <p:extLst>
      <p:ext uri="{BB962C8B-B14F-4D97-AF65-F5344CB8AC3E}">
        <p14:creationId xmlns:p14="http://schemas.microsoft.com/office/powerpoint/2010/main" val="17074699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533400" y="838200"/>
            <a:ext cx="8077200" cy="5867400"/>
          </a:xfrm>
        </p:spPr>
        <p:txBody>
          <a:bodyPr>
            <a:normAutofit fontScale="77500" lnSpcReduction="20000"/>
          </a:bodyPr>
          <a:lstStyle/>
          <a:p>
            <a:pPr marL="514350" indent="-514350">
              <a:spcAft>
                <a:spcPts val="1200"/>
              </a:spcAft>
              <a:buFont typeface="+mj-lt"/>
              <a:buAutoNum type="arabicPeriod" startAt="8"/>
            </a:pPr>
            <a:r>
              <a:rPr lang="en-US" b="1" dirty="0"/>
              <a:t>Verse 15</a:t>
            </a:r>
            <a:r>
              <a:rPr lang="en-US" dirty="0"/>
              <a:t>:  You shall </a:t>
            </a:r>
            <a:r>
              <a:rPr lang="en-US" u="sng" dirty="0"/>
              <a:t>not steal</a:t>
            </a:r>
          </a:p>
          <a:p>
            <a:pPr marL="914400" lvl="1" indent="-514350">
              <a:spcAft>
                <a:spcPts val="1200"/>
              </a:spcAft>
            </a:pPr>
            <a:r>
              <a:rPr lang="en-US" dirty="0"/>
              <a:t>Even small things, software, or copied materials</a:t>
            </a:r>
          </a:p>
          <a:p>
            <a:pPr marL="0" indent="0">
              <a:spcAft>
                <a:spcPts val="1200"/>
              </a:spcAft>
              <a:buNone/>
            </a:pPr>
            <a:r>
              <a:rPr lang="en-US" b="1" dirty="0"/>
              <a:t>Verse 15</a:t>
            </a:r>
            <a:r>
              <a:rPr lang="en-US" dirty="0"/>
              <a:t>:  “You shall not steal.”</a:t>
            </a:r>
          </a:p>
          <a:p>
            <a:pPr marL="914400" lvl="1" indent="-514350">
              <a:spcAft>
                <a:spcPts val="1200"/>
              </a:spcAft>
            </a:pPr>
            <a:endParaRPr lang="en-US" dirty="0"/>
          </a:p>
          <a:p>
            <a:pPr marL="914400" lvl="1" indent="-514350">
              <a:spcAft>
                <a:spcPts val="1200"/>
              </a:spcAft>
            </a:pPr>
            <a:endParaRPr lang="en-US" dirty="0"/>
          </a:p>
          <a:p>
            <a:pPr marL="914400" lvl="1" indent="-514350">
              <a:spcAft>
                <a:spcPts val="1200"/>
              </a:spcAft>
            </a:pPr>
            <a:endParaRPr lang="en-US" dirty="0"/>
          </a:p>
          <a:p>
            <a:pPr marL="914400" lvl="1" indent="-514350">
              <a:spcAft>
                <a:spcPts val="1200"/>
              </a:spcAft>
            </a:pPr>
            <a:endParaRPr lang="en-US" dirty="0"/>
          </a:p>
          <a:p>
            <a:pPr marL="914400" lvl="1" indent="-514350">
              <a:spcAft>
                <a:spcPts val="1200"/>
              </a:spcAft>
            </a:pPr>
            <a:endParaRPr lang="en-US" dirty="0"/>
          </a:p>
          <a:p>
            <a:pPr marL="914400" lvl="1" indent="-514350">
              <a:spcAft>
                <a:spcPts val="1200"/>
              </a:spcAft>
            </a:pPr>
            <a:endParaRPr lang="en-US" dirty="0"/>
          </a:p>
          <a:p>
            <a:pPr marL="914400" lvl="1" indent="-514350">
              <a:spcAft>
                <a:spcPts val="1200"/>
              </a:spcAft>
            </a:pPr>
            <a:endParaRPr lang="en-US" dirty="0"/>
          </a:p>
          <a:p>
            <a:pPr marL="914400" lvl="1" indent="-514350">
              <a:spcAft>
                <a:spcPts val="1200"/>
              </a:spcAft>
            </a:pPr>
            <a:endParaRPr lang="en-US" dirty="0"/>
          </a:p>
          <a:p>
            <a:pPr marL="400050" lvl="1" indent="0">
              <a:spcAft>
                <a:spcPts val="1200"/>
              </a:spcAft>
              <a:buNone/>
            </a:pPr>
            <a:r>
              <a:rPr lang="en-US" dirty="0"/>
              <a:t> </a:t>
            </a:r>
          </a:p>
        </p:txBody>
      </p:sp>
    </p:spTree>
    <p:extLst>
      <p:ext uri="{BB962C8B-B14F-4D97-AF65-F5344CB8AC3E}">
        <p14:creationId xmlns:p14="http://schemas.microsoft.com/office/powerpoint/2010/main" val="850270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wipe(left)">
                                      <p:cBhvr>
                                        <p:cTn id="7" dur="5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left)">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wipe(left)">
                                      <p:cBhvr>
                                        <p:cTn id="17"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533400" y="838200"/>
            <a:ext cx="8077200" cy="5867400"/>
          </a:xfrm>
        </p:spPr>
        <p:txBody>
          <a:bodyPr>
            <a:normAutofit fontScale="70000" lnSpcReduction="20000"/>
          </a:bodyPr>
          <a:lstStyle/>
          <a:p>
            <a:pPr marL="514350" indent="-514350">
              <a:spcAft>
                <a:spcPts val="1200"/>
              </a:spcAft>
              <a:buFont typeface="+mj-lt"/>
              <a:buAutoNum type="arabicPeriod" startAt="8"/>
            </a:pPr>
            <a:r>
              <a:rPr lang="en-US" b="1" dirty="0"/>
              <a:t>Verse 15</a:t>
            </a:r>
            <a:r>
              <a:rPr lang="en-US" dirty="0"/>
              <a:t>:  You shall </a:t>
            </a:r>
            <a:r>
              <a:rPr lang="en-US" u="sng" dirty="0"/>
              <a:t>not steal</a:t>
            </a:r>
          </a:p>
          <a:p>
            <a:pPr marL="914400" lvl="1" indent="-514350">
              <a:spcAft>
                <a:spcPts val="1200"/>
              </a:spcAft>
            </a:pPr>
            <a:r>
              <a:rPr lang="en-US" dirty="0"/>
              <a:t>Even small things, software, or copied materials</a:t>
            </a:r>
          </a:p>
          <a:p>
            <a:pPr marL="514350" indent="-514350">
              <a:spcAft>
                <a:spcPts val="1200"/>
              </a:spcAft>
              <a:buFont typeface="+mj-lt"/>
              <a:buAutoNum type="arabicPeriod" startAt="8"/>
            </a:pPr>
            <a:r>
              <a:rPr lang="en-US" b="1" dirty="0"/>
              <a:t>Verse 16</a:t>
            </a:r>
            <a:r>
              <a:rPr lang="en-US" dirty="0"/>
              <a:t>:  You shall </a:t>
            </a:r>
            <a:r>
              <a:rPr lang="en-US" u="sng" dirty="0"/>
              <a:t>not lie</a:t>
            </a:r>
          </a:p>
          <a:p>
            <a:pPr marL="914400" lvl="1" indent="-514350">
              <a:spcAft>
                <a:spcPts val="1200"/>
              </a:spcAft>
            </a:pPr>
            <a:r>
              <a:rPr lang="en-US" dirty="0"/>
              <a:t>God is truth.  Guess who is “the father of lies”?</a:t>
            </a:r>
          </a:p>
          <a:p>
            <a:pPr marL="0" indent="0">
              <a:spcAft>
                <a:spcPts val="1200"/>
              </a:spcAft>
              <a:buNone/>
            </a:pPr>
            <a:r>
              <a:rPr lang="en-US" b="1" dirty="0"/>
              <a:t>Verse 16</a:t>
            </a:r>
            <a:r>
              <a:rPr lang="en-US" dirty="0"/>
              <a:t>:  “You shall not give false testimony against your neighbor.”</a:t>
            </a:r>
          </a:p>
          <a:p>
            <a:pPr marL="0" indent="0">
              <a:spcAft>
                <a:spcPts val="1200"/>
              </a:spcAft>
              <a:buNone/>
            </a:pPr>
            <a:r>
              <a:rPr lang="en-US" b="1" dirty="0"/>
              <a:t>Proverbs 12:22:  </a:t>
            </a:r>
            <a:r>
              <a:rPr lang="en-US" dirty="0"/>
              <a:t>“The LORD detests lying lips, but he delights in people who are trustworthy.”</a:t>
            </a:r>
          </a:p>
          <a:p>
            <a:pPr marL="0" indent="0">
              <a:spcAft>
                <a:spcPts val="1200"/>
              </a:spcAft>
              <a:buNone/>
            </a:pPr>
            <a:r>
              <a:rPr lang="en-US" b="1" dirty="0"/>
              <a:t>John 8:44:  </a:t>
            </a:r>
            <a:r>
              <a:rPr lang="en-US" dirty="0"/>
              <a:t>“You belong to your father, the devil, and you want to carry out your father’s desires. He was a murderer from the beginning, not holding to the truth, for there is no truth in him. When he lies, he speaks his native language, for he is a liar and the father of lies.”</a:t>
            </a:r>
          </a:p>
          <a:p>
            <a:pPr marL="0" indent="0">
              <a:spcAft>
                <a:spcPts val="1200"/>
              </a:spcAft>
              <a:buNone/>
            </a:pPr>
            <a:r>
              <a:rPr lang="en-US" dirty="0"/>
              <a:t> </a:t>
            </a:r>
          </a:p>
        </p:txBody>
      </p:sp>
    </p:spTree>
    <p:extLst>
      <p:ext uri="{BB962C8B-B14F-4D97-AF65-F5344CB8AC3E}">
        <p14:creationId xmlns:p14="http://schemas.microsoft.com/office/powerpoint/2010/main" val="2948577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Effect transition="in" filter="wipe(left)">
                                      <p:cBhvr>
                                        <p:cTn id="7" dur="500"/>
                                        <p:tgtEl>
                                          <p:spTgt spid="4">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5" end="5"/>
                                            </p:txEl>
                                          </p:spTgt>
                                        </p:tgtEl>
                                        <p:attrNameLst>
                                          <p:attrName>style.visibility</p:attrName>
                                        </p:attrNameLst>
                                      </p:cBhvr>
                                      <p:to>
                                        <p:strVal val="visible"/>
                                      </p:to>
                                    </p:set>
                                    <p:animEffect transition="in" filter="wipe(left)">
                                      <p:cBhvr>
                                        <p:cTn id="12" dur="500"/>
                                        <p:tgtEl>
                                          <p:spTgt spid="4">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wipe(left)">
                                      <p:cBhvr>
                                        <p:cTn id="2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533400" y="838200"/>
            <a:ext cx="8077200" cy="5867400"/>
          </a:xfrm>
        </p:spPr>
        <p:txBody>
          <a:bodyPr>
            <a:normAutofit fontScale="77500" lnSpcReduction="20000"/>
          </a:bodyPr>
          <a:lstStyle/>
          <a:p>
            <a:pPr marL="514350" indent="-514350">
              <a:spcAft>
                <a:spcPts val="1200"/>
              </a:spcAft>
              <a:buFont typeface="+mj-lt"/>
              <a:buAutoNum type="arabicPeriod" startAt="8"/>
            </a:pPr>
            <a:r>
              <a:rPr lang="en-US" b="1" dirty="0"/>
              <a:t>Verse 15</a:t>
            </a:r>
            <a:r>
              <a:rPr lang="en-US" dirty="0"/>
              <a:t>:  You shall </a:t>
            </a:r>
            <a:r>
              <a:rPr lang="en-US" u="sng" dirty="0"/>
              <a:t>not steal</a:t>
            </a:r>
          </a:p>
          <a:p>
            <a:pPr marL="914400" lvl="1" indent="-514350">
              <a:spcAft>
                <a:spcPts val="1200"/>
              </a:spcAft>
            </a:pPr>
            <a:r>
              <a:rPr lang="en-US" dirty="0"/>
              <a:t>Even small things, software, or copied materials</a:t>
            </a:r>
          </a:p>
          <a:p>
            <a:pPr marL="514350" indent="-514350">
              <a:spcAft>
                <a:spcPts val="1200"/>
              </a:spcAft>
              <a:buFont typeface="+mj-lt"/>
              <a:buAutoNum type="arabicPeriod" startAt="8"/>
            </a:pPr>
            <a:r>
              <a:rPr lang="en-US" b="1" dirty="0"/>
              <a:t>Verse 16</a:t>
            </a:r>
            <a:r>
              <a:rPr lang="en-US" dirty="0"/>
              <a:t>:  You shall </a:t>
            </a:r>
            <a:r>
              <a:rPr lang="en-US" u="sng" dirty="0"/>
              <a:t>not lie</a:t>
            </a:r>
          </a:p>
          <a:p>
            <a:pPr marL="914400" lvl="1" indent="-514350">
              <a:spcAft>
                <a:spcPts val="1200"/>
              </a:spcAft>
            </a:pPr>
            <a:r>
              <a:rPr lang="en-US" dirty="0"/>
              <a:t>God is truth.  Guess who is “the father of lies”?</a:t>
            </a:r>
          </a:p>
          <a:p>
            <a:pPr marL="514350" indent="-514350">
              <a:spcAft>
                <a:spcPts val="1200"/>
              </a:spcAft>
              <a:buFont typeface="+mj-lt"/>
              <a:buAutoNum type="arabicPeriod" startAt="8"/>
            </a:pPr>
            <a:r>
              <a:rPr lang="en-US" b="1" dirty="0"/>
              <a:t>Verse 17</a:t>
            </a:r>
            <a:r>
              <a:rPr lang="en-US" dirty="0"/>
              <a:t>:  You shall </a:t>
            </a:r>
            <a:r>
              <a:rPr lang="en-US" u="sng" dirty="0"/>
              <a:t>not covet</a:t>
            </a:r>
          </a:p>
          <a:p>
            <a:pPr marL="914400" lvl="1" indent="-514350">
              <a:spcAft>
                <a:spcPts val="1200"/>
              </a:spcAft>
            </a:pPr>
            <a:r>
              <a:rPr lang="en-US" dirty="0"/>
              <a:t>If only I had _____, I would be more satisfied.</a:t>
            </a:r>
          </a:p>
          <a:p>
            <a:pPr marL="0" indent="0">
              <a:spcAft>
                <a:spcPts val="1200"/>
              </a:spcAft>
              <a:buNone/>
            </a:pPr>
            <a:r>
              <a:rPr lang="en-US" b="1" dirty="0"/>
              <a:t>Verse 17</a:t>
            </a:r>
            <a:r>
              <a:rPr lang="en-US" dirty="0"/>
              <a:t>:  “You shall not covet your neighbor’s house. You shall not covet your neighbor’s wife, or his male or female servant, his ox or donkey, or </a:t>
            </a:r>
            <a:r>
              <a:rPr lang="en-US" u="sng" dirty="0"/>
              <a:t>anything</a:t>
            </a:r>
            <a:r>
              <a:rPr lang="en-US" dirty="0"/>
              <a:t> that belongs to your neighbor.” </a:t>
            </a:r>
          </a:p>
          <a:p>
            <a:pPr marL="400050" lvl="1" indent="0">
              <a:spcAft>
                <a:spcPts val="1200"/>
              </a:spcAft>
              <a:buNone/>
            </a:pPr>
            <a:endParaRPr lang="en-US" dirty="0"/>
          </a:p>
          <a:p>
            <a:pPr marL="914400" lvl="1" indent="-514350">
              <a:spcAft>
                <a:spcPts val="1200"/>
              </a:spcAft>
            </a:pPr>
            <a:endParaRPr lang="en-US" dirty="0"/>
          </a:p>
          <a:p>
            <a:pPr marL="400050" lvl="1" indent="0">
              <a:spcAft>
                <a:spcPts val="1200"/>
              </a:spcAft>
              <a:buNone/>
            </a:pPr>
            <a:r>
              <a:rPr lang="en-US" dirty="0"/>
              <a:t> </a:t>
            </a:r>
          </a:p>
        </p:txBody>
      </p:sp>
    </p:spTree>
    <p:extLst>
      <p:ext uri="{BB962C8B-B14F-4D97-AF65-F5344CB8AC3E}">
        <p14:creationId xmlns:p14="http://schemas.microsoft.com/office/powerpoint/2010/main" val="942261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animEffect transition="in" filter="wipe(left)">
                                      <p:cBhvr>
                                        <p:cTn id="7" dur="500"/>
                                        <p:tgtEl>
                                          <p:spTgt spid="4">
                                            <p:txEl>
                                              <p:pRg st="6" end="6"/>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4" end="4"/>
                                            </p:txEl>
                                          </p:spTgt>
                                        </p:tgtEl>
                                        <p:attrNameLst>
                                          <p:attrName>style.visibility</p:attrName>
                                        </p:attrNameLst>
                                      </p:cBhvr>
                                      <p:to>
                                        <p:strVal val="visible"/>
                                      </p:to>
                                    </p:set>
                                    <p:animEffect transition="in" filter="wipe(left)">
                                      <p:cBhvr>
                                        <p:cTn id="12" dur="500"/>
                                        <p:tgtEl>
                                          <p:spTgt spid="4">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animEffect transition="in" filter="wipe(left)">
                                      <p:cBhvr>
                                        <p:cTn id="1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533400" y="838200"/>
            <a:ext cx="8077200" cy="5867400"/>
          </a:xfrm>
        </p:spPr>
        <p:txBody>
          <a:bodyPr>
            <a:normAutofit fontScale="77500" lnSpcReduction="20000"/>
          </a:bodyPr>
          <a:lstStyle/>
          <a:p>
            <a:pPr marL="514350" indent="-514350">
              <a:spcAft>
                <a:spcPts val="1200"/>
              </a:spcAft>
              <a:buFont typeface="+mj-lt"/>
              <a:buAutoNum type="arabicPeriod" startAt="8"/>
            </a:pPr>
            <a:r>
              <a:rPr lang="en-US" b="1" dirty="0"/>
              <a:t>Verse 15</a:t>
            </a:r>
            <a:r>
              <a:rPr lang="en-US" dirty="0"/>
              <a:t>:  You shall </a:t>
            </a:r>
            <a:r>
              <a:rPr lang="en-US" u="sng" dirty="0"/>
              <a:t>not steal</a:t>
            </a:r>
          </a:p>
          <a:p>
            <a:pPr marL="914400" lvl="1" indent="-514350">
              <a:spcAft>
                <a:spcPts val="1200"/>
              </a:spcAft>
            </a:pPr>
            <a:r>
              <a:rPr lang="en-US" dirty="0"/>
              <a:t>Even small things, software, or copied materials</a:t>
            </a:r>
          </a:p>
          <a:p>
            <a:pPr marL="514350" indent="-514350">
              <a:spcAft>
                <a:spcPts val="1200"/>
              </a:spcAft>
              <a:buFont typeface="+mj-lt"/>
              <a:buAutoNum type="arabicPeriod" startAt="8"/>
            </a:pPr>
            <a:r>
              <a:rPr lang="en-US" b="1" dirty="0"/>
              <a:t>Verse 16</a:t>
            </a:r>
            <a:r>
              <a:rPr lang="en-US" dirty="0"/>
              <a:t>:  You shall </a:t>
            </a:r>
            <a:r>
              <a:rPr lang="en-US" u="sng" dirty="0"/>
              <a:t>not lie</a:t>
            </a:r>
          </a:p>
          <a:p>
            <a:pPr marL="914400" lvl="1" indent="-514350">
              <a:spcAft>
                <a:spcPts val="1200"/>
              </a:spcAft>
            </a:pPr>
            <a:r>
              <a:rPr lang="en-US" dirty="0"/>
              <a:t>God is truth.  Guess who is “the father of lies”?</a:t>
            </a:r>
          </a:p>
          <a:p>
            <a:pPr marL="514350" indent="-514350">
              <a:spcAft>
                <a:spcPts val="1200"/>
              </a:spcAft>
              <a:buFont typeface="+mj-lt"/>
              <a:buAutoNum type="arabicPeriod" startAt="8"/>
            </a:pPr>
            <a:r>
              <a:rPr lang="en-US" b="1" dirty="0"/>
              <a:t>Verse 17</a:t>
            </a:r>
            <a:r>
              <a:rPr lang="en-US" dirty="0"/>
              <a:t>:  You shall </a:t>
            </a:r>
            <a:r>
              <a:rPr lang="en-US" u="sng" dirty="0"/>
              <a:t>not covet</a:t>
            </a:r>
          </a:p>
          <a:p>
            <a:pPr marL="914400" lvl="1" indent="-514350">
              <a:spcAft>
                <a:spcPts val="1200"/>
              </a:spcAft>
            </a:pPr>
            <a:r>
              <a:rPr lang="en-US" dirty="0"/>
              <a:t>If only I had _____, I would be more satisfied.</a:t>
            </a:r>
          </a:p>
          <a:p>
            <a:pPr marL="0" indent="0">
              <a:spcAft>
                <a:spcPts val="1200"/>
              </a:spcAft>
              <a:buNone/>
            </a:pPr>
            <a:endParaRPr lang="en-US" dirty="0"/>
          </a:p>
          <a:p>
            <a:pPr marL="0" indent="0">
              <a:spcAft>
                <a:spcPts val="1200"/>
              </a:spcAft>
              <a:buNone/>
            </a:pPr>
            <a:endParaRPr lang="en-US" dirty="0"/>
          </a:p>
          <a:p>
            <a:pPr marL="0" indent="0">
              <a:spcAft>
                <a:spcPts val="1200"/>
              </a:spcAft>
              <a:buNone/>
            </a:pPr>
            <a:endParaRPr lang="en-US" dirty="0"/>
          </a:p>
          <a:p>
            <a:pPr marL="514350" indent="-514350">
              <a:spcAft>
                <a:spcPts val="1200"/>
              </a:spcAft>
            </a:pPr>
            <a:endParaRPr lang="en-US" dirty="0"/>
          </a:p>
          <a:p>
            <a:pPr marL="0" indent="0">
              <a:spcAft>
                <a:spcPts val="1200"/>
              </a:spcAft>
              <a:buNone/>
            </a:pPr>
            <a:r>
              <a:rPr lang="en-US" dirty="0"/>
              <a:t> </a:t>
            </a:r>
          </a:p>
        </p:txBody>
      </p:sp>
    </p:spTree>
    <p:extLst>
      <p:ext uri="{BB962C8B-B14F-4D97-AF65-F5344CB8AC3E}">
        <p14:creationId xmlns:p14="http://schemas.microsoft.com/office/powerpoint/2010/main" val="2089881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990600"/>
            <a:ext cx="8534400" cy="2971800"/>
          </a:xfrm>
        </p:spPr>
        <p:txBody>
          <a:bodyPr>
            <a:noAutofit/>
          </a:bodyPr>
          <a:lstStyle/>
          <a:p>
            <a:r>
              <a:rPr lang="en-US" sz="5400" b="1" u="sng" dirty="0"/>
              <a:t>What is the </a:t>
            </a:r>
            <a:r>
              <a:rPr lang="en-US" sz="5400" b="1" i="1" u="sng" dirty="0"/>
              <a:t>Real</a:t>
            </a:r>
            <a:r>
              <a:rPr lang="en-US" sz="5400" b="1" u="sng" dirty="0"/>
              <a:t> Purpose of </a:t>
            </a:r>
            <a:br>
              <a:rPr lang="en-US" sz="5400" b="1" u="sng" dirty="0"/>
            </a:br>
            <a:r>
              <a:rPr lang="en-US" sz="5400" b="1" u="sng" dirty="0"/>
              <a:t>the Ten Commandments?</a:t>
            </a:r>
            <a:endParaRPr lang="en-US" sz="5400" dirty="0"/>
          </a:p>
        </p:txBody>
      </p:sp>
      <p:sp>
        <p:nvSpPr>
          <p:cNvPr id="3" name="Subtitle 2"/>
          <p:cNvSpPr>
            <a:spLocks noGrp="1"/>
          </p:cNvSpPr>
          <p:nvPr>
            <p:ph type="subTitle" idx="1"/>
          </p:nvPr>
        </p:nvSpPr>
        <p:spPr/>
        <p:txBody>
          <a:bodyPr anchor="ctr" anchorCtr="1"/>
          <a:lstStyle/>
          <a:p>
            <a:r>
              <a:rPr lang="en-US" dirty="0"/>
              <a:t>Our second big problem…</a:t>
            </a:r>
          </a:p>
        </p:txBody>
      </p:sp>
    </p:spTree>
    <p:extLst>
      <p:ext uri="{BB962C8B-B14F-4D97-AF65-F5344CB8AC3E}">
        <p14:creationId xmlns:p14="http://schemas.microsoft.com/office/powerpoint/2010/main" val="41471943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685800"/>
          </a:xfrm>
        </p:spPr>
        <p:txBody>
          <a:bodyPr>
            <a:noAutofit/>
          </a:bodyPr>
          <a:lstStyle/>
          <a:p>
            <a:r>
              <a:rPr lang="en-US" sz="4000" u="sng" dirty="0"/>
              <a:t>So, how did you do?</a:t>
            </a:r>
          </a:p>
        </p:txBody>
      </p:sp>
      <p:sp>
        <p:nvSpPr>
          <p:cNvPr id="4" name="Content Placeholder 3"/>
          <p:cNvSpPr>
            <a:spLocks noGrp="1"/>
          </p:cNvSpPr>
          <p:nvPr>
            <p:ph idx="1"/>
          </p:nvPr>
        </p:nvSpPr>
        <p:spPr>
          <a:xfrm>
            <a:off x="76200" y="685800"/>
            <a:ext cx="8991600" cy="6172200"/>
          </a:xfrm>
        </p:spPr>
        <p:txBody>
          <a:bodyPr>
            <a:normAutofit/>
          </a:bodyPr>
          <a:lstStyle/>
          <a:p>
            <a:pPr>
              <a:spcAft>
                <a:spcPts val="1200"/>
              </a:spcAft>
            </a:pPr>
            <a:r>
              <a:rPr lang="en-US" b="1" dirty="0"/>
              <a:t>We all fail </a:t>
            </a:r>
            <a:r>
              <a:rPr lang="en-US" dirty="0"/>
              <a:t>this test!</a:t>
            </a:r>
          </a:p>
          <a:p>
            <a:pPr lvl="1">
              <a:spcAft>
                <a:spcPts val="1200"/>
              </a:spcAft>
            </a:pPr>
            <a:r>
              <a:rPr lang="en-US" dirty="0"/>
              <a:t>The only passing score:  100% perfect </a:t>
            </a:r>
          </a:p>
          <a:p>
            <a:pPr marL="0" indent="0">
              <a:spcAft>
                <a:spcPts val="1200"/>
              </a:spcAft>
              <a:buNone/>
            </a:pPr>
            <a:r>
              <a:rPr lang="en-US" b="1" dirty="0"/>
              <a:t>James 2:10 – </a:t>
            </a:r>
            <a:r>
              <a:rPr lang="en-US" dirty="0"/>
              <a:t>“For whoever keeps the whole law and yet stumbles at just one point is guilty of breaking all of it.”</a:t>
            </a:r>
          </a:p>
          <a:p>
            <a:pPr marL="57150" indent="0">
              <a:spcAft>
                <a:spcPts val="1200"/>
              </a:spcAft>
              <a:buNone/>
            </a:pPr>
            <a:r>
              <a:rPr lang="en-US" b="1" dirty="0"/>
              <a:t>Matthew 5:48</a:t>
            </a:r>
            <a:r>
              <a:rPr lang="en-US" dirty="0"/>
              <a:t> – “Be perfect, therefore, as your heavenly Father is perfect.”</a:t>
            </a:r>
          </a:p>
          <a:p>
            <a:pPr>
              <a:spcAft>
                <a:spcPts val="1200"/>
              </a:spcAft>
            </a:pPr>
            <a:endParaRPr lang="en-US" dirty="0"/>
          </a:p>
        </p:txBody>
      </p:sp>
    </p:spTree>
    <p:extLst>
      <p:ext uri="{BB962C8B-B14F-4D97-AF65-F5344CB8AC3E}">
        <p14:creationId xmlns:p14="http://schemas.microsoft.com/office/powerpoint/2010/main" val="2356673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685800"/>
          </a:xfrm>
        </p:spPr>
        <p:txBody>
          <a:bodyPr>
            <a:noAutofit/>
          </a:bodyPr>
          <a:lstStyle/>
          <a:p>
            <a:r>
              <a:rPr lang="en-US" sz="4000" u="sng" dirty="0"/>
              <a:t>So, how did you do?</a:t>
            </a:r>
          </a:p>
        </p:txBody>
      </p:sp>
      <p:sp>
        <p:nvSpPr>
          <p:cNvPr id="4" name="Content Placeholder 3"/>
          <p:cNvSpPr>
            <a:spLocks noGrp="1"/>
          </p:cNvSpPr>
          <p:nvPr>
            <p:ph idx="1"/>
          </p:nvPr>
        </p:nvSpPr>
        <p:spPr>
          <a:xfrm>
            <a:off x="76200" y="685800"/>
            <a:ext cx="8991600" cy="6172200"/>
          </a:xfrm>
        </p:spPr>
        <p:txBody>
          <a:bodyPr>
            <a:normAutofit/>
          </a:bodyPr>
          <a:lstStyle/>
          <a:p>
            <a:pPr>
              <a:spcAft>
                <a:spcPts val="1200"/>
              </a:spcAft>
            </a:pPr>
            <a:r>
              <a:rPr lang="en-US" b="1" dirty="0"/>
              <a:t>We all fail </a:t>
            </a:r>
            <a:r>
              <a:rPr lang="en-US" dirty="0"/>
              <a:t>this test!</a:t>
            </a:r>
          </a:p>
          <a:p>
            <a:pPr lvl="1">
              <a:spcAft>
                <a:spcPts val="1200"/>
              </a:spcAft>
            </a:pPr>
            <a:r>
              <a:rPr lang="en-US" dirty="0"/>
              <a:t>The only passing score:  100% perfect</a:t>
            </a:r>
          </a:p>
          <a:p>
            <a:pPr lvl="1">
              <a:spcAft>
                <a:spcPts val="1200"/>
              </a:spcAft>
            </a:pPr>
            <a:r>
              <a:rPr lang="en-US" dirty="0"/>
              <a:t>Ignorance is no excuse </a:t>
            </a:r>
          </a:p>
          <a:p>
            <a:pPr marL="0" indent="0">
              <a:spcAft>
                <a:spcPts val="1200"/>
              </a:spcAft>
              <a:buNone/>
            </a:pPr>
            <a:r>
              <a:rPr lang="en-US" b="1" dirty="0"/>
              <a:t>Leviticus 5:17</a:t>
            </a:r>
            <a:r>
              <a:rPr lang="en-US" dirty="0"/>
              <a:t> – “If anyone sins and does what is forbidden in any of the LORD’s commands, even though they do not know it, they are guilty and will be held responsible.”</a:t>
            </a:r>
          </a:p>
        </p:txBody>
      </p:sp>
    </p:spTree>
    <p:extLst>
      <p:ext uri="{BB962C8B-B14F-4D97-AF65-F5344CB8AC3E}">
        <p14:creationId xmlns:p14="http://schemas.microsoft.com/office/powerpoint/2010/main" val="809080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wipe(left)">
                                      <p:cBhvr>
                                        <p:cTn id="7" dur="5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wipe(left)">
                                      <p:cBhvr>
                                        <p:cTn id="1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685800"/>
          </a:xfrm>
        </p:spPr>
        <p:txBody>
          <a:bodyPr>
            <a:noAutofit/>
          </a:bodyPr>
          <a:lstStyle/>
          <a:p>
            <a:r>
              <a:rPr lang="en-US" sz="4000" u="sng" dirty="0"/>
              <a:t>So, how did you do?</a:t>
            </a:r>
          </a:p>
        </p:txBody>
      </p:sp>
      <p:sp>
        <p:nvSpPr>
          <p:cNvPr id="4" name="Content Placeholder 3"/>
          <p:cNvSpPr>
            <a:spLocks noGrp="1"/>
          </p:cNvSpPr>
          <p:nvPr>
            <p:ph idx="1"/>
          </p:nvPr>
        </p:nvSpPr>
        <p:spPr>
          <a:xfrm>
            <a:off x="76200" y="685800"/>
            <a:ext cx="8991600" cy="6172200"/>
          </a:xfrm>
        </p:spPr>
        <p:txBody>
          <a:bodyPr>
            <a:normAutofit/>
          </a:bodyPr>
          <a:lstStyle/>
          <a:p>
            <a:pPr>
              <a:spcAft>
                <a:spcPts val="1200"/>
              </a:spcAft>
            </a:pPr>
            <a:r>
              <a:rPr lang="en-US" b="1" dirty="0"/>
              <a:t>We all fail </a:t>
            </a:r>
            <a:r>
              <a:rPr lang="en-US" dirty="0"/>
              <a:t>this test!</a:t>
            </a:r>
          </a:p>
          <a:p>
            <a:pPr lvl="1">
              <a:spcAft>
                <a:spcPts val="1200"/>
              </a:spcAft>
            </a:pPr>
            <a:r>
              <a:rPr lang="en-US" dirty="0"/>
              <a:t>The only passing score:  100% perfect</a:t>
            </a:r>
          </a:p>
          <a:p>
            <a:pPr lvl="1">
              <a:spcAft>
                <a:spcPts val="1200"/>
              </a:spcAft>
            </a:pPr>
            <a:r>
              <a:rPr lang="en-US" dirty="0"/>
              <a:t>Ignorance is no excuse</a:t>
            </a:r>
          </a:p>
          <a:p>
            <a:pPr>
              <a:spcAft>
                <a:spcPts val="1200"/>
              </a:spcAft>
            </a:pPr>
            <a:r>
              <a:rPr lang="en-US" dirty="0"/>
              <a:t>The 10 Commandments are like a mirror</a:t>
            </a:r>
          </a:p>
          <a:p>
            <a:pPr lvl="1">
              <a:spcAft>
                <a:spcPts val="1200"/>
              </a:spcAft>
            </a:pPr>
            <a:r>
              <a:rPr lang="en-US" dirty="0"/>
              <a:t>An honest look shows our guilt</a:t>
            </a:r>
          </a:p>
          <a:p>
            <a:pPr marL="57150" indent="0">
              <a:spcAft>
                <a:spcPts val="1200"/>
              </a:spcAft>
              <a:buNone/>
            </a:pPr>
            <a:r>
              <a:rPr lang="en-US" sz="2800" b="1" dirty="0"/>
              <a:t>Romans 3:19-20</a:t>
            </a:r>
            <a:r>
              <a:rPr lang="en-US" sz="2800" dirty="0"/>
              <a:t> – “Now we know that whatever the law says, it says to those who are under the law, so that every mouth may be silenced and the whole world held accountable to God. Therefore no one will be declared righteous in God’s sight by the works of the law; rather, through the law we become conscious of our sin.” </a:t>
            </a:r>
          </a:p>
        </p:txBody>
      </p:sp>
    </p:spTree>
    <p:extLst>
      <p:ext uri="{BB962C8B-B14F-4D97-AF65-F5344CB8AC3E}">
        <p14:creationId xmlns:p14="http://schemas.microsoft.com/office/powerpoint/2010/main" val="4292480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wipe(left)">
                                      <p:cBhvr>
                                        <p:cTn id="7" dur="500"/>
                                        <p:tgtEl>
                                          <p:spTgt spid="4">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4" end="4"/>
                                            </p:txEl>
                                          </p:spTgt>
                                        </p:tgtEl>
                                        <p:attrNameLst>
                                          <p:attrName>style.visibility</p:attrName>
                                        </p:attrNameLst>
                                      </p:cBhvr>
                                      <p:to>
                                        <p:strVal val="visible"/>
                                      </p:to>
                                    </p:set>
                                    <p:animEffect transition="in" filter="wipe(left)">
                                      <p:cBhvr>
                                        <p:cTn id="12" dur="500"/>
                                        <p:tgtEl>
                                          <p:spTgt spid="4">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animEffect transition="in" filter="wipe(left)">
                                      <p:cBhvr>
                                        <p:cTn id="1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685800"/>
          </a:xfrm>
        </p:spPr>
        <p:txBody>
          <a:bodyPr>
            <a:noAutofit/>
          </a:bodyPr>
          <a:lstStyle/>
          <a:p>
            <a:r>
              <a:rPr lang="en-US" sz="4000" u="sng" dirty="0"/>
              <a:t>So, how did you do?</a:t>
            </a:r>
          </a:p>
        </p:txBody>
      </p:sp>
      <p:sp>
        <p:nvSpPr>
          <p:cNvPr id="4" name="Content Placeholder 3"/>
          <p:cNvSpPr>
            <a:spLocks noGrp="1"/>
          </p:cNvSpPr>
          <p:nvPr>
            <p:ph idx="1"/>
          </p:nvPr>
        </p:nvSpPr>
        <p:spPr>
          <a:xfrm>
            <a:off x="76200" y="685800"/>
            <a:ext cx="8991600" cy="6172200"/>
          </a:xfrm>
        </p:spPr>
        <p:txBody>
          <a:bodyPr>
            <a:normAutofit/>
          </a:bodyPr>
          <a:lstStyle/>
          <a:p>
            <a:pPr>
              <a:spcAft>
                <a:spcPts val="1200"/>
              </a:spcAft>
            </a:pPr>
            <a:r>
              <a:rPr lang="en-US" b="1" dirty="0"/>
              <a:t>We all fail </a:t>
            </a:r>
            <a:r>
              <a:rPr lang="en-US" dirty="0"/>
              <a:t>this test!</a:t>
            </a:r>
          </a:p>
          <a:p>
            <a:pPr lvl="1">
              <a:spcAft>
                <a:spcPts val="1200"/>
              </a:spcAft>
            </a:pPr>
            <a:r>
              <a:rPr lang="en-US" dirty="0"/>
              <a:t>The only passing score:  100% perfect</a:t>
            </a:r>
          </a:p>
          <a:p>
            <a:pPr lvl="1">
              <a:spcAft>
                <a:spcPts val="1200"/>
              </a:spcAft>
            </a:pPr>
            <a:r>
              <a:rPr lang="en-US" dirty="0"/>
              <a:t>Ignorance is no excuse</a:t>
            </a:r>
          </a:p>
          <a:p>
            <a:pPr>
              <a:spcAft>
                <a:spcPts val="1200"/>
              </a:spcAft>
            </a:pPr>
            <a:r>
              <a:rPr lang="en-US" dirty="0"/>
              <a:t>The 10 Commandments are like a mirror</a:t>
            </a:r>
          </a:p>
          <a:p>
            <a:pPr lvl="1">
              <a:spcAft>
                <a:spcPts val="1200"/>
              </a:spcAft>
            </a:pPr>
            <a:r>
              <a:rPr lang="en-US" dirty="0"/>
              <a:t>An honest look </a:t>
            </a:r>
            <a:r>
              <a:rPr lang="en-US" b="1" u="sng" dirty="0"/>
              <a:t>shows our guilt</a:t>
            </a:r>
          </a:p>
          <a:p>
            <a:pPr lvl="1">
              <a:spcAft>
                <a:spcPts val="1200"/>
              </a:spcAft>
            </a:pPr>
            <a:r>
              <a:rPr lang="en-US" dirty="0"/>
              <a:t>“through the law we </a:t>
            </a:r>
            <a:r>
              <a:rPr lang="en-US" b="1" u="sng" dirty="0"/>
              <a:t>become conscious of our sin</a:t>
            </a:r>
            <a:r>
              <a:rPr lang="en-US" dirty="0"/>
              <a:t>.”</a:t>
            </a:r>
            <a:endParaRPr lang="en-US" b="1" u="sng" dirty="0"/>
          </a:p>
          <a:p>
            <a:pPr lvl="1">
              <a:spcAft>
                <a:spcPts val="1200"/>
              </a:spcAft>
            </a:pPr>
            <a:r>
              <a:rPr lang="en-US" b="1" dirty="0"/>
              <a:t>THIS IS THE PURPOSE OF THE 10 COMMANDMENTS!</a:t>
            </a:r>
          </a:p>
          <a:p>
            <a:pPr lvl="1">
              <a:spcAft>
                <a:spcPts val="1200"/>
              </a:spcAft>
            </a:pPr>
            <a:r>
              <a:rPr lang="en-US" dirty="0"/>
              <a:t>We don’t use a mirror to wash our face, we need something else to remove our sin…</a:t>
            </a:r>
          </a:p>
        </p:txBody>
      </p:sp>
    </p:spTree>
    <p:extLst>
      <p:ext uri="{BB962C8B-B14F-4D97-AF65-F5344CB8AC3E}">
        <p14:creationId xmlns:p14="http://schemas.microsoft.com/office/powerpoint/2010/main" val="3117551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wipe(left)">
                                      <p:cBhvr>
                                        <p:cTn id="7" dur="500"/>
                                        <p:tgtEl>
                                          <p:spTgt spid="4">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6" end="6"/>
                                            </p:txEl>
                                          </p:spTgt>
                                        </p:tgtEl>
                                        <p:attrNameLst>
                                          <p:attrName>style.visibility</p:attrName>
                                        </p:attrNameLst>
                                      </p:cBhvr>
                                      <p:to>
                                        <p:strVal val="visible"/>
                                      </p:to>
                                    </p:set>
                                    <p:animEffect transition="in" filter="wipe(left)">
                                      <p:cBhvr>
                                        <p:cTn id="12" dur="500"/>
                                        <p:tgtEl>
                                          <p:spTgt spid="4">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7" end="7"/>
                                            </p:txEl>
                                          </p:spTgt>
                                        </p:tgtEl>
                                        <p:attrNameLst>
                                          <p:attrName>style.visibility</p:attrName>
                                        </p:attrNameLst>
                                      </p:cBhvr>
                                      <p:to>
                                        <p:strVal val="visible"/>
                                      </p:to>
                                    </p:set>
                                    <p:animEffect transition="in" filter="wipe(left)">
                                      <p:cBhvr>
                                        <p:cTn id="17"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685800"/>
          </a:xfrm>
        </p:spPr>
        <p:txBody>
          <a:bodyPr>
            <a:noAutofit/>
          </a:bodyPr>
          <a:lstStyle/>
          <a:p>
            <a:r>
              <a:rPr lang="en-US" sz="4000" u="sng" dirty="0"/>
              <a:t>Guilty of breaking God’s Law</a:t>
            </a:r>
          </a:p>
        </p:txBody>
      </p:sp>
      <p:sp>
        <p:nvSpPr>
          <p:cNvPr id="4" name="Content Placeholder 3"/>
          <p:cNvSpPr>
            <a:spLocks noGrp="1"/>
          </p:cNvSpPr>
          <p:nvPr>
            <p:ph idx="1"/>
          </p:nvPr>
        </p:nvSpPr>
        <p:spPr>
          <a:xfrm>
            <a:off x="76200" y="685800"/>
            <a:ext cx="8839200" cy="5334000"/>
          </a:xfrm>
        </p:spPr>
        <p:txBody>
          <a:bodyPr>
            <a:normAutofit fontScale="92500" lnSpcReduction="10000"/>
          </a:bodyPr>
          <a:lstStyle/>
          <a:p>
            <a:pPr>
              <a:spcAft>
                <a:spcPts val="1200"/>
              </a:spcAft>
            </a:pPr>
            <a:r>
              <a:rPr lang="en-US" dirty="0"/>
              <a:t>Breaking the law leads to </a:t>
            </a:r>
            <a:r>
              <a:rPr lang="en-US" b="1" dirty="0"/>
              <a:t>punishment </a:t>
            </a:r>
          </a:p>
          <a:p>
            <a:pPr lvl="1">
              <a:spcAft>
                <a:spcPts val="1200"/>
              </a:spcAft>
            </a:pPr>
            <a:r>
              <a:rPr lang="en-US" dirty="0"/>
              <a:t>If we break the law of this country, we are guilty and the government has the authority to punish us.</a:t>
            </a:r>
          </a:p>
          <a:p>
            <a:pPr lvl="1">
              <a:spcAft>
                <a:spcPts val="1200"/>
              </a:spcAft>
            </a:pPr>
            <a:r>
              <a:rPr lang="en-US" dirty="0"/>
              <a:t>When we break God’s laws, we are guilty and He has the authority to punish us.</a:t>
            </a:r>
          </a:p>
          <a:p>
            <a:pPr lvl="1">
              <a:spcAft>
                <a:spcPts val="1200"/>
              </a:spcAft>
            </a:pPr>
            <a:r>
              <a:rPr lang="en-US" dirty="0"/>
              <a:t>He has perfect knowledge of our thoughts, feelings, and actions</a:t>
            </a:r>
          </a:p>
          <a:p>
            <a:pPr marL="0" indent="0">
              <a:spcAft>
                <a:spcPts val="1200"/>
              </a:spcAft>
              <a:buNone/>
            </a:pPr>
            <a:r>
              <a:rPr lang="en-US" sz="2600" b="1" dirty="0"/>
              <a:t>Psalm 139:2-4</a:t>
            </a:r>
            <a:r>
              <a:rPr lang="en-US" sz="2600" dirty="0"/>
              <a:t> – “You know when I sit and when I rise; You perceive my thoughts from afar. You discern my going out and my lying down; You are familiar with all my ways. Before a word is on my tongue You, LORD, know it completely. </a:t>
            </a:r>
          </a:p>
          <a:p>
            <a:pPr marL="0" indent="0">
              <a:spcAft>
                <a:spcPts val="1200"/>
              </a:spcAft>
              <a:buNone/>
            </a:pPr>
            <a:endParaRPr lang="en-US" sz="2600" dirty="0"/>
          </a:p>
        </p:txBody>
      </p:sp>
    </p:spTree>
    <p:extLst>
      <p:ext uri="{BB962C8B-B14F-4D97-AF65-F5344CB8AC3E}">
        <p14:creationId xmlns:p14="http://schemas.microsoft.com/office/powerpoint/2010/main" val="1419936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690854-9C61-D604-23BA-7DF4C8C48E3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4FB921E-AE77-A17A-E56A-55CCE6F86F6B}"/>
              </a:ext>
            </a:extLst>
          </p:cNvPr>
          <p:cNvSpPr>
            <a:spLocks noGrp="1"/>
          </p:cNvSpPr>
          <p:nvPr>
            <p:ph type="title"/>
          </p:nvPr>
        </p:nvSpPr>
        <p:spPr>
          <a:xfrm>
            <a:off x="457200" y="-76200"/>
            <a:ext cx="8229600" cy="685800"/>
          </a:xfrm>
        </p:spPr>
        <p:txBody>
          <a:bodyPr>
            <a:noAutofit/>
          </a:bodyPr>
          <a:lstStyle/>
          <a:p>
            <a:r>
              <a:rPr lang="en-US" sz="4000" u="sng" dirty="0"/>
              <a:t>Guilty of breaking God’s Law</a:t>
            </a:r>
          </a:p>
        </p:txBody>
      </p:sp>
      <p:sp>
        <p:nvSpPr>
          <p:cNvPr id="4" name="Content Placeholder 3">
            <a:extLst>
              <a:ext uri="{FF2B5EF4-FFF2-40B4-BE49-F238E27FC236}">
                <a16:creationId xmlns:a16="http://schemas.microsoft.com/office/drawing/2014/main" id="{D332BDB2-F2CE-5DAB-0540-C7DE5211F8EE}"/>
              </a:ext>
            </a:extLst>
          </p:cNvPr>
          <p:cNvSpPr>
            <a:spLocks noGrp="1"/>
          </p:cNvSpPr>
          <p:nvPr>
            <p:ph idx="1"/>
          </p:nvPr>
        </p:nvSpPr>
        <p:spPr>
          <a:xfrm>
            <a:off x="76200" y="685800"/>
            <a:ext cx="8839200" cy="6019800"/>
          </a:xfrm>
        </p:spPr>
        <p:txBody>
          <a:bodyPr>
            <a:normAutofit lnSpcReduction="10000"/>
          </a:bodyPr>
          <a:lstStyle/>
          <a:p>
            <a:pPr>
              <a:spcAft>
                <a:spcPts val="1200"/>
              </a:spcAft>
            </a:pPr>
            <a:r>
              <a:rPr lang="en-US" dirty="0"/>
              <a:t>Breaking the law leads to </a:t>
            </a:r>
            <a:r>
              <a:rPr lang="en-US" b="1" dirty="0"/>
              <a:t>punishment </a:t>
            </a:r>
          </a:p>
          <a:p>
            <a:pPr lvl="1">
              <a:spcAft>
                <a:spcPts val="1200"/>
              </a:spcAft>
            </a:pPr>
            <a:r>
              <a:rPr lang="en-US" dirty="0"/>
              <a:t>If we break the law of this country, we are guilty and the government has the authority to punish us.</a:t>
            </a:r>
          </a:p>
          <a:p>
            <a:pPr lvl="1">
              <a:spcAft>
                <a:spcPts val="1200"/>
              </a:spcAft>
            </a:pPr>
            <a:r>
              <a:rPr lang="en-US" dirty="0"/>
              <a:t>When we break God’s laws, we are guilty and He has the authority to punish us.</a:t>
            </a:r>
          </a:p>
          <a:p>
            <a:pPr lvl="1">
              <a:spcAft>
                <a:spcPts val="1200"/>
              </a:spcAft>
            </a:pPr>
            <a:r>
              <a:rPr lang="en-US" dirty="0"/>
              <a:t>He has perfect knowledge of our thoughts, feelings, and actions</a:t>
            </a:r>
          </a:p>
          <a:p>
            <a:pPr lvl="1">
              <a:spcAft>
                <a:spcPts val="1200"/>
              </a:spcAft>
            </a:pPr>
            <a:r>
              <a:rPr lang="en-US" dirty="0"/>
              <a:t>We cannot erase our sin by trying to do a few good things (e.g. adding some sugar to feces does not make it good enough to eat).</a:t>
            </a:r>
          </a:p>
          <a:p>
            <a:pPr marL="0" indent="0">
              <a:spcAft>
                <a:spcPts val="1200"/>
              </a:spcAft>
              <a:buNone/>
            </a:pPr>
            <a:r>
              <a:rPr lang="en-US" sz="2800" b="1" dirty="0"/>
              <a:t>Isaiah 64:6</a:t>
            </a:r>
            <a:r>
              <a:rPr lang="en-US" sz="2800" dirty="0"/>
              <a:t> – “We have all become like one who is unclean, and all our righteous deeds are like a polluted garment..”</a:t>
            </a:r>
            <a:endParaRPr lang="en-US" dirty="0"/>
          </a:p>
        </p:txBody>
      </p:sp>
    </p:spTree>
    <p:extLst>
      <p:ext uri="{BB962C8B-B14F-4D97-AF65-F5344CB8AC3E}">
        <p14:creationId xmlns:p14="http://schemas.microsoft.com/office/powerpoint/2010/main" val="290596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Effect transition="in" filter="wipe(left)">
                                      <p:cBhvr>
                                        <p:cTn id="7" dur="500"/>
                                        <p:tgtEl>
                                          <p:spTgt spid="4">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5" end="5"/>
                                            </p:txEl>
                                          </p:spTgt>
                                        </p:tgtEl>
                                        <p:attrNameLst>
                                          <p:attrName>style.visibility</p:attrName>
                                        </p:attrNameLst>
                                      </p:cBhvr>
                                      <p:to>
                                        <p:strVal val="visible"/>
                                      </p:to>
                                    </p:set>
                                    <p:animEffect transition="in" filter="wipe(left)">
                                      <p:cBhvr>
                                        <p:cTn id="1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685800"/>
          </a:xfrm>
        </p:spPr>
        <p:txBody>
          <a:bodyPr>
            <a:noAutofit/>
          </a:bodyPr>
          <a:lstStyle/>
          <a:p>
            <a:r>
              <a:rPr lang="en-US" sz="4000" u="sng" dirty="0"/>
              <a:t>Guilty of breaking God’s Law</a:t>
            </a:r>
          </a:p>
        </p:txBody>
      </p:sp>
      <p:sp>
        <p:nvSpPr>
          <p:cNvPr id="4" name="Content Placeholder 3"/>
          <p:cNvSpPr>
            <a:spLocks noGrp="1"/>
          </p:cNvSpPr>
          <p:nvPr>
            <p:ph idx="1"/>
          </p:nvPr>
        </p:nvSpPr>
        <p:spPr>
          <a:xfrm>
            <a:off x="76200" y="685800"/>
            <a:ext cx="8839200" cy="6019800"/>
          </a:xfrm>
        </p:spPr>
        <p:txBody>
          <a:bodyPr>
            <a:normAutofit fontScale="92500" lnSpcReduction="20000"/>
          </a:bodyPr>
          <a:lstStyle/>
          <a:p>
            <a:pPr>
              <a:spcAft>
                <a:spcPts val="1200"/>
              </a:spcAft>
            </a:pPr>
            <a:r>
              <a:rPr lang="en-US" dirty="0"/>
              <a:t>Breaking the law leads to </a:t>
            </a:r>
            <a:r>
              <a:rPr lang="en-US" b="1" dirty="0"/>
              <a:t>punishment </a:t>
            </a:r>
          </a:p>
          <a:p>
            <a:pPr lvl="1">
              <a:spcAft>
                <a:spcPts val="1200"/>
              </a:spcAft>
            </a:pPr>
            <a:r>
              <a:rPr lang="en-US" dirty="0"/>
              <a:t>If we break the law of this country, we are guilty and the government has the authority to punish us.</a:t>
            </a:r>
          </a:p>
          <a:p>
            <a:pPr lvl="1">
              <a:spcAft>
                <a:spcPts val="1200"/>
              </a:spcAft>
            </a:pPr>
            <a:r>
              <a:rPr lang="en-US" dirty="0"/>
              <a:t>When we break God’s laws, we are guilty and He has the authority to punish us.</a:t>
            </a:r>
          </a:p>
          <a:p>
            <a:pPr lvl="1">
              <a:spcAft>
                <a:spcPts val="1200"/>
              </a:spcAft>
            </a:pPr>
            <a:r>
              <a:rPr lang="en-US" dirty="0"/>
              <a:t>He has perfect knowledge of our thoughts, feelings, and actions</a:t>
            </a:r>
          </a:p>
          <a:p>
            <a:pPr lvl="1">
              <a:spcAft>
                <a:spcPts val="1200"/>
              </a:spcAft>
            </a:pPr>
            <a:r>
              <a:rPr lang="en-US" dirty="0"/>
              <a:t>We cannot erase all the bad things by trying to do a few good things.</a:t>
            </a:r>
          </a:p>
          <a:p>
            <a:pPr lvl="1">
              <a:spcAft>
                <a:spcPts val="1200"/>
              </a:spcAft>
            </a:pPr>
            <a:r>
              <a:rPr lang="en-US" dirty="0"/>
              <a:t>We are much worse than we think</a:t>
            </a:r>
          </a:p>
          <a:p>
            <a:pPr marL="0" indent="0">
              <a:spcAft>
                <a:spcPts val="1200"/>
              </a:spcAft>
              <a:buNone/>
            </a:pPr>
            <a:r>
              <a:rPr lang="en-US" sz="2800" b="1" dirty="0"/>
              <a:t>Romans 3:10-12</a:t>
            </a:r>
            <a:r>
              <a:rPr lang="en-US" sz="2800" dirty="0"/>
              <a:t> – “There is no one righteous, not even one; there is no one who understands; there is no one who seeks God. All have turned away, they have together become worthless; there is no one who does good, not even one.”</a:t>
            </a:r>
            <a:endParaRPr lang="en-US" dirty="0"/>
          </a:p>
        </p:txBody>
      </p:sp>
    </p:spTree>
    <p:extLst>
      <p:ext uri="{BB962C8B-B14F-4D97-AF65-F5344CB8AC3E}">
        <p14:creationId xmlns:p14="http://schemas.microsoft.com/office/powerpoint/2010/main" val="4282134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wipe(left)">
                                      <p:cBhvr>
                                        <p:cTn id="7" dur="500"/>
                                        <p:tgtEl>
                                          <p:spTgt spid="4">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6" end="6"/>
                                            </p:txEl>
                                          </p:spTgt>
                                        </p:tgtEl>
                                        <p:attrNameLst>
                                          <p:attrName>style.visibility</p:attrName>
                                        </p:attrNameLst>
                                      </p:cBhvr>
                                      <p:to>
                                        <p:strVal val="visible"/>
                                      </p:to>
                                    </p:set>
                                    <p:animEffect transition="in" filter="wipe(left)">
                                      <p:cBhvr>
                                        <p:cTn id="12"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685800"/>
          </a:xfrm>
        </p:spPr>
        <p:txBody>
          <a:bodyPr>
            <a:noAutofit/>
          </a:bodyPr>
          <a:lstStyle/>
          <a:p>
            <a:r>
              <a:rPr lang="en-US" sz="4000" u="sng" dirty="0"/>
              <a:t>Things to Think About</a:t>
            </a:r>
          </a:p>
        </p:txBody>
      </p:sp>
      <p:sp>
        <p:nvSpPr>
          <p:cNvPr id="4" name="Content Placeholder 3"/>
          <p:cNvSpPr>
            <a:spLocks noGrp="1"/>
          </p:cNvSpPr>
          <p:nvPr>
            <p:ph idx="1"/>
          </p:nvPr>
        </p:nvSpPr>
        <p:spPr>
          <a:xfrm>
            <a:off x="76200" y="762000"/>
            <a:ext cx="8991600" cy="6019800"/>
          </a:xfrm>
        </p:spPr>
        <p:txBody>
          <a:bodyPr>
            <a:normAutofit/>
          </a:bodyPr>
          <a:lstStyle/>
          <a:p>
            <a:pPr>
              <a:spcAft>
                <a:spcPts val="1200"/>
              </a:spcAft>
            </a:pPr>
            <a:r>
              <a:rPr lang="en-US" dirty="0"/>
              <a:t>The entire human race has </a:t>
            </a:r>
            <a:r>
              <a:rPr lang="en-US" b="1" u="sng" dirty="0"/>
              <a:t>two</a:t>
            </a:r>
            <a:r>
              <a:rPr lang="en-US" b="1" dirty="0"/>
              <a:t> </a:t>
            </a:r>
            <a:r>
              <a:rPr lang="en-US" b="1" u="sng" dirty="0"/>
              <a:t>problems</a:t>
            </a:r>
            <a:r>
              <a:rPr lang="en-US" dirty="0"/>
              <a:t>:</a:t>
            </a:r>
          </a:p>
          <a:p>
            <a:pPr marL="971550" lvl="1" indent="-514350">
              <a:spcAft>
                <a:spcPts val="1200"/>
              </a:spcAft>
              <a:buFont typeface="+mj-lt"/>
              <a:buAutoNum type="arabicPeriod"/>
            </a:pPr>
            <a:r>
              <a:rPr lang="en-US" dirty="0"/>
              <a:t>Adam’s </a:t>
            </a:r>
            <a:r>
              <a:rPr lang="en-US" b="1" dirty="0"/>
              <a:t>sin resulted in death </a:t>
            </a:r>
            <a:r>
              <a:rPr lang="en-US" dirty="0"/>
              <a:t>(physical and spiritual).  For him and for all humans.</a:t>
            </a:r>
          </a:p>
          <a:p>
            <a:pPr marL="971550" lvl="1" indent="-514350">
              <a:spcAft>
                <a:spcPts val="1200"/>
              </a:spcAft>
              <a:buFont typeface="+mj-lt"/>
              <a:buAutoNum type="arabicPeriod"/>
            </a:pPr>
            <a:r>
              <a:rPr lang="en-US" dirty="0"/>
              <a:t>We have </a:t>
            </a:r>
            <a:r>
              <a:rPr lang="en-US" u="sng" dirty="0"/>
              <a:t>all</a:t>
            </a:r>
            <a:r>
              <a:rPr lang="en-US" dirty="0"/>
              <a:t> </a:t>
            </a:r>
            <a:r>
              <a:rPr lang="en-US" b="1" dirty="0"/>
              <a:t>broken God’s law </a:t>
            </a:r>
            <a:r>
              <a:rPr lang="en-US" dirty="0"/>
              <a:t>and are </a:t>
            </a:r>
            <a:r>
              <a:rPr lang="en-US" b="1" dirty="0"/>
              <a:t>guilty</a:t>
            </a:r>
            <a:r>
              <a:rPr lang="en-US" dirty="0"/>
              <a:t>.  We all deserve </a:t>
            </a:r>
            <a:r>
              <a:rPr lang="en-US" b="1" dirty="0"/>
              <a:t>punishment.  </a:t>
            </a:r>
            <a:r>
              <a:rPr lang="en-US" dirty="0"/>
              <a:t>God is a perfect judge, and we stand silent before Him (without defense).</a:t>
            </a:r>
          </a:p>
          <a:p>
            <a:pPr>
              <a:spcAft>
                <a:spcPts val="1200"/>
              </a:spcAft>
            </a:pPr>
            <a:r>
              <a:rPr lang="en-US" b="1" dirty="0"/>
              <a:t>We each </a:t>
            </a:r>
            <a:r>
              <a:rPr lang="en-US" dirty="0"/>
              <a:t>have these two problems – big problems.</a:t>
            </a:r>
          </a:p>
          <a:p>
            <a:pPr>
              <a:spcAft>
                <a:spcPts val="1200"/>
              </a:spcAft>
            </a:pPr>
            <a:r>
              <a:rPr lang="en-US" dirty="0"/>
              <a:t>The BIG Question: How can a God of perfect justice punish sin </a:t>
            </a:r>
            <a:r>
              <a:rPr lang="en-US" u="sng" dirty="0"/>
              <a:t>and</a:t>
            </a:r>
            <a:r>
              <a:rPr lang="en-US" dirty="0"/>
              <a:t> forgive sin?</a:t>
            </a:r>
          </a:p>
        </p:txBody>
      </p:sp>
    </p:spTree>
    <p:extLst>
      <p:ext uri="{BB962C8B-B14F-4D97-AF65-F5344CB8AC3E}">
        <p14:creationId xmlns:p14="http://schemas.microsoft.com/office/powerpoint/2010/main" val="1642517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44562"/>
          </a:xfrm>
        </p:spPr>
        <p:txBody>
          <a:bodyPr/>
          <a:lstStyle/>
          <a:p>
            <a:r>
              <a:rPr lang="en-US" b="1" u="sng" dirty="0">
                <a:solidFill>
                  <a:schemeClr val="bg1"/>
                </a:solidFill>
              </a:rPr>
              <a:t>One Final Verse:</a:t>
            </a:r>
            <a:endParaRPr lang="en-US" u="sng" dirty="0">
              <a:solidFill>
                <a:schemeClr val="bg1"/>
              </a:solidFill>
            </a:endParaRPr>
          </a:p>
        </p:txBody>
      </p:sp>
      <p:sp>
        <p:nvSpPr>
          <p:cNvPr id="3" name="Content Placeholder 2"/>
          <p:cNvSpPr>
            <a:spLocks noGrp="1"/>
          </p:cNvSpPr>
          <p:nvPr>
            <p:ph idx="1"/>
          </p:nvPr>
        </p:nvSpPr>
        <p:spPr>
          <a:xfrm>
            <a:off x="685800" y="1295400"/>
            <a:ext cx="8001000" cy="5486400"/>
          </a:xfrm>
        </p:spPr>
        <p:txBody>
          <a:bodyPr>
            <a:normAutofit/>
          </a:bodyPr>
          <a:lstStyle/>
          <a:p>
            <a:pPr marL="0" indent="0">
              <a:spcBef>
                <a:spcPts val="600"/>
              </a:spcBef>
              <a:spcAft>
                <a:spcPts val="1800"/>
              </a:spcAft>
              <a:buNone/>
            </a:pPr>
            <a:r>
              <a:rPr lang="en-US" dirty="0">
                <a:solidFill>
                  <a:schemeClr val="bg1"/>
                </a:solidFill>
              </a:rPr>
              <a:t>Exodus 34:6,7 – “The LORD, the LORD, the compassionate and gracious God, slow to anger, abounding in love and faithfulness, maintaining love to thousands, and forgiving wickedness, rebellion and sin. Yet He does not leave the guilty unpunished;”</a:t>
            </a:r>
          </a:p>
        </p:txBody>
      </p:sp>
    </p:spTree>
    <p:extLst>
      <p:ext uri="{BB962C8B-B14F-4D97-AF65-F5344CB8AC3E}">
        <p14:creationId xmlns:p14="http://schemas.microsoft.com/office/powerpoint/2010/main" val="3823837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789832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79E247-68B1-EA0C-8F1C-ED003A13757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6FD64AA-1609-0311-A56D-1518BBC14B63}"/>
              </a:ext>
            </a:extLst>
          </p:cNvPr>
          <p:cNvSpPr>
            <a:spLocks noGrp="1"/>
          </p:cNvSpPr>
          <p:nvPr>
            <p:ph type="title"/>
          </p:nvPr>
        </p:nvSpPr>
        <p:spPr>
          <a:xfrm>
            <a:off x="457200" y="0"/>
            <a:ext cx="8229600" cy="685800"/>
          </a:xfrm>
        </p:spPr>
        <p:txBody>
          <a:bodyPr>
            <a:noAutofit/>
          </a:bodyPr>
          <a:lstStyle/>
          <a:p>
            <a:r>
              <a:rPr lang="en-US" u="sng" dirty="0"/>
              <a:t>Things to Remember</a:t>
            </a:r>
          </a:p>
        </p:txBody>
      </p:sp>
      <p:sp>
        <p:nvSpPr>
          <p:cNvPr id="4" name="Content Placeholder 3">
            <a:extLst>
              <a:ext uri="{FF2B5EF4-FFF2-40B4-BE49-F238E27FC236}">
                <a16:creationId xmlns:a16="http://schemas.microsoft.com/office/drawing/2014/main" id="{1971961B-A1BF-C3A0-0065-35F16CF9B353}"/>
              </a:ext>
            </a:extLst>
          </p:cNvPr>
          <p:cNvSpPr>
            <a:spLocks noGrp="1"/>
          </p:cNvSpPr>
          <p:nvPr>
            <p:ph idx="1"/>
          </p:nvPr>
        </p:nvSpPr>
        <p:spPr>
          <a:xfrm>
            <a:off x="228600" y="990600"/>
            <a:ext cx="8839200" cy="5715000"/>
          </a:xfrm>
        </p:spPr>
        <p:txBody>
          <a:bodyPr>
            <a:normAutofit/>
          </a:bodyPr>
          <a:lstStyle/>
          <a:p>
            <a:pPr>
              <a:spcAft>
                <a:spcPts val="1200"/>
              </a:spcAft>
            </a:pPr>
            <a:r>
              <a:rPr lang="en-US" u="sng" dirty="0"/>
              <a:t>Our first big problem</a:t>
            </a:r>
            <a:r>
              <a:rPr lang="en-US" dirty="0"/>
              <a:t>:  </a:t>
            </a:r>
            <a:r>
              <a:rPr lang="en-US" b="1" dirty="0"/>
              <a:t>Sin</a:t>
            </a:r>
            <a:r>
              <a:rPr lang="en-US" dirty="0"/>
              <a:t>.  Because we all are sinful, we are all separated from God and will die.</a:t>
            </a:r>
          </a:p>
          <a:p>
            <a:pPr>
              <a:spcAft>
                <a:spcPts val="1200"/>
              </a:spcAft>
            </a:pPr>
            <a:r>
              <a:rPr lang="en-US" dirty="0"/>
              <a:t>“All we like sheep have gone astray; </a:t>
            </a:r>
            <a:r>
              <a:rPr lang="en-US" u="sng" dirty="0"/>
              <a:t>we have turned</a:t>
            </a:r>
            <a:r>
              <a:rPr lang="en-US" dirty="0"/>
              <a:t>—every one—to his own way;”  Isaiah 53:6</a:t>
            </a:r>
          </a:p>
          <a:p>
            <a:pPr>
              <a:spcAft>
                <a:spcPts val="1200"/>
              </a:spcAft>
            </a:pPr>
            <a:endParaRPr lang="en-US" dirty="0"/>
          </a:p>
        </p:txBody>
      </p:sp>
    </p:spTree>
    <p:extLst>
      <p:ext uri="{BB962C8B-B14F-4D97-AF65-F5344CB8AC3E}">
        <p14:creationId xmlns:p14="http://schemas.microsoft.com/office/powerpoint/2010/main" val="1692099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28600" y="304800"/>
            <a:ext cx="8686800" cy="1143000"/>
          </a:xfrm>
        </p:spPr>
        <p:txBody>
          <a:bodyPr>
            <a:noAutofit/>
          </a:bodyPr>
          <a:lstStyle/>
          <a:p>
            <a:r>
              <a:rPr lang="en-US" b="1" dirty="0">
                <a:latin typeface="Comic Sans MS" panose="030F0702030302020204" pitchFamily="66" charset="0"/>
              </a:rPr>
              <a:t>What is the </a:t>
            </a:r>
            <a:r>
              <a:rPr lang="en-US" b="1" i="1" dirty="0">
                <a:latin typeface="Comic Sans MS" panose="030F0702030302020204" pitchFamily="66" charset="0"/>
              </a:rPr>
              <a:t>Real</a:t>
            </a:r>
            <a:r>
              <a:rPr lang="en-US" b="1" dirty="0">
                <a:latin typeface="Comic Sans MS" panose="030F0702030302020204" pitchFamily="66" charset="0"/>
              </a:rPr>
              <a:t> Purpose of the Ten Commandments?</a:t>
            </a:r>
            <a:endParaRPr lang="en-US" dirty="0">
              <a:latin typeface="Arial Rounded MT Bold" panose="020F0704030504030204"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6340" y="1642404"/>
            <a:ext cx="4454572" cy="3583849"/>
          </a:xfrm>
          <a:prstGeom prst="rect">
            <a:avLst/>
          </a:prstGeom>
        </p:spPr>
      </p:pic>
      <p:sp>
        <p:nvSpPr>
          <p:cNvPr id="2" name="TextBox 1"/>
          <p:cNvSpPr txBox="1"/>
          <p:nvPr/>
        </p:nvSpPr>
        <p:spPr>
          <a:xfrm>
            <a:off x="0" y="5334000"/>
            <a:ext cx="9144000" cy="1200329"/>
          </a:xfrm>
          <a:prstGeom prst="rect">
            <a:avLst/>
          </a:prstGeom>
          <a:noFill/>
        </p:spPr>
        <p:txBody>
          <a:bodyPr wrap="square" rtlCol="0">
            <a:spAutoFit/>
          </a:bodyPr>
          <a:lstStyle/>
          <a:p>
            <a:pPr algn="ctr"/>
            <a:r>
              <a:rPr lang="en-US" sz="3600" dirty="0">
                <a:latin typeface="Berlin Sans FB" panose="020E0602020502020306" pitchFamily="34" charset="0"/>
              </a:rPr>
              <a:t>Can anyone do this perfectly?</a:t>
            </a:r>
          </a:p>
          <a:p>
            <a:pPr algn="ctr"/>
            <a:r>
              <a:rPr lang="en-US" sz="3600" dirty="0">
                <a:latin typeface="Britannic Bold" panose="020B0903060703020204" pitchFamily="34" charset="0"/>
              </a:rPr>
              <a:t>Come today and find out!  1:00 – 2:00</a:t>
            </a:r>
          </a:p>
        </p:txBody>
      </p:sp>
    </p:spTree>
    <p:extLst>
      <p:ext uri="{BB962C8B-B14F-4D97-AF65-F5344CB8AC3E}">
        <p14:creationId xmlns:p14="http://schemas.microsoft.com/office/powerpoint/2010/main" val="1212042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u="sng" dirty="0"/>
              <a:t>Things to Remember</a:t>
            </a:r>
          </a:p>
        </p:txBody>
      </p:sp>
      <p:sp>
        <p:nvSpPr>
          <p:cNvPr id="4" name="Content Placeholder 3"/>
          <p:cNvSpPr>
            <a:spLocks noGrp="1"/>
          </p:cNvSpPr>
          <p:nvPr>
            <p:ph idx="1"/>
          </p:nvPr>
        </p:nvSpPr>
        <p:spPr>
          <a:xfrm>
            <a:off x="228600" y="990600"/>
            <a:ext cx="8839200" cy="5715000"/>
          </a:xfrm>
        </p:spPr>
        <p:txBody>
          <a:bodyPr>
            <a:normAutofit/>
          </a:bodyPr>
          <a:lstStyle/>
          <a:p>
            <a:pPr>
              <a:spcAft>
                <a:spcPts val="1200"/>
              </a:spcAft>
            </a:pPr>
            <a:r>
              <a:rPr lang="en-US" u="sng" dirty="0"/>
              <a:t>Our first big problem</a:t>
            </a:r>
            <a:r>
              <a:rPr lang="en-US" dirty="0"/>
              <a:t>:  </a:t>
            </a:r>
            <a:r>
              <a:rPr lang="en-US" b="1" dirty="0"/>
              <a:t>Sin</a:t>
            </a:r>
            <a:r>
              <a:rPr lang="en-US" dirty="0"/>
              <a:t>.  Because we all are sinful, we are all separated from God and will die.</a:t>
            </a:r>
          </a:p>
          <a:p>
            <a:pPr>
              <a:spcAft>
                <a:spcPts val="1200"/>
              </a:spcAft>
            </a:pPr>
            <a:r>
              <a:rPr lang="en-US" dirty="0"/>
              <a:t>The Bible is not just a book of rules, it is the </a:t>
            </a:r>
            <a:r>
              <a:rPr lang="en-US" u="sng" dirty="0"/>
              <a:t>true story</a:t>
            </a:r>
            <a:r>
              <a:rPr lang="en-US" dirty="0"/>
              <a:t> of </a:t>
            </a:r>
            <a:r>
              <a:rPr lang="en-US" u="sng" dirty="0"/>
              <a:t>God seeking man</a:t>
            </a:r>
            <a:r>
              <a:rPr lang="en-US" dirty="0"/>
              <a:t>. </a:t>
            </a:r>
          </a:p>
          <a:p>
            <a:pPr>
              <a:spcAft>
                <a:spcPts val="1200"/>
              </a:spcAft>
            </a:pPr>
            <a:r>
              <a:rPr lang="en-US" b="1" dirty="0"/>
              <a:t>Exodus 3:14</a:t>
            </a:r>
            <a:r>
              <a:rPr lang="en-US" dirty="0"/>
              <a:t>  &gt;  God’s Name : “I AM”</a:t>
            </a:r>
          </a:p>
          <a:p>
            <a:pPr lvl="1">
              <a:spcAft>
                <a:spcPts val="1200"/>
              </a:spcAft>
              <a:buFont typeface="Courier New" panose="02070309020205020404" pitchFamily="49" charset="0"/>
              <a:buChar char="o"/>
            </a:pPr>
            <a:r>
              <a:rPr lang="en-US" dirty="0"/>
              <a:t>He is the eternal source of everything that exists</a:t>
            </a:r>
          </a:p>
          <a:p>
            <a:pPr lvl="1">
              <a:spcAft>
                <a:spcPts val="1200"/>
              </a:spcAft>
              <a:buFont typeface="Courier New" panose="02070309020205020404" pitchFamily="49" charset="0"/>
              <a:buChar char="o"/>
            </a:pPr>
            <a:r>
              <a:rPr lang="en-US" dirty="0"/>
              <a:t>He is the </a:t>
            </a:r>
            <a:r>
              <a:rPr lang="en-US" u="sng" dirty="0"/>
              <a:t>Creator</a:t>
            </a:r>
            <a:r>
              <a:rPr lang="en-US" dirty="0"/>
              <a:t> and has </a:t>
            </a:r>
            <a:r>
              <a:rPr lang="en-US" u="sng" dirty="0"/>
              <a:t>Absolute</a:t>
            </a:r>
            <a:r>
              <a:rPr lang="en-US" dirty="0"/>
              <a:t> </a:t>
            </a:r>
            <a:r>
              <a:rPr lang="en-US" u="sng" dirty="0"/>
              <a:t>Authority</a:t>
            </a:r>
            <a:r>
              <a:rPr lang="en-US" dirty="0"/>
              <a:t> over everything and everyone</a:t>
            </a:r>
          </a:p>
        </p:txBody>
      </p:sp>
    </p:spTree>
    <p:extLst>
      <p:ext uri="{BB962C8B-B14F-4D97-AF65-F5344CB8AC3E}">
        <p14:creationId xmlns:p14="http://schemas.microsoft.com/office/powerpoint/2010/main" val="548842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wipe(left)">
                                      <p:cBhvr>
                                        <p:cTn id="7" dur="5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wipe(left)">
                                      <p:cBhvr>
                                        <p:cTn id="12" dur="500"/>
                                        <p:tgtEl>
                                          <p:spTgt spid="4">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wipe(left)">
                                      <p:cBhvr>
                                        <p:cTn id="1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u="sng" dirty="0">
                <a:latin typeface="Copperplate Gothic Bold" panose="020E0705020206020404" pitchFamily="34" charset="0"/>
              </a:rPr>
              <a:t>The Ten Commandments</a:t>
            </a:r>
            <a:r>
              <a:rPr lang="en-US" dirty="0"/>
              <a:t>:</a:t>
            </a:r>
            <a:br>
              <a:rPr lang="en-US" dirty="0"/>
            </a:br>
            <a:r>
              <a:rPr lang="en-US" dirty="0">
                <a:latin typeface="Arial Rounded MT Bold" panose="020F0704030504030204" pitchFamily="34" charset="0"/>
              </a:rPr>
              <a:t>What  and  Why?</a:t>
            </a: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05598" y="1524000"/>
            <a:ext cx="5157202" cy="4149137"/>
          </a:xfrm>
          <a:prstGeom prst="rect">
            <a:avLst/>
          </a:prstGeom>
        </p:spPr>
      </p:pic>
      <p:sp>
        <p:nvSpPr>
          <p:cNvPr id="2" name="TextBox 1"/>
          <p:cNvSpPr txBox="1"/>
          <p:nvPr/>
        </p:nvSpPr>
        <p:spPr>
          <a:xfrm>
            <a:off x="776068" y="5877580"/>
            <a:ext cx="7543800" cy="584775"/>
          </a:xfrm>
          <a:prstGeom prst="rect">
            <a:avLst/>
          </a:prstGeom>
          <a:noFill/>
        </p:spPr>
        <p:txBody>
          <a:bodyPr wrap="square" rtlCol="0">
            <a:spAutoFit/>
          </a:bodyPr>
          <a:lstStyle/>
          <a:p>
            <a:pPr algn="ctr"/>
            <a:r>
              <a:rPr lang="en-US" sz="3200" dirty="0"/>
              <a:t>The “Entrance Exam” to enter heaven…?</a:t>
            </a:r>
          </a:p>
        </p:txBody>
      </p:sp>
    </p:spTree>
    <p:extLst>
      <p:ext uri="{BB962C8B-B14F-4D97-AF65-F5344CB8AC3E}">
        <p14:creationId xmlns:p14="http://schemas.microsoft.com/office/powerpoint/2010/main" val="3364565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9BE8A-AF93-3934-2C76-D8F70CE7A53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DA42A96-05EE-CF81-4C9A-774000BC596A}"/>
              </a:ext>
            </a:extLst>
          </p:cNvPr>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a:extLst>
              <a:ext uri="{FF2B5EF4-FFF2-40B4-BE49-F238E27FC236}">
                <a16:creationId xmlns:a16="http://schemas.microsoft.com/office/drawing/2014/main" id="{64885A8B-0647-47A4-FBE4-B3199F28B00F}"/>
              </a:ext>
            </a:extLst>
          </p:cNvPr>
          <p:cNvSpPr>
            <a:spLocks noGrp="1"/>
          </p:cNvSpPr>
          <p:nvPr>
            <p:ph idx="1"/>
          </p:nvPr>
        </p:nvSpPr>
        <p:spPr>
          <a:xfrm>
            <a:off x="160360" y="838200"/>
            <a:ext cx="8839200" cy="5867400"/>
          </a:xfrm>
        </p:spPr>
        <p:txBody>
          <a:bodyPr>
            <a:normAutofit lnSpcReduction="10000"/>
          </a:bodyPr>
          <a:lstStyle/>
          <a:p>
            <a:pPr marL="0" indent="0">
              <a:spcAft>
                <a:spcPts val="1200"/>
              </a:spcAft>
              <a:buNone/>
            </a:pPr>
            <a:r>
              <a:rPr lang="en-US" sz="2900" b="1" dirty="0"/>
              <a:t>Exodus 20:1-2 </a:t>
            </a:r>
            <a:r>
              <a:rPr lang="en-US" sz="2900" dirty="0"/>
              <a:t>“And God spoke all these words, saying, I am the LORD your God, who brought you out of Egypt, out of the land of slavery.”</a:t>
            </a:r>
          </a:p>
          <a:p>
            <a:pPr marL="0" indent="0">
              <a:spcAft>
                <a:spcPts val="1200"/>
              </a:spcAft>
              <a:buNone/>
            </a:pPr>
            <a:r>
              <a:rPr lang="en-US" sz="2900" dirty="0"/>
              <a:t> - Who spoke these words?</a:t>
            </a:r>
          </a:p>
          <a:p>
            <a:pPr marL="400050" lvl="1" indent="0">
              <a:spcAft>
                <a:spcPts val="1200"/>
              </a:spcAft>
              <a:buNone/>
            </a:pPr>
            <a:r>
              <a:rPr lang="en-US" sz="2500" b="1" dirty="0">
                <a:solidFill>
                  <a:schemeClr val="tx2"/>
                </a:solidFill>
              </a:rPr>
              <a:t>&gt; God</a:t>
            </a:r>
            <a:r>
              <a:rPr lang="en-US" sz="2500" dirty="0">
                <a:solidFill>
                  <a:schemeClr val="tx2"/>
                </a:solidFill>
              </a:rPr>
              <a:t> spoke all these words</a:t>
            </a:r>
          </a:p>
          <a:p>
            <a:pPr marL="0" indent="0">
              <a:spcAft>
                <a:spcPts val="1200"/>
              </a:spcAft>
              <a:buNone/>
            </a:pPr>
            <a:r>
              <a:rPr lang="en-US" sz="2900" dirty="0"/>
              <a:t> - Who is He?</a:t>
            </a:r>
          </a:p>
          <a:p>
            <a:pPr marL="400050" lvl="1" indent="0">
              <a:spcAft>
                <a:spcPts val="1200"/>
              </a:spcAft>
              <a:buNone/>
            </a:pPr>
            <a:r>
              <a:rPr lang="en-US" sz="2500" b="1" dirty="0">
                <a:solidFill>
                  <a:schemeClr val="tx2"/>
                </a:solidFill>
              </a:rPr>
              <a:t>&gt; I am the LORD </a:t>
            </a:r>
            <a:r>
              <a:rPr lang="en-US" sz="2500" dirty="0">
                <a:solidFill>
                  <a:schemeClr val="tx2"/>
                </a:solidFill>
              </a:rPr>
              <a:t>your God</a:t>
            </a:r>
          </a:p>
          <a:p>
            <a:pPr marL="400050" lvl="1" indent="0">
              <a:spcAft>
                <a:spcPts val="1200"/>
              </a:spcAft>
              <a:buNone/>
            </a:pPr>
            <a:r>
              <a:rPr lang="en-US" sz="2500" dirty="0">
                <a:solidFill>
                  <a:schemeClr val="tx2"/>
                </a:solidFill>
              </a:rPr>
              <a:t>&gt; God makes this statement 184 times in the Bible.  Why?</a:t>
            </a:r>
          </a:p>
          <a:p>
            <a:pPr marL="0" indent="0">
              <a:spcAft>
                <a:spcPts val="1200"/>
              </a:spcAft>
              <a:buNone/>
            </a:pPr>
            <a:r>
              <a:rPr lang="en-US" sz="2900" dirty="0"/>
              <a:t> - What gives Him the right to give commands?</a:t>
            </a:r>
          </a:p>
          <a:p>
            <a:pPr marL="400050" lvl="1" indent="0">
              <a:spcAft>
                <a:spcPts val="1200"/>
              </a:spcAft>
              <a:buNone/>
            </a:pPr>
            <a:r>
              <a:rPr lang="en-US" sz="2500" dirty="0">
                <a:solidFill>
                  <a:schemeClr val="tx2"/>
                </a:solidFill>
              </a:rPr>
              <a:t>&gt; He is the </a:t>
            </a:r>
            <a:r>
              <a:rPr lang="en-US" sz="2500" b="1" dirty="0">
                <a:solidFill>
                  <a:schemeClr val="tx2"/>
                </a:solidFill>
              </a:rPr>
              <a:t>Creator of everything</a:t>
            </a:r>
            <a:r>
              <a:rPr lang="en-US" sz="2500" dirty="0">
                <a:solidFill>
                  <a:schemeClr val="tx2"/>
                </a:solidFill>
              </a:rPr>
              <a:t>, including me and you</a:t>
            </a:r>
          </a:p>
        </p:txBody>
      </p:sp>
    </p:spTree>
    <p:extLst>
      <p:ext uri="{BB962C8B-B14F-4D97-AF65-F5344CB8AC3E}">
        <p14:creationId xmlns:p14="http://schemas.microsoft.com/office/powerpoint/2010/main" val="2813737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160360" y="838200"/>
            <a:ext cx="8839200" cy="5867400"/>
          </a:xfrm>
        </p:spPr>
        <p:txBody>
          <a:bodyPr>
            <a:normAutofit/>
          </a:bodyPr>
          <a:lstStyle/>
          <a:p>
            <a:pPr marL="514350" indent="-514350">
              <a:spcAft>
                <a:spcPts val="1200"/>
              </a:spcAft>
              <a:buFont typeface="+mj-lt"/>
              <a:buAutoNum type="arabicPeriod"/>
            </a:pPr>
            <a:r>
              <a:rPr lang="en-US" sz="2900" b="1" dirty="0"/>
              <a:t>Verse 3</a:t>
            </a:r>
            <a:r>
              <a:rPr lang="en-US" sz="2900" dirty="0"/>
              <a:t>:  You shall have </a:t>
            </a:r>
            <a:r>
              <a:rPr lang="en-US" sz="2900" u="sng" dirty="0"/>
              <a:t>no other gods</a:t>
            </a:r>
            <a:r>
              <a:rPr lang="en-US" sz="2900" dirty="0"/>
              <a:t> before Me</a:t>
            </a:r>
          </a:p>
          <a:p>
            <a:pPr marL="914400" lvl="1" indent="-514350">
              <a:spcAft>
                <a:spcPts val="1200"/>
              </a:spcAft>
            </a:pPr>
            <a:r>
              <a:rPr lang="en-US" sz="2600" dirty="0"/>
              <a:t>The first commandment broken by men</a:t>
            </a:r>
          </a:p>
          <a:p>
            <a:pPr marL="914400" lvl="1" indent="-514350">
              <a:spcAft>
                <a:spcPts val="1200"/>
              </a:spcAft>
            </a:pPr>
            <a:r>
              <a:rPr lang="en-US" sz="2600" dirty="0"/>
              <a:t>Who/what is your source of authority?</a:t>
            </a:r>
          </a:p>
          <a:p>
            <a:pPr marL="0" indent="0">
              <a:spcAft>
                <a:spcPts val="1200"/>
              </a:spcAft>
              <a:buNone/>
            </a:pPr>
            <a:endParaRPr lang="en-US" sz="2900" b="1" dirty="0"/>
          </a:p>
          <a:p>
            <a:pPr marL="0" indent="0">
              <a:spcAft>
                <a:spcPts val="1200"/>
              </a:spcAft>
              <a:buNone/>
            </a:pPr>
            <a:r>
              <a:rPr lang="en-US" sz="2900" b="1" dirty="0"/>
              <a:t> * Remember – </a:t>
            </a:r>
            <a:r>
              <a:rPr lang="en-US" sz="2900" dirty="0"/>
              <a:t>“I am the LORD your God”</a:t>
            </a:r>
          </a:p>
          <a:p>
            <a:pPr marL="0" indent="0">
              <a:spcAft>
                <a:spcPts val="1200"/>
              </a:spcAft>
              <a:buNone/>
            </a:pPr>
            <a:endParaRPr lang="en-US" dirty="0"/>
          </a:p>
          <a:p>
            <a:pPr>
              <a:spcAft>
                <a:spcPts val="1200"/>
              </a:spcAft>
              <a:buFont typeface="Wingdings" panose="05000000000000000000" pitchFamily="2" charset="2"/>
              <a:buChar char="Ø"/>
            </a:pPr>
            <a:r>
              <a:rPr lang="en-US" dirty="0"/>
              <a:t> Every other sin shows we all broke this commandment!</a:t>
            </a:r>
          </a:p>
        </p:txBody>
      </p:sp>
    </p:spTree>
    <p:extLst>
      <p:ext uri="{BB962C8B-B14F-4D97-AF65-F5344CB8AC3E}">
        <p14:creationId xmlns:p14="http://schemas.microsoft.com/office/powerpoint/2010/main" val="1966479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wipe(left)">
                                      <p:cBhvr>
                                        <p:cTn id="22" dur="500"/>
                                        <p:tgtEl>
                                          <p:spTgt spid="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wipe(left)">
                                      <p:cBhvr>
                                        <p:cTn id="2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160360" y="838200"/>
            <a:ext cx="8839200" cy="5867400"/>
          </a:xfrm>
        </p:spPr>
        <p:txBody>
          <a:bodyPr>
            <a:normAutofit fontScale="70000" lnSpcReduction="20000"/>
          </a:bodyPr>
          <a:lstStyle/>
          <a:p>
            <a:pPr marL="514350" indent="-514350">
              <a:spcAft>
                <a:spcPts val="1200"/>
              </a:spcAft>
              <a:buFont typeface="+mj-lt"/>
              <a:buAutoNum type="arabicPeriod"/>
            </a:pPr>
            <a:r>
              <a:rPr lang="en-US" b="1" dirty="0"/>
              <a:t>Verse 3</a:t>
            </a:r>
            <a:r>
              <a:rPr lang="en-US" dirty="0"/>
              <a:t>:  You shall have </a:t>
            </a:r>
            <a:r>
              <a:rPr lang="en-US" u="sng" dirty="0"/>
              <a:t>no other gods</a:t>
            </a:r>
            <a:r>
              <a:rPr lang="en-US" dirty="0"/>
              <a:t> before Me</a:t>
            </a:r>
          </a:p>
          <a:p>
            <a:pPr marL="914400" lvl="1" indent="-514350">
              <a:spcAft>
                <a:spcPts val="1200"/>
              </a:spcAft>
            </a:pPr>
            <a:r>
              <a:rPr lang="en-US" dirty="0"/>
              <a:t>The first commandment broken by men</a:t>
            </a:r>
          </a:p>
          <a:p>
            <a:pPr marL="914400" lvl="1" indent="-514350">
              <a:spcAft>
                <a:spcPts val="1200"/>
              </a:spcAft>
            </a:pPr>
            <a:r>
              <a:rPr lang="en-US" dirty="0"/>
              <a:t>Who/what is your source of authority?</a:t>
            </a:r>
          </a:p>
          <a:p>
            <a:pPr marL="514350" indent="-514350">
              <a:spcAft>
                <a:spcPts val="1200"/>
              </a:spcAft>
              <a:buFont typeface="+mj-lt"/>
              <a:buAutoNum type="arabicPeriod"/>
            </a:pPr>
            <a:r>
              <a:rPr lang="en-US" b="1" dirty="0"/>
              <a:t>Verses 4-6</a:t>
            </a:r>
            <a:r>
              <a:rPr lang="en-US" dirty="0"/>
              <a:t>:  You shall </a:t>
            </a:r>
            <a:r>
              <a:rPr lang="en-US" u="sng" dirty="0"/>
              <a:t>not make and worship “idols”</a:t>
            </a:r>
          </a:p>
          <a:p>
            <a:pPr marL="914400" lvl="1" indent="-514350">
              <a:spcAft>
                <a:spcPts val="1200"/>
              </a:spcAft>
            </a:pPr>
            <a:r>
              <a:rPr lang="en-US" dirty="0"/>
              <a:t>Is anything (other than God) the “most important” thing in your life?  </a:t>
            </a:r>
          </a:p>
          <a:p>
            <a:pPr marL="914400" lvl="1" indent="-514350">
              <a:spcAft>
                <a:spcPts val="1200"/>
              </a:spcAft>
            </a:pPr>
            <a:r>
              <a:rPr lang="en-US" dirty="0"/>
              <a:t>Everyone worships something, usually a physical or mental image (“smaller gods” – idols)</a:t>
            </a:r>
          </a:p>
          <a:p>
            <a:pPr marL="0" indent="0">
              <a:spcAft>
                <a:spcPts val="1200"/>
              </a:spcAft>
              <a:buNone/>
            </a:pPr>
            <a:r>
              <a:rPr lang="en-US" b="1" dirty="0"/>
              <a:t>Verses 4-6</a:t>
            </a:r>
            <a:r>
              <a:rPr lang="en-US" dirty="0"/>
              <a:t>: “You shall not make for yourself an image in the form of anything in heaven above or on the earth beneath or in the waters below. You shall not bow down to them or worship them;</a:t>
            </a:r>
          </a:p>
          <a:p>
            <a:pPr marL="400050" lvl="1" indent="0">
              <a:spcAft>
                <a:spcPts val="1200"/>
              </a:spcAft>
              <a:buNone/>
            </a:pPr>
            <a:r>
              <a:rPr lang="en-US" dirty="0"/>
              <a:t>The root word of “worship” is “worth” (value).  </a:t>
            </a:r>
          </a:p>
          <a:p>
            <a:pPr marL="400050" lvl="1" indent="0">
              <a:spcAft>
                <a:spcPts val="1200"/>
              </a:spcAft>
              <a:buNone/>
            </a:pPr>
            <a:r>
              <a:rPr lang="en-US" dirty="0"/>
              <a:t>What do you value most of all? (hint: where do you spend time and money?)</a:t>
            </a:r>
          </a:p>
          <a:p>
            <a:pPr marL="0" indent="0">
              <a:spcAft>
                <a:spcPts val="1200"/>
              </a:spcAft>
              <a:buNone/>
            </a:pPr>
            <a:r>
              <a:rPr lang="en-US" dirty="0"/>
              <a:t> </a:t>
            </a:r>
          </a:p>
        </p:txBody>
      </p:sp>
    </p:spTree>
    <p:extLst>
      <p:ext uri="{BB962C8B-B14F-4D97-AF65-F5344CB8AC3E}">
        <p14:creationId xmlns:p14="http://schemas.microsoft.com/office/powerpoint/2010/main" val="2423021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animEffect transition="in" filter="wipe(left)">
                                      <p:cBhvr>
                                        <p:cTn id="7" dur="500"/>
                                        <p:tgtEl>
                                          <p:spTgt spid="4">
                                            <p:txEl>
                                              <p:pRg st="6" end="6"/>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7" end="7"/>
                                            </p:txEl>
                                          </p:spTgt>
                                        </p:tgtEl>
                                        <p:attrNameLst>
                                          <p:attrName>style.visibility</p:attrName>
                                        </p:attrNameLst>
                                      </p:cBhvr>
                                      <p:to>
                                        <p:strVal val="visible"/>
                                      </p:to>
                                    </p:set>
                                    <p:animEffect transition="in" filter="wipe(left)">
                                      <p:cBhvr>
                                        <p:cTn id="12" dur="500"/>
                                        <p:tgtEl>
                                          <p:spTgt spid="4">
                                            <p:txEl>
                                              <p:pRg st="7" end="7"/>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8" end="8"/>
                                            </p:txEl>
                                          </p:spTgt>
                                        </p:tgtEl>
                                        <p:attrNameLst>
                                          <p:attrName>style.visibility</p:attrName>
                                        </p:attrNameLst>
                                      </p:cBhvr>
                                      <p:to>
                                        <p:strVal val="visible"/>
                                      </p:to>
                                    </p:set>
                                    <p:animEffect transition="in" filter="wipe(left)">
                                      <p:cBhvr>
                                        <p:cTn id="17" dur="500"/>
                                        <p:tgtEl>
                                          <p:spTgt spid="4">
                                            <p:txEl>
                                              <p:pRg st="8" end="8"/>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160360" y="838200"/>
            <a:ext cx="8839200" cy="5867400"/>
          </a:xfrm>
        </p:spPr>
        <p:txBody>
          <a:bodyPr>
            <a:normAutofit fontScale="77500" lnSpcReduction="20000"/>
          </a:bodyPr>
          <a:lstStyle/>
          <a:p>
            <a:pPr marL="514350" indent="-514350">
              <a:spcAft>
                <a:spcPts val="1200"/>
              </a:spcAft>
              <a:buFont typeface="+mj-lt"/>
              <a:buAutoNum type="arabicPeriod"/>
            </a:pPr>
            <a:r>
              <a:rPr lang="en-US" b="1" dirty="0"/>
              <a:t>Verse 3</a:t>
            </a:r>
            <a:r>
              <a:rPr lang="en-US" dirty="0"/>
              <a:t>:  You shall have </a:t>
            </a:r>
            <a:r>
              <a:rPr lang="en-US" u="sng" dirty="0"/>
              <a:t>no other gods</a:t>
            </a:r>
            <a:r>
              <a:rPr lang="en-US" dirty="0"/>
              <a:t> before Me</a:t>
            </a:r>
          </a:p>
          <a:p>
            <a:pPr marL="914400" lvl="1" indent="-514350">
              <a:spcAft>
                <a:spcPts val="1200"/>
              </a:spcAft>
            </a:pPr>
            <a:r>
              <a:rPr lang="en-US" dirty="0"/>
              <a:t>The first commandment broken by men</a:t>
            </a:r>
          </a:p>
          <a:p>
            <a:pPr marL="914400" lvl="1" indent="-514350">
              <a:spcAft>
                <a:spcPts val="1200"/>
              </a:spcAft>
            </a:pPr>
            <a:r>
              <a:rPr lang="en-US" dirty="0"/>
              <a:t>Who/what is your source of authority?</a:t>
            </a:r>
          </a:p>
          <a:p>
            <a:pPr marL="514350" indent="-514350">
              <a:spcAft>
                <a:spcPts val="1200"/>
              </a:spcAft>
              <a:buFont typeface="+mj-lt"/>
              <a:buAutoNum type="arabicPeriod"/>
            </a:pPr>
            <a:r>
              <a:rPr lang="en-US" b="1" dirty="0"/>
              <a:t>Verses 4-6</a:t>
            </a:r>
            <a:r>
              <a:rPr lang="en-US" dirty="0"/>
              <a:t>:  You shall </a:t>
            </a:r>
            <a:r>
              <a:rPr lang="en-US" u="sng" dirty="0"/>
              <a:t>not make and worship idols</a:t>
            </a:r>
          </a:p>
          <a:p>
            <a:pPr marL="914400" lvl="1" indent="-514350">
              <a:spcAft>
                <a:spcPts val="1200"/>
              </a:spcAft>
            </a:pPr>
            <a:r>
              <a:rPr lang="en-US" dirty="0"/>
              <a:t>Is anything (other than God) the “most important” thing in your life?  </a:t>
            </a:r>
          </a:p>
          <a:p>
            <a:pPr marL="914400" lvl="1" indent="-514350">
              <a:spcAft>
                <a:spcPts val="1200"/>
              </a:spcAft>
            </a:pPr>
            <a:r>
              <a:rPr lang="en-US" dirty="0"/>
              <a:t>Everyone worships something, usually a physical or mental image (“smaller gods” – idols)</a:t>
            </a:r>
          </a:p>
          <a:p>
            <a:pPr marL="514350" indent="-514350">
              <a:spcAft>
                <a:spcPts val="1200"/>
              </a:spcAft>
              <a:buFont typeface="+mj-lt"/>
              <a:buAutoNum type="arabicPeriod"/>
            </a:pPr>
            <a:r>
              <a:rPr lang="en-US" b="1" dirty="0"/>
              <a:t>Verse 7</a:t>
            </a:r>
            <a:r>
              <a:rPr lang="en-US" dirty="0"/>
              <a:t>:  You shall </a:t>
            </a:r>
            <a:r>
              <a:rPr lang="en-US" u="sng" dirty="0"/>
              <a:t>not misuse the name of God</a:t>
            </a:r>
          </a:p>
          <a:p>
            <a:pPr marL="914400" lvl="1" indent="-514350">
              <a:spcAft>
                <a:spcPts val="1200"/>
              </a:spcAft>
            </a:pPr>
            <a:r>
              <a:rPr lang="en-US" dirty="0"/>
              <a:t>Not only using his name as a curse (“OMG”), but speaking falsely about Him and His greatness</a:t>
            </a:r>
          </a:p>
          <a:p>
            <a:pPr marL="0" indent="0">
              <a:spcAft>
                <a:spcPts val="1200"/>
              </a:spcAft>
              <a:buNone/>
            </a:pPr>
            <a:r>
              <a:rPr lang="en-US" b="1" dirty="0"/>
              <a:t>Verse 7</a:t>
            </a:r>
            <a:r>
              <a:rPr lang="en-US" dirty="0"/>
              <a:t>: “You shall not misuse the name of the LORD your God, for the LORD will not hold anyone guiltless who misuses his name. </a:t>
            </a:r>
          </a:p>
        </p:txBody>
      </p:sp>
    </p:spTree>
    <p:extLst>
      <p:ext uri="{BB962C8B-B14F-4D97-AF65-F5344CB8AC3E}">
        <p14:creationId xmlns:p14="http://schemas.microsoft.com/office/powerpoint/2010/main" val="1988640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8" end="8"/>
                                            </p:txEl>
                                          </p:spTgt>
                                        </p:tgtEl>
                                        <p:attrNameLst>
                                          <p:attrName>style.visibility</p:attrName>
                                        </p:attrNameLst>
                                      </p:cBhvr>
                                      <p:to>
                                        <p:strVal val="visible"/>
                                      </p:to>
                                    </p:set>
                                    <p:animEffect transition="in" filter="wipe(left)">
                                      <p:cBhvr>
                                        <p:cTn id="7" dur="500"/>
                                        <p:tgtEl>
                                          <p:spTgt spid="4">
                                            <p:txEl>
                                              <p:pRg st="8" end="8"/>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6" end="6"/>
                                            </p:txEl>
                                          </p:spTgt>
                                        </p:tgtEl>
                                        <p:attrNameLst>
                                          <p:attrName>style.visibility</p:attrName>
                                        </p:attrNameLst>
                                      </p:cBhvr>
                                      <p:to>
                                        <p:strVal val="visible"/>
                                      </p:to>
                                    </p:set>
                                    <p:animEffect transition="in" filter="wipe(left)">
                                      <p:cBhvr>
                                        <p:cTn id="12" dur="500"/>
                                        <p:tgtEl>
                                          <p:spTgt spid="4">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7" end="7"/>
                                            </p:txEl>
                                          </p:spTgt>
                                        </p:tgtEl>
                                        <p:attrNameLst>
                                          <p:attrName>style.visibility</p:attrName>
                                        </p:attrNameLst>
                                      </p:cBhvr>
                                      <p:to>
                                        <p:strVal val="visible"/>
                                      </p:to>
                                    </p:set>
                                    <p:animEffect transition="in" filter="wipe(left)">
                                      <p:cBhvr>
                                        <p:cTn id="17"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6071</TotalTime>
  <Words>4450</Words>
  <Application>Microsoft Office PowerPoint</Application>
  <PresentationFormat>On-screen Show (4:3)</PresentationFormat>
  <Paragraphs>306</Paragraphs>
  <Slides>30</Slides>
  <Notes>27</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30</vt:i4>
      </vt:variant>
    </vt:vector>
  </HeadingPairs>
  <TitlesOfParts>
    <vt:vector size="40" baseType="lpstr">
      <vt:lpstr>Arial</vt:lpstr>
      <vt:lpstr>Arial Rounded MT Bold</vt:lpstr>
      <vt:lpstr>Berlin Sans FB</vt:lpstr>
      <vt:lpstr>Britannic Bold</vt:lpstr>
      <vt:lpstr>Calibri</vt:lpstr>
      <vt:lpstr>Comic Sans MS</vt:lpstr>
      <vt:lpstr>Copperplate Gothic Bold</vt:lpstr>
      <vt:lpstr>Courier New</vt:lpstr>
      <vt:lpstr>Wingdings</vt:lpstr>
      <vt:lpstr>Office Theme</vt:lpstr>
      <vt:lpstr>Study Plan</vt:lpstr>
      <vt:lpstr>What is the Real Purpose of  the Ten Commandments?</vt:lpstr>
      <vt:lpstr>Things to Remember</vt:lpstr>
      <vt:lpstr>Things to Remember</vt:lpstr>
      <vt:lpstr>The Ten Commandments: What  and  Why?</vt:lpstr>
      <vt:lpstr>The Ten Commandments : Exodus 20</vt:lpstr>
      <vt:lpstr>The Ten Commandments : Exodus 20</vt:lpstr>
      <vt:lpstr>The Ten Commandments : Exodus 20</vt:lpstr>
      <vt:lpstr>The Ten Commandments : Exodus 20</vt:lpstr>
      <vt:lpstr>The Ten Commandments : Exodus 20</vt:lpstr>
      <vt:lpstr>The Ten Commandments : Exodus 20</vt:lpstr>
      <vt:lpstr>The Ten Commandments : Exodus 20</vt:lpstr>
      <vt:lpstr>The Ten Commandments : Exodus 20</vt:lpstr>
      <vt:lpstr>The Ten Commandments : Exodus 20</vt:lpstr>
      <vt:lpstr>The Ten Commandments : Exodus 20</vt:lpstr>
      <vt:lpstr>The Ten Commandments : Exodus 20</vt:lpstr>
      <vt:lpstr>The Ten Commandments : Exodus 20</vt:lpstr>
      <vt:lpstr>The Ten Commandments : Exodus 20</vt:lpstr>
      <vt:lpstr>The Ten Commandments : Exodus 20</vt:lpstr>
      <vt:lpstr>So, how did you do?</vt:lpstr>
      <vt:lpstr>So, how did you do?</vt:lpstr>
      <vt:lpstr>So, how did you do?</vt:lpstr>
      <vt:lpstr>So, how did you do?</vt:lpstr>
      <vt:lpstr>Guilty of breaking God’s Law</vt:lpstr>
      <vt:lpstr>Guilty of breaking God’s Law</vt:lpstr>
      <vt:lpstr>Guilty of breaking God’s Law</vt:lpstr>
      <vt:lpstr>Things to Think About</vt:lpstr>
      <vt:lpstr>One Final Verse:</vt:lpstr>
      <vt:lpstr>PowerPoint Presentation</vt:lpstr>
      <vt:lpstr>What is the Real Purpose of the Ten Commandments?</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Spirits and the Origin of Evil</dc:title>
  <dc:creator>Mark Robnett</dc:creator>
  <cp:lastModifiedBy>Mark Robnett</cp:lastModifiedBy>
  <cp:revision>170</cp:revision>
  <cp:lastPrinted>2025-03-20T12:08:35Z</cp:lastPrinted>
  <dcterms:created xsi:type="dcterms:W3CDTF">2016-09-26T12:13:45Z</dcterms:created>
  <dcterms:modified xsi:type="dcterms:W3CDTF">2026-07-07T23:26:58Z</dcterms:modified>
</cp:coreProperties>
</file>