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300" r:id="rId3"/>
    <p:sldId id="274" r:id="rId4"/>
    <p:sldId id="283" r:id="rId5"/>
    <p:sldId id="260" r:id="rId6"/>
    <p:sldId id="262" r:id="rId7"/>
    <p:sldId id="277" r:id="rId8"/>
    <p:sldId id="278" r:id="rId9"/>
    <p:sldId id="276" r:id="rId10"/>
    <p:sldId id="264" r:id="rId11"/>
    <p:sldId id="265" r:id="rId12"/>
    <p:sldId id="266" r:id="rId13"/>
    <p:sldId id="280" r:id="rId14"/>
    <p:sldId id="275" r:id="rId15"/>
    <p:sldId id="270" r:id="rId16"/>
    <p:sldId id="273" r:id="rId17"/>
    <p:sldId id="271" r:id="rId18"/>
    <p:sldId id="269" r:id="rId19"/>
    <p:sldId id="268" r:id="rId20"/>
    <p:sldId id="257" r:id="rId21"/>
    <p:sldId id="284" r:id="rId22"/>
    <p:sldId id="281"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autoAdjust="0"/>
    <p:restoredTop sz="65643" autoAdjust="0"/>
  </p:normalViewPr>
  <p:slideViewPr>
    <p:cSldViewPr>
      <p:cViewPr varScale="1">
        <p:scale>
          <a:sx n="77" d="100"/>
          <a:sy n="77" d="100"/>
        </p:scale>
        <p:origin x="1472" y="184"/>
      </p:cViewPr>
      <p:guideLst>
        <p:guide orient="horz" pos="2160"/>
        <p:guide pos="3840"/>
      </p:guideLst>
    </p:cSldViewPr>
  </p:slideViewPr>
  <p:notesTextViewPr>
    <p:cViewPr>
      <p:scale>
        <a:sx n="176" d="100"/>
        <a:sy n="176"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1440" tIns="45720" rIns="91440" bIns="45720" rtlCol="0"/>
          <a:lstStyle>
            <a:lvl1pPr algn="r">
              <a:defRPr sz="1200"/>
            </a:lvl1pPr>
          </a:lstStyle>
          <a:p>
            <a:fld id="{3B9B3ABA-410A-4F75-991C-F7D97ECA1D50}" type="datetimeFigureOut">
              <a:rPr lang="en-US" smtClean="0"/>
              <a:t>3/13/26</a:t>
            </a:fld>
            <a:endParaRPr lang="en-US"/>
          </a:p>
        </p:txBody>
      </p:sp>
      <p:sp>
        <p:nvSpPr>
          <p:cNvPr id="4" name="Footer Placeholder 3"/>
          <p:cNvSpPr>
            <a:spLocks noGrp="1"/>
          </p:cNvSpPr>
          <p:nvPr>
            <p:ph type="ftr" sz="quarter" idx="2"/>
          </p:nvPr>
        </p:nvSpPr>
        <p:spPr>
          <a:xfrm>
            <a:off x="1" y="8917421"/>
            <a:ext cx="3077739" cy="46942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1"/>
            <a:ext cx="3077739" cy="469424"/>
          </a:xfrm>
          <a:prstGeom prst="rect">
            <a:avLst/>
          </a:prstGeom>
        </p:spPr>
        <p:txBody>
          <a:bodyPr vert="horz" lIns="91440" tIns="45720" rIns="91440" bIns="45720" rtlCol="0" anchor="b"/>
          <a:lstStyle>
            <a:lvl1pPr algn="r">
              <a:defRPr sz="1200"/>
            </a:lvl1pPr>
          </a:lstStyle>
          <a:p>
            <a:fld id="{E4E142FA-7C59-4FC1-A6CA-2B222530B30D}" type="slidenum">
              <a:rPr lang="en-US" smtClean="0"/>
              <a:t>‹#›</a:t>
            </a:fld>
            <a:endParaRPr lang="en-US"/>
          </a:p>
        </p:txBody>
      </p:sp>
    </p:spTree>
    <p:extLst>
      <p:ext uri="{BB962C8B-B14F-4D97-AF65-F5344CB8AC3E}">
        <p14:creationId xmlns:p14="http://schemas.microsoft.com/office/powerpoint/2010/main" val="418804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6B12A253-8BD1-4DAC-BD72-60F78023D727}" type="datetimeFigureOut">
              <a:rPr lang="en-US" smtClean="0"/>
              <a:t>3/13/26</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DFD17B28-B1E6-4E79-8ED9-959EEEFA6EEA}" type="slidenum">
              <a:rPr lang="en-US" smtClean="0"/>
              <a:t>‹#›</a:t>
            </a:fld>
            <a:endParaRPr lang="en-US"/>
          </a:p>
        </p:txBody>
      </p:sp>
    </p:spTree>
    <p:extLst>
      <p:ext uri="{BB962C8B-B14F-4D97-AF65-F5344CB8AC3E}">
        <p14:creationId xmlns:p14="http://schemas.microsoft.com/office/powerpoint/2010/main" val="237523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we’ve moved through our brief study of the Bible, we’ve focused on the two major problems of mankind: our sin leads to death, and our breaking of God’s laws requires punishment.  Throughout the history of the world, people have been seeking solutions for these problems through: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works,   right thinking,   social justice,   religion,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when you’re trying to please the almighty, perfect God, none of these solutions are good enough.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after two months of study, I want to show you the solution to these problems.  As you might suspect, the only possible solution comes from God Himself. </a:t>
            </a:r>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3</a:t>
            </a:fld>
            <a:endParaRPr lang="en-US"/>
          </a:p>
        </p:txBody>
      </p:sp>
    </p:spTree>
    <p:extLst>
      <p:ext uri="{BB962C8B-B14F-4D97-AF65-F5344CB8AC3E}">
        <p14:creationId xmlns:p14="http://schemas.microsoft.com/office/powerpoint/2010/main" val="6536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 as He said, Jesus overcame the power of death, solving </a:t>
            </a:r>
            <a:r>
              <a:rPr lang="en-US" sz="1200" u="sng" kern="1200" dirty="0">
                <a:solidFill>
                  <a:schemeClr val="tx1"/>
                </a:solidFill>
                <a:effectLst/>
                <a:latin typeface="+mn-lt"/>
                <a:ea typeface="+mn-ea"/>
                <a:cs typeface="+mn-cs"/>
              </a:rPr>
              <a:t>our first problem (sin leads to death)</a:t>
            </a:r>
            <a:r>
              <a:rPr lang="en-US" sz="1200" kern="1200" dirty="0">
                <a:solidFill>
                  <a:schemeClr val="tx1"/>
                </a:solidFill>
                <a:effectLst/>
                <a:latin typeface="+mn-lt"/>
                <a:ea typeface="+mn-ea"/>
                <a:cs typeface="+mn-cs"/>
              </a:rPr>
              <a:t>.  All over the world, there are many tombs of religious leaders.  But there is something special about the tomb where Jesus was buried: it is empty.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Muhammad is buried in the Al-Masjid an-</a:t>
            </a:r>
            <a:r>
              <a:rPr lang="en-US" dirty="0" err="1"/>
              <a:t>Nabawi</a:t>
            </a:r>
            <a:r>
              <a:rPr lang="en-US" dirty="0"/>
              <a:t> ("Mosque of the Prophet") in the city of Medina in Saudi Arabia.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Cave of the Patriarchs is located in the ancient city of Hebron (which lies in the southwest part of the West Bank, in the heart of ancient Judea)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grave of Confucius (</a:t>
            </a:r>
            <a:r>
              <a:rPr lang="en-US" sz="1200" b="0" i="0" kern="1200" dirty="0" err="1">
                <a:solidFill>
                  <a:schemeClr val="tx1"/>
                </a:solidFill>
                <a:effectLst/>
                <a:latin typeface="+mn-lt"/>
                <a:ea typeface="+mn-ea"/>
                <a:cs typeface="+mn-cs"/>
              </a:rPr>
              <a:t>Kǒngzǐ</a:t>
            </a:r>
            <a:r>
              <a:rPr lang="en-US" sz="1200" b="0" i="0" kern="1200" dirty="0">
                <a:solidFill>
                  <a:schemeClr val="tx1"/>
                </a:solidFill>
                <a:effectLst/>
                <a:latin typeface="+mn-lt"/>
                <a:ea typeface="+mn-ea"/>
                <a:cs typeface="+mn-cs"/>
              </a:rPr>
              <a:t>)</a:t>
            </a:r>
            <a:r>
              <a:rPr lang="en-US" dirty="0"/>
              <a:t>, founder of Confucianism, is in his home town of </a:t>
            </a:r>
            <a:r>
              <a:rPr lang="en-US" dirty="0" err="1"/>
              <a:t>Qufu</a:t>
            </a:r>
            <a:r>
              <a:rPr lang="en-US" dirty="0"/>
              <a:t>, Shandong Province, China.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Buddha's body was cremated and the relics were placed in monuments or stupas, some of which are believed to have survived until the present. For example, the Temple of the Tooth or </a:t>
            </a:r>
            <a:r>
              <a:rPr lang="en-US" dirty="0" err="1"/>
              <a:t>Dalada</a:t>
            </a:r>
            <a:r>
              <a:rPr lang="en-US" dirty="0"/>
              <a:t> </a:t>
            </a:r>
            <a:r>
              <a:rPr lang="en-US" dirty="0" err="1"/>
              <a:t>Maligawa</a:t>
            </a:r>
            <a:r>
              <a:rPr lang="en-US" dirty="0"/>
              <a:t> in Sri Lanka is the place where the right tooth relic of Buddha is kept at present.</a:t>
            </a: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13</a:t>
            </a:fld>
            <a:endParaRPr lang="en-US"/>
          </a:p>
        </p:txBody>
      </p:sp>
    </p:spTree>
    <p:extLst>
      <p:ext uri="{BB962C8B-B14F-4D97-AF65-F5344CB8AC3E}">
        <p14:creationId xmlns:p14="http://schemas.microsoft.com/office/powerpoint/2010/main" val="314580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many weeks, we have seen the “bad news” from the Bible.  If you ever felt hopeless, lost in sin, destined for death and punishment, it was a reasonable response to the truth of the Bible.  But tonight, you have heard the “good news.”  Turn with me to </a:t>
            </a:r>
            <a:r>
              <a:rPr lang="en-US" sz="1200" b="1" kern="1200" dirty="0">
                <a:solidFill>
                  <a:schemeClr val="tx1"/>
                </a:solidFill>
                <a:effectLst/>
                <a:latin typeface="+mn-lt"/>
                <a:ea typeface="+mn-ea"/>
                <a:cs typeface="+mn-cs"/>
              </a:rPr>
              <a:t>Romans 6:23</a:t>
            </a:r>
            <a:r>
              <a:rPr lang="en-US" sz="1200" kern="1200" dirty="0">
                <a:solidFill>
                  <a:schemeClr val="tx1"/>
                </a:solidFill>
                <a:effectLst/>
                <a:latin typeface="+mn-lt"/>
                <a:ea typeface="+mn-ea"/>
                <a:cs typeface="+mn-cs"/>
              </a:rPr>
              <a:t> to see what you should do with this “good news.” Because we have all sinned, we deserve “wages” – death.  But God offers something much better through Jesus – a gift of eternal life.  Like all true gifts, it is not something that we earn or deserve – it is simply something that we receive. </a:t>
            </a:r>
          </a:p>
        </p:txBody>
      </p:sp>
      <p:sp>
        <p:nvSpPr>
          <p:cNvPr id="4" name="Slide Number Placeholder 3"/>
          <p:cNvSpPr>
            <a:spLocks noGrp="1"/>
          </p:cNvSpPr>
          <p:nvPr>
            <p:ph type="sldNum" sz="quarter" idx="10"/>
          </p:nvPr>
        </p:nvSpPr>
        <p:spPr/>
        <p:txBody>
          <a:bodyPr/>
          <a:lstStyle/>
          <a:p>
            <a:fld id="{DFD17B28-B1E6-4E79-8ED9-959EEEFA6EEA}" type="slidenum">
              <a:rPr lang="en-US" smtClean="0"/>
              <a:t>15</a:t>
            </a:fld>
            <a:endParaRPr lang="en-US"/>
          </a:p>
        </p:txBody>
      </p:sp>
    </p:spTree>
    <p:extLst>
      <p:ext uri="{BB962C8B-B14F-4D97-AF65-F5344CB8AC3E}">
        <p14:creationId xmlns:p14="http://schemas.microsoft.com/office/powerpoint/2010/main" val="389192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how do we receive it?  Look at </a:t>
            </a:r>
            <a:r>
              <a:rPr lang="en-US" sz="1200" b="1" kern="1200" dirty="0">
                <a:solidFill>
                  <a:schemeClr val="tx1"/>
                </a:solidFill>
                <a:effectLst/>
                <a:latin typeface="+mn-lt"/>
                <a:ea typeface="+mn-ea"/>
                <a:cs typeface="+mn-cs"/>
              </a:rPr>
              <a:t>Romans 10:9-13</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Without Jesus, we are all lost.  To receive this wonderful, gift, we must </a:t>
            </a:r>
            <a:r>
              <a:rPr lang="en-US" sz="1200" b="1" kern="1200" dirty="0">
                <a:solidFill>
                  <a:schemeClr val="tx1"/>
                </a:solidFill>
                <a:effectLst/>
                <a:latin typeface="+mn-lt"/>
                <a:ea typeface="+mn-ea"/>
                <a:cs typeface="+mn-cs"/>
              </a:rPr>
              <a:t>confess our sins</a:t>
            </a:r>
            <a:r>
              <a:rPr lang="en-US" sz="1200" kern="1200" dirty="0">
                <a:solidFill>
                  <a:schemeClr val="tx1"/>
                </a:solidFill>
                <a:effectLst/>
                <a:latin typeface="+mn-lt"/>
                <a:ea typeface="+mn-ea"/>
                <a:cs typeface="+mn-cs"/>
              </a:rPr>
              <a:t> before God, agreeing with Him that </a:t>
            </a:r>
            <a:r>
              <a:rPr lang="en-US" sz="1200" b="1" kern="1200" dirty="0">
                <a:solidFill>
                  <a:schemeClr val="tx1"/>
                </a:solidFill>
                <a:effectLst/>
                <a:latin typeface="+mn-lt"/>
                <a:ea typeface="+mn-ea"/>
                <a:cs typeface="+mn-cs"/>
              </a:rPr>
              <a:t>we have broken His law </a:t>
            </a:r>
            <a:r>
              <a:rPr lang="en-US" sz="1200" b="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deserve punishment</a:t>
            </a:r>
            <a:r>
              <a:rPr lang="en-US" sz="1200" kern="1200" dirty="0">
                <a:solidFill>
                  <a:schemeClr val="tx1"/>
                </a:solidFill>
                <a:effectLst/>
                <a:latin typeface="+mn-lt"/>
                <a:ea typeface="+mn-ea"/>
                <a:cs typeface="+mn-cs"/>
              </a:rPr>
              <a:t>.  We must also confess with our mouth “</a:t>
            </a:r>
            <a:r>
              <a:rPr lang="en-US" sz="1200" b="1" kern="1200" dirty="0">
                <a:solidFill>
                  <a:schemeClr val="tx1"/>
                </a:solidFill>
                <a:effectLst/>
                <a:latin typeface="+mn-lt"/>
                <a:ea typeface="+mn-ea"/>
                <a:cs typeface="+mn-cs"/>
              </a:rPr>
              <a:t>Jesus is Lord</a:t>
            </a:r>
            <a:r>
              <a:rPr lang="en-US" sz="1200" kern="1200" dirty="0">
                <a:solidFill>
                  <a:schemeClr val="tx1"/>
                </a:solidFill>
                <a:effectLst/>
                <a:latin typeface="+mn-lt"/>
                <a:ea typeface="+mn-ea"/>
                <a:cs typeface="+mn-cs"/>
              </a:rPr>
              <a:t>” – not just an important historical figure, but the One who </a:t>
            </a:r>
            <a:r>
              <a:rPr lang="en-US" sz="1200" b="1" kern="1200" dirty="0">
                <a:solidFill>
                  <a:schemeClr val="tx1"/>
                </a:solidFill>
                <a:effectLst/>
                <a:latin typeface="+mn-lt"/>
                <a:ea typeface="+mn-ea"/>
                <a:cs typeface="+mn-cs"/>
              </a:rPr>
              <a:t>we will trust and follow </a:t>
            </a:r>
            <a:r>
              <a:rPr lang="en-US" sz="1200" kern="1200" dirty="0">
                <a:solidFill>
                  <a:schemeClr val="tx1"/>
                </a:solidFill>
                <a:effectLst/>
                <a:latin typeface="+mn-lt"/>
                <a:ea typeface="+mn-ea"/>
                <a:cs typeface="+mn-cs"/>
              </a:rPr>
              <a:t>instead of continuing on our sinful way.  And we must believe in our heart (trust), not just our head (knowledge), that God raised Him from the dead.  We must take a “step of faith.” Not just an intellectual understanding, but deep trust (</a:t>
            </a:r>
            <a:r>
              <a:rPr lang="en-US" sz="1200" b="1" kern="1200" dirty="0">
                <a:solidFill>
                  <a:schemeClr val="tx1"/>
                </a:solidFill>
                <a:effectLst/>
                <a:latin typeface="+mn-lt"/>
                <a:ea typeface="+mn-ea"/>
                <a:cs typeface="+mn-cs"/>
              </a:rPr>
              <a:t>v.11</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Everyone</a:t>
            </a:r>
            <a:r>
              <a:rPr lang="en-US" sz="1200" kern="1200" dirty="0">
                <a:solidFill>
                  <a:schemeClr val="tx1"/>
                </a:solidFill>
                <a:effectLst/>
                <a:latin typeface="+mn-lt"/>
                <a:ea typeface="+mn-ea"/>
                <a:cs typeface="+mn-cs"/>
              </a:rPr>
              <a:t> who calls on his name, Jewish or Roman, Chinese or American, will be saved.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entire world stands guilty, ready for judgment.  But just like in the days of Noah, God has provided a “safe place” to escape judgment.  But it is </a:t>
            </a:r>
            <a:r>
              <a:rPr lang="en-US" sz="1200" b="1" kern="1200" dirty="0">
                <a:solidFill>
                  <a:schemeClr val="tx1"/>
                </a:solidFill>
                <a:effectLst/>
                <a:latin typeface="+mn-lt"/>
                <a:ea typeface="+mn-ea"/>
                <a:cs typeface="+mn-cs"/>
              </a:rPr>
              <a:t>the only safe place </a:t>
            </a:r>
            <a:r>
              <a:rPr lang="en-US" sz="1200" kern="1200" dirty="0">
                <a:solidFill>
                  <a:schemeClr val="tx1"/>
                </a:solidFill>
                <a:effectLst/>
                <a:latin typeface="+mn-lt"/>
                <a:ea typeface="+mn-ea"/>
                <a:cs typeface="+mn-cs"/>
              </a:rPr>
              <a:t>– our problems are too big for any other solution.  Today, I would like to encourage you to think deeply about this “good news.”  If you believe that it is true, take a step of faith, trusting in Jesus.  </a:t>
            </a:r>
            <a:r>
              <a:rPr lang="en-US" sz="1200" b="1" kern="1200" dirty="0">
                <a:solidFill>
                  <a:schemeClr val="tx1"/>
                </a:solidFill>
                <a:effectLst/>
                <a:latin typeface="+mn-lt"/>
                <a:ea typeface="+mn-ea"/>
                <a:cs typeface="+mn-cs"/>
              </a:rPr>
              <a:t>He has already solved your two biggest problems </a:t>
            </a:r>
            <a:r>
              <a:rPr lang="en-US" sz="1200" kern="1200" dirty="0">
                <a:solidFill>
                  <a:schemeClr val="tx1"/>
                </a:solidFill>
                <a:effectLst/>
                <a:latin typeface="+mn-lt"/>
                <a:ea typeface="+mn-ea"/>
                <a:cs typeface="+mn-cs"/>
              </a:rPr>
              <a:t>and offers eternal life to you.  He is waiting for you to reach out, by faith, and receive his amazing gift.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finish tonight, I want you to look at one more thing.  Christianity is much </a:t>
            </a:r>
            <a:r>
              <a:rPr lang="en-US" sz="1200" u="sng" kern="1200" dirty="0">
                <a:solidFill>
                  <a:schemeClr val="tx1"/>
                </a:solidFill>
                <a:effectLst/>
                <a:latin typeface="+mn-lt"/>
                <a:ea typeface="+mn-ea"/>
                <a:cs typeface="+mn-cs"/>
              </a:rPr>
              <a:t>more than a religion</a:t>
            </a:r>
            <a:r>
              <a:rPr lang="en-US" sz="1200" kern="1200" dirty="0">
                <a:solidFill>
                  <a:schemeClr val="tx1"/>
                </a:solidFill>
                <a:effectLst/>
                <a:latin typeface="+mn-lt"/>
                <a:ea typeface="+mn-ea"/>
                <a:cs typeface="+mn-cs"/>
              </a:rPr>
              <a:t> – it is a </a:t>
            </a:r>
            <a:r>
              <a:rPr lang="en-US" sz="1200" u="sng" kern="1200" dirty="0">
                <a:solidFill>
                  <a:schemeClr val="tx1"/>
                </a:solidFill>
                <a:effectLst/>
                <a:latin typeface="+mn-lt"/>
                <a:ea typeface="+mn-ea"/>
                <a:cs typeface="+mn-cs"/>
              </a:rPr>
              <a:t>relationship</a:t>
            </a:r>
            <a:r>
              <a:rPr lang="en-US" sz="1200" kern="1200" dirty="0">
                <a:solidFill>
                  <a:schemeClr val="tx1"/>
                </a:solidFill>
                <a:effectLst/>
                <a:latin typeface="+mn-lt"/>
                <a:ea typeface="+mn-ea"/>
                <a:cs typeface="+mn-cs"/>
              </a:rPr>
              <a:t>.  Look at </a:t>
            </a:r>
            <a:r>
              <a:rPr lang="en-US" sz="1200" b="1" kern="1200" dirty="0">
                <a:solidFill>
                  <a:schemeClr val="tx1"/>
                </a:solidFill>
                <a:effectLst/>
                <a:latin typeface="+mn-lt"/>
                <a:ea typeface="+mn-ea"/>
                <a:cs typeface="+mn-cs"/>
              </a:rPr>
              <a:t>Galatians 4:6,7.</a:t>
            </a:r>
            <a:r>
              <a:rPr lang="en-US" sz="1200" kern="1200" dirty="0">
                <a:solidFill>
                  <a:schemeClr val="tx1"/>
                </a:solidFill>
                <a:effectLst/>
                <a:latin typeface="+mn-lt"/>
                <a:ea typeface="+mn-ea"/>
                <a:cs typeface="+mn-cs"/>
              </a:rPr>
              <a:t>  When a person believes in Jesus, he actually becomes a child of God.  Even more than a “legally adopted son,” but a child who can say “Daddy.”  And when you are a child of God, you can run into His arms without shame.  He adopts you, fully aware of all your sin, all your failures, and all your weaknesses.  He knows everything about you, and still, He loves you.</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16</a:t>
            </a:fld>
            <a:endParaRPr lang="en-US"/>
          </a:p>
        </p:txBody>
      </p:sp>
    </p:spTree>
    <p:extLst>
      <p:ext uri="{BB962C8B-B14F-4D97-AF65-F5344CB8AC3E}">
        <p14:creationId xmlns:p14="http://schemas.microsoft.com/office/powerpoint/2010/main" val="1051229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Garden of Eden, we saw three effects of the very first sin: fear, guilt, and shame.  Tonight, you saw how Jesus took our punishment on the cross, allowing us to be declared “righteous” – not guilty.  And you saw how He rose from the grave, conquering death and giving us life.  </a:t>
            </a: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18</a:t>
            </a:fld>
            <a:endParaRPr lang="en-US"/>
          </a:p>
        </p:txBody>
      </p:sp>
    </p:spTree>
    <p:extLst>
      <p:ext uri="{BB962C8B-B14F-4D97-AF65-F5344CB8AC3E}">
        <p14:creationId xmlns:p14="http://schemas.microsoft.com/office/powerpoint/2010/main" val="1603328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we’ve studied the Bible together, we have covered several thousand years of history.  Along the way, I hope that you have come to understand that history is not just a random series of events.  History is really just that: “His Story.”  (</a:t>
            </a:r>
            <a:r>
              <a:rPr lang="en-US" sz="1200" b="1" kern="1200" dirty="0">
                <a:solidFill>
                  <a:schemeClr val="tx1"/>
                </a:solidFill>
                <a:effectLst/>
                <a:latin typeface="+mn-lt"/>
                <a:ea typeface="+mn-ea"/>
                <a:cs typeface="+mn-cs"/>
              </a:rPr>
              <a:t>1 Corinthians 10:1-6</a:t>
            </a:r>
            <a:r>
              <a:rPr lang="en-US" sz="1200" kern="1200" dirty="0">
                <a:solidFill>
                  <a:schemeClr val="tx1"/>
                </a:solidFill>
                <a:effectLst/>
                <a:latin typeface="+mn-lt"/>
                <a:ea typeface="+mn-ea"/>
                <a:cs typeface="+mn-cs"/>
              </a:rPr>
              <a:t>).  The true stories in the Bible were not just written down for our entertainment – they were written down to point us clearly to the truth of God’s saving plan through Jesus, “the rock of salvation.” In the Garden of Eden, God killed a lamb as a substitute for sinful people to </a:t>
            </a:r>
            <a:r>
              <a:rPr lang="en-US" sz="1200" u="sng" kern="1200" dirty="0">
                <a:solidFill>
                  <a:schemeClr val="tx1"/>
                </a:solidFill>
                <a:effectLst/>
                <a:latin typeface="+mn-lt"/>
                <a:ea typeface="+mn-ea"/>
                <a:cs typeface="+mn-cs"/>
              </a:rPr>
              <a:t>covering</a:t>
            </a:r>
            <a:r>
              <a:rPr lang="en-US" sz="1200" kern="1200" dirty="0">
                <a:solidFill>
                  <a:schemeClr val="tx1"/>
                </a:solidFill>
                <a:effectLst/>
                <a:latin typeface="+mn-lt"/>
                <a:ea typeface="+mn-ea"/>
                <a:cs typeface="+mn-cs"/>
              </a:rPr>
              <a:t> their guilt and shame.  And at the right time, God killed “The Lamb,” His only Son, as the perfect substitute for sinful people, </a:t>
            </a:r>
            <a:r>
              <a:rPr lang="en-US" sz="1200" u="sng" kern="1200" dirty="0">
                <a:solidFill>
                  <a:schemeClr val="tx1"/>
                </a:solidFill>
                <a:effectLst/>
                <a:latin typeface="+mn-lt"/>
                <a:ea typeface="+mn-ea"/>
                <a:cs typeface="+mn-cs"/>
              </a:rPr>
              <a:t>taking away</a:t>
            </a:r>
            <a:r>
              <a:rPr lang="en-US" sz="1200" kern="1200" dirty="0">
                <a:solidFill>
                  <a:schemeClr val="tx1"/>
                </a:solidFill>
                <a:effectLst/>
                <a:latin typeface="+mn-lt"/>
                <a:ea typeface="+mn-ea"/>
                <a:cs typeface="+mn-cs"/>
              </a:rPr>
              <a:t> their guilt and shame.</a:t>
            </a:r>
          </a:p>
        </p:txBody>
      </p:sp>
      <p:sp>
        <p:nvSpPr>
          <p:cNvPr id="4" name="Slide Number Placeholder 3"/>
          <p:cNvSpPr>
            <a:spLocks noGrp="1"/>
          </p:cNvSpPr>
          <p:nvPr>
            <p:ph type="sldNum" sz="quarter" idx="10"/>
          </p:nvPr>
        </p:nvSpPr>
        <p:spPr/>
        <p:txBody>
          <a:bodyPr/>
          <a:lstStyle/>
          <a:p>
            <a:fld id="{DFD17B28-B1E6-4E79-8ED9-959EEEFA6EEA}" type="slidenum">
              <a:rPr lang="en-US" smtClean="0"/>
              <a:t>19</a:t>
            </a:fld>
            <a:endParaRPr lang="en-US"/>
          </a:p>
        </p:txBody>
      </p:sp>
    </p:spTree>
    <p:extLst>
      <p:ext uri="{BB962C8B-B14F-4D97-AF65-F5344CB8AC3E}">
        <p14:creationId xmlns:p14="http://schemas.microsoft.com/office/powerpoint/2010/main" val="392661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at </a:t>
            </a:r>
            <a:r>
              <a:rPr lang="en-US" sz="1200" b="1" kern="1200" dirty="0">
                <a:solidFill>
                  <a:schemeClr val="tx1"/>
                </a:solidFill>
                <a:effectLst/>
                <a:latin typeface="+mn-lt"/>
                <a:ea typeface="+mn-ea"/>
                <a:cs typeface="+mn-cs"/>
              </a:rPr>
              <a:t>Galatians 4:4,5</a:t>
            </a:r>
            <a:r>
              <a:rPr lang="en-US" sz="1200" kern="1200" dirty="0">
                <a:solidFill>
                  <a:schemeClr val="tx1"/>
                </a:solidFill>
                <a:effectLst/>
                <a:latin typeface="+mn-lt"/>
                <a:ea typeface="+mn-ea"/>
                <a:cs typeface="+mn-cs"/>
              </a:rPr>
              <a:t>.  Here is the message: at the beginning of creation, God made a plan to save you.  And when the time was just right, He sent Jesus to be born, to live, and to die.  He did this because we are all born “under the law,” guilty of breaking His law, separated from Him. The only way to bring you back was for Jesus to come to earth and sacrifice His life, paying the penalty for your sin, rising again to give you new life.</a:t>
            </a:r>
          </a:p>
        </p:txBody>
      </p:sp>
      <p:sp>
        <p:nvSpPr>
          <p:cNvPr id="4" name="Slide Number Placeholder 3"/>
          <p:cNvSpPr>
            <a:spLocks noGrp="1"/>
          </p:cNvSpPr>
          <p:nvPr>
            <p:ph type="sldNum" sz="quarter" idx="10"/>
          </p:nvPr>
        </p:nvSpPr>
        <p:spPr/>
        <p:txBody>
          <a:bodyPr/>
          <a:lstStyle/>
          <a:p>
            <a:fld id="{DFD17B28-B1E6-4E79-8ED9-959EEEFA6EEA}" type="slidenum">
              <a:rPr lang="en-US" smtClean="0"/>
              <a:t>20</a:t>
            </a:fld>
            <a:endParaRPr lang="en-US"/>
          </a:p>
        </p:txBody>
      </p:sp>
    </p:spTree>
    <p:extLst>
      <p:ext uri="{BB962C8B-B14F-4D97-AF65-F5344CB8AC3E}">
        <p14:creationId xmlns:p14="http://schemas.microsoft.com/office/powerpoint/2010/main" val="131964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two studies, we learned some amazing truths about what Jesus did and what He said.  Tonight, we will see the greatest action in history…</a:t>
            </a:r>
          </a:p>
        </p:txBody>
      </p:sp>
      <p:sp>
        <p:nvSpPr>
          <p:cNvPr id="4" name="Slide Number Placeholder 3"/>
          <p:cNvSpPr>
            <a:spLocks noGrp="1"/>
          </p:cNvSpPr>
          <p:nvPr>
            <p:ph type="sldNum" sz="quarter" idx="5"/>
          </p:nvPr>
        </p:nvSpPr>
        <p:spPr/>
        <p:txBody>
          <a:bodyPr/>
          <a:lstStyle/>
          <a:p>
            <a:fld id="{DFD17B28-B1E6-4E79-8ED9-959EEEFA6EEA}" type="slidenum">
              <a:rPr lang="en-US" smtClean="0"/>
              <a:t>4</a:t>
            </a:fld>
            <a:endParaRPr lang="en-US"/>
          </a:p>
        </p:txBody>
      </p:sp>
    </p:spTree>
    <p:extLst>
      <p:ext uri="{BB962C8B-B14F-4D97-AF65-F5344CB8AC3E}">
        <p14:creationId xmlns:p14="http://schemas.microsoft.com/office/powerpoint/2010/main" val="302951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everyone wanted to see Jesus become king.  The religious leaders were jealous of Him and afraid that He would harm their political relationships with the Roman government.  In a way, this is good for us, because their failed attempts to prove that He was a fraud (fake) helps to confirm that these records are true.  And since His enemies could not prove Him wrong, they sought to silence Him by catching and killing Him.  It is interesting to read one such attempt in </a:t>
            </a:r>
            <a:r>
              <a:rPr lang="en-US" sz="1200" b="1" kern="1200" dirty="0">
                <a:solidFill>
                  <a:schemeClr val="tx1"/>
                </a:solidFill>
                <a:effectLst/>
                <a:latin typeface="+mn-lt"/>
                <a:ea typeface="+mn-ea"/>
                <a:cs typeface="+mn-cs"/>
              </a:rPr>
              <a:t>John 7:30-32; 45,46</a:t>
            </a:r>
            <a:r>
              <a:rPr lang="en-US" sz="1200" kern="1200" dirty="0">
                <a:solidFill>
                  <a:schemeClr val="tx1"/>
                </a:solidFill>
                <a:effectLst/>
                <a:latin typeface="+mn-lt"/>
                <a:ea typeface="+mn-ea"/>
                <a:cs typeface="+mn-cs"/>
              </a:rPr>
              <a:t>.  Notice that Jesus was completely in control of what happened.  The Jewish leaders wanted to take Him, but they could not do it until Jesus decided that the time was right.</a:t>
            </a: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6</a:t>
            </a:fld>
            <a:endParaRPr lang="en-US"/>
          </a:p>
        </p:txBody>
      </p:sp>
    </p:spTree>
    <p:extLst>
      <p:ext uri="{BB962C8B-B14F-4D97-AF65-F5344CB8AC3E}">
        <p14:creationId xmlns:p14="http://schemas.microsoft.com/office/powerpoint/2010/main" val="248462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Passover was the time that all of the Jews remembered how God protected them from death, instructing them to kill a lamb and paint its blood on the doorposts.  Every year during the Passover feast, the people of Israel would kill another lamb, remembering this historic event.  But it was much more than just an historic event – it was a picture of </a:t>
            </a:r>
            <a:r>
              <a:rPr lang="en-US" sz="1200" b="1" kern="1200" dirty="0">
                <a:solidFill>
                  <a:schemeClr val="tx1"/>
                </a:solidFill>
                <a:effectLst/>
                <a:latin typeface="+mn-lt"/>
                <a:ea typeface="+mn-ea"/>
                <a:cs typeface="+mn-cs"/>
              </a:rPr>
              <a:t>the true Lamb</a:t>
            </a:r>
            <a:r>
              <a:rPr lang="en-US" sz="1200" kern="1200" dirty="0">
                <a:solidFill>
                  <a:schemeClr val="tx1"/>
                </a:solidFill>
                <a:effectLst/>
                <a:latin typeface="+mn-lt"/>
                <a:ea typeface="+mn-ea"/>
                <a:cs typeface="+mn-cs"/>
              </a:rPr>
              <a:t> of God, the One who would die to </a:t>
            </a:r>
            <a:r>
              <a:rPr lang="en-US" sz="1200" b="1" kern="1200" dirty="0">
                <a:solidFill>
                  <a:schemeClr val="tx1"/>
                </a:solidFill>
                <a:effectLst/>
                <a:latin typeface="+mn-lt"/>
                <a:ea typeface="+mn-ea"/>
                <a:cs typeface="+mn-cs"/>
              </a:rPr>
              <a:t>take away </a:t>
            </a:r>
            <a:r>
              <a:rPr lang="en-US" sz="1200" kern="1200" dirty="0">
                <a:solidFill>
                  <a:schemeClr val="tx1"/>
                </a:solidFill>
                <a:effectLst/>
                <a:latin typeface="+mn-lt"/>
                <a:ea typeface="+mn-ea"/>
                <a:cs typeface="+mn-cs"/>
              </a:rPr>
              <a:t>sin</a:t>
            </a:r>
            <a:r>
              <a:rPr lang="en-US" sz="1200" kern="1200" baseline="0" dirty="0">
                <a:solidFill>
                  <a:schemeClr val="tx1"/>
                </a:solidFill>
                <a:effectLst/>
                <a:latin typeface="+mn-lt"/>
                <a:ea typeface="+mn-ea"/>
                <a:cs typeface="+mn-cs"/>
              </a:rPr>
              <a:t> of </a:t>
            </a:r>
            <a:r>
              <a:rPr lang="en-US" sz="1200" b="1" kern="1200" baseline="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world</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this reason, </a:t>
            </a:r>
            <a:r>
              <a:rPr lang="en-US" sz="1200" b="1" kern="1200" dirty="0">
                <a:solidFill>
                  <a:schemeClr val="tx1"/>
                </a:solidFill>
                <a:effectLst/>
                <a:latin typeface="+mn-lt"/>
                <a:ea typeface="+mn-ea"/>
                <a:cs typeface="+mn-cs"/>
              </a:rPr>
              <a:t>Passover was the right time </a:t>
            </a:r>
            <a:r>
              <a:rPr lang="en-US" sz="1200" kern="1200" dirty="0">
                <a:solidFill>
                  <a:schemeClr val="tx1"/>
                </a:solidFill>
                <a:effectLst/>
                <a:latin typeface="+mn-lt"/>
                <a:ea typeface="+mn-ea"/>
                <a:cs typeface="+mn-cs"/>
              </a:rPr>
              <a:t>for Jesus to sacrifice His life.  In </a:t>
            </a:r>
            <a:r>
              <a:rPr lang="en-US" sz="1200" b="1" kern="1200" dirty="0">
                <a:solidFill>
                  <a:schemeClr val="tx1"/>
                </a:solidFill>
                <a:effectLst/>
                <a:latin typeface="+mn-lt"/>
                <a:ea typeface="+mn-ea"/>
                <a:cs typeface="+mn-cs"/>
              </a:rPr>
              <a:t>Mark 14:1,2</a:t>
            </a:r>
            <a:r>
              <a:rPr lang="en-US" sz="1200" kern="1200" dirty="0">
                <a:solidFill>
                  <a:schemeClr val="tx1"/>
                </a:solidFill>
                <a:effectLst/>
                <a:latin typeface="+mn-lt"/>
                <a:ea typeface="+mn-ea"/>
                <a:cs typeface="+mn-cs"/>
              </a:rPr>
              <a:t>, we see that this was one time where the Jewish leaders </a:t>
            </a:r>
            <a:r>
              <a:rPr lang="en-US" sz="1200" u="sng" kern="1200" dirty="0">
                <a:solidFill>
                  <a:schemeClr val="tx1"/>
                </a:solidFill>
                <a:effectLst/>
                <a:latin typeface="+mn-lt"/>
                <a:ea typeface="+mn-ea"/>
                <a:cs typeface="+mn-cs"/>
              </a:rPr>
              <a:t>did not want to</a:t>
            </a:r>
            <a:r>
              <a:rPr lang="en-US" sz="1200" kern="1200" dirty="0">
                <a:solidFill>
                  <a:schemeClr val="tx1"/>
                </a:solidFill>
                <a:effectLst/>
                <a:latin typeface="+mn-lt"/>
                <a:ea typeface="+mn-ea"/>
                <a:cs typeface="+mn-cs"/>
              </a:rPr>
              <a:t> arrest Jesus and kill Him.  But remember, Jesus is in control.  After eating the last supper with His disciples, they go into a garden to pray.  But this is not an easy time – Jesus is faced with the unthinkable.  The perfectly holy God is about to drink in all of the sin of the world.  Jesus cries out to the Father (</a:t>
            </a:r>
            <a:r>
              <a:rPr lang="en-US" sz="1200" b="1" kern="1200" dirty="0">
                <a:solidFill>
                  <a:schemeClr val="tx1"/>
                </a:solidFill>
                <a:effectLst/>
                <a:latin typeface="+mn-lt"/>
                <a:ea typeface="+mn-ea"/>
                <a:cs typeface="+mn-cs"/>
              </a:rPr>
              <a:t>Mark 14:34-36</a:t>
            </a:r>
            <a:r>
              <a:rPr lang="en-US" sz="1200" kern="1200" dirty="0">
                <a:solidFill>
                  <a:schemeClr val="tx1"/>
                </a:solidFill>
                <a:effectLst/>
                <a:latin typeface="+mn-lt"/>
                <a:ea typeface="+mn-ea"/>
                <a:cs typeface="+mn-cs"/>
              </a:rPr>
              <a:t>).  But there is no other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the jar of feces that I used to illustrate our sin?  Imagine taking that “</a:t>
            </a:r>
            <a:r>
              <a:rPr lang="en-US" sz="1200" b="1" kern="1200" dirty="0">
                <a:solidFill>
                  <a:schemeClr val="tx1"/>
                </a:solidFill>
                <a:effectLst/>
                <a:latin typeface="+mn-lt"/>
                <a:ea typeface="+mn-ea"/>
                <a:cs typeface="+mn-cs"/>
              </a:rPr>
              <a:t>cup,</a:t>
            </a:r>
            <a:r>
              <a:rPr lang="en-US" sz="1200" kern="1200" dirty="0">
                <a:solidFill>
                  <a:schemeClr val="tx1"/>
                </a:solidFill>
                <a:effectLst/>
                <a:latin typeface="+mn-lt"/>
                <a:ea typeface="+mn-ea"/>
                <a:cs typeface="+mn-cs"/>
              </a:rPr>
              <a:t>” containing all of the sin for millions of people, and drinking it all, pouring it into Jesus’ perfectly holy body!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Jesus allowed Himself to be captured by the religious leaders, falsely accused, and turned over to the Romans for execution. </a:t>
            </a:r>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7</a:t>
            </a:fld>
            <a:endParaRPr lang="en-US"/>
          </a:p>
        </p:txBody>
      </p:sp>
    </p:spTree>
    <p:extLst>
      <p:ext uri="{BB962C8B-B14F-4D97-AF65-F5344CB8AC3E}">
        <p14:creationId xmlns:p14="http://schemas.microsoft.com/office/powerpoint/2010/main" val="139140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Even </a:t>
            </a:r>
            <a:r>
              <a:rPr lang="en-US" sz="1200" kern="1200" dirty="0">
                <a:solidFill>
                  <a:schemeClr val="tx1"/>
                </a:solidFill>
                <a:effectLst/>
                <a:latin typeface="+mn-lt"/>
                <a:ea typeface="+mn-ea"/>
                <a:cs typeface="+mn-cs"/>
              </a:rPr>
              <a:t>the Roman governor, </a:t>
            </a:r>
            <a:r>
              <a:rPr lang="en-US" sz="1200" b="1" kern="1200" dirty="0">
                <a:solidFill>
                  <a:schemeClr val="tx1"/>
                </a:solidFill>
                <a:effectLst/>
                <a:latin typeface="+mn-lt"/>
                <a:ea typeface="+mn-ea"/>
                <a:cs typeface="+mn-cs"/>
              </a:rPr>
              <a:t>Pilate, knows that Jesus is innocent</a:t>
            </a:r>
            <a:r>
              <a:rPr lang="en-US" sz="1200" kern="1200" dirty="0">
                <a:solidFill>
                  <a:schemeClr val="tx1"/>
                </a:solidFill>
                <a:effectLst/>
                <a:latin typeface="+mn-lt"/>
                <a:ea typeface="+mn-ea"/>
                <a:cs typeface="+mn-cs"/>
              </a:rPr>
              <a:t>, asking the people why He should be condemned (</a:t>
            </a:r>
            <a:r>
              <a:rPr lang="en-US" sz="1200" b="1" kern="1200" dirty="0">
                <a:solidFill>
                  <a:schemeClr val="tx1"/>
                </a:solidFill>
                <a:effectLst/>
                <a:latin typeface="+mn-lt"/>
                <a:ea typeface="+mn-ea"/>
                <a:cs typeface="+mn-cs"/>
              </a:rPr>
              <a:t>Mark 15:12-15</a:t>
            </a:r>
            <a:r>
              <a:rPr lang="en-US" sz="1200" kern="1200" dirty="0">
                <a:solidFill>
                  <a:schemeClr val="tx1"/>
                </a:solidFill>
                <a:effectLst/>
                <a:latin typeface="+mn-lt"/>
                <a:ea typeface="+mn-ea"/>
                <a:cs typeface="+mn-cs"/>
              </a:rPr>
              <a:t>).  Jesus, Immanuel, God in the flesh, stands before them.  This is the One who healed their sick and fed the hungry, the One who amazed people with His teaching.  They are now given a choice: </a:t>
            </a:r>
            <a:r>
              <a:rPr lang="en-US" sz="1200" u="sng" kern="1200" dirty="0">
                <a:solidFill>
                  <a:schemeClr val="tx1"/>
                </a:solidFill>
                <a:effectLst/>
                <a:latin typeface="+mn-lt"/>
                <a:ea typeface="+mn-ea"/>
                <a:cs typeface="+mn-cs"/>
              </a:rPr>
              <a:t>what will they do with Jesus</a:t>
            </a:r>
            <a:r>
              <a:rPr lang="en-US" sz="1200" kern="1200" dirty="0">
                <a:solidFill>
                  <a:schemeClr val="tx1"/>
                </a:solidFill>
                <a:effectLst/>
                <a:latin typeface="+mn-lt"/>
                <a:ea typeface="+mn-ea"/>
                <a:cs typeface="+mn-cs"/>
              </a:rPr>
              <a:t>?  And in direct disobedience to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commandment, they choose to turn from God and turn toward man (</a:t>
            </a:r>
            <a:r>
              <a:rPr lang="en-US" sz="1200" b="1" kern="1200" dirty="0">
                <a:solidFill>
                  <a:schemeClr val="tx1"/>
                </a:solidFill>
                <a:effectLst/>
                <a:latin typeface="+mn-lt"/>
                <a:ea typeface="+mn-ea"/>
                <a:cs typeface="+mn-cs"/>
              </a:rPr>
              <a:t>John 19:15,16</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His execution, the Romans whipped, tortured, and mocked Him (</a:t>
            </a:r>
            <a:r>
              <a:rPr lang="en-US" sz="1200" b="1" kern="1200" dirty="0">
                <a:solidFill>
                  <a:schemeClr val="tx1"/>
                </a:solidFill>
                <a:effectLst/>
                <a:latin typeface="+mn-lt"/>
                <a:ea typeface="+mn-ea"/>
                <a:cs typeface="+mn-cs"/>
              </a:rPr>
              <a:t>Mark 15:16-20</a:t>
            </a:r>
            <a:r>
              <a:rPr lang="en-US" sz="1200" kern="1200" dirty="0">
                <a:solidFill>
                  <a:schemeClr val="tx1"/>
                </a:solidFill>
                <a:effectLst/>
                <a:latin typeface="+mn-lt"/>
                <a:ea typeface="+mn-ea"/>
                <a:cs typeface="+mn-cs"/>
              </a:rPr>
              <a:t>). The Romans were experts at torture, and records from this period tell us about their flogging.  The whip had many strips of leather.  Pieces of metal and bone were tied onto the lashes so they would cut the back of the prisoner when he was beaten.  The prisoner’s hands and legs were tied during this time so he couldn’t escape.  This punishment cut the flesh, muscles, and nerves, often putting the victim into severe shock.  Some prisoners died from the flogging itself.</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they placed a wooden cross on the back of Jesus (</a:t>
            </a:r>
            <a:r>
              <a:rPr lang="en-US" sz="1200" b="1" kern="1200" dirty="0">
                <a:solidFill>
                  <a:schemeClr val="tx1"/>
                </a:solidFill>
                <a:effectLst/>
                <a:latin typeface="+mn-lt"/>
                <a:ea typeface="+mn-ea"/>
                <a:cs typeface="+mn-cs"/>
              </a:rPr>
              <a:t>John 19:17</a:t>
            </a:r>
            <a:r>
              <a:rPr lang="en-US" sz="1200" kern="1200" dirty="0">
                <a:solidFill>
                  <a:schemeClr val="tx1"/>
                </a:solidFill>
                <a:effectLst/>
                <a:latin typeface="+mn-lt"/>
                <a:ea typeface="+mn-ea"/>
                <a:cs typeface="+mn-cs"/>
              </a:rPr>
              <a:t>) and made Him climb the hill of sacrifice.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Crucifixion was used by the Romans for the worst of criminals.  This punishment was made</a:t>
            </a:r>
            <a:r>
              <a:rPr lang="en-US" sz="1200" kern="1200" baseline="0" dirty="0">
                <a:solidFill>
                  <a:schemeClr val="tx1"/>
                </a:solidFill>
                <a:effectLst/>
                <a:latin typeface="+mn-lt"/>
                <a:ea typeface="+mn-ea"/>
                <a:cs typeface="+mn-cs"/>
              </a:rPr>
              <a:t> even worse </a:t>
            </a:r>
            <a:r>
              <a:rPr lang="en-US" sz="1200" kern="1200" dirty="0">
                <a:solidFill>
                  <a:schemeClr val="tx1"/>
                </a:solidFill>
                <a:effectLst/>
                <a:latin typeface="+mn-lt"/>
                <a:ea typeface="+mn-ea"/>
                <a:cs typeface="+mn-cs"/>
              </a:rPr>
              <a:t>because usually the person did not die immediately.  He would endure hours and sometimes days of intense physical pain before dying.  For His crucifixion, Jesus was stripped naked and nails were driven through His hands and feet into a wooden cross.  The cross was then placed in an upright position.  </a:t>
            </a:r>
            <a:r>
              <a:rPr lang="en-US" sz="1200" b="1" kern="1200" dirty="0">
                <a:solidFill>
                  <a:schemeClr val="tx1"/>
                </a:solidFill>
                <a:effectLst/>
                <a:latin typeface="+mn-lt"/>
                <a:ea typeface="+mn-ea"/>
                <a:cs typeface="+mn-cs"/>
              </a:rPr>
              <a:t>The Holy and perfect Creator</a:t>
            </a:r>
            <a:r>
              <a:rPr lang="en-US" sz="1200" kern="1200" dirty="0">
                <a:solidFill>
                  <a:schemeClr val="tx1"/>
                </a:solidFill>
                <a:effectLst/>
                <a:latin typeface="+mn-lt"/>
                <a:ea typeface="+mn-ea"/>
                <a:cs typeface="+mn-cs"/>
              </a:rPr>
              <a:t>, lifted up above the crowd, hanging for hours </a:t>
            </a:r>
            <a:r>
              <a:rPr lang="en-US" sz="1200" b="1" kern="1200" dirty="0">
                <a:solidFill>
                  <a:schemeClr val="tx1"/>
                </a:solidFill>
                <a:effectLst/>
                <a:latin typeface="+mn-lt"/>
                <a:ea typeface="+mn-ea"/>
                <a:cs typeface="+mn-cs"/>
              </a:rPr>
              <a:t>in shame and agony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Mark 15:25</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DFD17B28-B1E6-4E79-8ED9-959EEEFA6EEA}" type="slidenum">
              <a:rPr lang="en-US" smtClean="0"/>
              <a:t>8</a:t>
            </a:fld>
            <a:endParaRPr lang="en-US"/>
          </a:p>
        </p:txBody>
      </p:sp>
    </p:spTree>
    <p:extLst>
      <p:ext uri="{BB962C8B-B14F-4D97-AF65-F5344CB8AC3E}">
        <p14:creationId xmlns:p14="http://schemas.microsoft.com/office/powerpoint/2010/main" val="11806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Usually a sign was put above the criminal to indicate what crime he had committed.  Because Jesus had committed no crime, the Romans could find nothing to charge Him with.  </a:t>
            </a:r>
            <a:r>
              <a:rPr lang="en-US" sz="1200" b="1" kern="1200" dirty="0">
                <a:solidFill>
                  <a:schemeClr val="tx1"/>
                </a:solidFill>
                <a:effectLst/>
                <a:latin typeface="+mn-lt"/>
                <a:ea typeface="+mn-ea"/>
                <a:cs typeface="+mn-cs"/>
              </a:rPr>
              <a:t>To mock the Jews </a:t>
            </a:r>
            <a:r>
              <a:rPr lang="en-US" sz="1200" kern="1200" dirty="0">
                <a:solidFill>
                  <a:schemeClr val="tx1"/>
                </a:solidFill>
                <a:effectLst/>
                <a:latin typeface="+mn-lt"/>
                <a:ea typeface="+mn-ea"/>
                <a:cs typeface="+mn-cs"/>
              </a:rPr>
              <a:t>and their desire to be free from the control of the Romans, they put this title above Jesus’ head where everyone could read it (</a:t>
            </a:r>
            <a:r>
              <a:rPr lang="en-US" sz="1200" b="1" kern="1200" dirty="0">
                <a:solidFill>
                  <a:schemeClr val="tx1"/>
                </a:solidFill>
                <a:effectLst/>
                <a:latin typeface="+mn-lt"/>
                <a:ea typeface="+mn-ea"/>
                <a:cs typeface="+mn-cs"/>
              </a:rPr>
              <a:t>Mark 15:26</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words </a:t>
            </a:r>
            <a:r>
              <a:rPr lang="en-US" sz="1200" kern="1200" dirty="0">
                <a:solidFill>
                  <a:schemeClr val="tx1"/>
                </a:solidFill>
                <a:effectLst/>
                <a:latin typeface="+mn-lt"/>
                <a:ea typeface="+mn-ea"/>
                <a:cs typeface="+mn-cs"/>
              </a:rPr>
              <a:t>that they wrote </a:t>
            </a:r>
            <a:r>
              <a:rPr lang="en-US" sz="1200" b="1" kern="1200" dirty="0">
                <a:solidFill>
                  <a:schemeClr val="tx1"/>
                </a:solidFill>
                <a:effectLst/>
                <a:latin typeface="+mn-lt"/>
                <a:ea typeface="+mn-ea"/>
                <a:cs typeface="+mn-cs"/>
              </a:rPr>
              <a:t>were true</a:t>
            </a:r>
            <a:r>
              <a:rPr lang="en-US" sz="1200" kern="1200" dirty="0">
                <a:solidFill>
                  <a:schemeClr val="tx1"/>
                </a:solidFill>
                <a:effectLst/>
                <a:latin typeface="+mn-lt"/>
                <a:ea typeface="+mn-ea"/>
                <a:cs typeface="+mn-cs"/>
              </a:rPr>
              <a:t>, but they didn’t know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things that we must notice during this terrible event </a:t>
            </a:r>
            <a:r>
              <a:rPr lang="en-US" sz="1200" b="1" i="1" kern="1200" dirty="0">
                <a:solidFill>
                  <a:schemeClr val="tx1"/>
                </a:solidFill>
                <a:effectLst/>
                <a:latin typeface="+mn-lt"/>
                <a:ea typeface="+mn-ea"/>
                <a:cs typeface="+mn-cs"/>
              </a:rPr>
              <a:t>(Mark 15:29-32)</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Through the words of the people, the devil was tempting Jesus to come down from the cross, halting the plan of salvation.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chief priests admitted the truth about Jesus: “He saved others”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priests were very clear about Jesus’ claim to be “the Christ”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stated the critical issue: we must choose to “see and believe”</a:t>
            </a:r>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9</a:t>
            </a:fld>
            <a:endParaRPr lang="en-US"/>
          </a:p>
        </p:txBody>
      </p:sp>
    </p:spTree>
    <p:extLst>
      <p:ext uri="{BB962C8B-B14F-4D97-AF65-F5344CB8AC3E}">
        <p14:creationId xmlns:p14="http://schemas.microsoft.com/office/powerpoint/2010/main" val="58189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three hours, Jesus endured the physical torture of crucifixion.  But then, things got much worse – at 12:00Noon, He began to endure the spiritual torture of suffering the payment for our sins.  The Light came into the world, but now, darkness… (</a:t>
            </a:r>
            <a:r>
              <a:rPr lang="en-US" sz="1200" b="1" i="1" kern="1200" dirty="0">
                <a:solidFill>
                  <a:schemeClr val="tx1"/>
                </a:solidFill>
                <a:effectLst/>
                <a:latin typeface="+mn-lt"/>
                <a:ea typeface="+mn-ea"/>
                <a:cs typeface="+mn-cs"/>
              </a:rPr>
              <a:t>Mark 15:33-41)</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did God turn His back on Jesus, His beloved Son?  Jesus had always obeyed God and had never done anything wrong.  Jesus willingly accepted the complete punishment for our sins so that God could freely forgive and accept us as His children (</a:t>
            </a:r>
            <a:r>
              <a:rPr lang="en-US" sz="1200" b="1" kern="1200" dirty="0">
                <a:solidFill>
                  <a:schemeClr val="tx1"/>
                </a:solidFill>
                <a:effectLst/>
                <a:latin typeface="+mn-lt"/>
                <a:ea typeface="+mn-ea"/>
                <a:cs typeface="+mn-cs"/>
              </a:rPr>
              <a:t>1 Peter 2:23,24</a:t>
            </a:r>
            <a:r>
              <a:rPr lang="en-US" sz="1200" kern="1200" dirty="0">
                <a:solidFill>
                  <a:schemeClr val="tx1"/>
                </a:solidFill>
                <a:effectLst/>
                <a:latin typeface="+mn-lt"/>
                <a:ea typeface="+mn-ea"/>
                <a:cs typeface="+mn-cs"/>
              </a:rPr>
              <a:t>).  Jesus was tortured on the cross </a:t>
            </a:r>
            <a:r>
              <a:rPr lang="en-US" sz="1200" u="sng" kern="1200" dirty="0">
                <a:solidFill>
                  <a:schemeClr val="tx1"/>
                </a:solidFill>
                <a:effectLst/>
                <a:latin typeface="+mn-lt"/>
                <a:ea typeface="+mn-ea"/>
                <a:cs typeface="+mn-cs"/>
              </a:rPr>
              <a:t>because of our second problem, guilt that requires punishment</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DFD17B28-B1E6-4E79-8ED9-959EEEFA6EEA}" type="slidenum">
              <a:rPr lang="en-US" smtClean="0"/>
              <a:t>10</a:t>
            </a:fld>
            <a:endParaRPr lang="en-US"/>
          </a:p>
        </p:txBody>
      </p:sp>
    </p:spTree>
    <p:extLst>
      <p:ext uri="{BB962C8B-B14F-4D97-AF65-F5344CB8AC3E}">
        <p14:creationId xmlns:p14="http://schemas.microsoft.com/office/powerpoint/2010/main" val="32623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turn to </a:t>
            </a:r>
            <a:r>
              <a:rPr lang="en-US" sz="1200" b="1" kern="1200" dirty="0">
                <a:solidFill>
                  <a:schemeClr val="tx1"/>
                </a:solidFill>
                <a:effectLst/>
                <a:latin typeface="+mn-lt"/>
                <a:ea typeface="+mn-ea"/>
                <a:cs typeface="+mn-cs"/>
              </a:rPr>
              <a:t>Matthew 27:50,51</a:t>
            </a:r>
            <a:r>
              <a:rPr lang="en-US" sz="1200" kern="1200" dirty="0">
                <a:solidFill>
                  <a:schemeClr val="tx1"/>
                </a:solidFill>
                <a:effectLst/>
                <a:latin typeface="+mn-lt"/>
                <a:ea typeface="+mn-ea"/>
                <a:cs typeface="+mn-cs"/>
              </a:rPr>
              <a:t> for the rest of the story.  Notice that Jesus “gave up His spirit.” Even in His death, Jesus is in control (His life was not taken from Him).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Usually, when criminals were crucified, the Romans left their dead bodies on the crosses as an example to anyone else who would resist their power.  But with Jesus, something very important happens in </a:t>
            </a:r>
            <a:r>
              <a:rPr lang="en-US" sz="1200" b="1" kern="1200" dirty="0">
                <a:solidFill>
                  <a:schemeClr val="tx1"/>
                </a:solidFill>
                <a:effectLst/>
                <a:latin typeface="+mn-lt"/>
                <a:ea typeface="+mn-ea"/>
                <a:cs typeface="+mn-cs"/>
              </a:rPr>
              <a:t>Matthew 27:57-61.</a:t>
            </a:r>
            <a:r>
              <a:rPr lang="en-US" sz="1200" kern="1200" dirty="0">
                <a:solidFill>
                  <a:schemeClr val="tx1"/>
                </a:solidFill>
                <a:effectLst/>
                <a:latin typeface="+mn-lt"/>
                <a:ea typeface="+mn-ea"/>
                <a:cs typeface="+mn-cs"/>
              </a:rPr>
              <a:t>  His body was carefully placed in a very secure tomb by a well-known member of the ruling council.  You can see why this was so important in </a:t>
            </a:r>
            <a:r>
              <a:rPr lang="en-US" sz="1200" b="1" kern="1200" dirty="0">
                <a:solidFill>
                  <a:schemeClr val="tx1"/>
                </a:solidFill>
                <a:effectLst/>
                <a:latin typeface="+mn-lt"/>
                <a:ea typeface="+mn-ea"/>
                <a:cs typeface="+mn-cs"/>
              </a:rPr>
              <a:t>Matthew 27:62-66</a:t>
            </a:r>
            <a:r>
              <a:rPr lang="en-US" sz="1200" kern="1200" dirty="0">
                <a:solidFill>
                  <a:schemeClr val="tx1"/>
                </a:solidFill>
                <a:effectLst/>
                <a:latin typeface="+mn-lt"/>
                <a:ea typeface="+mn-ea"/>
                <a:cs typeface="+mn-cs"/>
              </a:rPr>
              <a:t>.  Everyone knew that Jesus said He would rise again, so his enemies did everything possible to prevent any tricks by His followers.</a:t>
            </a:r>
          </a:p>
        </p:txBody>
      </p:sp>
      <p:sp>
        <p:nvSpPr>
          <p:cNvPr id="4" name="Slide Number Placeholder 3"/>
          <p:cNvSpPr>
            <a:spLocks noGrp="1"/>
          </p:cNvSpPr>
          <p:nvPr>
            <p:ph type="sldNum" sz="quarter" idx="10"/>
          </p:nvPr>
        </p:nvSpPr>
        <p:spPr/>
        <p:txBody>
          <a:bodyPr/>
          <a:lstStyle/>
          <a:p>
            <a:fld id="{DFD17B28-B1E6-4E79-8ED9-959EEEFA6EEA}" type="slidenum">
              <a:rPr lang="en-US" smtClean="0"/>
              <a:t>11</a:t>
            </a:fld>
            <a:endParaRPr lang="en-US"/>
          </a:p>
        </p:txBody>
      </p:sp>
    </p:spTree>
    <p:extLst>
      <p:ext uri="{BB962C8B-B14F-4D97-AF65-F5344CB8AC3E}">
        <p14:creationId xmlns:p14="http://schemas.microsoft.com/office/powerpoint/2010/main" val="409746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 good thing that they took such extreme</a:t>
            </a:r>
            <a:r>
              <a:rPr lang="en-US" sz="1200" kern="1200" baseline="0" dirty="0">
                <a:solidFill>
                  <a:schemeClr val="tx1"/>
                </a:solidFill>
                <a:effectLst/>
                <a:latin typeface="+mn-lt"/>
                <a:ea typeface="+mn-ea"/>
                <a:cs typeface="+mn-cs"/>
              </a:rPr>
              <a:t> steps to keep Jesus’ body in the grave</a:t>
            </a:r>
            <a:r>
              <a:rPr lang="en-US" sz="1200" kern="1200" dirty="0">
                <a:solidFill>
                  <a:schemeClr val="tx1"/>
                </a:solidFill>
                <a:effectLst/>
                <a:latin typeface="+mn-lt"/>
                <a:ea typeface="+mn-ea"/>
                <a:cs typeface="+mn-cs"/>
              </a:rPr>
              <a:t>.  It adds so much more credibility to what we read in </a:t>
            </a:r>
            <a:r>
              <a:rPr lang="en-US" sz="1200" b="1" kern="1200" dirty="0">
                <a:solidFill>
                  <a:schemeClr val="tx1"/>
                </a:solidFill>
                <a:effectLst/>
                <a:latin typeface="+mn-lt"/>
                <a:ea typeface="+mn-ea"/>
                <a:cs typeface="+mn-cs"/>
              </a:rPr>
              <a:t>Matthew 28:1-10</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FD17B28-B1E6-4E79-8ED9-959EEEFA6EEA}" type="slidenum">
              <a:rPr lang="en-US" smtClean="0"/>
              <a:t>12</a:t>
            </a:fld>
            <a:endParaRPr lang="en-US"/>
          </a:p>
        </p:txBody>
      </p:sp>
    </p:spTree>
    <p:extLst>
      <p:ext uri="{BB962C8B-B14F-4D97-AF65-F5344CB8AC3E}">
        <p14:creationId xmlns:p14="http://schemas.microsoft.com/office/powerpoint/2010/main" val="53354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42502-F241-4B5B-AF10-4CF165289BCA}"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29307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42502-F241-4B5B-AF10-4CF165289BCA}"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56466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42502-F241-4B5B-AF10-4CF165289BCA}"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294661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42502-F241-4B5B-AF10-4CF165289BCA}"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96305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42502-F241-4B5B-AF10-4CF165289BCA}"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29768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42502-F241-4B5B-AF10-4CF165289BCA}" type="datetimeFigureOut">
              <a:rPr lang="en-US" smtClean="0"/>
              <a:t>3/13/26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225039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42502-F241-4B5B-AF10-4CF165289BCA}" type="datetimeFigureOut">
              <a:rPr lang="en-US" smtClean="0"/>
              <a:t>3/13/26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61814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42502-F241-4B5B-AF10-4CF165289BCA}" type="datetimeFigureOut">
              <a:rPr lang="en-US" smtClean="0"/>
              <a:t>3/13/26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87763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42502-F241-4B5B-AF10-4CF165289BCA}" type="datetimeFigureOut">
              <a:rPr lang="en-US" smtClean="0"/>
              <a:t>3/13/26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66789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42502-F241-4B5B-AF10-4CF165289BCA}" type="datetimeFigureOut">
              <a:rPr lang="en-US" smtClean="0"/>
              <a:t>3/13/26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188490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42502-F241-4B5B-AF10-4CF165289BCA}" type="datetimeFigureOut">
              <a:rPr lang="en-US" smtClean="0"/>
              <a:t>3/13/26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176344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42502-F241-4B5B-AF10-4CF165289BCA}" type="datetimeFigureOut">
              <a:rPr lang="en-US" smtClean="0"/>
              <a:t>3/13/26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F3D7E-8C7C-4EC6-AF30-D61B9919FCCC}" type="slidenum">
              <a:rPr lang="en-US" smtClean="0"/>
              <a:t>‹#›</a:t>
            </a:fld>
            <a:endParaRPr lang="en-US"/>
          </a:p>
        </p:txBody>
      </p:sp>
    </p:spTree>
    <p:extLst>
      <p:ext uri="{BB962C8B-B14F-4D97-AF65-F5344CB8AC3E}">
        <p14:creationId xmlns:p14="http://schemas.microsoft.com/office/powerpoint/2010/main" val="62313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0832" y="1219200"/>
            <a:ext cx="9220200" cy="1905000"/>
          </a:xfrm>
        </p:spPr>
        <p:txBody>
          <a:bodyPr>
            <a:noAutofit/>
          </a:bodyPr>
          <a:lstStyle/>
          <a:p>
            <a:pPr>
              <a:lnSpc>
                <a:spcPct val="150000"/>
              </a:lnSpc>
              <a:spcBef>
                <a:spcPts val="0"/>
              </a:spcBef>
            </a:pPr>
            <a:r>
              <a:rPr lang="en-US" sz="6000" b="1" u="sng" dirty="0"/>
              <a:t>Is Death the End</a:t>
            </a:r>
            <a:r>
              <a:rPr lang="en-US" sz="6000" b="1" dirty="0"/>
              <a:t> ?</a:t>
            </a:r>
            <a:br>
              <a:rPr lang="en-US" sz="4800" b="1" u="sng" dirty="0"/>
            </a:br>
            <a:r>
              <a:rPr lang="en-US" b="1" dirty="0"/>
              <a:t>(or the beginning)…</a:t>
            </a:r>
            <a:endParaRPr lang="en-US" sz="4800" dirty="0"/>
          </a:p>
        </p:txBody>
      </p:sp>
      <p:sp>
        <p:nvSpPr>
          <p:cNvPr id="3" name="Subtitle 2"/>
          <p:cNvSpPr>
            <a:spLocks noGrp="1"/>
          </p:cNvSpPr>
          <p:nvPr>
            <p:ph type="subTitle" idx="1"/>
          </p:nvPr>
        </p:nvSpPr>
        <p:spPr>
          <a:xfrm>
            <a:off x="3604716" y="3962400"/>
            <a:ext cx="4988256" cy="1752600"/>
          </a:xfrm>
        </p:spPr>
        <p:txBody>
          <a:bodyPr anchor="ctr" anchorCtr="1"/>
          <a:lstStyle/>
          <a:p>
            <a:r>
              <a:rPr lang="en-US" dirty="0"/>
              <a:t>The ultimate sacrifice…</a:t>
            </a:r>
          </a:p>
        </p:txBody>
      </p:sp>
    </p:spTree>
    <p:extLst>
      <p:ext uri="{BB962C8B-B14F-4D97-AF65-F5344CB8AC3E}">
        <p14:creationId xmlns:p14="http://schemas.microsoft.com/office/powerpoint/2010/main" val="300753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868362"/>
          </a:xfrm>
        </p:spPr>
        <p:txBody>
          <a:bodyPr>
            <a:noAutofit/>
          </a:bodyPr>
          <a:lstStyle/>
          <a:p>
            <a:r>
              <a:rPr lang="en-US" b="1" u="sng" dirty="0"/>
              <a:t>Why did Jesus Suffer?</a:t>
            </a:r>
          </a:p>
        </p:txBody>
      </p:sp>
      <p:sp>
        <p:nvSpPr>
          <p:cNvPr id="4" name="Content Placeholder 3"/>
          <p:cNvSpPr>
            <a:spLocks noGrp="1"/>
          </p:cNvSpPr>
          <p:nvPr>
            <p:ph sz="half" idx="1"/>
          </p:nvPr>
        </p:nvSpPr>
        <p:spPr>
          <a:xfrm>
            <a:off x="7467600" y="762000"/>
            <a:ext cx="4724400" cy="5837238"/>
          </a:xfrm>
        </p:spPr>
        <p:txBody>
          <a:bodyPr>
            <a:noAutofit/>
          </a:bodyPr>
          <a:lstStyle/>
          <a:p>
            <a:pPr marL="0" indent="0">
              <a:spcBef>
                <a:spcPts val="0"/>
              </a:spcBef>
              <a:spcAft>
                <a:spcPts val="1800"/>
              </a:spcAft>
              <a:buNone/>
            </a:pPr>
            <a:r>
              <a:rPr lang="en-US" sz="2400" b="1" dirty="0"/>
              <a:t>Isaiah 52:14,15 </a:t>
            </a:r>
            <a:r>
              <a:rPr lang="en-US" sz="2400" dirty="0"/>
              <a:t> A powerful prediction that the Messiah would suffer deeply </a:t>
            </a:r>
          </a:p>
          <a:p>
            <a:pPr marL="0" indent="0">
              <a:spcBef>
                <a:spcPts val="0"/>
              </a:spcBef>
              <a:spcAft>
                <a:spcPts val="1800"/>
              </a:spcAft>
              <a:buNone/>
            </a:pPr>
            <a:r>
              <a:rPr lang="en-US" sz="2400" b="1" dirty="0"/>
              <a:t>Mark 15:33-34  </a:t>
            </a:r>
            <a:r>
              <a:rPr lang="en-US" sz="2400" dirty="0"/>
              <a:t>Not just physical suffering – Spiritual suffering: </a:t>
            </a:r>
            <a:r>
              <a:rPr lang="en-US" sz="2400" b="1" dirty="0"/>
              <a:t>separation</a:t>
            </a:r>
            <a:r>
              <a:rPr lang="en-US" sz="2400" dirty="0"/>
              <a:t> from the Father</a:t>
            </a:r>
          </a:p>
          <a:p>
            <a:pPr marL="0" indent="0">
              <a:spcBef>
                <a:spcPts val="0"/>
              </a:spcBef>
              <a:spcAft>
                <a:spcPts val="1800"/>
              </a:spcAft>
              <a:buNone/>
            </a:pPr>
            <a:r>
              <a:rPr lang="en-US" sz="2400" b="1" dirty="0"/>
              <a:t>Isaiah 53:5-6</a:t>
            </a:r>
            <a:r>
              <a:rPr lang="en-US" sz="2400" dirty="0"/>
              <a:t>  Our guilt and punishment was put onto Jesus</a:t>
            </a:r>
          </a:p>
          <a:p>
            <a:pPr marL="0" indent="0">
              <a:spcBef>
                <a:spcPts val="0"/>
              </a:spcBef>
              <a:spcAft>
                <a:spcPts val="1800"/>
              </a:spcAft>
              <a:buNone/>
            </a:pPr>
            <a:r>
              <a:rPr lang="en-US" sz="2400" b="1" dirty="0"/>
              <a:t>1 Peter 2:24 </a:t>
            </a:r>
            <a:r>
              <a:rPr lang="en-US" sz="2400" dirty="0"/>
              <a:t> Jesus took the </a:t>
            </a:r>
            <a:r>
              <a:rPr lang="en-US" sz="2400" b="1" dirty="0"/>
              <a:t>punishment</a:t>
            </a:r>
            <a:r>
              <a:rPr lang="en-US" sz="2400" dirty="0"/>
              <a:t> for </a:t>
            </a:r>
            <a:r>
              <a:rPr lang="en-US" sz="2400" b="1" dirty="0"/>
              <a:t>our guilt</a:t>
            </a:r>
            <a:r>
              <a:rPr lang="en-US" sz="2400" dirty="0"/>
              <a:t>, </a:t>
            </a:r>
            <a:r>
              <a:rPr lang="en-US" sz="2400" u="sng" dirty="0"/>
              <a:t>solving our 2</a:t>
            </a:r>
            <a:r>
              <a:rPr lang="en-US" sz="2400" u="sng" baseline="30000" dirty="0"/>
              <a:t>nd</a:t>
            </a:r>
            <a:r>
              <a:rPr lang="en-US" sz="2400" u="sng" dirty="0"/>
              <a:t> big problem</a:t>
            </a:r>
            <a:r>
              <a:rPr lang="en-US" sz="2400" dirty="0"/>
              <a:t>!</a:t>
            </a:r>
          </a:p>
          <a:p>
            <a:pPr marL="0" indent="0">
              <a:spcBef>
                <a:spcPts val="0"/>
              </a:spcBef>
              <a:spcAft>
                <a:spcPts val="1800"/>
              </a:spcAft>
              <a:buNone/>
            </a:pPr>
            <a:r>
              <a:rPr lang="en-US" sz="2400" b="1" dirty="0"/>
              <a:t>John 19:30  </a:t>
            </a:r>
            <a:r>
              <a:rPr lang="en-US" sz="2400" dirty="0"/>
              <a:t>“It is finished.”  Our debt – paid in full!</a:t>
            </a:r>
          </a:p>
        </p:txBody>
      </p:sp>
      <p:sp>
        <p:nvSpPr>
          <p:cNvPr id="2" name="Content Placeholder 1"/>
          <p:cNvSpPr>
            <a:spLocks noGrp="1"/>
          </p:cNvSpPr>
          <p:nvPr>
            <p:ph sz="half" idx="2"/>
          </p:nvPr>
        </p:nvSpPr>
        <p:spPr>
          <a:xfrm>
            <a:off x="533400" y="868362"/>
            <a:ext cx="6629400" cy="5913438"/>
          </a:xfrm>
        </p:spPr>
        <p:txBody>
          <a:bodyPr>
            <a:normAutofit fontScale="70000" lnSpcReduction="20000"/>
          </a:bodyPr>
          <a:lstStyle/>
          <a:p>
            <a:pPr marL="0" indent="0">
              <a:spcBef>
                <a:spcPts val="0"/>
              </a:spcBef>
              <a:spcAft>
                <a:spcPts val="1800"/>
              </a:spcAft>
              <a:buNone/>
            </a:pPr>
            <a:r>
              <a:rPr lang="en-US" b="1" dirty="0"/>
              <a:t>Isaiah 52:14-15</a:t>
            </a:r>
            <a:r>
              <a:rPr lang="en-US" dirty="0"/>
              <a:t>  Just as many were appalled at Him – His appearance was so disfigured that He did not look like a man, and His form did not resemble a human being — so He will sprinkle many nations.</a:t>
            </a:r>
          </a:p>
          <a:p>
            <a:pPr marL="0" indent="0">
              <a:spcBef>
                <a:spcPts val="0"/>
              </a:spcBef>
              <a:spcAft>
                <a:spcPts val="1800"/>
              </a:spcAft>
              <a:buNone/>
            </a:pPr>
            <a:r>
              <a:rPr lang="en-US" b="1" dirty="0"/>
              <a:t>Mark 15:33-34</a:t>
            </a:r>
            <a:r>
              <a:rPr lang="en-US" dirty="0"/>
              <a:t> And when 12:00 Noon had come, there was darkness over the whole land until 3:00PM.  And at 3:00PM Jesus cried with a loud voice, “Eloi, Eloi, </a:t>
            </a:r>
            <a:r>
              <a:rPr lang="en-US" dirty="0" err="1"/>
              <a:t>lema</a:t>
            </a:r>
            <a:r>
              <a:rPr lang="en-US" dirty="0"/>
              <a:t> </a:t>
            </a:r>
            <a:r>
              <a:rPr lang="en-US" dirty="0" err="1"/>
              <a:t>sabachthani</a:t>
            </a:r>
            <a:r>
              <a:rPr lang="en-US" dirty="0"/>
              <a:t>?” which means, “My God, my God, why have you forsaken Me?”</a:t>
            </a:r>
          </a:p>
          <a:p>
            <a:pPr marL="0" indent="0">
              <a:spcBef>
                <a:spcPts val="0"/>
              </a:spcBef>
              <a:spcAft>
                <a:spcPts val="1800"/>
              </a:spcAft>
              <a:buNone/>
            </a:pPr>
            <a:r>
              <a:rPr lang="en-US" b="1" dirty="0"/>
              <a:t>Isaiah 53:5-6</a:t>
            </a:r>
            <a:r>
              <a:rPr lang="en-US" dirty="0"/>
              <a:t> But He was pierced for our transgressions; He was crushed for our iniquities; upon Him was the chastisement that brought us peace,  and with His wounds we are healed. All we like sheep have gone astray; we have turned – every one – to his own way; and the LORD has laid on Him the iniquity of us all.</a:t>
            </a:r>
          </a:p>
          <a:p>
            <a:pPr marL="0" indent="0">
              <a:spcBef>
                <a:spcPts val="0"/>
              </a:spcBef>
              <a:spcAft>
                <a:spcPts val="1800"/>
              </a:spcAft>
              <a:buNone/>
            </a:pPr>
            <a:r>
              <a:rPr lang="en-US" b="1" dirty="0"/>
              <a:t>1 Peter 2:24</a:t>
            </a:r>
            <a:r>
              <a:rPr lang="en-US" dirty="0"/>
              <a:t> He himself bore our sins in his body on the tree, that we might die to sin and live to righteousness. By his wounds you have been healed. </a:t>
            </a:r>
          </a:p>
          <a:p>
            <a:pPr marL="0" indent="0">
              <a:spcBef>
                <a:spcPts val="0"/>
              </a:spcBef>
              <a:spcAft>
                <a:spcPts val="1800"/>
              </a:spcAft>
              <a:buNone/>
            </a:pPr>
            <a:r>
              <a:rPr lang="en-US" b="1" dirty="0"/>
              <a:t>John 19:30 </a:t>
            </a:r>
            <a:r>
              <a:rPr lang="en-US" dirty="0"/>
              <a:t>When Jesus had received the sour wine, he said, “It is finished,” and he bowed his head and gave up his spirit. </a:t>
            </a:r>
          </a:p>
        </p:txBody>
      </p:sp>
    </p:spTree>
    <p:extLst>
      <p:ext uri="{BB962C8B-B14F-4D97-AF65-F5344CB8AC3E}">
        <p14:creationId xmlns:p14="http://schemas.microsoft.com/office/powerpoint/2010/main" val="12633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left)">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wipe(left)">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wipe(left)">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792162"/>
          </a:xfrm>
        </p:spPr>
        <p:txBody>
          <a:bodyPr>
            <a:noAutofit/>
          </a:bodyPr>
          <a:lstStyle/>
          <a:p>
            <a:r>
              <a:rPr lang="en-US" b="1" u="sng" dirty="0"/>
              <a:t>Jesus Died and was Buried</a:t>
            </a:r>
          </a:p>
        </p:txBody>
      </p:sp>
      <p:sp>
        <p:nvSpPr>
          <p:cNvPr id="4" name="Content Placeholder 3"/>
          <p:cNvSpPr>
            <a:spLocks noGrp="1"/>
          </p:cNvSpPr>
          <p:nvPr>
            <p:ph sz="half" idx="1"/>
          </p:nvPr>
        </p:nvSpPr>
        <p:spPr>
          <a:xfrm>
            <a:off x="7391400" y="1036636"/>
            <a:ext cx="4648200" cy="5745164"/>
          </a:xfrm>
        </p:spPr>
        <p:txBody>
          <a:bodyPr>
            <a:noAutofit/>
          </a:bodyPr>
          <a:lstStyle/>
          <a:p>
            <a:pPr>
              <a:lnSpc>
                <a:spcPct val="90000"/>
              </a:lnSpc>
              <a:spcAft>
                <a:spcPts val="1200"/>
              </a:spcAft>
            </a:pPr>
            <a:r>
              <a:rPr lang="en-US" sz="2600" b="1" dirty="0"/>
              <a:t>Matthew 27 – </a:t>
            </a:r>
            <a:r>
              <a:rPr lang="en-US" sz="2600" dirty="0"/>
              <a:t>Jesus died and was buried</a:t>
            </a:r>
          </a:p>
          <a:p>
            <a:pPr>
              <a:lnSpc>
                <a:spcPct val="90000"/>
              </a:lnSpc>
              <a:spcAft>
                <a:spcPts val="1200"/>
              </a:spcAft>
            </a:pPr>
            <a:r>
              <a:rPr lang="en-US" sz="2600" b="1" dirty="0"/>
              <a:t>Verses 57-58 </a:t>
            </a:r>
            <a:r>
              <a:rPr lang="en-US" sz="2600" dirty="0"/>
              <a:t>: Jesus’ body is taken down by Joseph, a well-known leader</a:t>
            </a:r>
          </a:p>
          <a:p>
            <a:pPr>
              <a:lnSpc>
                <a:spcPct val="90000"/>
              </a:lnSpc>
              <a:spcAft>
                <a:spcPts val="1200"/>
              </a:spcAft>
            </a:pPr>
            <a:r>
              <a:rPr lang="en-US" sz="2600" b="1" dirty="0"/>
              <a:t>Verses 59-60 </a:t>
            </a:r>
            <a:r>
              <a:rPr lang="en-US" sz="2600" dirty="0"/>
              <a:t>: Jesus’ body was buried in a secure tomb</a:t>
            </a:r>
          </a:p>
          <a:p>
            <a:pPr>
              <a:lnSpc>
                <a:spcPct val="90000"/>
              </a:lnSpc>
              <a:spcAft>
                <a:spcPts val="1200"/>
              </a:spcAft>
            </a:pPr>
            <a:r>
              <a:rPr lang="en-US" sz="2600" b="1" dirty="0"/>
              <a:t>Verses 62-66 </a:t>
            </a:r>
            <a:r>
              <a:rPr lang="en-US" sz="2600" dirty="0"/>
              <a:t>: the religious leaders knew Jesus promised to rise again, so they did everything possible to prevent grave robbery</a:t>
            </a:r>
          </a:p>
        </p:txBody>
      </p:sp>
      <p:sp>
        <p:nvSpPr>
          <p:cNvPr id="2" name="Content Placeholder 1"/>
          <p:cNvSpPr>
            <a:spLocks noGrp="1"/>
          </p:cNvSpPr>
          <p:nvPr>
            <p:ph sz="half" idx="2"/>
          </p:nvPr>
        </p:nvSpPr>
        <p:spPr>
          <a:xfrm>
            <a:off x="457200" y="990601"/>
            <a:ext cx="6781800" cy="5745163"/>
          </a:xfrm>
        </p:spPr>
        <p:txBody>
          <a:bodyPr>
            <a:noAutofit/>
          </a:bodyPr>
          <a:lstStyle/>
          <a:p>
            <a:pPr marL="0" indent="0">
              <a:lnSpc>
                <a:spcPct val="80000"/>
              </a:lnSpc>
              <a:spcBef>
                <a:spcPts val="0"/>
              </a:spcBef>
              <a:spcAft>
                <a:spcPts val="1800"/>
              </a:spcAft>
              <a:buNone/>
            </a:pPr>
            <a:r>
              <a:rPr lang="en-US" sz="2100" b="1" dirty="0"/>
              <a:t>Matt 27:57-58</a:t>
            </a:r>
            <a:r>
              <a:rPr lang="en-US" sz="2100" dirty="0"/>
              <a:t> When it was evening, there came a rich man from </a:t>
            </a:r>
            <a:r>
              <a:rPr lang="en-US" sz="2100" dirty="0" err="1"/>
              <a:t>Arimathea</a:t>
            </a:r>
            <a:r>
              <a:rPr lang="en-US" sz="2100" dirty="0"/>
              <a:t>, named Joseph, who also was a disciple of Jesus. He went to Pilate and asked for the body of Jesus. Then Pilate ordered it to be given to him. </a:t>
            </a:r>
          </a:p>
          <a:p>
            <a:pPr marL="0" indent="0">
              <a:lnSpc>
                <a:spcPct val="80000"/>
              </a:lnSpc>
              <a:spcBef>
                <a:spcPts val="0"/>
              </a:spcBef>
              <a:spcAft>
                <a:spcPts val="1800"/>
              </a:spcAft>
              <a:buNone/>
            </a:pPr>
            <a:r>
              <a:rPr lang="en-US" sz="2100" b="1" dirty="0"/>
              <a:t>59-60</a:t>
            </a:r>
            <a:r>
              <a:rPr lang="en-US" sz="2100" dirty="0"/>
              <a:t> And Joseph took the body and wrapped it in a clean linen shroud and laid it in his own new tomb, which he had cut in the rock. And he rolled a great stone to the entrance of the tomb and went away.</a:t>
            </a:r>
          </a:p>
          <a:p>
            <a:pPr marL="0" indent="0">
              <a:lnSpc>
                <a:spcPct val="80000"/>
              </a:lnSpc>
              <a:spcBef>
                <a:spcPts val="0"/>
              </a:spcBef>
              <a:spcAft>
                <a:spcPts val="1800"/>
              </a:spcAft>
              <a:buNone/>
            </a:pPr>
            <a:r>
              <a:rPr lang="en-US" sz="2100" b="1" dirty="0"/>
              <a:t>62-66</a:t>
            </a:r>
            <a:r>
              <a:rPr lang="en-US" sz="2100" dirty="0"/>
              <a:t> The next day, that is, after the day of Preparation, the chief priests and the Pharisees gathered before Pilate and said, “Sir, we remember how that impostor said, while he was still alive, ‘After three days I will rise.’ Therefore order the tomb to be made secure until the third day, lest his disciples go and steal him away and tell the people, ‘He has risen from the dead,’ and the last fraud will be worse than the first.” Pilate said to them, “You have a guard of soldiers. Go, make it as secure as you can.” So they went and made the tomb secure by sealing the stone and setting a guard.</a:t>
            </a:r>
          </a:p>
        </p:txBody>
      </p:sp>
    </p:spTree>
    <p:extLst>
      <p:ext uri="{BB962C8B-B14F-4D97-AF65-F5344CB8AC3E}">
        <p14:creationId xmlns:p14="http://schemas.microsoft.com/office/powerpoint/2010/main" val="225844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792162"/>
          </a:xfrm>
        </p:spPr>
        <p:txBody>
          <a:bodyPr>
            <a:noAutofit/>
          </a:bodyPr>
          <a:lstStyle/>
          <a:p>
            <a:r>
              <a:rPr lang="en-US" b="1" u="sng" dirty="0"/>
              <a:t>Jesus Rises and Conquers Death!</a:t>
            </a:r>
          </a:p>
        </p:txBody>
      </p:sp>
      <p:sp>
        <p:nvSpPr>
          <p:cNvPr id="4" name="Content Placeholder 3"/>
          <p:cNvSpPr>
            <a:spLocks noGrp="1"/>
          </p:cNvSpPr>
          <p:nvPr>
            <p:ph sz="half" idx="1"/>
          </p:nvPr>
        </p:nvSpPr>
        <p:spPr>
          <a:xfrm>
            <a:off x="7772400" y="914400"/>
            <a:ext cx="4398981" cy="5943601"/>
          </a:xfrm>
        </p:spPr>
        <p:txBody>
          <a:bodyPr>
            <a:noAutofit/>
          </a:bodyPr>
          <a:lstStyle/>
          <a:p>
            <a:pPr>
              <a:lnSpc>
                <a:spcPct val="90000"/>
              </a:lnSpc>
              <a:spcAft>
                <a:spcPts val="1200"/>
              </a:spcAft>
            </a:pPr>
            <a:r>
              <a:rPr lang="en-US" sz="2400" b="1" dirty="0"/>
              <a:t>Matthew 28  – </a:t>
            </a:r>
            <a:r>
              <a:rPr lang="en-US" sz="2400" dirty="0"/>
              <a:t>The empty tomb</a:t>
            </a:r>
          </a:p>
          <a:p>
            <a:pPr lvl="1">
              <a:lnSpc>
                <a:spcPct val="90000"/>
              </a:lnSpc>
              <a:spcAft>
                <a:spcPts val="1200"/>
              </a:spcAft>
            </a:pPr>
            <a:r>
              <a:rPr lang="en-US" sz="2000" b="1" dirty="0"/>
              <a:t>Verse 1 </a:t>
            </a:r>
            <a:r>
              <a:rPr lang="en-US" sz="2000" dirty="0"/>
              <a:t>: Sunday morning, the women go to the tomb</a:t>
            </a:r>
          </a:p>
          <a:p>
            <a:pPr lvl="1">
              <a:lnSpc>
                <a:spcPct val="90000"/>
              </a:lnSpc>
              <a:spcAft>
                <a:spcPts val="1200"/>
              </a:spcAft>
            </a:pPr>
            <a:r>
              <a:rPr lang="en-US" sz="2000" b="1" dirty="0"/>
              <a:t>Verses 2-4 </a:t>
            </a:r>
            <a:r>
              <a:rPr lang="en-US" sz="2000" dirty="0"/>
              <a:t>: A powerful angel rolled away the stone, terrifying the guards</a:t>
            </a:r>
          </a:p>
          <a:p>
            <a:pPr lvl="1">
              <a:lnSpc>
                <a:spcPct val="90000"/>
              </a:lnSpc>
              <a:spcAft>
                <a:spcPts val="1200"/>
              </a:spcAft>
            </a:pPr>
            <a:r>
              <a:rPr lang="en-US" sz="2000" b="1" dirty="0"/>
              <a:t>Verses 5-6 </a:t>
            </a:r>
            <a:r>
              <a:rPr lang="en-US" sz="2000" dirty="0"/>
              <a:t>: “He is not here … He has risen, just as He said!”</a:t>
            </a:r>
          </a:p>
          <a:p>
            <a:pPr>
              <a:lnSpc>
                <a:spcPct val="90000"/>
              </a:lnSpc>
              <a:spcAft>
                <a:spcPts val="1200"/>
              </a:spcAft>
            </a:pPr>
            <a:r>
              <a:rPr lang="en-US" sz="2400" b="1" dirty="0"/>
              <a:t>John 20:19-20  </a:t>
            </a:r>
            <a:r>
              <a:rPr lang="en-US" sz="2400" dirty="0"/>
              <a:t>The risen Lord and His apostles</a:t>
            </a:r>
          </a:p>
          <a:p>
            <a:pPr>
              <a:lnSpc>
                <a:spcPct val="90000"/>
              </a:lnSpc>
              <a:spcAft>
                <a:spcPts val="1200"/>
              </a:spcAft>
            </a:pPr>
            <a:r>
              <a:rPr lang="en-US" sz="2400" b="1" dirty="0"/>
              <a:t>1 Corinthians 15:3-6  </a:t>
            </a:r>
            <a:r>
              <a:rPr lang="en-US" sz="2400" dirty="0"/>
              <a:t>The risen Jesus and 500 witnesses </a:t>
            </a:r>
          </a:p>
        </p:txBody>
      </p:sp>
      <p:sp>
        <p:nvSpPr>
          <p:cNvPr id="2" name="Content Placeholder 1"/>
          <p:cNvSpPr>
            <a:spLocks noGrp="1"/>
          </p:cNvSpPr>
          <p:nvPr>
            <p:ph sz="half" idx="2"/>
          </p:nvPr>
        </p:nvSpPr>
        <p:spPr>
          <a:xfrm>
            <a:off x="533400" y="914400"/>
            <a:ext cx="7162800" cy="5867400"/>
          </a:xfrm>
        </p:spPr>
        <p:txBody>
          <a:bodyPr>
            <a:normAutofit fontScale="62500" lnSpcReduction="20000"/>
          </a:bodyPr>
          <a:lstStyle/>
          <a:p>
            <a:pPr marL="0" indent="0">
              <a:spcBef>
                <a:spcPts val="0"/>
              </a:spcBef>
              <a:spcAft>
                <a:spcPts val="1200"/>
              </a:spcAft>
              <a:buNone/>
            </a:pPr>
            <a:r>
              <a:rPr lang="en-US" sz="3000" b="1" dirty="0"/>
              <a:t>Matt 28:1</a:t>
            </a:r>
            <a:r>
              <a:rPr lang="en-US" sz="3000" dirty="0"/>
              <a:t> Now after the Sabbath, toward the dawn of the first day of the week, Mary Magdalene and the other Mary went to see the tomb.</a:t>
            </a:r>
          </a:p>
          <a:p>
            <a:pPr marL="0" indent="0">
              <a:spcBef>
                <a:spcPts val="0"/>
              </a:spcBef>
              <a:spcAft>
                <a:spcPts val="1200"/>
              </a:spcAft>
              <a:buNone/>
            </a:pPr>
            <a:r>
              <a:rPr lang="en-US" sz="3000" b="1" dirty="0"/>
              <a:t>2-4 </a:t>
            </a:r>
            <a:r>
              <a:rPr lang="en-US" sz="3000" dirty="0"/>
              <a:t>And behold, there was a great earthquake, for an angel of the Lord descended from heaven and came and rolled back the stone and sat on it. His appearance was like lightning, and his clothing white as snow.  And for fear of him the guards trembled and became like dead men.</a:t>
            </a:r>
          </a:p>
          <a:p>
            <a:pPr marL="0" indent="0">
              <a:spcBef>
                <a:spcPts val="0"/>
              </a:spcBef>
              <a:spcAft>
                <a:spcPts val="1200"/>
              </a:spcAft>
              <a:buNone/>
            </a:pPr>
            <a:r>
              <a:rPr lang="en-US" sz="3000" b="1" dirty="0"/>
              <a:t>5-6</a:t>
            </a:r>
            <a:r>
              <a:rPr lang="en-US" sz="3000" dirty="0"/>
              <a:t> But the angel said to the women, “Do not be afraid, for I know that you seek Jesus who was crucified. He is not here, for He has risen, as He said. Come, see the place where He lay. </a:t>
            </a:r>
          </a:p>
          <a:p>
            <a:pPr marL="0" indent="0">
              <a:spcBef>
                <a:spcPts val="0"/>
              </a:spcBef>
              <a:spcAft>
                <a:spcPts val="1200"/>
              </a:spcAft>
              <a:buNone/>
            </a:pPr>
            <a:r>
              <a:rPr lang="en-US" sz="3000" b="1" dirty="0"/>
              <a:t>John 20:19-20</a:t>
            </a:r>
            <a:r>
              <a:rPr lang="en-US" sz="3000" dirty="0"/>
              <a:t> On the evening of that day, the first day of the week, the doors being locked where the disciples were for fear of the Jews, Jesus came and stood among them and said to them, “Peace be with you.” When He had said this, He showed them His hands and His side. Then the disciples were glad when they saw the Lord.</a:t>
            </a:r>
          </a:p>
          <a:p>
            <a:pPr marL="0" indent="0">
              <a:spcBef>
                <a:spcPts val="0"/>
              </a:spcBef>
              <a:spcAft>
                <a:spcPts val="1200"/>
              </a:spcAft>
              <a:buNone/>
            </a:pPr>
            <a:r>
              <a:rPr lang="en-US" sz="3000" b="1" dirty="0"/>
              <a:t>1 Cor:15:3-6</a:t>
            </a:r>
            <a:r>
              <a:rPr lang="en-US" sz="3000" dirty="0"/>
              <a:t> For I delivered to you as of first importance what I also received: that Christ died for our sins in accordance with the Scriptures, that He was buried, that He was raised on the third day in accordance with the Scriptures, and that He appeared to Cephas, then to the twelve. Then He appeared to more than five hundred brothers at one time, most of whom are still alive, though some have fallen asleep.</a:t>
            </a:r>
          </a:p>
          <a:p>
            <a:pPr marL="0" indent="0">
              <a:spcBef>
                <a:spcPts val="0"/>
              </a:spcBef>
              <a:spcAft>
                <a:spcPts val="1200"/>
              </a:spcAft>
              <a:buNone/>
            </a:pPr>
            <a:endParaRPr lang="en-US" dirty="0"/>
          </a:p>
        </p:txBody>
      </p:sp>
    </p:spTree>
    <p:extLst>
      <p:ext uri="{BB962C8B-B14F-4D97-AF65-F5344CB8AC3E}">
        <p14:creationId xmlns:p14="http://schemas.microsoft.com/office/powerpoint/2010/main" val="397705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wipe(left)">
                                      <p:cBhvr>
                                        <p:cTn id="52" dur="500"/>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wipe(left)">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10972800" cy="792162"/>
          </a:xfrm>
        </p:spPr>
        <p:txBody>
          <a:bodyPr/>
          <a:lstStyle/>
          <a:p>
            <a:r>
              <a:rPr lang="en-US" b="1" dirty="0"/>
              <a:t>Tombs of Famous People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6302"/>
            <a:ext cx="4038600" cy="2977497"/>
          </a:xfrm>
          <a:prstGeom prst="rect">
            <a:avLst/>
          </a:prstGeom>
        </p:spPr>
      </p:pic>
      <p:sp>
        <p:nvSpPr>
          <p:cNvPr id="7" name="Rectangle 6"/>
          <p:cNvSpPr/>
          <p:nvPr/>
        </p:nvSpPr>
        <p:spPr>
          <a:xfrm>
            <a:off x="8068" y="3364467"/>
            <a:ext cx="4030532" cy="369332"/>
          </a:xfrm>
          <a:prstGeom prst="rect">
            <a:avLst/>
          </a:prstGeom>
          <a:solidFill>
            <a:schemeClr val="bg2">
              <a:lumMod val="90000"/>
            </a:schemeClr>
          </a:solidFill>
        </p:spPr>
        <p:txBody>
          <a:bodyPr wrap="square">
            <a:spAutoFit/>
          </a:bodyPr>
          <a:lstStyle/>
          <a:p>
            <a:r>
              <a:rPr lang="en-US" b="1" u="sng" dirty="0"/>
              <a:t>The Green Dome – tomb of Muhammad</a:t>
            </a:r>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0476"/>
          <a:stretch/>
        </p:blipFill>
        <p:spPr>
          <a:xfrm>
            <a:off x="4413510" y="756302"/>
            <a:ext cx="4349490" cy="2915040"/>
          </a:xfrm>
          <a:prstGeom prst="rect">
            <a:avLst/>
          </a:prstGeom>
        </p:spPr>
      </p:pic>
      <p:sp>
        <p:nvSpPr>
          <p:cNvPr id="9" name="Rectangle 8"/>
          <p:cNvSpPr/>
          <p:nvPr/>
        </p:nvSpPr>
        <p:spPr>
          <a:xfrm>
            <a:off x="4648200" y="3364468"/>
            <a:ext cx="3886200" cy="369332"/>
          </a:xfrm>
          <a:prstGeom prst="rect">
            <a:avLst/>
          </a:prstGeom>
          <a:solidFill>
            <a:schemeClr val="bg2">
              <a:lumMod val="90000"/>
            </a:schemeClr>
          </a:solidFill>
        </p:spPr>
        <p:txBody>
          <a:bodyPr wrap="square">
            <a:spAutoFit/>
          </a:bodyPr>
          <a:lstStyle/>
          <a:p>
            <a:pPr algn="ctr"/>
            <a:r>
              <a:rPr lang="en-US" b="1" u="sng" dirty="0"/>
              <a:t>Tomb of Abraham, Isaac, and Jacob</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8261" y="756302"/>
            <a:ext cx="2233123" cy="2977497"/>
          </a:xfrm>
          <a:prstGeom prst="rect">
            <a:avLst/>
          </a:prstGeom>
        </p:spPr>
      </p:pic>
      <p:sp>
        <p:nvSpPr>
          <p:cNvPr id="11" name="Rectangle 10"/>
          <p:cNvSpPr/>
          <p:nvPr/>
        </p:nvSpPr>
        <p:spPr>
          <a:xfrm>
            <a:off x="8896511" y="3352800"/>
            <a:ext cx="2609689" cy="369332"/>
          </a:xfrm>
          <a:prstGeom prst="rect">
            <a:avLst/>
          </a:prstGeom>
          <a:solidFill>
            <a:schemeClr val="bg2">
              <a:lumMod val="90000"/>
            </a:schemeClr>
          </a:solidFill>
        </p:spPr>
        <p:txBody>
          <a:bodyPr wrap="none">
            <a:spAutoFit/>
          </a:bodyPr>
          <a:lstStyle/>
          <a:p>
            <a:r>
              <a:rPr lang="en-US" b="1" u="sng" dirty="0"/>
              <a:t>Tomb of </a:t>
            </a:r>
            <a:r>
              <a:rPr lang="zh-CN" altLang="en-US" b="1" u="sng" dirty="0">
                <a:latin typeface="NSimSun" panose="02010609030101010101" pitchFamily="49" charset="-122"/>
                <a:ea typeface="NSimSun" panose="02010609030101010101" pitchFamily="49" charset="-122"/>
              </a:rPr>
              <a:t>孔子</a:t>
            </a:r>
            <a:r>
              <a:rPr lang="en-US" b="1" u="sng" dirty="0"/>
              <a:t> (Confucius)</a:t>
            </a:r>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768" y="3856616"/>
            <a:ext cx="3111832" cy="2971800"/>
          </a:xfrm>
          <a:prstGeom prst="rect">
            <a:avLst/>
          </a:prstGeom>
        </p:spPr>
      </p:pic>
      <p:sp>
        <p:nvSpPr>
          <p:cNvPr id="13" name="Title 3"/>
          <p:cNvSpPr txBox="1">
            <a:spLocks/>
          </p:cNvSpPr>
          <p:nvPr/>
        </p:nvSpPr>
        <p:spPr>
          <a:xfrm>
            <a:off x="116184" y="6445303"/>
            <a:ext cx="3160416" cy="386699"/>
          </a:xfrm>
          <a:prstGeom prst="rect">
            <a:avLst/>
          </a:prstGeom>
          <a:solidFill>
            <a:schemeClr val="bg2">
              <a:lumMod val="9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u="sng" dirty="0"/>
              <a:t>Temple of the Tooth of Buddha</a:t>
            </a:r>
            <a:br>
              <a:rPr lang="en-US" dirty="0"/>
            </a:br>
            <a:r>
              <a:rPr lang="en-US" sz="4800" dirty="0"/>
              <a:t>(contains some remains from Buddha)</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00" y="3827032"/>
            <a:ext cx="4001845" cy="3001384"/>
          </a:xfrm>
          <a:prstGeom prst="rect">
            <a:avLst/>
          </a:prstGeom>
        </p:spPr>
      </p:pic>
      <p:sp>
        <p:nvSpPr>
          <p:cNvPr id="15" name="Title 3"/>
          <p:cNvSpPr txBox="1">
            <a:spLocks/>
          </p:cNvSpPr>
          <p:nvPr/>
        </p:nvSpPr>
        <p:spPr>
          <a:xfrm>
            <a:off x="8153400" y="6282770"/>
            <a:ext cx="3733800" cy="575229"/>
          </a:xfrm>
          <a:prstGeom prst="rect">
            <a:avLst/>
          </a:prstGeom>
          <a:solidFill>
            <a:schemeClr val="bg2">
              <a:lumMod val="9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u="sng" dirty="0"/>
              <a:t>Tomb of “King Tut” (Tutankhamun)</a:t>
            </a:r>
            <a:br>
              <a:rPr lang="en-US" sz="2800" dirty="0"/>
            </a:br>
            <a:r>
              <a:rPr lang="en-US" sz="1200" dirty="0"/>
              <a:t>(Egyptian Ruler during 1300’s BC - deified)</a:t>
            </a:r>
          </a:p>
        </p:txBody>
      </p:sp>
      <p:grpSp>
        <p:nvGrpSpPr>
          <p:cNvPr id="19" name="Group 18"/>
          <p:cNvGrpSpPr/>
          <p:nvPr/>
        </p:nvGrpSpPr>
        <p:grpSpPr>
          <a:xfrm>
            <a:off x="3733800" y="3827032"/>
            <a:ext cx="3908313" cy="2931235"/>
            <a:chOff x="3733800" y="3827032"/>
            <a:chExt cx="3908313" cy="2931235"/>
          </a:xfrm>
        </p:grpSpPr>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3800" y="3827032"/>
              <a:ext cx="3908313" cy="2931235"/>
            </a:xfrm>
            <a:prstGeom prst="rect">
              <a:avLst/>
            </a:prstGeom>
          </p:spPr>
        </p:pic>
        <p:sp>
          <p:nvSpPr>
            <p:cNvPr id="17" name="Title 3"/>
            <p:cNvSpPr txBox="1">
              <a:spLocks/>
            </p:cNvSpPr>
            <p:nvPr/>
          </p:nvSpPr>
          <p:spPr>
            <a:xfrm>
              <a:off x="3821056" y="3889489"/>
              <a:ext cx="3733800" cy="575229"/>
            </a:xfrm>
            <a:prstGeom prst="rect">
              <a:avLst/>
            </a:prstGeom>
            <a:solidFill>
              <a:schemeClr val="bg2">
                <a:lumMod val="9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u="sng" dirty="0"/>
                <a:t>Tomb of Jesus?</a:t>
              </a:r>
            </a:p>
            <a:p>
              <a:r>
                <a:rPr lang="en-US" sz="1200" dirty="0"/>
                <a:t>No one knows – it is empty…</a:t>
              </a:r>
            </a:p>
          </p:txBody>
        </p:sp>
      </p:grpSp>
      <p:sp>
        <p:nvSpPr>
          <p:cNvPr id="18" name="TextBox 17"/>
          <p:cNvSpPr txBox="1"/>
          <p:nvPr/>
        </p:nvSpPr>
        <p:spPr>
          <a:xfrm>
            <a:off x="1295400" y="990600"/>
            <a:ext cx="9601200" cy="1200329"/>
          </a:xfrm>
          <a:prstGeom prst="rect">
            <a:avLst/>
          </a:prstGeom>
          <a:solidFill>
            <a:srgbClr val="002060"/>
          </a:solidFill>
        </p:spPr>
        <p:txBody>
          <a:bodyPr wrap="square" rtlCol="0">
            <a:spAutoFit/>
          </a:bodyPr>
          <a:lstStyle/>
          <a:p>
            <a:pPr algn="ctr"/>
            <a:r>
              <a:rPr lang="en-US" sz="3600" dirty="0">
                <a:solidFill>
                  <a:schemeClr val="bg1"/>
                </a:solidFill>
              </a:rPr>
              <a:t>There are many tombs of famous leaders all over the world.  Jesus’ tomb is different – </a:t>
            </a:r>
            <a:r>
              <a:rPr lang="en-US" sz="3600" b="1" dirty="0">
                <a:solidFill>
                  <a:schemeClr val="bg1"/>
                </a:solidFill>
              </a:rPr>
              <a:t>it is empty</a:t>
            </a:r>
            <a:r>
              <a:rPr lang="en-US" sz="3600" dirty="0">
                <a:solidFill>
                  <a:schemeClr val="bg1"/>
                </a:solidFill>
              </a:rPr>
              <a:t>!</a:t>
            </a:r>
          </a:p>
        </p:txBody>
      </p:sp>
      <p:sp>
        <p:nvSpPr>
          <p:cNvPr id="20" name="Content Placeholder 1"/>
          <p:cNvSpPr txBox="1">
            <a:spLocks/>
          </p:cNvSpPr>
          <p:nvPr/>
        </p:nvSpPr>
        <p:spPr>
          <a:xfrm>
            <a:off x="1033632" y="2985267"/>
            <a:ext cx="10148384" cy="2819400"/>
          </a:xfrm>
          <a:prstGeom prst="rect">
            <a:avLst/>
          </a:prstGeom>
          <a:solidFill>
            <a:schemeClr val="tx1">
              <a:lumMod val="95000"/>
              <a:lumOff val="5000"/>
            </a:schemeClr>
          </a:solidFill>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bg1"/>
                </a:solidFill>
              </a:rPr>
              <a:t>Jesus died </a:t>
            </a:r>
            <a:r>
              <a:rPr lang="en-US" dirty="0">
                <a:solidFill>
                  <a:schemeClr val="bg1"/>
                </a:solidFill>
              </a:rPr>
              <a:t>in our place. He then </a:t>
            </a:r>
            <a:r>
              <a:rPr lang="en-US" b="1" dirty="0">
                <a:solidFill>
                  <a:schemeClr val="bg1"/>
                </a:solidFill>
              </a:rPr>
              <a:t>rose</a:t>
            </a:r>
            <a:r>
              <a:rPr lang="en-US" dirty="0">
                <a:solidFill>
                  <a:schemeClr val="bg1"/>
                </a:solidFill>
              </a:rPr>
              <a:t> and </a:t>
            </a:r>
            <a:r>
              <a:rPr lang="en-US" b="1" dirty="0">
                <a:solidFill>
                  <a:schemeClr val="bg1"/>
                </a:solidFill>
              </a:rPr>
              <a:t>conquered death</a:t>
            </a:r>
            <a:r>
              <a:rPr lang="en-US" dirty="0">
                <a:solidFill>
                  <a:schemeClr val="bg1"/>
                </a:solidFill>
              </a:rPr>
              <a:t>, </a:t>
            </a:r>
            <a:r>
              <a:rPr lang="en-US" sz="3500" u="sng" dirty="0">
                <a:solidFill>
                  <a:schemeClr val="bg1"/>
                </a:solidFill>
              </a:rPr>
              <a:t>solving our 1</a:t>
            </a:r>
            <a:r>
              <a:rPr lang="en-US" sz="3500" u="sng" baseline="30000" dirty="0">
                <a:solidFill>
                  <a:schemeClr val="bg1"/>
                </a:solidFill>
              </a:rPr>
              <a:t>st</a:t>
            </a:r>
            <a:r>
              <a:rPr lang="en-US" sz="3500" u="sng" dirty="0">
                <a:solidFill>
                  <a:schemeClr val="bg1"/>
                </a:solidFill>
              </a:rPr>
              <a:t> problem</a:t>
            </a:r>
            <a:r>
              <a:rPr lang="en-US" sz="3500" dirty="0">
                <a:solidFill>
                  <a:schemeClr val="bg1"/>
                </a:solidFill>
              </a:rPr>
              <a:t>! </a:t>
            </a:r>
          </a:p>
          <a:p>
            <a:pPr marL="0" indent="0" algn="ctr">
              <a:buFont typeface="Arial" panose="020B0604020202020204" pitchFamily="34" charset="0"/>
              <a:buNone/>
            </a:pPr>
            <a:r>
              <a:rPr lang="en-US" dirty="0">
                <a:solidFill>
                  <a:schemeClr val="bg1"/>
                </a:solidFill>
              </a:rPr>
              <a:t>“Jesus said to her, ‘I am the resurrection and the life. Whoever believes in me, though he die, yet shall he live, and everyone who lives and believes in me shall never die.’” </a:t>
            </a:r>
            <a:r>
              <a:rPr lang="en-US" b="1" dirty="0">
                <a:solidFill>
                  <a:schemeClr val="bg1"/>
                </a:solidFill>
              </a:rPr>
              <a:t>John 11:25-26</a:t>
            </a:r>
            <a:endParaRPr lang="en-US" dirty="0">
              <a:solidFill>
                <a:schemeClr val="bg1"/>
              </a:solidFill>
            </a:endParaRPr>
          </a:p>
        </p:txBody>
      </p:sp>
    </p:spTree>
    <p:extLst>
      <p:ext uri="{BB962C8B-B14F-4D97-AF65-F5344CB8AC3E}">
        <p14:creationId xmlns:p14="http://schemas.microsoft.com/office/powerpoint/2010/main" val="35561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9358" y="1295400"/>
            <a:ext cx="3352800" cy="4876800"/>
          </a:xfrm>
        </p:spPr>
        <p:txBody>
          <a:bodyPr>
            <a:normAutofit/>
          </a:bodyPr>
          <a:lstStyle/>
          <a:p>
            <a:r>
              <a:rPr lang="en-US" sz="9600" dirty="0">
                <a:latin typeface="Impact" panose="020B0806030902050204" pitchFamily="34" charset="0"/>
              </a:rPr>
              <a:t>Sin</a:t>
            </a:r>
            <a:br>
              <a:rPr lang="en-US" sz="9600" dirty="0"/>
            </a:br>
            <a:br>
              <a:rPr lang="en-US" sz="9600" dirty="0"/>
            </a:br>
            <a:r>
              <a:rPr lang="en-US" sz="9600" dirty="0">
                <a:latin typeface="Impact" panose="020B0806030902050204" pitchFamily="34" charset="0"/>
              </a:rPr>
              <a:t>Death</a:t>
            </a:r>
          </a:p>
        </p:txBody>
      </p:sp>
      <p:sp>
        <p:nvSpPr>
          <p:cNvPr id="3" name="Down Arrow 2"/>
          <p:cNvSpPr/>
          <p:nvPr/>
        </p:nvSpPr>
        <p:spPr>
          <a:xfrm>
            <a:off x="3581401" y="2895601"/>
            <a:ext cx="496711" cy="1710047"/>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p:cNvSpPr txBox="1">
            <a:spLocks/>
          </p:cNvSpPr>
          <p:nvPr/>
        </p:nvSpPr>
        <p:spPr>
          <a:xfrm>
            <a:off x="6096000" y="685801"/>
            <a:ext cx="4343400" cy="34440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en-US" sz="7200" b="1" dirty="0"/>
              <a:t>Guilty of</a:t>
            </a:r>
            <a:br>
              <a:rPr lang="en-US" sz="7200" b="1" dirty="0"/>
            </a:br>
            <a:r>
              <a:rPr lang="en-US" sz="7200" b="1" dirty="0"/>
              <a:t>Breaking</a:t>
            </a:r>
            <a:br>
              <a:rPr lang="en-US" sz="7200" b="1" dirty="0"/>
            </a:br>
            <a:r>
              <a:rPr lang="en-US" sz="7200" b="1" dirty="0"/>
              <a:t>God’s Law</a:t>
            </a:r>
            <a:endParaRPr lang="en-US" sz="6600" b="1" dirty="0"/>
          </a:p>
        </p:txBody>
      </p:sp>
      <p:sp>
        <p:nvSpPr>
          <p:cNvPr id="6" name="TextBox 5"/>
          <p:cNvSpPr txBox="1"/>
          <p:nvPr/>
        </p:nvSpPr>
        <p:spPr>
          <a:xfrm>
            <a:off x="1600200" y="0"/>
            <a:ext cx="8991600" cy="707886"/>
          </a:xfrm>
          <a:prstGeom prst="rect">
            <a:avLst/>
          </a:prstGeom>
          <a:noFill/>
        </p:spPr>
        <p:txBody>
          <a:bodyPr wrap="square" rtlCol="0">
            <a:spAutoFit/>
          </a:bodyPr>
          <a:lstStyle/>
          <a:p>
            <a:pPr algn="ctr"/>
            <a:r>
              <a:rPr lang="en-US" sz="4000" b="1" u="sng" dirty="0"/>
              <a:t>Two great problem that God has solved</a:t>
            </a:r>
          </a:p>
        </p:txBody>
      </p:sp>
      <p:sp>
        <p:nvSpPr>
          <p:cNvPr id="7" name="TextBox 6"/>
          <p:cNvSpPr txBox="1"/>
          <p:nvPr/>
        </p:nvSpPr>
        <p:spPr>
          <a:xfrm>
            <a:off x="6476999" y="4724400"/>
            <a:ext cx="3810000" cy="923330"/>
          </a:xfrm>
          <a:prstGeom prst="rect">
            <a:avLst/>
          </a:prstGeom>
          <a:noFill/>
        </p:spPr>
        <p:txBody>
          <a:bodyPr wrap="square" rtlCol="0">
            <a:spAutoFit/>
          </a:bodyPr>
          <a:lstStyle/>
          <a:p>
            <a:pPr algn="ctr"/>
            <a:r>
              <a:rPr lang="en-US" sz="5400" dirty="0">
                <a:latin typeface="Impact" panose="020B0806030902050204" pitchFamily="34" charset="0"/>
              </a:rPr>
              <a:t>Punishment</a:t>
            </a:r>
          </a:p>
        </p:txBody>
      </p:sp>
      <p:sp>
        <p:nvSpPr>
          <p:cNvPr id="8" name="Down Arrow 7"/>
          <p:cNvSpPr/>
          <p:nvPr/>
        </p:nvSpPr>
        <p:spPr>
          <a:xfrm>
            <a:off x="8133645" y="3581400"/>
            <a:ext cx="496711" cy="10668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itle 1"/>
          <p:cNvSpPr txBox="1">
            <a:spLocks/>
          </p:cNvSpPr>
          <p:nvPr/>
        </p:nvSpPr>
        <p:spPr>
          <a:xfrm>
            <a:off x="1524000" y="1080300"/>
            <a:ext cx="4724400" cy="6006300"/>
          </a:xfrm>
          <a:prstGeom prst="rect">
            <a:avLst/>
          </a:prstGeom>
          <a:solidFill>
            <a:schemeClr val="bg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en-US" sz="8000" dirty="0">
                <a:latin typeface="Broadway" panose="04040905080B02020502" pitchFamily="82" charset="0"/>
              </a:rPr>
              <a:t>Life</a:t>
            </a:r>
            <a:br>
              <a:rPr lang="en-US" sz="8000" dirty="0"/>
            </a:br>
            <a:br>
              <a:rPr lang="en-US" sz="8000" dirty="0"/>
            </a:br>
            <a:endParaRPr lang="en-US" sz="8000" dirty="0"/>
          </a:p>
          <a:p>
            <a:pPr>
              <a:lnSpc>
                <a:spcPts val="6000"/>
              </a:lnSpc>
            </a:pPr>
            <a:endParaRPr lang="en-US" sz="8000" dirty="0"/>
          </a:p>
          <a:p>
            <a:pPr>
              <a:lnSpc>
                <a:spcPts val="6000"/>
              </a:lnSpc>
            </a:pPr>
            <a:br>
              <a:rPr lang="en-US" sz="8000" dirty="0"/>
            </a:br>
            <a:r>
              <a:rPr lang="en-US" sz="6000" b="1" dirty="0"/>
              <a:t>Jesus’ Resurrection</a:t>
            </a:r>
            <a:endParaRPr lang="en-US" sz="6000" b="1" dirty="0">
              <a:latin typeface="Impact" panose="020B0806030902050204" pitchFamily="34" charset="0"/>
            </a:endParaRPr>
          </a:p>
        </p:txBody>
      </p:sp>
      <p:sp>
        <p:nvSpPr>
          <p:cNvPr id="10" name="Down Arrow 9"/>
          <p:cNvSpPr/>
          <p:nvPr/>
        </p:nvSpPr>
        <p:spPr>
          <a:xfrm flipV="1">
            <a:off x="3505200" y="2209800"/>
            <a:ext cx="762000" cy="24384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250674" y="823673"/>
            <a:ext cx="4343400" cy="5853900"/>
          </a:xfrm>
          <a:prstGeom prst="rect">
            <a:avLst/>
          </a:prstGeom>
          <a:solidFill>
            <a:schemeClr val="bg1"/>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400"/>
              </a:lnSpc>
            </a:pPr>
            <a:r>
              <a:rPr lang="en-US" sz="6600" b="1" dirty="0"/>
              <a:t>Righteous</a:t>
            </a:r>
            <a:br>
              <a:rPr lang="en-US" sz="6600" b="1" dirty="0"/>
            </a:br>
            <a:r>
              <a:rPr lang="en-US" sz="6000" b="1" dirty="0"/>
              <a:t>(Not Guilty)</a:t>
            </a:r>
          </a:p>
          <a:p>
            <a:pPr>
              <a:lnSpc>
                <a:spcPts val="6400"/>
              </a:lnSpc>
            </a:pPr>
            <a:endParaRPr lang="en-US" sz="6000" b="1" dirty="0"/>
          </a:p>
          <a:p>
            <a:pPr>
              <a:lnSpc>
                <a:spcPts val="6400"/>
              </a:lnSpc>
            </a:pPr>
            <a:endParaRPr lang="en-US" sz="6000" b="1" dirty="0"/>
          </a:p>
          <a:p>
            <a:pPr>
              <a:lnSpc>
                <a:spcPts val="6400"/>
              </a:lnSpc>
            </a:pPr>
            <a:endParaRPr lang="en-US" sz="6000" b="1" dirty="0"/>
          </a:p>
          <a:p>
            <a:pPr>
              <a:lnSpc>
                <a:spcPts val="6000"/>
              </a:lnSpc>
            </a:pPr>
            <a:r>
              <a:rPr lang="en-US" sz="6000" b="1" dirty="0"/>
              <a:t>Jesus’</a:t>
            </a:r>
          </a:p>
          <a:p>
            <a:pPr>
              <a:lnSpc>
                <a:spcPts val="6000"/>
              </a:lnSpc>
            </a:pPr>
            <a:r>
              <a:rPr lang="en-US" sz="6000" b="1" dirty="0"/>
              <a:t>Punishment</a:t>
            </a:r>
          </a:p>
          <a:p>
            <a:pPr>
              <a:lnSpc>
                <a:spcPts val="6400"/>
              </a:lnSpc>
            </a:pPr>
            <a:endParaRPr lang="en-US" sz="6000" b="1" dirty="0"/>
          </a:p>
        </p:txBody>
      </p:sp>
      <p:sp>
        <p:nvSpPr>
          <p:cNvPr id="12" name="Down Arrow 11"/>
          <p:cNvSpPr/>
          <p:nvPr/>
        </p:nvSpPr>
        <p:spPr>
          <a:xfrm flipV="1">
            <a:off x="8001000" y="2590800"/>
            <a:ext cx="762000" cy="21336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4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944562"/>
          </a:xfrm>
        </p:spPr>
        <p:txBody>
          <a:bodyPr>
            <a:noAutofit/>
          </a:bodyPr>
          <a:lstStyle/>
          <a:p>
            <a:r>
              <a:rPr lang="en-US" b="1" u="sng" dirty="0"/>
              <a:t>Bad News / Good News</a:t>
            </a:r>
          </a:p>
        </p:txBody>
      </p:sp>
      <p:sp>
        <p:nvSpPr>
          <p:cNvPr id="4" name="Content Placeholder 3"/>
          <p:cNvSpPr>
            <a:spLocks noGrp="1"/>
          </p:cNvSpPr>
          <p:nvPr>
            <p:ph sz="half" idx="1"/>
          </p:nvPr>
        </p:nvSpPr>
        <p:spPr>
          <a:xfrm>
            <a:off x="228600" y="1066800"/>
            <a:ext cx="5943600" cy="5638799"/>
          </a:xfrm>
        </p:spPr>
        <p:txBody>
          <a:bodyPr>
            <a:normAutofit fontScale="92500" lnSpcReduction="10000"/>
          </a:bodyPr>
          <a:lstStyle/>
          <a:p>
            <a:pPr>
              <a:spcAft>
                <a:spcPts val="1200"/>
              </a:spcAft>
            </a:pPr>
            <a:r>
              <a:rPr lang="en-US" dirty="0"/>
              <a:t>The </a:t>
            </a:r>
            <a:r>
              <a:rPr lang="en-US" u="sng" dirty="0"/>
              <a:t>bad news</a:t>
            </a:r>
            <a:r>
              <a:rPr lang="en-US" dirty="0"/>
              <a:t>: because of our sin and guilt, we deserve death and punishment.</a:t>
            </a:r>
          </a:p>
          <a:p>
            <a:pPr>
              <a:spcAft>
                <a:spcPts val="1200"/>
              </a:spcAft>
            </a:pPr>
            <a:r>
              <a:rPr lang="en-US" dirty="0"/>
              <a:t>Religion and “good works” can never please the almighty, perfect God</a:t>
            </a:r>
            <a:r>
              <a:rPr lang="en-US" b="1" dirty="0"/>
              <a:t>.</a:t>
            </a:r>
            <a:endParaRPr lang="en-US" dirty="0"/>
          </a:p>
          <a:p>
            <a:pPr>
              <a:spcAft>
                <a:spcPts val="1200"/>
              </a:spcAft>
            </a:pPr>
            <a:r>
              <a:rPr lang="en-US" dirty="0"/>
              <a:t>The </a:t>
            </a:r>
            <a:r>
              <a:rPr lang="en-US" u="sng" dirty="0"/>
              <a:t>good news</a:t>
            </a:r>
            <a:r>
              <a:rPr lang="en-US" dirty="0"/>
              <a:t>: Jesus has solved these problems!</a:t>
            </a:r>
          </a:p>
          <a:p>
            <a:pPr>
              <a:spcAft>
                <a:spcPts val="1200"/>
              </a:spcAft>
            </a:pPr>
            <a:r>
              <a:rPr lang="en-US" dirty="0"/>
              <a:t>What will you do about it?  What will you do with Jesus?</a:t>
            </a:r>
          </a:p>
          <a:p>
            <a:pPr>
              <a:spcAft>
                <a:spcPts val="1200"/>
              </a:spcAft>
            </a:pPr>
            <a:r>
              <a:rPr lang="en-US" dirty="0"/>
              <a:t>The payment for sin is death, but the gift of God is eternal life.  How does a person receive this gift?</a:t>
            </a:r>
          </a:p>
        </p:txBody>
      </p:sp>
      <p:sp>
        <p:nvSpPr>
          <p:cNvPr id="2" name="Content Placeholder 1"/>
          <p:cNvSpPr>
            <a:spLocks noGrp="1"/>
          </p:cNvSpPr>
          <p:nvPr>
            <p:ph sz="half" idx="2"/>
          </p:nvPr>
        </p:nvSpPr>
        <p:spPr>
          <a:xfrm>
            <a:off x="6400800" y="1066800"/>
            <a:ext cx="5562600" cy="5562599"/>
          </a:xfrm>
        </p:spPr>
        <p:txBody>
          <a:bodyPr>
            <a:normAutofit fontScale="92500" lnSpcReduction="10000"/>
          </a:bodyPr>
          <a:lstStyle/>
          <a:p>
            <a:pPr marL="0" indent="0">
              <a:spcBef>
                <a:spcPts val="0"/>
              </a:spcBef>
              <a:spcAft>
                <a:spcPts val="2400"/>
              </a:spcAft>
              <a:buNone/>
            </a:pPr>
            <a:r>
              <a:rPr lang="en-US" dirty="0"/>
              <a:t>“We have all become like one who is unclean, and all our righteous deeds are like a polluted garment. We all fade like a leaf, and our iniquities, like the wind, take us away.”  </a:t>
            </a:r>
            <a:r>
              <a:rPr lang="en-US" b="1" dirty="0"/>
              <a:t>Isaiah 64:6</a:t>
            </a:r>
          </a:p>
          <a:p>
            <a:pPr marL="0" indent="0">
              <a:spcBef>
                <a:spcPts val="0"/>
              </a:spcBef>
              <a:spcAft>
                <a:spcPts val="2400"/>
              </a:spcAft>
              <a:buNone/>
            </a:pPr>
            <a:r>
              <a:rPr lang="en-US" dirty="0"/>
              <a:t>“Jesus said to him, ‘I am the way, and the truth, and the life. No one comes to the Father except through Me.’”  </a:t>
            </a:r>
            <a:r>
              <a:rPr lang="en-US" b="1" dirty="0"/>
              <a:t>John 14:6</a:t>
            </a:r>
          </a:p>
          <a:p>
            <a:pPr marL="0" indent="0">
              <a:spcBef>
                <a:spcPts val="0"/>
              </a:spcBef>
              <a:spcAft>
                <a:spcPts val="2400"/>
              </a:spcAft>
              <a:buNone/>
            </a:pPr>
            <a:r>
              <a:rPr lang="en-US" dirty="0"/>
              <a:t>“For the wages of sin is death, but the free gift of God is eternal life in Christ Jesus our Lord.”  </a:t>
            </a:r>
            <a:r>
              <a:rPr lang="en-US" b="1" dirty="0"/>
              <a:t>Romans 6:23</a:t>
            </a:r>
          </a:p>
        </p:txBody>
      </p:sp>
    </p:spTree>
    <p:extLst>
      <p:ext uri="{BB962C8B-B14F-4D97-AF65-F5344CB8AC3E}">
        <p14:creationId xmlns:p14="http://schemas.microsoft.com/office/powerpoint/2010/main" val="15106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left)">
                                      <p:cBhvr>
                                        <p:cTn id="4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868362"/>
          </a:xfrm>
        </p:spPr>
        <p:txBody>
          <a:bodyPr>
            <a:noAutofit/>
          </a:bodyPr>
          <a:lstStyle/>
          <a:p>
            <a:r>
              <a:rPr lang="en-US" sz="4000" u="sng" dirty="0"/>
              <a:t>Receiving the Best Gift of All !</a:t>
            </a:r>
          </a:p>
        </p:txBody>
      </p:sp>
      <p:sp>
        <p:nvSpPr>
          <p:cNvPr id="4" name="Content Placeholder 3"/>
          <p:cNvSpPr>
            <a:spLocks noGrp="1"/>
          </p:cNvSpPr>
          <p:nvPr>
            <p:ph sz="half" idx="1"/>
          </p:nvPr>
        </p:nvSpPr>
        <p:spPr>
          <a:xfrm>
            <a:off x="177800" y="762001"/>
            <a:ext cx="5994400" cy="6095999"/>
          </a:xfrm>
        </p:spPr>
        <p:txBody>
          <a:bodyPr>
            <a:noAutofit/>
          </a:bodyPr>
          <a:lstStyle/>
          <a:p>
            <a:pPr>
              <a:spcAft>
                <a:spcPts val="1200"/>
              </a:spcAft>
            </a:pPr>
            <a:r>
              <a:rPr lang="en-US" b="1" u="sng" dirty="0"/>
              <a:t>Repent</a:t>
            </a:r>
            <a:r>
              <a:rPr lang="en-US" b="1" dirty="0"/>
              <a:t> and </a:t>
            </a:r>
            <a:r>
              <a:rPr lang="en-US" b="1" u="sng" dirty="0"/>
              <a:t>Believe</a:t>
            </a:r>
            <a:r>
              <a:rPr lang="en-US" b="1" dirty="0"/>
              <a:t> </a:t>
            </a:r>
            <a:r>
              <a:rPr lang="en-US" dirty="0"/>
              <a:t>!</a:t>
            </a:r>
          </a:p>
          <a:p>
            <a:pPr lvl="1">
              <a:spcAft>
                <a:spcPts val="1200"/>
              </a:spcAft>
            </a:pPr>
            <a:r>
              <a:rPr lang="en-US" dirty="0"/>
              <a:t>Stop going your own way – </a:t>
            </a:r>
            <a:r>
              <a:rPr lang="en-US" u="sng" dirty="0"/>
              <a:t>turn around </a:t>
            </a:r>
            <a:r>
              <a:rPr lang="en-US" dirty="0"/>
              <a:t>and choose to follow Jesus. </a:t>
            </a:r>
          </a:p>
          <a:p>
            <a:pPr lvl="1">
              <a:spcAft>
                <a:spcPts val="1200"/>
              </a:spcAft>
            </a:pPr>
            <a:r>
              <a:rPr lang="en-US" dirty="0"/>
              <a:t>Believe in </a:t>
            </a:r>
            <a:r>
              <a:rPr lang="en-US" u="sng" dirty="0"/>
              <a:t>your heart</a:t>
            </a:r>
            <a:r>
              <a:rPr lang="en-US" dirty="0"/>
              <a:t> that Jesus died for </a:t>
            </a:r>
            <a:r>
              <a:rPr lang="en-US" u="sng" dirty="0"/>
              <a:t>your sin</a:t>
            </a:r>
            <a:r>
              <a:rPr lang="en-US" dirty="0"/>
              <a:t> and that </a:t>
            </a:r>
            <a:r>
              <a:rPr lang="en-US" u="sng" dirty="0"/>
              <a:t>God raised Him </a:t>
            </a:r>
            <a:r>
              <a:rPr lang="en-US" dirty="0"/>
              <a:t>from the dead</a:t>
            </a:r>
          </a:p>
          <a:p>
            <a:pPr lvl="1">
              <a:spcAft>
                <a:spcPts val="1200"/>
              </a:spcAft>
            </a:pPr>
            <a:r>
              <a:rPr lang="en-US" dirty="0"/>
              <a:t>Confess that Jesus is </a:t>
            </a:r>
            <a:r>
              <a:rPr lang="en-US" u="sng" dirty="0"/>
              <a:t>the Lord of all</a:t>
            </a:r>
            <a:r>
              <a:rPr lang="en-US" dirty="0"/>
              <a:t> and surrender to Him as </a:t>
            </a:r>
            <a:r>
              <a:rPr lang="en-US" u="sng" dirty="0"/>
              <a:t>your Lord</a:t>
            </a:r>
            <a:r>
              <a:rPr lang="en-US" dirty="0"/>
              <a:t>!</a:t>
            </a:r>
          </a:p>
          <a:p>
            <a:pPr>
              <a:spcAft>
                <a:spcPts val="1200"/>
              </a:spcAft>
            </a:pPr>
            <a:r>
              <a:rPr lang="en-US" b="1" dirty="0"/>
              <a:t>John 1:12 </a:t>
            </a:r>
            <a:r>
              <a:rPr lang="en-US" dirty="0"/>
              <a:t>– Turn to the Father and believe, becoming a child of God!</a:t>
            </a:r>
          </a:p>
          <a:p>
            <a:pPr>
              <a:spcAft>
                <a:spcPts val="1200"/>
              </a:spcAft>
            </a:pPr>
            <a:r>
              <a:rPr lang="en-US" b="1" dirty="0"/>
              <a:t>Grace</a:t>
            </a:r>
            <a:r>
              <a:rPr lang="en-US" dirty="0"/>
              <a:t> – God saves sinful people as a gift, by His work, not ours</a:t>
            </a:r>
          </a:p>
        </p:txBody>
      </p:sp>
      <p:sp>
        <p:nvSpPr>
          <p:cNvPr id="2" name="Content Placeholder 1"/>
          <p:cNvSpPr>
            <a:spLocks noGrp="1"/>
          </p:cNvSpPr>
          <p:nvPr>
            <p:ph sz="half" idx="2"/>
          </p:nvPr>
        </p:nvSpPr>
        <p:spPr>
          <a:xfrm>
            <a:off x="6426200" y="1066800"/>
            <a:ext cx="5537200" cy="5562600"/>
          </a:xfrm>
        </p:spPr>
        <p:txBody>
          <a:bodyPr>
            <a:noAutofit/>
          </a:bodyPr>
          <a:lstStyle/>
          <a:p>
            <a:pPr marL="0" indent="0">
              <a:lnSpc>
                <a:spcPct val="90000"/>
              </a:lnSpc>
              <a:spcAft>
                <a:spcPts val="1200"/>
              </a:spcAft>
              <a:buNone/>
            </a:pPr>
            <a:r>
              <a:rPr lang="en-US" sz="2200" dirty="0"/>
              <a:t>“Jesus came into Galilee, proclaiming the gospel of God, and saying, ‘The time is fulfilled, and the kingdom of God is at hand; </a:t>
            </a:r>
            <a:r>
              <a:rPr lang="en-US" sz="2200" u="sng" dirty="0"/>
              <a:t>repent and believe</a:t>
            </a:r>
            <a:r>
              <a:rPr lang="en-US" sz="2200" dirty="0"/>
              <a:t> in the gospel.’”  </a:t>
            </a:r>
            <a:r>
              <a:rPr lang="en-US" sz="2200" b="1" dirty="0"/>
              <a:t>Mark 1:14,15</a:t>
            </a:r>
          </a:p>
          <a:p>
            <a:pPr marL="0" indent="0">
              <a:lnSpc>
                <a:spcPct val="90000"/>
              </a:lnSpc>
              <a:spcAft>
                <a:spcPts val="1200"/>
              </a:spcAft>
              <a:buNone/>
            </a:pPr>
            <a:r>
              <a:rPr lang="en-US" sz="2200" dirty="0"/>
              <a:t>“If you </a:t>
            </a:r>
            <a:r>
              <a:rPr lang="en-US" sz="2200" u="sng" dirty="0"/>
              <a:t>confess</a:t>
            </a:r>
            <a:r>
              <a:rPr lang="en-US" sz="2200" dirty="0"/>
              <a:t> with your mouth that </a:t>
            </a:r>
            <a:r>
              <a:rPr lang="en-US" sz="2200" u="sng" dirty="0"/>
              <a:t>Jesus is Lord</a:t>
            </a:r>
            <a:r>
              <a:rPr lang="en-US" sz="2200" dirty="0"/>
              <a:t> and </a:t>
            </a:r>
            <a:r>
              <a:rPr lang="en-US" sz="2200" u="sng" dirty="0"/>
              <a:t>believe in your heart</a:t>
            </a:r>
            <a:r>
              <a:rPr lang="en-US" sz="2200" dirty="0"/>
              <a:t> that God </a:t>
            </a:r>
            <a:r>
              <a:rPr lang="en-US" sz="2200" u="sng" dirty="0"/>
              <a:t>raised Him from the dead</a:t>
            </a:r>
            <a:r>
              <a:rPr lang="en-US" sz="2200" dirty="0"/>
              <a:t>, you will be saved.”  </a:t>
            </a:r>
            <a:r>
              <a:rPr lang="en-US" sz="2200" b="1" dirty="0"/>
              <a:t>Romans 10:9</a:t>
            </a:r>
          </a:p>
          <a:p>
            <a:pPr marL="0" indent="0">
              <a:lnSpc>
                <a:spcPct val="90000"/>
              </a:lnSpc>
              <a:spcAft>
                <a:spcPts val="1200"/>
              </a:spcAft>
              <a:buNone/>
            </a:pPr>
            <a:r>
              <a:rPr lang="en-US" sz="2200" dirty="0"/>
              <a:t>“But to all who did receive Him [Jesus], who </a:t>
            </a:r>
            <a:r>
              <a:rPr lang="en-US" sz="2200" u="sng" dirty="0"/>
              <a:t>believed in His name</a:t>
            </a:r>
            <a:r>
              <a:rPr lang="en-US" sz="2200" dirty="0"/>
              <a:t>, He gave the right to become children of God,” </a:t>
            </a:r>
            <a:r>
              <a:rPr lang="en-US" sz="2200" b="1" dirty="0"/>
              <a:t> John 1:12</a:t>
            </a:r>
          </a:p>
          <a:p>
            <a:pPr marL="0" indent="0">
              <a:lnSpc>
                <a:spcPct val="90000"/>
              </a:lnSpc>
              <a:spcAft>
                <a:spcPts val="1200"/>
              </a:spcAft>
              <a:buNone/>
            </a:pPr>
            <a:r>
              <a:rPr lang="en-US" sz="2200" dirty="0"/>
              <a:t>For </a:t>
            </a:r>
            <a:r>
              <a:rPr lang="en-US" sz="2200" u="sng" dirty="0"/>
              <a:t>by grace</a:t>
            </a:r>
            <a:r>
              <a:rPr lang="en-US" sz="2200" dirty="0"/>
              <a:t> you have been saved through </a:t>
            </a:r>
            <a:r>
              <a:rPr lang="en-US" sz="2200" u="sng" dirty="0"/>
              <a:t>faith</a:t>
            </a:r>
            <a:r>
              <a:rPr lang="en-US" sz="2200" dirty="0"/>
              <a:t>. And this is not your own doing; it is </a:t>
            </a:r>
            <a:r>
              <a:rPr lang="en-US" sz="2200" u="sng" dirty="0"/>
              <a:t>the gift of God</a:t>
            </a:r>
            <a:r>
              <a:rPr lang="en-US" sz="2200" dirty="0"/>
              <a:t>, </a:t>
            </a:r>
            <a:r>
              <a:rPr lang="en-US" sz="2200" u="sng" dirty="0"/>
              <a:t>not</a:t>
            </a:r>
            <a:r>
              <a:rPr lang="en-US" sz="2200" dirty="0"/>
              <a:t> a result of </a:t>
            </a:r>
            <a:r>
              <a:rPr lang="en-US" sz="2200" u="sng" dirty="0"/>
              <a:t>works</a:t>
            </a:r>
            <a:r>
              <a:rPr lang="en-US" sz="2200" dirty="0"/>
              <a:t>, so that no one may boast.  </a:t>
            </a:r>
            <a:r>
              <a:rPr lang="en-US" sz="2200" b="1" dirty="0"/>
              <a:t>Ephesians 2:8,9 </a:t>
            </a:r>
          </a:p>
          <a:p>
            <a:pPr marL="0" indent="0">
              <a:lnSpc>
                <a:spcPct val="90000"/>
              </a:lnSpc>
              <a:spcAft>
                <a:spcPts val="1200"/>
              </a:spcAft>
              <a:buNone/>
            </a:pPr>
            <a:endParaRPr lang="en-US" sz="2200" b="1" dirty="0"/>
          </a:p>
        </p:txBody>
      </p:sp>
    </p:spTree>
    <p:extLst>
      <p:ext uri="{BB962C8B-B14F-4D97-AF65-F5344CB8AC3E}">
        <p14:creationId xmlns:p14="http://schemas.microsoft.com/office/powerpoint/2010/main" val="7666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left)">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left)">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left)">
                                      <p:cBhvr>
                                        <p:cTn id="47" dur="500"/>
                                        <p:tgtEl>
                                          <p:spTgt spid="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wipe(left)">
                                      <p:cBhvr>
                                        <p:cTn id="5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93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838200"/>
          </a:xfrm>
        </p:spPr>
        <p:txBody>
          <a:bodyPr>
            <a:noAutofit/>
          </a:bodyPr>
          <a:lstStyle/>
          <a:p>
            <a:r>
              <a:rPr lang="en-US" sz="4000" u="sng" dirty="0"/>
              <a:t>God’s solution to our big problems</a:t>
            </a:r>
          </a:p>
        </p:txBody>
      </p:sp>
      <p:sp>
        <p:nvSpPr>
          <p:cNvPr id="4" name="Content Placeholder 3"/>
          <p:cNvSpPr>
            <a:spLocks noGrp="1"/>
          </p:cNvSpPr>
          <p:nvPr>
            <p:ph idx="1"/>
          </p:nvPr>
        </p:nvSpPr>
        <p:spPr>
          <a:xfrm>
            <a:off x="1676400" y="838200"/>
            <a:ext cx="8915400" cy="5562600"/>
          </a:xfrm>
        </p:spPr>
        <p:txBody>
          <a:bodyPr>
            <a:normAutofit fontScale="92500" lnSpcReduction="20000"/>
          </a:bodyPr>
          <a:lstStyle/>
          <a:p>
            <a:pPr>
              <a:spcAft>
                <a:spcPts val="1200"/>
              </a:spcAft>
            </a:pPr>
            <a:r>
              <a:rPr lang="en-US" dirty="0"/>
              <a:t>In the garden, we all inherited 3 things: fear, guilt, and shame</a:t>
            </a:r>
          </a:p>
          <a:p>
            <a:pPr marL="971550" lvl="1" indent="-514350">
              <a:spcAft>
                <a:spcPts val="1200"/>
              </a:spcAft>
              <a:buFont typeface="+mj-lt"/>
              <a:buAutoNum type="arabicPeriod"/>
            </a:pPr>
            <a:r>
              <a:rPr lang="en-US" dirty="0"/>
              <a:t>Guilt – </a:t>
            </a:r>
            <a:r>
              <a:rPr lang="en-US" u="sng" dirty="0"/>
              <a:t>punishment</a:t>
            </a:r>
            <a:r>
              <a:rPr lang="en-US" dirty="0"/>
              <a:t> for breaking God’s law</a:t>
            </a:r>
          </a:p>
          <a:p>
            <a:pPr marL="971550" lvl="1" indent="-514350">
              <a:spcAft>
                <a:spcPts val="1200"/>
              </a:spcAft>
              <a:buFont typeface="+mj-lt"/>
              <a:buAutoNum type="arabicPeriod"/>
            </a:pPr>
            <a:r>
              <a:rPr lang="en-US" dirty="0"/>
              <a:t>Fear – the fear of </a:t>
            </a:r>
            <a:r>
              <a:rPr lang="en-US" u="sng" dirty="0"/>
              <a:t>death</a:t>
            </a:r>
            <a:r>
              <a:rPr lang="en-US" dirty="0"/>
              <a:t> because of our sin</a:t>
            </a:r>
          </a:p>
          <a:p>
            <a:pPr marL="971550" lvl="1" indent="-514350">
              <a:spcAft>
                <a:spcPts val="1200"/>
              </a:spcAft>
              <a:buFont typeface="+mj-lt"/>
              <a:buAutoNum type="arabicPeriod"/>
            </a:pPr>
            <a:r>
              <a:rPr lang="en-US" dirty="0"/>
              <a:t>Shame – </a:t>
            </a:r>
            <a:r>
              <a:rPr lang="en-US" u="sng" dirty="0"/>
              <a:t>separation</a:t>
            </a:r>
            <a:r>
              <a:rPr lang="en-US" dirty="0"/>
              <a:t> from a loving Father</a:t>
            </a:r>
          </a:p>
          <a:p>
            <a:pPr>
              <a:spcAft>
                <a:spcPts val="1200"/>
              </a:spcAft>
            </a:pPr>
            <a:r>
              <a:rPr lang="en-US" dirty="0"/>
              <a:t>Through Jesus, all 3 things can be solved:</a:t>
            </a:r>
          </a:p>
          <a:p>
            <a:pPr marL="971550" lvl="1" indent="-514350">
              <a:spcAft>
                <a:spcPts val="1200"/>
              </a:spcAft>
              <a:buFont typeface="+mj-lt"/>
              <a:buAutoNum type="arabicPeriod"/>
            </a:pPr>
            <a:r>
              <a:rPr lang="en-US" dirty="0"/>
              <a:t>Through </a:t>
            </a:r>
            <a:r>
              <a:rPr lang="en-US" u="sng" dirty="0"/>
              <a:t>His death</a:t>
            </a:r>
            <a:r>
              <a:rPr lang="en-US" dirty="0"/>
              <a:t>, He was punished for our guilt</a:t>
            </a:r>
          </a:p>
          <a:p>
            <a:pPr marL="971550" lvl="1" indent="-514350">
              <a:spcAft>
                <a:spcPts val="1200"/>
              </a:spcAft>
              <a:buFont typeface="+mj-lt"/>
              <a:buAutoNum type="arabicPeriod"/>
            </a:pPr>
            <a:r>
              <a:rPr lang="en-US" dirty="0"/>
              <a:t>By </a:t>
            </a:r>
            <a:r>
              <a:rPr lang="en-US" u="sng" dirty="0"/>
              <a:t>His resurrection</a:t>
            </a:r>
            <a:r>
              <a:rPr lang="en-US" dirty="0"/>
              <a:t>, Jesus conquered death (cancelling our greatest fear)</a:t>
            </a:r>
          </a:p>
          <a:p>
            <a:pPr marL="971550" lvl="1" indent="-514350">
              <a:spcAft>
                <a:spcPts val="1200"/>
              </a:spcAft>
              <a:buFont typeface="+mj-lt"/>
              <a:buAutoNum type="arabicPeriod"/>
            </a:pPr>
            <a:r>
              <a:rPr lang="en-US" dirty="0"/>
              <a:t>By </a:t>
            </a:r>
            <a:r>
              <a:rPr lang="en-US" u="sng" dirty="0"/>
              <a:t>believing</a:t>
            </a:r>
            <a:r>
              <a:rPr lang="en-US" dirty="0"/>
              <a:t> in Him, we become children of God (acceptance)</a:t>
            </a:r>
          </a:p>
        </p:txBody>
      </p:sp>
    </p:spTree>
    <p:extLst>
      <p:ext uri="{BB962C8B-B14F-4D97-AF65-F5344CB8AC3E}">
        <p14:creationId xmlns:p14="http://schemas.microsoft.com/office/powerpoint/2010/main" val="3846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838200"/>
          </a:xfrm>
        </p:spPr>
        <p:txBody>
          <a:bodyPr>
            <a:noAutofit/>
          </a:bodyPr>
          <a:lstStyle/>
          <a:p>
            <a:r>
              <a:rPr lang="en-US" sz="4000" dirty="0"/>
              <a:t>World </a:t>
            </a:r>
            <a:r>
              <a:rPr lang="en-US" sz="4000" u="sng" dirty="0"/>
              <a:t>History</a:t>
            </a:r>
            <a:r>
              <a:rPr lang="en-US" sz="4000" dirty="0"/>
              <a:t> – it’s </a:t>
            </a:r>
            <a:r>
              <a:rPr lang="en-US" sz="4000" u="sng" dirty="0"/>
              <a:t>His Story</a:t>
            </a:r>
          </a:p>
        </p:txBody>
      </p:sp>
      <p:sp>
        <p:nvSpPr>
          <p:cNvPr id="4" name="Content Placeholder 3"/>
          <p:cNvSpPr>
            <a:spLocks noGrp="1"/>
          </p:cNvSpPr>
          <p:nvPr>
            <p:ph idx="1"/>
          </p:nvPr>
        </p:nvSpPr>
        <p:spPr>
          <a:xfrm>
            <a:off x="1676400" y="990600"/>
            <a:ext cx="8915400" cy="5562600"/>
          </a:xfrm>
        </p:spPr>
        <p:txBody>
          <a:bodyPr>
            <a:normAutofit fontScale="92500"/>
          </a:bodyPr>
          <a:lstStyle/>
          <a:p>
            <a:pPr>
              <a:spcAft>
                <a:spcPts val="1200"/>
              </a:spcAft>
            </a:pPr>
            <a:r>
              <a:rPr lang="en-US" dirty="0"/>
              <a:t>History is not just a series of random events</a:t>
            </a:r>
          </a:p>
          <a:p>
            <a:pPr>
              <a:spcAft>
                <a:spcPts val="1200"/>
              </a:spcAft>
            </a:pPr>
            <a:r>
              <a:rPr lang="en-US" dirty="0"/>
              <a:t>Immediately after man sinned, God sacrificed a lamb to cover their shame</a:t>
            </a:r>
          </a:p>
          <a:p>
            <a:pPr>
              <a:spcAft>
                <a:spcPts val="1200"/>
              </a:spcAft>
            </a:pPr>
            <a:r>
              <a:rPr lang="en-US" dirty="0"/>
              <a:t>At Passover, </a:t>
            </a:r>
            <a:r>
              <a:rPr lang="en-US" b="1" dirty="0"/>
              <a:t>a</a:t>
            </a:r>
            <a:r>
              <a:rPr lang="en-US" dirty="0"/>
              <a:t> lamb was sacrificed to prevent death</a:t>
            </a:r>
          </a:p>
          <a:p>
            <a:pPr>
              <a:spcAft>
                <a:spcPts val="1200"/>
              </a:spcAft>
            </a:pPr>
            <a:r>
              <a:rPr lang="en-US" dirty="0"/>
              <a:t>On the cross, </a:t>
            </a:r>
            <a:r>
              <a:rPr lang="en-US" b="1" dirty="0"/>
              <a:t>the</a:t>
            </a:r>
            <a:r>
              <a:rPr lang="en-US" dirty="0"/>
              <a:t> Lamb of God was sacrificed for us</a:t>
            </a:r>
          </a:p>
          <a:p>
            <a:pPr>
              <a:spcAft>
                <a:spcPts val="1200"/>
              </a:spcAft>
            </a:pPr>
            <a:r>
              <a:rPr lang="en-US" dirty="0"/>
              <a:t>God has been guiding history to bring lost people back to Himself</a:t>
            </a:r>
          </a:p>
          <a:p>
            <a:pPr>
              <a:spcAft>
                <a:spcPts val="1200"/>
              </a:spcAft>
            </a:pPr>
            <a:r>
              <a:rPr lang="en-US" b="1" dirty="0"/>
              <a:t>Philippians 2:5-11  </a:t>
            </a:r>
            <a:r>
              <a:rPr lang="en-US" dirty="0"/>
              <a:t>– Every knee will bow</a:t>
            </a:r>
          </a:p>
        </p:txBody>
      </p:sp>
    </p:spTree>
    <p:extLst>
      <p:ext uri="{BB962C8B-B14F-4D97-AF65-F5344CB8AC3E}">
        <p14:creationId xmlns:p14="http://schemas.microsoft.com/office/powerpoint/2010/main" val="129535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15962"/>
          </a:xfrm>
        </p:spPr>
        <p:txBody>
          <a:bodyPr>
            <a:normAutofit fontScale="90000"/>
          </a:bodyPr>
          <a:lstStyle/>
          <a:p>
            <a:r>
              <a:rPr lang="en-US" b="1" u="sng" dirty="0"/>
              <a:t>Study Plan</a:t>
            </a:r>
          </a:p>
        </p:txBody>
      </p:sp>
      <p:graphicFrame>
        <p:nvGraphicFramePr>
          <p:cNvPr id="4" name="Table 3"/>
          <p:cNvGraphicFramePr>
            <a:graphicFrameLocks noGrp="1"/>
          </p:cNvGraphicFramePr>
          <p:nvPr/>
        </p:nvGraphicFramePr>
        <p:xfrm>
          <a:off x="1828800" y="761994"/>
          <a:ext cx="8534400" cy="5943600"/>
        </p:xfrm>
        <a:graphic>
          <a:graphicData uri="http://schemas.openxmlformats.org/drawingml/2006/table">
            <a:tbl>
              <a:tblPr>
                <a:tableStyleId>{5C22544A-7EE6-4342-B048-85BDC9FD1C3A}</a:tableStyleId>
              </a:tblPr>
              <a:tblGrid>
                <a:gridCol w="757492">
                  <a:extLst>
                    <a:ext uri="{9D8B030D-6E8A-4147-A177-3AD203B41FA5}">
                      <a16:colId xmlns:a16="http://schemas.microsoft.com/office/drawing/2014/main" val="20000"/>
                    </a:ext>
                  </a:extLst>
                </a:gridCol>
                <a:gridCol w="7776908">
                  <a:extLst>
                    <a:ext uri="{9D8B030D-6E8A-4147-A177-3AD203B41FA5}">
                      <a16:colId xmlns:a16="http://schemas.microsoft.com/office/drawing/2014/main" val="20001"/>
                    </a:ext>
                  </a:extLst>
                </a:gridCol>
              </a:tblGrid>
              <a:tr h="495300">
                <a:tc>
                  <a:txBody>
                    <a:bodyPr/>
                    <a:lstStyle/>
                    <a:p>
                      <a:pPr algn="ctr" fontAlgn="ctr"/>
                      <a:r>
                        <a:rPr lang="en-US" sz="2800" u="none" strike="noStrike" dirty="0">
                          <a:effectLst/>
                        </a:rPr>
                        <a:t>1</a:t>
                      </a:r>
                      <a:endParaRPr lang="en-US" sz="2800" b="0" i="0" u="none" strike="noStrike" dirty="0">
                        <a:solidFill>
                          <a:srgbClr val="000000"/>
                        </a:solidFill>
                        <a:effectLst/>
                        <a:latin typeface="Calibri"/>
                      </a:endParaRPr>
                    </a:p>
                  </a:txBody>
                  <a:tcPr marL="9525" marR="9525" marT="9525" marB="0" anchor="ctr"/>
                </a:tc>
                <a:tc>
                  <a:txBody>
                    <a:bodyPr/>
                    <a:lstStyle/>
                    <a:p>
                      <a:pPr algn="l" fontAlgn="ctr"/>
                      <a:r>
                        <a:rPr lang="en-US" sz="2800" u="none" strike="noStrike">
                          <a:effectLst/>
                        </a:rPr>
                        <a:t>Is the Bible Trustworthy?</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495300">
                <a:tc>
                  <a:txBody>
                    <a:bodyPr/>
                    <a:lstStyle/>
                    <a:p>
                      <a:pPr algn="ctr" fontAlgn="ctr"/>
                      <a:r>
                        <a:rPr lang="en-US" sz="2800" u="none" strike="noStrike">
                          <a:effectLst/>
                        </a:rPr>
                        <a:t>2</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a:effectLst/>
                        </a:rPr>
                        <a:t>Did</a:t>
                      </a:r>
                      <a:r>
                        <a:rPr lang="en-US" sz="2800" u="none" strike="noStrike" baseline="0" dirty="0">
                          <a:effectLst/>
                        </a:rPr>
                        <a:t> God Really Create the World</a:t>
                      </a:r>
                      <a:r>
                        <a:rPr lang="en-US" sz="2800" u="none" strike="noStrike" dirty="0">
                          <a:effectLst/>
                        </a:rPr>
                        <a:t>?</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495300">
                <a:tc>
                  <a:txBody>
                    <a:bodyPr/>
                    <a:lstStyle/>
                    <a:p>
                      <a:pPr algn="ctr" fontAlgn="ctr"/>
                      <a:r>
                        <a:rPr lang="en-US" sz="2800" u="none" strike="noStrike">
                          <a:effectLst/>
                        </a:rPr>
                        <a:t>3</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If God is good, why does suffering exist?</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495300">
                <a:tc>
                  <a:txBody>
                    <a:bodyPr/>
                    <a:lstStyle/>
                    <a:p>
                      <a:pPr algn="ctr" fontAlgn="ctr"/>
                      <a:r>
                        <a:rPr lang="en-US" sz="2800" u="none" strike="noStrike">
                          <a:effectLst/>
                        </a:rPr>
                        <a:t>4</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Why is evil so widespread and powerful?</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495300">
                <a:tc>
                  <a:txBody>
                    <a:bodyPr/>
                    <a:lstStyle/>
                    <a:p>
                      <a:pPr algn="ctr" fontAlgn="ctr"/>
                      <a:r>
                        <a:rPr lang="en-US" sz="2800" u="none" strike="noStrike">
                          <a:effectLst/>
                        </a:rPr>
                        <a:t>5</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Why is Israel so important?</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495300">
                <a:tc>
                  <a:txBody>
                    <a:bodyPr/>
                    <a:lstStyle/>
                    <a:p>
                      <a:pPr algn="ctr" fontAlgn="ctr"/>
                      <a:r>
                        <a:rPr lang="en-US" sz="2800" u="none" strike="noStrike">
                          <a:effectLst/>
                        </a:rPr>
                        <a:t>6</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a:effectLst/>
                        </a:rPr>
                        <a:t>Who is God?</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495300">
                <a:tc>
                  <a:txBody>
                    <a:bodyPr/>
                    <a:lstStyle/>
                    <a:p>
                      <a:pPr algn="ctr" fontAlgn="ctr"/>
                      <a:r>
                        <a:rPr lang="en-US" sz="2800" u="none" strike="noStrike">
                          <a:effectLst/>
                        </a:rPr>
                        <a:t>7</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a:effectLst/>
                        </a:rPr>
                        <a:t>What is the purpose</a:t>
                      </a:r>
                      <a:r>
                        <a:rPr lang="en-US" sz="2800" u="none" strike="noStrike" baseline="0" dirty="0">
                          <a:effectLst/>
                        </a:rPr>
                        <a:t> of the Ten Commandments</a:t>
                      </a:r>
                      <a:r>
                        <a:rPr lang="en-US" sz="2800" u="none" strike="noStrike" dirty="0">
                          <a:effectLst/>
                        </a:rPr>
                        <a:t>?</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495300">
                <a:tc>
                  <a:txBody>
                    <a:bodyPr/>
                    <a:lstStyle/>
                    <a:p>
                      <a:pPr algn="ctr" fontAlgn="ctr"/>
                      <a:r>
                        <a:rPr lang="en-US" sz="2800" u="none" strike="noStrike">
                          <a:effectLst/>
                        </a:rPr>
                        <a:t>8</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a:effectLst/>
                        </a:rPr>
                        <a:t>What does it mean to “take a step of faith”?</a:t>
                      </a:r>
                      <a:endParaRPr lang="en-US" sz="2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7"/>
                  </a:ext>
                </a:extLst>
              </a:tr>
              <a:tr h="495300">
                <a:tc>
                  <a:txBody>
                    <a:bodyPr/>
                    <a:lstStyle/>
                    <a:p>
                      <a:pPr algn="ctr" fontAlgn="ctr"/>
                      <a:r>
                        <a:rPr lang="en-US" sz="2800" u="none" strike="noStrike">
                          <a:effectLst/>
                        </a:rPr>
                        <a:t>9</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How do the Old and New Testaments fit together?</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r h="495300">
                <a:tc>
                  <a:txBody>
                    <a:bodyPr/>
                    <a:lstStyle/>
                    <a:p>
                      <a:pPr algn="ctr" fontAlgn="ctr"/>
                      <a:r>
                        <a:rPr lang="en-US" sz="2800" u="none" strike="noStrike">
                          <a:effectLst/>
                        </a:rPr>
                        <a:t>10</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a:effectLst/>
                        </a:rPr>
                        <a:t>Why did Jesus perform miracles?</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r h="495300">
                <a:tc>
                  <a:txBody>
                    <a:bodyPr/>
                    <a:lstStyle/>
                    <a:p>
                      <a:pPr algn="ctr" fontAlgn="ctr"/>
                      <a:r>
                        <a:rPr lang="en-US" sz="2800" u="none" strike="noStrike">
                          <a:effectLst/>
                        </a:rPr>
                        <a:t>11</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What did Jesus really say?</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10"/>
                  </a:ext>
                </a:extLst>
              </a:tr>
              <a:tr h="495300">
                <a:tc>
                  <a:txBody>
                    <a:bodyPr/>
                    <a:lstStyle/>
                    <a:p>
                      <a:pPr algn="ctr" fontAlgn="ctr"/>
                      <a:r>
                        <a:rPr lang="en-US" sz="2800" u="none" strike="noStrike">
                          <a:effectLst/>
                        </a:rPr>
                        <a:t>12</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a:effectLst/>
                        </a:rPr>
                        <a:t>Is death the end (or the beginning)?</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11"/>
                  </a:ext>
                </a:extLst>
              </a:tr>
            </a:tbl>
          </a:graphicData>
        </a:graphic>
      </p:graphicFrame>
      <p:cxnSp>
        <p:nvCxnSpPr>
          <p:cNvPr id="5" name="Straight Connector 4"/>
          <p:cNvCxnSpPr/>
          <p:nvPr/>
        </p:nvCxnSpPr>
        <p:spPr>
          <a:xfrm>
            <a:off x="1828800" y="1066800"/>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537648"/>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2035792"/>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2563504"/>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3048000"/>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3518848"/>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28800" y="4038600"/>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28800" y="4517572"/>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6D8D219-A4FA-BC5C-7E78-604567C8FB9D}"/>
              </a:ext>
            </a:extLst>
          </p:cNvPr>
          <p:cNvCxnSpPr/>
          <p:nvPr/>
        </p:nvCxnSpPr>
        <p:spPr>
          <a:xfrm>
            <a:off x="1828800" y="5029200"/>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9A476F-1FD5-0A1F-EEEE-6EBB31712AF2}"/>
              </a:ext>
            </a:extLst>
          </p:cNvPr>
          <p:cNvCxnSpPr/>
          <p:nvPr/>
        </p:nvCxnSpPr>
        <p:spPr>
          <a:xfrm>
            <a:off x="1828800" y="5486400"/>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B281E4-28F8-B24C-1AA5-A7C989A5DCF6}"/>
              </a:ext>
            </a:extLst>
          </p:cNvPr>
          <p:cNvCxnSpPr/>
          <p:nvPr/>
        </p:nvCxnSpPr>
        <p:spPr>
          <a:xfrm>
            <a:off x="1828800" y="6019800"/>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35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1143000"/>
          </a:xfrm>
        </p:spPr>
        <p:txBody>
          <a:bodyPr/>
          <a:lstStyle/>
          <a:p>
            <a:r>
              <a:rPr lang="en-US" u="sng" dirty="0"/>
              <a:t>The cross cancels the law</a:t>
            </a:r>
          </a:p>
        </p:txBody>
      </p:sp>
      <p:grpSp>
        <p:nvGrpSpPr>
          <p:cNvPr id="2" name="Group 1"/>
          <p:cNvGrpSpPr/>
          <p:nvPr/>
        </p:nvGrpSpPr>
        <p:grpSpPr>
          <a:xfrm>
            <a:off x="3365142" y="1066800"/>
            <a:ext cx="1688742" cy="1905000"/>
            <a:chOff x="1828800" y="1285339"/>
            <a:chExt cx="1688742" cy="1905000"/>
          </a:xfrm>
        </p:grpSpPr>
        <p:grpSp>
          <p:nvGrpSpPr>
            <p:cNvPr id="7" name="Group 6"/>
            <p:cNvGrpSpPr/>
            <p:nvPr/>
          </p:nvGrpSpPr>
          <p:grpSpPr>
            <a:xfrm>
              <a:off x="1828800" y="1285339"/>
              <a:ext cx="838200" cy="1905000"/>
              <a:chOff x="2667000" y="2209800"/>
              <a:chExt cx="838200" cy="1905000"/>
            </a:xfrm>
            <a:solidFill>
              <a:schemeClr val="bg1">
                <a:lumMod val="75000"/>
              </a:schemeClr>
            </a:solidFill>
          </p:grpSpPr>
          <p:sp>
            <p:nvSpPr>
              <p:cNvPr id="5" name="Oval 4"/>
              <p:cNvSpPr/>
              <p:nvPr/>
            </p:nvSpPr>
            <p:spPr>
              <a:xfrm>
                <a:off x="2667000" y="2209800"/>
                <a:ext cx="838200" cy="76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7000" y="2590800"/>
                <a:ext cx="838200" cy="1524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tx1"/>
                    </a:solidFill>
                  </a:rPr>
                  <a:t>十</a:t>
                </a:r>
                <a:endParaRPr lang="en-US" dirty="0">
                  <a:solidFill>
                    <a:schemeClr val="tx1"/>
                  </a:solidFill>
                </a:endParaRPr>
              </a:p>
            </p:txBody>
          </p:sp>
        </p:grpSp>
        <p:grpSp>
          <p:nvGrpSpPr>
            <p:cNvPr id="8" name="Group 7"/>
            <p:cNvGrpSpPr/>
            <p:nvPr/>
          </p:nvGrpSpPr>
          <p:grpSpPr>
            <a:xfrm>
              <a:off x="2679342" y="1285339"/>
              <a:ext cx="838200" cy="1905000"/>
              <a:chOff x="2667000" y="2209800"/>
              <a:chExt cx="838200" cy="1905000"/>
            </a:xfrm>
            <a:solidFill>
              <a:schemeClr val="bg1">
                <a:lumMod val="75000"/>
              </a:schemeClr>
            </a:solidFill>
          </p:grpSpPr>
          <p:sp>
            <p:nvSpPr>
              <p:cNvPr id="9" name="Oval 8"/>
              <p:cNvSpPr/>
              <p:nvPr/>
            </p:nvSpPr>
            <p:spPr>
              <a:xfrm>
                <a:off x="2667000" y="2209800"/>
                <a:ext cx="838200" cy="76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2590800"/>
                <a:ext cx="838200" cy="1524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tx1"/>
                    </a:solidFill>
                  </a:rPr>
                  <a:t>诫</a:t>
                </a:r>
                <a:endParaRPr lang="en-US" dirty="0">
                  <a:solidFill>
                    <a:schemeClr val="tx1"/>
                  </a:solidFill>
                </a:endParaRPr>
              </a:p>
            </p:txBody>
          </p:sp>
        </p:grpSp>
      </p:grpSp>
      <p:sp>
        <p:nvSpPr>
          <p:cNvPr id="13" name="TextBox 12"/>
          <p:cNvSpPr txBox="1"/>
          <p:nvPr/>
        </p:nvSpPr>
        <p:spPr>
          <a:xfrm>
            <a:off x="6781800" y="762000"/>
            <a:ext cx="2286000" cy="2646878"/>
          </a:xfrm>
          <a:prstGeom prst="rect">
            <a:avLst/>
          </a:prstGeom>
          <a:noFill/>
        </p:spPr>
        <p:txBody>
          <a:bodyPr wrap="square" rtlCol="0">
            <a:spAutoFit/>
          </a:bodyPr>
          <a:lstStyle/>
          <a:p>
            <a:pPr algn="ctr"/>
            <a:r>
              <a:rPr lang="zh-CN" altLang="en-US" sz="16600" b="1" dirty="0">
                <a:solidFill>
                  <a:srgbClr val="C00000"/>
                </a:solidFill>
              </a:rPr>
              <a:t>十</a:t>
            </a:r>
            <a:endParaRPr lang="en-US" sz="16600" b="1" dirty="0">
              <a:solidFill>
                <a:srgbClr val="C00000"/>
              </a:solidFill>
            </a:endParaRPr>
          </a:p>
        </p:txBody>
      </p:sp>
      <p:sp>
        <p:nvSpPr>
          <p:cNvPr id="14" name="TextBox 13"/>
          <p:cNvSpPr txBox="1"/>
          <p:nvPr/>
        </p:nvSpPr>
        <p:spPr>
          <a:xfrm>
            <a:off x="1676400" y="3429001"/>
            <a:ext cx="8839200" cy="3354765"/>
          </a:xfrm>
          <a:prstGeom prst="rect">
            <a:avLst/>
          </a:prstGeom>
          <a:noFill/>
        </p:spPr>
        <p:txBody>
          <a:bodyPr wrap="square" rtlCol="0">
            <a:spAutoFit/>
          </a:bodyPr>
          <a:lstStyle/>
          <a:p>
            <a:r>
              <a:rPr lang="zh-CN" altLang="en-US" sz="2000" b="1" baseline="30000" dirty="0"/>
              <a:t> </a:t>
            </a:r>
            <a:r>
              <a:rPr lang="zh-CN" altLang="en-US" sz="2800" dirty="0"/>
              <a:t>你们从前因着过犯和肉体未受割礼，原是死的，然而　神赦免了我们的一切过犯，使你们与基督一同活过来，</a:t>
            </a:r>
            <a:r>
              <a:rPr lang="en-US" altLang="zh-CN" sz="2800" b="1" baseline="30000" dirty="0"/>
              <a:t> </a:t>
            </a:r>
            <a:r>
              <a:rPr lang="zh-CN" altLang="en-US" sz="2800" dirty="0"/>
              <a:t>抹去了那写在规条上反对我们、与我们为敌的字句，并且把这字句从我们中间拿去，钉在十字架上。</a:t>
            </a:r>
            <a:endParaRPr lang="en-US" altLang="zh-CN" sz="2800" dirty="0"/>
          </a:p>
          <a:p>
            <a:endParaRPr lang="en-US" sz="2000" dirty="0"/>
          </a:p>
          <a:p>
            <a:r>
              <a:rPr lang="en-US" sz="2000" dirty="0"/>
              <a:t>When you were dead in your sins and in the uncircumcision of your sinful nature, God made you alive with Christ.  He forgave us all our sins, having canceled the written code, with its regulations, that was against us and that stood opposed to us; He took it away, nailing it to the cross.  Colossians 2:13,14</a:t>
            </a:r>
          </a:p>
        </p:txBody>
      </p:sp>
    </p:spTree>
    <p:extLst>
      <p:ext uri="{BB962C8B-B14F-4D97-AF65-F5344CB8AC3E}">
        <p14:creationId xmlns:p14="http://schemas.microsoft.com/office/powerpoint/2010/main" val="35587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5156 -0.00277 L 0.15677 0.00278 " pathEditMode="relative" rAng="0" ptsTypes="AA">
                                      <p:cBhvr>
                                        <p:cTn id="6" dur="2000" fill="hold"/>
                                        <p:tgtEl>
                                          <p:spTgt spid="2"/>
                                        </p:tgtEl>
                                        <p:attrNameLst>
                                          <p:attrName>ppt_x</p:attrName>
                                          <p:attrName>ppt_y</p:attrName>
                                        </p:attrNameLst>
                                      </p:cBhvr>
                                      <p:rCtr x="10417" y="278"/>
                                    </p:animMotion>
                                  </p:childTnLst>
                                </p:cTn>
                              </p:par>
                            </p:childTnLst>
                          </p:cTn>
                        </p:par>
                        <p:par>
                          <p:cTn id="7" fill="hold">
                            <p:stCondLst>
                              <p:cond delay="2000"/>
                            </p:stCondLst>
                            <p:childTnLst>
                              <p:par>
                                <p:cTn id="8" presetID="35" presetClass="path" presetSubtype="0" accel="50000" decel="50000" fill="hold" grpId="0" nodeType="afterEffect">
                                  <p:stCondLst>
                                    <p:cond delay="0"/>
                                  </p:stCondLst>
                                  <p:childTnLst>
                                    <p:animMotion origin="layout" path="M 0.05 4.81481E-6 L -0.15 -0.00394 " pathEditMode="relative" rAng="0" ptsTypes="AA">
                                      <p:cBhvr>
                                        <p:cTn id="9" dur="2000" fill="hold"/>
                                        <p:tgtEl>
                                          <p:spTgt spid="13"/>
                                        </p:tgtEl>
                                        <p:attrNameLst>
                                          <p:attrName>ppt_x</p:attrName>
                                          <p:attrName>ppt_y</p:attrName>
                                        </p:attrNameLst>
                                      </p:cBhvr>
                                      <p:rCtr x="-10000"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41C6A-4B72-2E95-AE00-83515BFEA5A9}"/>
            </a:ext>
          </a:extLst>
        </p:cNvPr>
        <p:cNvGrpSpPr/>
        <p:nvPr/>
      </p:nvGrpSpPr>
      <p:grpSpPr>
        <a:xfrm>
          <a:off x="0" y="0"/>
          <a:ext cx="0" cy="0"/>
          <a:chOff x="0" y="0"/>
          <a:chExt cx="0" cy="0"/>
        </a:xfrm>
      </p:grpSpPr>
    </p:spTree>
    <p:extLst>
      <p:ext uri="{BB962C8B-B14F-4D97-AF65-F5344CB8AC3E}">
        <p14:creationId xmlns:p14="http://schemas.microsoft.com/office/powerpoint/2010/main" val="103888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
            <a:ext cx="10972800" cy="1143000"/>
          </a:xfrm>
        </p:spPr>
        <p:txBody>
          <a:bodyPr/>
          <a:lstStyle/>
          <a:p>
            <a:r>
              <a:rPr lang="en-US" b="1" u="sng" dirty="0"/>
              <a:t>Potential Topics for Future Discussion</a:t>
            </a:r>
          </a:p>
        </p:txBody>
      </p:sp>
      <p:sp>
        <p:nvSpPr>
          <p:cNvPr id="6" name="Content Placeholder 5"/>
          <p:cNvSpPr>
            <a:spLocks noGrp="1"/>
          </p:cNvSpPr>
          <p:nvPr>
            <p:ph idx="1"/>
          </p:nvPr>
        </p:nvSpPr>
        <p:spPr>
          <a:xfrm>
            <a:off x="457200" y="1173480"/>
            <a:ext cx="11277600" cy="5379719"/>
          </a:xfrm>
        </p:spPr>
        <p:txBody>
          <a:bodyPr numCol="2" spcCol="457200">
            <a:normAutofit fontScale="92500" lnSpcReduction="10000"/>
          </a:bodyPr>
          <a:lstStyle/>
          <a:p>
            <a:pPr marL="182880" indent="-457200">
              <a:buFont typeface="Wingdings" panose="05000000000000000000" pitchFamily="2" charset="2"/>
              <a:buChar char="q"/>
            </a:pPr>
            <a:r>
              <a:rPr lang="en-US" dirty="0"/>
              <a:t>C2C13 - Epilogue</a:t>
            </a:r>
          </a:p>
          <a:p>
            <a:pPr marL="182880" indent="-457200">
              <a:buFont typeface="Wingdings" panose="05000000000000000000" pitchFamily="2" charset="2"/>
              <a:buChar char="q"/>
            </a:pPr>
            <a:r>
              <a:rPr lang="en-US" dirty="0"/>
              <a:t>What is the meaning of life?</a:t>
            </a:r>
          </a:p>
          <a:p>
            <a:pPr marL="182880" indent="-457200">
              <a:buFont typeface="Wingdings" panose="05000000000000000000" pitchFamily="2" charset="2"/>
              <a:buChar char="q"/>
            </a:pPr>
            <a:r>
              <a:rPr lang="en-US" dirty="0"/>
              <a:t>Aren't all religions the same?</a:t>
            </a:r>
          </a:p>
          <a:p>
            <a:pPr marL="182880" indent="-457200">
              <a:buFont typeface="Wingdings" panose="05000000000000000000" pitchFamily="2" charset="2"/>
              <a:buChar char="q"/>
            </a:pPr>
            <a:r>
              <a:rPr lang="en-US" dirty="0"/>
              <a:t>Can I really talk to God?</a:t>
            </a:r>
          </a:p>
          <a:p>
            <a:pPr marL="182880" indent="-457200">
              <a:buFont typeface="Wingdings" panose="05000000000000000000" pitchFamily="2" charset="2"/>
              <a:buChar char="q"/>
            </a:pPr>
            <a:r>
              <a:rPr lang="en-US" dirty="0"/>
              <a:t>How long is Time and Eternity?</a:t>
            </a:r>
          </a:p>
          <a:p>
            <a:pPr marL="182880" indent="-457200">
              <a:buFont typeface="Wingdings" panose="05000000000000000000" pitchFamily="2" charset="2"/>
              <a:buChar char="q"/>
            </a:pPr>
            <a:r>
              <a:rPr lang="en-US" dirty="0"/>
              <a:t>What does a good parent/child relationship look like?</a:t>
            </a:r>
          </a:p>
          <a:p>
            <a:pPr marL="182880" indent="-457200">
              <a:buFont typeface="Wingdings" panose="05000000000000000000" pitchFamily="2" charset="2"/>
              <a:buChar char="q"/>
            </a:pPr>
            <a:r>
              <a:rPr lang="en-US" dirty="0"/>
              <a:t>How can I deal with Fear?</a:t>
            </a:r>
          </a:p>
          <a:p>
            <a:pPr marL="182880" indent="-457200">
              <a:buFont typeface="Wingdings" panose="05000000000000000000" pitchFamily="2" charset="2"/>
              <a:buChar char="q"/>
            </a:pPr>
            <a:r>
              <a:rPr lang="en-US" dirty="0"/>
              <a:t>Is there Life after Death?</a:t>
            </a:r>
          </a:p>
          <a:p>
            <a:pPr marL="182880" indent="-457200">
              <a:buFont typeface="Wingdings" panose="05000000000000000000" pitchFamily="2" charset="2"/>
              <a:buChar char="q"/>
            </a:pPr>
            <a:r>
              <a:rPr lang="en-US" dirty="0"/>
              <a:t>What is God's Will for My Life?</a:t>
            </a:r>
          </a:p>
          <a:p>
            <a:pPr marL="182880" indent="-457200">
              <a:buFont typeface="Wingdings" panose="05000000000000000000" pitchFamily="2" charset="2"/>
              <a:buChar char="q"/>
            </a:pPr>
            <a:r>
              <a:rPr lang="en-US" dirty="0"/>
              <a:t>Is it ever right to do wrong?</a:t>
            </a:r>
          </a:p>
          <a:p>
            <a:pPr marL="182880" indent="-457200">
              <a:buFont typeface="Wingdings" panose="05000000000000000000" pitchFamily="2" charset="2"/>
              <a:buChar char="q"/>
            </a:pPr>
            <a:r>
              <a:rPr lang="en-US" dirty="0"/>
              <a:t>How can I be a good Employee?</a:t>
            </a:r>
          </a:p>
          <a:p>
            <a:pPr marL="182880" indent="-457200">
              <a:buFont typeface="Wingdings" panose="05000000000000000000" pitchFamily="2" charset="2"/>
              <a:buChar char="q"/>
            </a:pPr>
            <a:r>
              <a:rPr lang="en-US" dirty="0"/>
              <a:t>What does the Bible say about heaven and hell?</a:t>
            </a:r>
          </a:p>
          <a:p>
            <a:pPr marL="182880" indent="-457200">
              <a:buFont typeface="Wingdings" panose="05000000000000000000" pitchFamily="2" charset="2"/>
              <a:buChar char="q"/>
            </a:pPr>
            <a:r>
              <a:rPr lang="en-US" dirty="0"/>
              <a:t>Does God control everything?</a:t>
            </a:r>
          </a:p>
          <a:p>
            <a:pPr marL="182880" indent="-457200">
              <a:buFont typeface="Wingdings" panose="05000000000000000000" pitchFamily="2" charset="2"/>
              <a:buChar char="q"/>
            </a:pPr>
            <a:r>
              <a:rPr lang="en-US" dirty="0"/>
              <a:t>What does God hate? What does He love?</a:t>
            </a:r>
          </a:p>
          <a:p>
            <a:pPr marL="182880" indent="-457200">
              <a:buFont typeface="Wingdings" panose="05000000000000000000" pitchFamily="2" charset="2"/>
              <a:buChar char="q"/>
            </a:pPr>
            <a:r>
              <a:rPr lang="en-US" dirty="0"/>
              <a:t>How can I recognize False Teachers?</a:t>
            </a:r>
          </a:p>
          <a:p>
            <a:pPr marL="182880" indent="-457200">
              <a:buFont typeface="Wingdings" panose="05000000000000000000" pitchFamily="2" charset="2"/>
              <a:buChar char="q"/>
            </a:pPr>
            <a:r>
              <a:rPr lang="en-US" dirty="0"/>
              <a:t>What is the Christian Hope?</a:t>
            </a:r>
          </a:p>
        </p:txBody>
      </p:sp>
    </p:spTree>
    <p:extLst>
      <p:ext uri="{BB962C8B-B14F-4D97-AF65-F5344CB8AC3E}">
        <p14:creationId xmlns:p14="http://schemas.microsoft.com/office/powerpoint/2010/main" val="316037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524000"/>
            <a:ext cx="3352800" cy="4876800"/>
          </a:xfrm>
        </p:spPr>
        <p:txBody>
          <a:bodyPr>
            <a:normAutofit/>
          </a:bodyPr>
          <a:lstStyle/>
          <a:p>
            <a:r>
              <a:rPr lang="en-US" sz="9600" dirty="0">
                <a:latin typeface="Impact" panose="020B0806030902050204" pitchFamily="34" charset="0"/>
              </a:rPr>
              <a:t>Sin</a:t>
            </a:r>
            <a:br>
              <a:rPr lang="en-US" sz="9600" dirty="0"/>
            </a:br>
            <a:br>
              <a:rPr lang="en-US" sz="9600" dirty="0"/>
            </a:br>
            <a:r>
              <a:rPr lang="en-US" sz="9600" dirty="0">
                <a:latin typeface="Impact" panose="020B0806030902050204" pitchFamily="34" charset="0"/>
              </a:rPr>
              <a:t>Death</a:t>
            </a:r>
          </a:p>
        </p:txBody>
      </p:sp>
      <p:sp>
        <p:nvSpPr>
          <p:cNvPr id="3" name="Down Arrow 2"/>
          <p:cNvSpPr/>
          <p:nvPr/>
        </p:nvSpPr>
        <p:spPr>
          <a:xfrm>
            <a:off x="3351390" y="3107377"/>
            <a:ext cx="496711" cy="1710047"/>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p:cNvSpPr txBox="1">
            <a:spLocks/>
          </p:cNvSpPr>
          <p:nvPr/>
        </p:nvSpPr>
        <p:spPr>
          <a:xfrm>
            <a:off x="5867400" y="1066801"/>
            <a:ext cx="4343400" cy="34440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en-US" sz="7200" b="1" dirty="0"/>
              <a:t>Guilty of</a:t>
            </a:r>
            <a:br>
              <a:rPr lang="en-US" sz="7200" b="1" dirty="0"/>
            </a:br>
            <a:r>
              <a:rPr lang="en-US" sz="7200" b="1" dirty="0"/>
              <a:t>Breaking</a:t>
            </a:r>
            <a:br>
              <a:rPr lang="en-US" sz="7200" b="1" dirty="0"/>
            </a:br>
            <a:r>
              <a:rPr lang="en-US" sz="7200" b="1" dirty="0"/>
              <a:t>God’s Law</a:t>
            </a:r>
            <a:endParaRPr lang="en-US" sz="6600" b="1" dirty="0"/>
          </a:p>
        </p:txBody>
      </p:sp>
      <p:sp>
        <p:nvSpPr>
          <p:cNvPr id="6" name="TextBox 5"/>
          <p:cNvSpPr txBox="1"/>
          <p:nvPr/>
        </p:nvSpPr>
        <p:spPr>
          <a:xfrm>
            <a:off x="228600" y="0"/>
            <a:ext cx="11734800" cy="830997"/>
          </a:xfrm>
          <a:prstGeom prst="rect">
            <a:avLst/>
          </a:prstGeom>
          <a:noFill/>
        </p:spPr>
        <p:txBody>
          <a:bodyPr wrap="square" rtlCol="0">
            <a:spAutoFit/>
          </a:bodyPr>
          <a:lstStyle/>
          <a:p>
            <a:pPr algn="ctr"/>
            <a:r>
              <a:rPr lang="en-US" sz="4800" b="1" u="sng" dirty="0"/>
              <a:t>Two great problems only God can solve</a:t>
            </a:r>
          </a:p>
        </p:txBody>
      </p:sp>
      <p:sp>
        <p:nvSpPr>
          <p:cNvPr id="7" name="TextBox 6"/>
          <p:cNvSpPr txBox="1"/>
          <p:nvPr/>
        </p:nvSpPr>
        <p:spPr>
          <a:xfrm>
            <a:off x="5486400" y="5039200"/>
            <a:ext cx="5105400" cy="1107996"/>
          </a:xfrm>
          <a:prstGeom prst="rect">
            <a:avLst/>
          </a:prstGeom>
          <a:noFill/>
        </p:spPr>
        <p:txBody>
          <a:bodyPr wrap="square" rtlCol="0">
            <a:spAutoFit/>
          </a:bodyPr>
          <a:lstStyle/>
          <a:p>
            <a:pPr algn="ctr"/>
            <a:r>
              <a:rPr lang="en-US" sz="6600" dirty="0">
                <a:latin typeface="Impact" panose="020B0806030902050204" pitchFamily="34" charset="0"/>
              </a:rPr>
              <a:t>Punishment</a:t>
            </a:r>
          </a:p>
        </p:txBody>
      </p:sp>
      <p:sp>
        <p:nvSpPr>
          <p:cNvPr id="8" name="Down Arrow 7"/>
          <p:cNvSpPr/>
          <p:nvPr/>
        </p:nvSpPr>
        <p:spPr>
          <a:xfrm>
            <a:off x="7848601" y="3962400"/>
            <a:ext cx="496711" cy="10668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6360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6FC50B0-87E9-C3A8-F614-2A03520D4451}"/>
              </a:ext>
            </a:extLst>
          </p:cNvPr>
          <p:cNvSpPr txBox="1">
            <a:spLocks/>
          </p:cNvSpPr>
          <p:nvPr/>
        </p:nvSpPr>
        <p:spPr>
          <a:xfrm>
            <a:off x="360528" y="1359022"/>
            <a:ext cx="5049672" cy="49831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Power to heal</a:t>
            </a:r>
          </a:p>
          <a:p>
            <a:r>
              <a:rPr lang="en-US" sz="3600" dirty="0"/>
              <a:t>Power over nature</a:t>
            </a:r>
          </a:p>
          <a:p>
            <a:r>
              <a:rPr lang="en-US" sz="3600" dirty="0"/>
              <a:t>Power over demons</a:t>
            </a:r>
          </a:p>
          <a:p>
            <a:r>
              <a:rPr lang="en-US" sz="3600" dirty="0"/>
              <a:t>Power to rebuild a body </a:t>
            </a:r>
          </a:p>
          <a:p>
            <a:r>
              <a:rPr lang="en-US" sz="3600" dirty="0"/>
              <a:t>Power to create</a:t>
            </a:r>
          </a:p>
          <a:p>
            <a:r>
              <a:rPr lang="en-US" sz="3600" dirty="0"/>
              <a:t>Power over death</a:t>
            </a:r>
          </a:p>
          <a:p>
            <a:r>
              <a:rPr lang="en-US" sz="3600" dirty="0"/>
              <a:t>Power to forgive sin</a:t>
            </a:r>
          </a:p>
          <a:p>
            <a:r>
              <a:rPr lang="en-US" sz="3600" b="1" dirty="0"/>
              <a:t>The Power of God</a:t>
            </a:r>
          </a:p>
        </p:txBody>
      </p:sp>
      <p:sp>
        <p:nvSpPr>
          <p:cNvPr id="3" name="TextBox 2">
            <a:extLst>
              <a:ext uri="{FF2B5EF4-FFF2-40B4-BE49-F238E27FC236}">
                <a16:creationId xmlns:a16="http://schemas.microsoft.com/office/drawing/2014/main" id="{7241BBEA-37C1-3272-3622-6BB498A710D0}"/>
              </a:ext>
            </a:extLst>
          </p:cNvPr>
          <p:cNvSpPr txBox="1"/>
          <p:nvPr/>
        </p:nvSpPr>
        <p:spPr>
          <a:xfrm>
            <a:off x="696666" y="624584"/>
            <a:ext cx="4343400" cy="707886"/>
          </a:xfrm>
          <a:prstGeom prst="rect">
            <a:avLst/>
          </a:prstGeom>
          <a:noFill/>
        </p:spPr>
        <p:txBody>
          <a:bodyPr wrap="square" rtlCol="0">
            <a:spAutoFit/>
          </a:bodyPr>
          <a:lstStyle/>
          <a:p>
            <a:r>
              <a:rPr lang="en-US" sz="4000" b="1" u="sng" dirty="0"/>
              <a:t>Jesus has:</a:t>
            </a:r>
          </a:p>
        </p:txBody>
      </p:sp>
      <p:sp>
        <p:nvSpPr>
          <p:cNvPr id="4" name="Content Placeholder 2">
            <a:extLst>
              <a:ext uri="{FF2B5EF4-FFF2-40B4-BE49-F238E27FC236}">
                <a16:creationId xmlns:a16="http://schemas.microsoft.com/office/drawing/2014/main" id="{D0FB1D5E-212E-76BE-EAE7-C7BDEDF07293}"/>
              </a:ext>
            </a:extLst>
          </p:cNvPr>
          <p:cNvSpPr txBox="1">
            <a:spLocks/>
          </p:cNvSpPr>
          <p:nvPr/>
        </p:nvSpPr>
        <p:spPr>
          <a:xfrm>
            <a:off x="5895264" y="1332470"/>
            <a:ext cx="6068136" cy="49831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864"/>
              </a:spcBef>
            </a:pPr>
            <a:r>
              <a:rPr lang="en-US" sz="3600" dirty="0"/>
              <a:t>the </a:t>
            </a:r>
            <a:r>
              <a:rPr lang="en-US" sz="3600" u="sng" dirty="0"/>
              <a:t>Light</a:t>
            </a:r>
            <a:r>
              <a:rPr lang="en-US" sz="3600" dirty="0"/>
              <a:t> of the World</a:t>
            </a:r>
          </a:p>
          <a:p>
            <a:pPr>
              <a:lnSpc>
                <a:spcPct val="90000"/>
              </a:lnSpc>
              <a:spcBef>
                <a:spcPts val="864"/>
              </a:spcBef>
            </a:pPr>
            <a:r>
              <a:rPr lang="en-US" sz="3600" dirty="0"/>
              <a:t>the </a:t>
            </a:r>
            <a:r>
              <a:rPr lang="en-US" sz="3600" u="sng" dirty="0"/>
              <a:t>Lamb</a:t>
            </a:r>
            <a:r>
              <a:rPr lang="en-US" sz="3600" dirty="0"/>
              <a:t> of God</a:t>
            </a:r>
          </a:p>
          <a:p>
            <a:pPr>
              <a:lnSpc>
                <a:spcPct val="90000"/>
              </a:lnSpc>
              <a:spcBef>
                <a:spcPts val="864"/>
              </a:spcBef>
            </a:pPr>
            <a:r>
              <a:rPr lang="en-US" sz="3600" dirty="0"/>
              <a:t>the </a:t>
            </a:r>
            <a:r>
              <a:rPr lang="en-US" sz="3600" u="sng" dirty="0"/>
              <a:t>Good Shepherd</a:t>
            </a:r>
          </a:p>
          <a:p>
            <a:pPr>
              <a:lnSpc>
                <a:spcPct val="90000"/>
              </a:lnSpc>
              <a:spcBef>
                <a:spcPts val="864"/>
              </a:spcBef>
            </a:pPr>
            <a:r>
              <a:rPr lang="en-US" sz="3600" dirty="0"/>
              <a:t>the </a:t>
            </a:r>
            <a:r>
              <a:rPr lang="en-US" sz="3600" u="sng" dirty="0"/>
              <a:t>Way</a:t>
            </a:r>
            <a:r>
              <a:rPr lang="en-US" sz="3600" dirty="0"/>
              <a:t>, the </a:t>
            </a:r>
            <a:r>
              <a:rPr lang="en-US" sz="3600" u="sng" dirty="0"/>
              <a:t>Truth</a:t>
            </a:r>
            <a:r>
              <a:rPr lang="en-US" sz="3600" dirty="0"/>
              <a:t>, the </a:t>
            </a:r>
            <a:r>
              <a:rPr lang="en-US" sz="3600" u="sng" dirty="0"/>
              <a:t>Life</a:t>
            </a:r>
          </a:p>
          <a:p>
            <a:pPr>
              <a:lnSpc>
                <a:spcPct val="90000"/>
              </a:lnSpc>
              <a:spcBef>
                <a:spcPts val="864"/>
              </a:spcBef>
            </a:pPr>
            <a:r>
              <a:rPr lang="en-US" sz="3600" dirty="0"/>
              <a:t>the </a:t>
            </a:r>
            <a:r>
              <a:rPr lang="en-US" sz="3600" u="sng" dirty="0"/>
              <a:t>Resurrection</a:t>
            </a:r>
            <a:r>
              <a:rPr lang="en-US" sz="3600" dirty="0"/>
              <a:t> and the </a:t>
            </a:r>
            <a:r>
              <a:rPr lang="en-US" sz="3600" u="sng" dirty="0"/>
              <a:t>Life</a:t>
            </a:r>
          </a:p>
          <a:p>
            <a:pPr>
              <a:lnSpc>
                <a:spcPct val="90000"/>
              </a:lnSpc>
              <a:spcBef>
                <a:spcPts val="864"/>
              </a:spcBef>
            </a:pPr>
            <a:r>
              <a:rPr lang="en-US" sz="3600" dirty="0"/>
              <a:t>the </a:t>
            </a:r>
            <a:r>
              <a:rPr lang="en-US" sz="3600" u="sng" dirty="0"/>
              <a:t>Vine</a:t>
            </a:r>
            <a:r>
              <a:rPr lang="en-US" sz="3600" dirty="0"/>
              <a:t> and </a:t>
            </a:r>
            <a:r>
              <a:rPr lang="en-US" sz="3600" u="sng" dirty="0"/>
              <a:t>Bread</a:t>
            </a:r>
            <a:r>
              <a:rPr lang="en-US" sz="3600" dirty="0"/>
              <a:t> of life</a:t>
            </a:r>
          </a:p>
          <a:p>
            <a:pPr>
              <a:lnSpc>
                <a:spcPct val="90000"/>
              </a:lnSpc>
              <a:spcBef>
                <a:spcPts val="864"/>
              </a:spcBef>
            </a:pPr>
            <a:r>
              <a:rPr lang="en-US" sz="3600" dirty="0"/>
              <a:t>the </a:t>
            </a:r>
            <a:r>
              <a:rPr lang="en-US" sz="3600" u="sng" dirty="0"/>
              <a:t>Source of Living Water</a:t>
            </a:r>
          </a:p>
          <a:p>
            <a:pPr>
              <a:lnSpc>
                <a:spcPct val="90000"/>
              </a:lnSpc>
              <a:spcBef>
                <a:spcPts val="864"/>
              </a:spcBef>
            </a:pPr>
            <a:r>
              <a:rPr lang="en-US" sz="3600" dirty="0"/>
              <a:t>“</a:t>
            </a:r>
            <a:r>
              <a:rPr lang="en-US" sz="3600" b="1" dirty="0"/>
              <a:t>I Am</a:t>
            </a:r>
            <a:r>
              <a:rPr lang="en-US" sz="3600" dirty="0"/>
              <a:t>”</a:t>
            </a:r>
          </a:p>
        </p:txBody>
      </p:sp>
      <p:sp>
        <p:nvSpPr>
          <p:cNvPr id="5" name="TextBox 4">
            <a:extLst>
              <a:ext uri="{FF2B5EF4-FFF2-40B4-BE49-F238E27FC236}">
                <a16:creationId xmlns:a16="http://schemas.microsoft.com/office/drawing/2014/main" id="{9DA100CB-5F38-D4E5-0A4C-01F6A87B64E9}"/>
              </a:ext>
            </a:extLst>
          </p:cNvPr>
          <p:cNvSpPr txBox="1"/>
          <p:nvPr/>
        </p:nvSpPr>
        <p:spPr>
          <a:xfrm>
            <a:off x="6248400" y="624584"/>
            <a:ext cx="4343400" cy="707886"/>
          </a:xfrm>
          <a:prstGeom prst="rect">
            <a:avLst/>
          </a:prstGeom>
          <a:noFill/>
        </p:spPr>
        <p:txBody>
          <a:bodyPr wrap="square" rtlCol="0">
            <a:spAutoFit/>
          </a:bodyPr>
          <a:lstStyle/>
          <a:p>
            <a:r>
              <a:rPr lang="en-US" sz="4000" b="1" u="sng" dirty="0"/>
              <a:t>Jesus is:</a:t>
            </a:r>
          </a:p>
        </p:txBody>
      </p:sp>
    </p:spTree>
    <p:extLst>
      <p:ext uri="{BB962C8B-B14F-4D97-AF65-F5344CB8AC3E}">
        <p14:creationId xmlns:p14="http://schemas.microsoft.com/office/powerpoint/2010/main" val="426368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500"/>
                                        <p:tgtEl>
                                          <p:spTgt spid="2">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left)">
                                      <p:cBhvr>
                                        <p:cTn id="39" dur="500"/>
                                        <p:tgtEl>
                                          <p:spTgt spid="4">
                                            <p:txEl>
                                              <p:pRg st="0" end="0"/>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500"/>
                                        <p:tgtEl>
                                          <p:spTgt spid="4">
                                            <p:txEl>
                                              <p:pRg st="1" end="1"/>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left)">
                                      <p:cBhvr>
                                        <p:cTn id="47" dur="500"/>
                                        <p:tgtEl>
                                          <p:spTgt spid="4">
                                            <p:txEl>
                                              <p:pRg st="2" end="2"/>
                                            </p:tx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wipe(left)">
                                      <p:cBhvr>
                                        <p:cTn id="51" dur="500"/>
                                        <p:tgtEl>
                                          <p:spTgt spid="4">
                                            <p:txEl>
                                              <p:pRg st="3" end="3"/>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left)">
                                      <p:cBhvr>
                                        <p:cTn id="55" dur="500"/>
                                        <p:tgtEl>
                                          <p:spTgt spid="4">
                                            <p:txEl>
                                              <p:pRg st="4" end="4"/>
                                            </p:txEl>
                                          </p:spTgt>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wipe(left)">
                                      <p:cBhvr>
                                        <p:cTn id="59" dur="500"/>
                                        <p:tgtEl>
                                          <p:spTgt spid="4">
                                            <p:txEl>
                                              <p:pRg st="5" end="5"/>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wipe(left)">
                                      <p:cBhvr>
                                        <p:cTn id="63" dur="500"/>
                                        <p:tgtEl>
                                          <p:spTgt spid="4">
                                            <p:txEl>
                                              <p:pRg st="6" end="6"/>
                                            </p:txEl>
                                          </p:spTgt>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wipe(left)">
                                      <p:cBhvr>
                                        <p:cTn id="6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792162"/>
          </a:xfrm>
        </p:spPr>
        <p:txBody>
          <a:bodyPr>
            <a:noAutofit/>
          </a:bodyPr>
          <a:lstStyle/>
          <a:p>
            <a:r>
              <a:rPr lang="en-US" b="1" u="sng" dirty="0"/>
              <a:t>From past studies, remember…</a:t>
            </a:r>
          </a:p>
        </p:txBody>
      </p:sp>
      <p:sp>
        <p:nvSpPr>
          <p:cNvPr id="4" name="Content Placeholder 3"/>
          <p:cNvSpPr>
            <a:spLocks noGrp="1"/>
          </p:cNvSpPr>
          <p:nvPr>
            <p:ph sz="half" idx="1"/>
          </p:nvPr>
        </p:nvSpPr>
        <p:spPr>
          <a:xfrm>
            <a:off x="7239000" y="914400"/>
            <a:ext cx="4495800" cy="5943600"/>
          </a:xfrm>
        </p:spPr>
        <p:txBody>
          <a:bodyPr>
            <a:noAutofit/>
          </a:bodyPr>
          <a:lstStyle/>
          <a:p>
            <a:pPr marL="0" indent="0">
              <a:spcAft>
                <a:spcPts val="1200"/>
              </a:spcAft>
              <a:buNone/>
            </a:pPr>
            <a:r>
              <a:rPr lang="en-US" sz="3200" b="1" dirty="0"/>
              <a:t>John 1:29 </a:t>
            </a:r>
            <a:r>
              <a:rPr lang="en-US" sz="3200" dirty="0"/>
              <a:t>– Jesus is </a:t>
            </a:r>
            <a:r>
              <a:rPr lang="en-US" sz="3200" u="sng" dirty="0"/>
              <a:t>the</a:t>
            </a:r>
            <a:r>
              <a:rPr lang="en-US" sz="3200" dirty="0"/>
              <a:t> lamb of God who </a:t>
            </a:r>
            <a:r>
              <a:rPr lang="en-US" sz="3200" u="sng" dirty="0"/>
              <a:t>takes away </a:t>
            </a:r>
            <a:r>
              <a:rPr lang="en-US" sz="3200" dirty="0"/>
              <a:t>the sin of </a:t>
            </a:r>
            <a:r>
              <a:rPr lang="en-US" sz="3200" u="sng" dirty="0"/>
              <a:t>the world</a:t>
            </a:r>
          </a:p>
          <a:p>
            <a:pPr marL="0" indent="0">
              <a:spcAft>
                <a:spcPts val="1200"/>
              </a:spcAft>
              <a:buNone/>
            </a:pPr>
            <a:r>
              <a:rPr lang="en-US" sz="3200" b="1" dirty="0"/>
              <a:t>John 3:16 </a:t>
            </a:r>
            <a:r>
              <a:rPr lang="en-US" sz="3200" dirty="0"/>
              <a:t>– God came down to sinful men to give them an opportunity to admit their sin and turn to Him</a:t>
            </a:r>
          </a:p>
          <a:p>
            <a:pPr marL="0" indent="0">
              <a:spcAft>
                <a:spcPts val="1200"/>
              </a:spcAft>
              <a:buNone/>
            </a:pPr>
            <a:r>
              <a:rPr lang="en-US" sz="3200" b="1" dirty="0"/>
              <a:t>Mark 10:33-34 </a:t>
            </a:r>
            <a:r>
              <a:rPr lang="en-US" sz="3200" dirty="0"/>
              <a:t> – Jesus knew what was about to happen…</a:t>
            </a:r>
          </a:p>
        </p:txBody>
      </p:sp>
      <p:sp>
        <p:nvSpPr>
          <p:cNvPr id="2" name="Content Placeholder 1"/>
          <p:cNvSpPr>
            <a:spLocks noGrp="1"/>
          </p:cNvSpPr>
          <p:nvPr>
            <p:ph sz="half" idx="2"/>
          </p:nvPr>
        </p:nvSpPr>
        <p:spPr>
          <a:xfrm>
            <a:off x="838200" y="914401"/>
            <a:ext cx="6096000" cy="6126163"/>
          </a:xfrm>
        </p:spPr>
        <p:txBody>
          <a:bodyPr>
            <a:normAutofit fontScale="85000" lnSpcReduction="10000"/>
          </a:bodyPr>
          <a:lstStyle/>
          <a:p>
            <a:pPr marL="0" indent="0">
              <a:spcAft>
                <a:spcPts val="1200"/>
              </a:spcAft>
              <a:buNone/>
            </a:pPr>
            <a:r>
              <a:rPr lang="en-US" b="1" dirty="0"/>
              <a:t>John 1:29 </a:t>
            </a:r>
            <a:r>
              <a:rPr lang="en-US" dirty="0"/>
              <a:t>“The next day he saw Jesus coming toward him, and said, ‘Behold, the Lamb of God, who takes away the sin of the world!’”</a:t>
            </a:r>
          </a:p>
          <a:p>
            <a:pPr marL="0" indent="0">
              <a:spcAft>
                <a:spcPts val="1200"/>
              </a:spcAft>
              <a:buNone/>
            </a:pPr>
            <a:r>
              <a:rPr lang="en-US" b="1" dirty="0"/>
              <a:t>John 3:16 </a:t>
            </a:r>
            <a:r>
              <a:rPr lang="en-US" dirty="0"/>
              <a:t>“For God so loved the world, that He gave His only Son, that whoever believes in Him should not perish but have eternal life.”</a:t>
            </a:r>
          </a:p>
          <a:p>
            <a:pPr marL="0" indent="0">
              <a:spcAft>
                <a:spcPts val="1200"/>
              </a:spcAft>
              <a:buNone/>
            </a:pPr>
            <a:r>
              <a:rPr lang="en-US" b="1" dirty="0"/>
              <a:t>Mark 10:32-34  </a:t>
            </a:r>
            <a:r>
              <a:rPr lang="en-US" dirty="0"/>
              <a:t>“And taking the twelve again, [Jesus] began to tell them what was to happen to him, saying, ‘See, we are going up to Jerusalem, and the Son of Man will be delivered over to the chief priests and the scribes, and they will condemn him to death and deliver him over to the Gentiles. And they will mock him and spit on him, and flog him and kill him. And after three days he will rise.’”</a:t>
            </a:r>
          </a:p>
        </p:txBody>
      </p:sp>
    </p:spTree>
    <p:extLst>
      <p:ext uri="{BB962C8B-B14F-4D97-AF65-F5344CB8AC3E}">
        <p14:creationId xmlns:p14="http://schemas.microsoft.com/office/powerpoint/2010/main" val="33093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868362"/>
          </a:xfrm>
        </p:spPr>
        <p:txBody>
          <a:bodyPr>
            <a:noAutofit/>
          </a:bodyPr>
          <a:lstStyle/>
          <a:p>
            <a:r>
              <a:rPr lang="en-US" b="1" u="sng" dirty="0"/>
              <a:t>Jesus is Always in Control</a:t>
            </a:r>
          </a:p>
        </p:txBody>
      </p:sp>
      <p:sp>
        <p:nvSpPr>
          <p:cNvPr id="4" name="Content Placeholder 3"/>
          <p:cNvSpPr>
            <a:spLocks noGrp="1"/>
          </p:cNvSpPr>
          <p:nvPr>
            <p:ph sz="half" idx="1"/>
          </p:nvPr>
        </p:nvSpPr>
        <p:spPr>
          <a:xfrm>
            <a:off x="6705600" y="990601"/>
            <a:ext cx="5029200" cy="5638800"/>
          </a:xfrm>
        </p:spPr>
        <p:txBody>
          <a:bodyPr>
            <a:noAutofit/>
          </a:bodyPr>
          <a:lstStyle/>
          <a:p>
            <a:pPr>
              <a:spcAft>
                <a:spcPts val="1200"/>
              </a:spcAft>
            </a:pPr>
            <a:r>
              <a:rPr lang="en-US" sz="3200" b="1" dirty="0"/>
              <a:t>John 7</a:t>
            </a:r>
            <a:r>
              <a:rPr lang="en-US" sz="3200" dirty="0"/>
              <a:t>:  Religious leaders </a:t>
            </a:r>
            <a:r>
              <a:rPr lang="en-US" sz="3200" b="1" u="sng" dirty="0"/>
              <a:t>try</a:t>
            </a:r>
            <a:r>
              <a:rPr lang="en-US" sz="3200" dirty="0"/>
              <a:t> to capture Jesus</a:t>
            </a:r>
          </a:p>
          <a:p>
            <a:pPr lvl="1">
              <a:spcAft>
                <a:spcPts val="1200"/>
              </a:spcAft>
            </a:pPr>
            <a:r>
              <a:rPr lang="en-US" sz="2800" b="1" dirty="0"/>
              <a:t>Verses 30-31 </a:t>
            </a:r>
            <a:r>
              <a:rPr lang="en-US" sz="2800" dirty="0"/>
              <a:t>: His time had not yet come</a:t>
            </a:r>
          </a:p>
          <a:p>
            <a:pPr lvl="1">
              <a:spcAft>
                <a:spcPts val="1200"/>
              </a:spcAft>
            </a:pPr>
            <a:r>
              <a:rPr lang="en-US" sz="2800" b="1" dirty="0"/>
              <a:t>Verses 32 </a:t>
            </a:r>
            <a:r>
              <a:rPr lang="en-US" sz="2800" dirty="0"/>
              <a:t>: the guards are sent to get Him</a:t>
            </a:r>
          </a:p>
          <a:p>
            <a:pPr lvl="1">
              <a:spcAft>
                <a:spcPts val="1200"/>
              </a:spcAft>
            </a:pPr>
            <a:r>
              <a:rPr lang="en-US" sz="2800" b="1" dirty="0"/>
              <a:t>Verses 45-46 </a:t>
            </a:r>
            <a:r>
              <a:rPr lang="en-US" sz="2800" dirty="0"/>
              <a:t>: the guards are powerless against Jesus</a:t>
            </a:r>
          </a:p>
        </p:txBody>
      </p:sp>
      <p:sp>
        <p:nvSpPr>
          <p:cNvPr id="2" name="Content Placeholder 1"/>
          <p:cNvSpPr>
            <a:spLocks noGrp="1"/>
          </p:cNvSpPr>
          <p:nvPr>
            <p:ph sz="half" idx="2"/>
          </p:nvPr>
        </p:nvSpPr>
        <p:spPr>
          <a:xfrm>
            <a:off x="609600" y="990601"/>
            <a:ext cx="5486400" cy="5486400"/>
          </a:xfrm>
        </p:spPr>
        <p:txBody>
          <a:bodyPr>
            <a:normAutofit fontScale="85000" lnSpcReduction="10000"/>
          </a:bodyPr>
          <a:lstStyle/>
          <a:p>
            <a:pPr marL="0" indent="0">
              <a:spcAft>
                <a:spcPts val="1200"/>
              </a:spcAft>
              <a:buNone/>
            </a:pPr>
            <a:r>
              <a:rPr lang="en-US" b="1" dirty="0"/>
              <a:t>John 7:30-31</a:t>
            </a:r>
            <a:r>
              <a:rPr lang="en-US" dirty="0"/>
              <a:t> So they were seeking to arrest him, but no one laid a hand on him, because </a:t>
            </a:r>
            <a:r>
              <a:rPr lang="en-US" b="1" dirty="0"/>
              <a:t>his hour had not yet come</a:t>
            </a:r>
            <a:r>
              <a:rPr lang="en-US" dirty="0"/>
              <a:t>. Yet many of the people believed in him. They said, “When the Christ appears, will he do more signs than this man has done?”</a:t>
            </a:r>
          </a:p>
          <a:p>
            <a:pPr marL="0" indent="0">
              <a:spcAft>
                <a:spcPts val="1200"/>
              </a:spcAft>
              <a:buNone/>
            </a:pPr>
            <a:r>
              <a:rPr lang="en-US" b="1" dirty="0"/>
              <a:t>32 </a:t>
            </a:r>
            <a:r>
              <a:rPr lang="en-US" dirty="0"/>
              <a:t>The Pharisees heard the crowd muttering these things about him, and the chief priests and Pharisees sent officers to arrest him.</a:t>
            </a:r>
          </a:p>
          <a:p>
            <a:pPr marL="0" indent="0">
              <a:spcAft>
                <a:spcPts val="1200"/>
              </a:spcAft>
              <a:buNone/>
            </a:pPr>
            <a:r>
              <a:rPr lang="en-US" dirty="0"/>
              <a:t> </a:t>
            </a:r>
            <a:r>
              <a:rPr lang="en-US" b="1" dirty="0"/>
              <a:t>45-46</a:t>
            </a:r>
            <a:r>
              <a:rPr lang="en-US" dirty="0"/>
              <a:t> The officers then came to the chief priests and Pharisees, who said to them, “Why did you not bring him?” The officers answered, “No one ever spoke like this man!”</a:t>
            </a:r>
          </a:p>
        </p:txBody>
      </p:sp>
    </p:spTree>
    <p:extLst>
      <p:ext uri="{BB962C8B-B14F-4D97-AF65-F5344CB8AC3E}">
        <p14:creationId xmlns:p14="http://schemas.microsoft.com/office/powerpoint/2010/main" val="416094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0758"/>
            <a:ext cx="8229600" cy="838200"/>
          </a:xfrm>
        </p:spPr>
        <p:txBody>
          <a:bodyPr>
            <a:noAutofit/>
          </a:bodyPr>
          <a:lstStyle/>
          <a:p>
            <a:r>
              <a:rPr lang="en-US" b="1" u="sng" dirty="0"/>
              <a:t>Jesus is Always in Control</a:t>
            </a:r>
          </a:p>
        </p:txBody>
      </p:sp>
      <p:sp>
        <p:nvSpPr>
          <p:cNvPr id="4" name="Content Placeholder 3"/>
          <p:cNvSpPr>
            <a:spLocks noGrp="1"/>
          </p:cNvSpPr>
          <p:nvPr>
            <p:ph sz="half" idx="1"/>
          </p:nvPr>
        </p:nvSpPr>
        <p:spPr>
          <a:xfrm>
            <a:off x="6705600" y="838200"/>
            <a:ext cx="5029200" cy="5638800"/>
          </a:xfrm>
        </p:spPr>
        <p:txBody>
          <a:bodyPr>
            <a:noAutofit/>
          </a:bodyPr>
          <a:lstStyle/>
          <a:p>
            <a:pPr>
              <a:spcAft>
                <a:spcPts val="1200"/>
              </a:spcAft>
            </a:pPr>
            <a:r>
              <a:rPr lang="en-US" sz="3200" b="1" dirty="0"/>
              <a:t>Mark 14</a:t>
            </a:r>
            <a:r>
              <a:rPr lang="en-US" sz="3200" dirty="0"/>
              <a:t>:  Religious leaders </a:t>
            </a:r>
            <a:r>
              <a:rPr lang="en-US" sz="3200" b="1" u="sng" dirty="0"/>
              <a:t>try not</a:t>
            </a:r>
            <a:r>
              <a:rPr lang="en-US" sz="3200" b="1" dirty="0"/>
              <a:t> </a:t>
            </a:r>
            <a:r>
              <a:rPr lang="en-US" sz="3200" dirty="0"/>
              <a:t>to capture Jesus </a:t>
            </a:r>
          </a:p>
          <a:p>
            <a:pPr lvl="1">
              <a:spcAft>
                <a:spcPts val="1200"/>
              </a:spcAft>
            </a:pPr>
            <a:r>
              <a:rPr lang="en-US" sz="2800" b="1" dirty="0"/>
              <a:t>Verses 1-2 </a:t>
            </a:r>
            <a:r>
              <a:rPr lang="en-US" sz="2800" dirty="0"/>
              <a:t>: Passover, the </a:t>
            </a:r>
            <a:r>
              <a:rPr lang="en-US" sz="2800" u="sng" dirty="0"/>
              <a:t>time</a:t>
            </a:r>
            <a:r>
              <a:rPr lang="en-US" sz="2800" dirty="0"/>
              <a:t> to sacrifice </a:t>
            </a:r>
            <a:r>
              <a:rPr lang="en-US" sz="2800" u="sng" dirty="0"/>
              <a:t>the</a:t>
            </a:r>
            <a:r>
              <a:rPr lang="en-US" sz="2800" dirty="0"/>
              <a:t> lamb </a:t>
            </a:r>
          </a:p>
          <a:p>
            <a:pPr lvl="1">
              <a:spcAft>
                <a:spcPts val="1200"/>
              </a:spcAft>
            </a:pPr>
            <a:r>
              <a:rPr lang="en-US" sz="2800" b="1" dirty="0"/>
              <a:t>Verses 34-36 </a:t>
            </a:r>
            <a:r>
              <a:rPr lang="en-US" sz="2800" dirty="0"/>
              <a:t>: Jesus cries out to His Father, but there is </a:t>
            </a:r>
            <a:r>
              <a:rPr lang="en-US" sz="2800" u="sng" dirty="0"/>
              <a:t>no other way</a:t>
            </a:r>
            <a:r>
              <a:rPr lang="en-US" sz="2800" dirty="0"/>
              <a:t> to save the world</a:t>
            </a:r>
          </a:p>
          <a:p>
            <a:pPr lvl="1">
              <a:spcAft>
                <a:spcPts val="1200"/>
              </a:spcAft>
            </a:pPr>
            <a:r>
              <a:rPr lang="en-US" sz="2800" b="1" dirty="0"/>
              <a:t>Verses 41-42 </a:t>
            </a:r>
            <a:r>
              <a:rPr lang="en-US" sz="2800" dirty="0"/>
              <a:t>: The hour has come for Jesus to be taken</a:t>
            </a:r>
          </a:p>
        </p:txBody>
      </p:sp>
      <p:sp>
        <p:nvSpPr>
          <p:cNvPr id="2" name="Content Placeholder 1"/>
          <p:cNvSpPr>
            <a:spLocks noGrp="1"/>
          </p:cNvSpPr>
          <p:nvPr>
            <p:ph sz="half" idx="2"/>
          </p:nvPr>
        </p:nvSpPr>
        <p:spPr>
          <a:xfrm>
            <a:off x="609600" y="848959"/>
            <a:ext cx="5486400" cy="5856641"/>
          </a:xfrm>
        </p:spPr>
        <p:txBody>
          <a:bodyPr>
            <a:noAutofit/>
          </a:bodyPr>
          <a:lstStyle/>
          <a:p>
            <a:pPr marL="0" indent="0">
              <a:spcAft>
                <a:spcPts val="1200"/>
              </a:spcAft>
              <a:buNone/>
            </a:pPr>
            <a:r>
              <a:rPr lang="en-US" sz="2000" b="1" dirty="0"/>
              <a:t>Mark14:1-2</a:t>
            </a:r>
            <a:r>
              <a:rPr lang="en-US" sz="2000" dirty="0"/>
              <a:t> It was now two days before the Passover and the Feast of Unleavened Bread. And the chief priests and the scribes were seeking how to arrest him by stealth and kill him, for they said, “Not during the feast, lest there be an uproar from the people.”</a:t>
            </a:r>
          </a:p>
          <a:p>
            <a:pPr marL="0" indent="0">
              <a:spcAft>
                <a:spcPts val="1200"/>
              </a:spcAft>
              <a:buNone/>
            </a:pPr>
            <a:r>
              <a:rPr lang="en-US" sz="2000" b="1" dirty="0"/>
              <a:t>34-36</a:t>
            </a:r>
            <a:r>
              <a:rPr lang="en-US" sz="2000" dirty="0"/>
              <a:t> And he said to them, “My soul is very sorrowful, even to death. Remain here and watch.” And going a little farther, he fell on the ground and prayed that, if it were possible, the hour might pass from him. And he said, “Abba, Father, all things are possible for you. Remove this cup from me. Yet not what I will, but what you will.” </a:t>
            </a:r>
          </a:p>
          <a:p>
            <a:pPr marL="0" indent="0">
              <a:spcAft>
                <a:spcPts val="1200"/>
              </a:spcAft>
              <a:buNone/>
            </a:pPr>
            <a:r>
              <a:rPr lang="en-US" sz="2000" b="1" dirty="0"/>
              <a:t>41-42</a:t>
            </a:r>
            <a:r>
              <a:rPr lang="en-US" sz="2000" dirty="0"/>
              <a:t> And he came the third time and said to them, “Are you still sleeping and taking your rest? It is enough; </a:t>
            </a:r>
            <a:r>
              <a:rPr lang="en-US" sz="2000" b="1" dirty="0"/>
              <a:t>the hour has come</a:t>
            </a:r>
            <a:r>
              <a:rPr lang="en-US" sz="2000" dirty="0"/>
              <a:t>. The Son of Man is betrayed into the hands of sinners. Rise, let us be going; see, my betrayer is at hand.”</a:t>
            </a:r>
          </a:p>
        </p:txBody>
      </p:sp>
    </p:spTree>
    <p:extLst>
      <p:ext uri="{BB962C8B-B14F-4D97-AF65-F5344CB8AC3E}">
        <p14:creationId xmlns:p14="http://schemas.microsoft.com/office/powerpoint/2010/main" val="163077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868362"/>
          </a:xfrm>
        </p:spPr>
        <p:txBody>
          <a:bodyPr>
            <a:noAutofit/>
          </a:bodyPr>
          <a:lstStyle/>
          <a:p>
            <a:r>
              <a:rPr lang="en-US" b="1" u="sng" dirty="0"/>
              <a:t>Jesus is Condemned by His Creatures</a:t>
            </a:r>
          </a:p>
        </p:txBody>
      </p:sp>
      <p:sp>
        <p:nvSpPr>
          <p:cNvPr id="4" name="Content Placeholder 3"/>
          <p:cNvSpPr>
            <a:spLocks noGrp="1"/>
          </p:cNvSpPr>
          <p:nvPr>
            <p:ph sz="half" idx="1"/>
          </p:nvPr>
        </p:nvSpPr>
        <p:spPr>
          <a:xfrm>
            <a:off x="7010400" y="868362"/>
            <a:ext cx="4800600" cy="5989638"/>
          </a:xfrm>
        </p:spPr>
        <p:txBody>
          <a:bodyPr>
            <a:noAutofit/>
          </a:bodyPr>
          <a:lstStyle/>
          <a:p>
            <a:pPr marL="0" indent="0">
              <a:spcAft>
                <a:spcPts val="1200"/>
              </a:spcAft>
              <a:buNone/>
            </a:pPr>
            <a:r>
              <a:rPr lang="en-US" b="1" dirty="0"/>
              <a:t>Mark 15:12-14 </a:t>
            </a:r>
            <a:r>
              <a:rPr lang="en-US" dirty="0"/>
              <a:t> : What will you do with Jesus?</a:t>
            </a:r>
          </a:p>
          <a:p>
            <a:pPr marL="0" indent="0">
              <a:spcAft>
                <a:spcPts val="1200"/>
              </a:spcAft>
              <a:buNone/>
            </a:pPr>
            <a:r>
              <a:rPr lang="en-US" b="1" dirty="0"/>
              <a:t>John 19:1-3  </a:t>
            </a:r>
            <a:r>
              <a:rPr lang="en-US" dirty="0"/>
              <a:t>: Jesus is crowned with thorns, whipped, and shamed</a:t>
            </a:r>
          </a:p>
          <a:p>
            <a:pPr marL="0" indent="0">
              <a:spcAft>
                <a:spcPts val="1200"/>
              </a:spcAft>
              <a:buNone/>
            </a:pPr>
            <a:r>
              <a:rPr lang="en-US" b="1" dirty="0"/>
              <a:t>John 19:14-15 </a:t>
            </a:r>
            <a:r>
              <a:rPr lang="en-US" dirty="0"/>
              <a:t> : Who is your king?</a:t>
            </a:r>
          </a:p>
          <a:p>
            <a:pPr marL="0" indent="0">
              <a:spcAft>
                <a:spcPts val="1200"/>
              </a:spcAft>
              <a:buNone/>
            </a:pPr>
            <a:r>
              <a:rPr lang="en-US" b="1" dirty="0"/>
              <a:t>John 19:16-17</a:t>
            </a:r>
            <a:r>
              <a:rPr lang="en-US" dirty="0"/>
              <a:t> : The Son of God climbs the hill with the wood of sacrifice on His back – </a:t>
            </a:r>
            <a:r>
              <a:rPr lang="en-US" b="1" dirty="0"/>
              <a:t>the</a:t>
            </a:r>
            <a:r>
              <a:rPr lang="en-US" dirty="0"/>
              <a:t> Lamb </a:t>
            </a:r>
            <a:r>
              <a:rPr lang="en-US" b="1" dirty="0"/>
              <a:t>is</a:t>
            </a:r>
            <a:r>
              <a:rPr lang="en-US" dirty="0"/>
              <a:t> provided</a:t>
            </a:r>
          </a:p>
        </p:txBody>
      </p:sp>
      <p:sp>
        <p:nvSpPr>
          <p:cNvPr id="2" name="Content Placeholder 1"/>
          <p:cNvSpPr>
            <a:spLocks noGrp="1"/>
          </p:cNvSpPr>
          <p:nvPr>
            <p:ph sz="half" idx="2"/>
          </p:nvPr>
        </p:nvSpPr>
        <p:spPr>
          <a:xfrm>
            <a:off x="533400" y="914400"/>
            <a:ext cx="6096000" cy="5913438"/>
          </a:xfrm>
        </p:spPr>
        <p:txBody>
          <a:bodyPr>
            <a:noAutofit/>
          </a:bodyPr>
          <a:lstStyle/>
          <a:p>
            <a:pPr marL="0" indent="0">
              <a:spcAft>
                <a:spcPts val="1200"/>
              </a:spcAft>
              <a:buNone/>
            </a:pPr>
            <a:r>
              <a:rPr lang="en-US" sz="1800" b="1" dirty="0"/>
              <a:t>12-14</a:t>
            </a:r>
            <a:r>
              <a:rPr lang="en-US" sz="1800" dirty="0"/>
              <a:t> And Pilate again said to them, “Then what shall I do with the man you call the King of the Jews?” And they cried out again, “Crucify him.” And Pilate said to them, “Why, what evil has he done?” But they shouted all the more, “Crucify him.”</a:t>
            </a:r>
          </a:p>
          <a:p>
            <a:pPr marL="0" indent="0">
              <a:spcAft>
                <a:spcPts val="1200"/>
              </a:spcAft>
              <a:buNone/>
            </a:pPr>
            <a:r>
              <a:rPr lang="en-US" sz="1800" b="1" dirty="0"/>
              <a:t>1-3</a:t>
            </a:r>
            <a:r>
              <a:rPr lang="en-US" sz="1800" dirty="0"/>
              <a:t> Then Pilate took Jesus and flogged him. And the soldiers twisted together a crown of thorns and put it on his head and arrayed him in a purple robe. They came up to him, saying, “Hail, King of the Jews!” and struck him with their hands.</a:t>
            </a:r>
          </a:p>
          <a:p>
            <a:pPr marL="0" indent="0">
              <a:spcAft>
                <a:spcPts val="1200"/>
              </a:spcAft>
              <a:buNone/>
            </a:pPr>
            <a:r>
              <a:rPr lang="en-US" sz="1800" b="1" dirty="0"/>
              <a:t>14-15</a:t>
            </a:r>
            <a:r>
              <a:rPr lang="en-US" sz="1800" dirty="0"/>
              <a:t> Now it was the day of Preparation of the Passover. It was about the sixth hour. He said to the Jews, “Behold your King!” They cried out, “Away with him, away with him, crucify him!” Pilate said to them, “Shall I crucify your King?” The chief priests answered, “We have no king but Caesar.”</a:t>
            </a:r>
          </a:p>
          <a:p>
            <a:pPr marL="0" indent="0">
              <a:spcAft>
                <a:spcPts val="1200"/>
              </a:spcAft>
              <a:buNone/>
            </a:pPr>
            <a:r>
              <a:rPr lang="en-US" sz="1800" b="1" dirty="0"/>
              <a:t>16-17</a:t>
            </a:r>
            <a:r>
              <a:rPr lang="en-US" sz="1800" dirty="0"/>
              <a:t> So he delivered him over to them to be crucified. So they took Jesus, and he went out, bearing his own cross, to the place called The Place of a Skull, which in Aramaic is called Golgotha.</a:t>
            </a:r>
          </a:p>
        </p:txBody>
      </p:sp>
    </p:spTree>
    <p:extLst>
      <p:ext uri="{BB962C8B-B14F-4D97-AF65-F5344CB8AC3E}">
        <p14:creationId xmlns:p14="http://schemas.microsoft.com/office/powerpoint/2010/main" val="5381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left)">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944562"/>
          </a:xfrm>
        </p:spPr>
        <p:txBody>
          <a:bodyPr>
            <a:noAutofit/>
          </a:bodyPr>
          <a:lstStyle/>
          <a:p>
            <a:r>
              <a:rPr lang="en-US" b="1" u="sng" dirty="0"/>
              <a:t>Jesus Suffering on the Cross</a:t>
            </a:r>
          </a:p>
        </p:txBody>
      </p:sp>
      <p:sp>
        <p:nvSpPr>
          <p:cNvPr id="4" name="Content Placeholder 3"/>
          <p:cNvSpPr>
            <a:spLocks noGrp="1"/>
          </p:cNvSpPr>
          <p:nvPr>
            <p:ph sz="half" idx="1"/>
          </p:nvPr>
        </p:nvSpPr>
        <p:spPr>
          <a:xfrm>
            <a:off x="6781800" y="868362"/>
            <a:ext cx="5029200" cy="5837238"/>
          </a:xfrm>
        </p:spPr>
        <p:txBody>
          <a:bodyPr>
            <a:normAutofit fontScale="77500" lnSpcReduction="20000"/>
          </a:bodyPr>
          <a:lstStyle/>
          <a:p>
            <a:pPr marL="0" indent="0">
              <a:spcAft>
                <a:spcPts val="1200"/>
              </a:spcAft>
              <a:buNone/>
            </a:pPr>
            <a:r>
              <a:rPr lang="en-US" b="1" dirty="0"/>
              <a:t>Mark 15 – </a:t>
            </a:r>
            <a:r>
              <a:rPr lang="en-US" dirty="0"/>
              <a:t>Jesus on the cross, naked and ashamed</a:t>
            </a:r>
          </a:p>
          <a:p>
            <a:pPr marL="57150" indent="0">
              <a:spcAft>
                <a:spcPts val="1200"/>
              </a:spcAft>
              <a:buNone/>
            </a:pPr>
            <a:r>
              <a:rPr lang="en-US" sz="3000" b="1" dirty="0"/>
              <a:t>Verse 25 </a:t>
            </a:r>
            <a:r>
              <a:rPr lang="en-US" sz="3000" dirty="0"/>
              <a:t>– Jesus is crucified – falsely accused, bleeding, naked and ashamed</a:t>
            </a:r>
          </a:p>
          <a:p>
            <a:pPr marL="57150" indent="0">
              <a:spcAft>
                <a:spcPts val="1200"/>
              </a:spcAft>
              <a:buNone/>
            </a:pPr>
            <a:r>
              <a:rPr lang="en-US" sz="3000" b="1" dirty="0"/>
              <a:t>Verse 26 </a:t>
            </a:r>
            <a:r>
              <a:rPr lang="en-US" sz="3000" dirty="0"/>
              <a:t>: The truth : Jesus is The King of the Jews</a:t>
            </a:r>
          </a:p>
          <a:p>
            <a:pPr marL="57150" indent="0">
              <a:spcAft>
                <a:spcPts val="1200"/>
              </a:spcAft>
              <a:buNone/>
            </a:pPr>
            <a:r>
              <a:rPr lang="en-US" sz="3000" b="1" dirty="0"/>
              <a:t>Verses 29-30 </a:t>
            </a:r>
            <a:r>
              <a:rPr lang="en-US" sz="3000" dirty="0"/>
              <a:t>: “come down” – the temptation of the devil tries to stop the only way of salvation</a:t>
            </a:r>
          </a:p>
          <a:p>
            <a:pPr marL="57150" indent="0">
              <a:spcAft>
                <a:spcPts val="1200"/>
              </a:spcAft>
              <a:buNone/>
            </a:pPr>
            <a:r>
              <a:rPr lang="en-US" sz="3000" b="1" dirty="0"/>
              <a:t>Verse 31 </a:t>
            </a:r>
            <a:r>
              <a:rPr lang="en-US" sz="3000" dirty="0"/>
              <a:t>: “He saved others” – a truth they could not deny</a:t>
            </a:r>
          </a:p>
          <a:p>
            <a:pPr marL="57150" indent="0">
              <a:spcAft>
                <a:spcPts val="1200"/>
              </a:spcAft>
              <a:buNone/>
            </a:pPr>
            <a:r>
              <a:rPr lang="en-US" sz="3000" b="1" dirty="0"/>
              <a:t>Verse 32 </a:t>
            </a:r>
            <a:r>
              <a:rPr lang="en-US" sz="3000" dirty="0"/>
              <a:t>: Jesus claimed to be the Christ – the promised Savior, and they knew it.  They speak the important truth: “see and believe”</a:t>
            </a:r>
          </a:p>
        </p:txBody>
      </p:sp>
      <p:sp>
        <p:nvSpPr>
          <p:cNvPr id="2" name="Content Placeholder 1"/>
          <p:cNvSpPr>
            <a:spLocks noGrp="1"/>
          </p:cNvSpPr>
          <p:nvPr>
            <p:ph sz="half" idx="2"/>
          </p:nvPr>
        </p:nvSpPr>
        <p:spPr>
          <a:xfrm>
            <a:off x="533400" y="792162"/>
            <a:ext cx="6248400" cy="5837238"/>
          </a:xfrm>
        </p:spPr>
        <p:txBody>
          <a:bodyPr>
            <a:noAutofit/>
          </a:bodyPr>
          <a:lstStyle/>
          <a:p>
            <a:pPr marL="0" indent="0">
              <a:spcAft>
                <a:spcPts val="1200"/>
              </a:spcAft>
              <a:buNone/>
            </a:pPr>
            <a:r>
              <a:rPr lang="en-US" sz="2200" b="1" dirty="0"/>
              <a:t>Mark 15:25 </a:t>
            </a:r>
            <a:r>
              <a:rPr lang="en-US" sz="2200" dirty="0"/>
              <a:t>And it was 9:00AM when they crucified him. </a:t>
            </a:r>
          </a:p>
          <a:p>
            <a:pPr marL="0" indent="0">
              <a:spcAft>
                <a:spcPts val="1200"/>
              </a:spcAft>
              <a:buNone/>
            </a:pPr>
            <a:r>
              <a:rPr lang="en-US" sz="2200" b="1" dirty="0"/>
              <a:t>26</a:t>
            </a:r>
            <a:r>
              <a:rPr lang="en-US" sz="2200" dirty="0"/>
              <a:t> And the inscription of the charge against him read, “The King of the Jews.” </a:t>
            </a:r>
          </a:p>
          <a:p>
            <a:pPr marL="0" indent="0">
              <a:spcAft>
                <a:spcPts val="1200"/>
              </a:spcAft>
              <a:buNone/>
            </a:pPr>
            <a:r>
              <a:rPr lang="en-US" sz="2200" b="1" dirty="0"/>
              <a:t>29-30</a:t>
            </a:r>
            <a:r>
              <a:rPr lang="en-US" sz="2200" dirty="0"/>
              <a:t> And those who passed by derided him, wagging their heads and saying, “Aha! You who would destroy the temple and rebuild it in three days, save yourself, and come down from the cross!” </a:t>
            </a:r>
          </a:p>
          <a:p>
            <a:pPr marL="0" indent="0">
              <a:spcAft>
                <a:spcPts val="1200"/>
              </a:spcAft>
              <a:buNone/>
            </a:pPr>
            <a:r>
              <a:rPr lang="en-US" sz="2200" b="1" dirty="0"/>
              <a:t>31</a:t>
            </a:r>
            <a:r>
              <a:rPr lang="en-US" sz="2200" dirty="0"/>
              <a:t> So also the chief priests with the scribes mocked him to one another, saying, “He saved others; he cannot save himself. </a:t>
            </a:r>
          </a:p>
          <a:p>
            <a:pPr marL="0" indent="0">
              <a:spcAft>
                <a:spcPts val="1200"/>
              </a:spcAft>
              <a:buNone/>
            </a:pPr>
            <a:r>
              <a:rPr lang="en-US" sz="2200" b="1" dirty="0"/>
              <a:t>32</a:t>
            </a:r>
            <a:r>
              <a:rPr lang="en-US" sz="2200" dirty="0"/>
              <a:t> Let the Christ, the King of Israel, come down now from the cross that we may see and believe.” Those who were crucified with him also reviled him.</a:t>
            </a:r>
          </a:p>
        </p:txBody>
      </p:sp>
    </p:spTree>
    <p:extLst>
      <p:ext uri="{BB962C8B-B14F-4D97-AF65-F5344CB8AC3E}">
        <p14:creationId xmlns:p14="http://schemas.microsoft.com/office/powerpoint/2010/main" val="417278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wipe(left)">
                                      <p:cBhvr>
                                        <p:cTn id="52" dur="500"/>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wipe(left)">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5722</Words>
  <Application>Microsoft Macintosh PowerPoint</Application>
  <PresentationFormat>Widescreen</PresentationFormat>
  <Paragraphs>280</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NSimSun</vt:lpstr>
      <vt:lpstr>Arial</vt:lpstr>
      <vt:lpstr>Broadway</vt:lpstr>
      <vt:lpstr>Calibri</vt:lpstr>
      <vt:lpstr>Impact</vt:lpstr>
      <vt:lpstr>Wingdings</vt:lpstr>
      <vt:lpstr>Office Theme</vt:lpstr>
      <vt:lpstr>Is Death the End ? (or the beginning)…</vt:lpstr>
      <vt:lpstr>Study Plan</vt:lpstr>
      <vt:lpstr>Sin  Death</vt:lpstr>
      <vt:lpstr>PowerPoint Presentation</vt:lpstr>
      <vt:lpstr>From past studies, remember…</vt:lpstr>
      <vt:lpstr>Jesus is Always in Control</vt:lpstr>
      <vt:lpstr>Jesus is Always in Control</vt:lpstr>
      <vt:lpstr>Jesus is Condemned by His Creatures</vt:lpstr>
      <vt:lpstr>Jesus Suffering on the Cross</vt:lpstr>
      <vt:lpstr>Why did Jesus Suffer?</vt:lpstr>
      <vt:lpstr>Jesus Died and was Buried</vt:lpstr>
      <vt:lpstr>Jesus Rises and Conquers Death!</vt:lpstr>
      <vt:lpstr>Tombs of Famous People</vt:lpstr>
      <vt:lpstr>Sin  Death</vt:lpstr>
      <vt:lpstr>Bad News / Good News</vt:lpstr>
      <vt:lpstr>Receiving the Best Gift of All !</vt:lpstr>
      <vt:lpstr>PowerPoint Presentation</vt:lpstr>
      <vt:lpstr>God’s solution to our big problems</vt:lpstr>
      <vt:lpstr>World History – it’s His Story</vt:lpstr>
      <vt:lpstr>The cross cancels the law</vt:lpstr>
      <vt:lpstr>PowerPoint Presentation</vt:lpstr>
      <vt:lpstr>Potential Topics for Future Discussion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crucifixion and resurrection</dc:title>
  <dc:creator>Mark</dc:creator>
  <cp:lastModifiedBy>Mark Robnett</cp:lastModifiedBy>
  <cp:revision>92</cp:revision>
  <cp:lastPrinted>2019-11-28T02:06:31Z</cp:lastPrinted>
  <dcterms:created xsi:type="dcterms:W3CDTF">2016-09-28T00:02:57Z</dcterms:created>
  <dcterms:modified xsi:type="dcterms:W3CDTF">2026-03-13T15:01:57Z</dcterms:modified>
</cp:coreProperties>
</file>