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3" r:id="rId2"/>
    <p:sldId id="294" r:id="rId3"/>
    <p:sldId id="265" r:id="rId4"/>
    <p:sldId id="285" r:id="rId5"/>
    <p:sldId id="268" r:id="rId6"/>
    <p:sldId id="269" r:id="rId7"/>
    <p:sldId id="270" r:id="rId8"/>
    <p:sldId id="271" r:id="rId9"/>
    <p:sldId id="272" r:id="rId10"/>
    <p:sldId id="274" r:id="rId11"/>
    <p:sldId id="275" r:id="rId12"/>
    <p:sldId id="276" r:id="rId13"/>
    <p:sldId id="295" r:id="rId14"/>
    <p:sldId id="278" r:id="rId15"/>
    <p:sldId id="289" r:id="rId16"/>
    <p:sldId id="290" r:id="rId17"/>
    <p:sldId id="291" r:id="rId18"/>
    <p:sldId id="292" r:id="rId19"/>
    <p:sldId id="273" r:id="rId20"/>
    <p:sldId id="279" r:id="rId21"/>
    <p:sldId id="280" r:id="rId22"/>
    <p:sldId id="296" r:id="rId23"/>
    <p:sldId id="287" r:id="rId24"/>
    <p:sldId id="283" r:id="rId25"/>
    <p:sldId id="297" r:id="rId26"/>
    <p:sldId id="284"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72414" autoAdjust="0"/>
  </p:normalViewPr>
  <p:slideViewPr>
    <p:cSldViewPr>
      <p:cViewPr varScale="1">
        <p:scale>
          <a:sx n="82" d="100"/>
          <a:sy n="82" d="100"/>
        </p:scale>
        <p:origin x="220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C27CB-E758-4555-B11F-D20D43559876}" type="datetimeFigureOut">
              <a:rPr lang="en-US" smtClean="0"/>
              <a:t>4/15/2023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67EC3-4674-4C28-A193-1733DA7BB4F5}" type="slidenum">
              <a:rPr lang="en-US" smtClean="0"/>
              <a:t>‹#›</a:t>
            </a:fld>
            <a:endParaRPr lang="en-US"/>
          </a:p>
        </p:txBody>
      </p:sp>
    </p:spTree>
    <p:extLst>
      <p:ext uri="{BB962C8B-B14F-4D97-AF65-F5344CB8AC3E}">
        <p14:creationId xmlns:p14="http://schemas.microsoft.com/office/powerpoint/2010/main" val="232751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 week, we saw that Adam and Eve chose to disobey God.  The result of their actions was death: separation from God, and ultimately, separation of life from their bodies.  In the first few pages of the Bible, we have discovered the cause of suffering and death - sin.   </a:t>
            </a:r>
            <a:r>
              <a:rPr lang="en-US" dirty="0" smtClean="0"/>
              <a:t>The</a:t>
            </a:r>
            <a:r>
              <a:rPr lang="en-US" baseline="0" dirty="0" smtClean="0"/>
              <a:t> greatest sin of all : rejecting the almighty God.  Separation from the source of life itself.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remainder of the Bible contains the amazing story of how God is seeking to bring people back into a perfect relationship with Himself.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3</a:t>
            </a:fld>
            <a:endParaRPr lang="en-US"/>
          </a:p>
        </p:txBody>
      </p:sp>
    </p:spTree>
    <p:extLst>
      <p:ext uri="{BB962C8B-B14F-4D97-AF65-F5344CB8AC3E}">
        <p14:creationId xmlns:p14="http://schemas.microsoft.com/office/powerpoint/2010/main" val="139064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Genesis 6:13-22, God tells Noah that He is going to destroy the people on the earth as well as the earth itself.  God tells Noah to make an ark – a huge barge (522 Railroad Boxcars).  God tells him exactly what to do, designing a very stable vessel.  Over the next 100 years, Noah did everything just as God commanded. </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12</a:t>
            </a:fld>
            <a:endParaRPr lang="en-US"/>
          </a:p>
        </p:txBody>
      </p:sp>
    </p:spTree>
    <p:extLst>
      <p:ext uri="{BB962C8B-B14F-4D97-AF65-F5344CB8AC3E}">
        <p14:creationId xmlns:p14="http://schemas.microsoft.com/office/powerpoint/2010/main" val="154320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appointed day, God brought the animals to Noah’s ark and shut them inside</a:t>
            </a:r>
            <a:r>
              <a:rPr lang="en-US" sz="1200" kern="1200" baseline="0" dirty="0" smtClean="0">
                <a:solidFill>
                  <a:schemeClr val="tx1"/>
                </a:solidFill>
                <a:effectLst/>
                <a:latin typeface="+mn-lt"/>
                <a:ea typeface="+mn-ea"/>
                <a:cs typeface="+mn-cs"/>
              </a:rPr>
              <a:t> of the only safe place on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brought the animals to Noah (</a:t>
            </a:r>
            <a:r>
              <a:rPr lang="en-US" sz="1200" b="1" kern="1200" dirty="0" smtClean="0">
                <a:solidFill>
                  <a:schemeClr val="tx1"/>
                </a:solidFill>
                <a:effectLst/>
                <a:latin typeface="+mn-lt"/>
                <a:ea typeface="+mn-ea"/>
                <a:cs typeface="+mn-cs"/>
              </a:rPr>
              <a:t>verse 15</a:t>
            </a:r>
            <a:r>
              <a:rPr lang="en-US" sz="1200" kern="1200" dirty="0" smtClean="0">
                <a:solidFill>
                  <a:schemeClr val="tx1"/>
                </a:solidFill>
                <a:effectLst/>
                <a:latin typeface="+mn-lt"/>
                <a:ea typeface="+mn-ea"/>
                <a:cs typeface="+mn-cs"/>
              </a:rPr>
              <a:t>), and after they were all in the ark, God shut the door.  In verses 17-24 we learn that the water came from </a:t>
            </a:r>
            <a:r>
              <a:rPr lang="en-US" sz="1200" u="sng" kern="1200" dirty="0" smtClean="0">
                <a:solidFill>
                  <a:schemeClr val="tx1"/>
                </a:solidFill>
                <a:effectLst/>
                <a:latin typeface="+mn-lt"/>
                <a:ea typeface="+mn-ea"/>
                <a:cs typeface="+mn-cs"/>
              </a:rPr>
              <a:t>above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below</a:t>
            </a:r>
            <a:r>
              <a:rPr lang="en-US" sz="1200" kern="1200" dirty="0" smtClean="0">
                <a:solidFill>
                  <a:schemeClr val="tx1"/>
                </a:solidFill>
                <a:effectLst/>
                <a:latin typeface="+mn-lt"/>
                <a:ea typeface="+mn-ea"/>
                <a:cs typeface="+mn-cs"/>
              </a:rPr>
              <a:t> the earth (</a:t>
            </a:r>
            <a:r>
              <a:rPr lang="en-US" sz="1200" b="1" kern="1200" dirty="0" smtClean="0">
                <a:solidFill>
                  <a:schemeClr val="tx1"/>
                </a:solidFill>
                <a:effectLst/>
                <a:latin typeface="+mn-lt"/>
                <a:ea typeface="+mn-ea"/>
                <a:cs typeface="+mn-cs"/>
              </a:rPr>
              <a:t>verses 11,12</a:t>
            </a:r>
            <a:r>
              <a:rPr lang="en-US" sz="1200" kern="1200" dirty="0" smtClean="0">
                <a:solidFill>
                  <a:schemeClr val="tx1"/>
                </a:solidFill>
                <a:effectLst/>
                <a:latin typeface="+mn-lt"/>
                <a:ea typeface="+mn-ea"/>
                <a:cs typeface="+mn-cs"/>
              </a:rPr>
              <a:t>) 40 days, covering the mountains to a depth of more than 7 meters.  Every person, land animal, and bird that was not inside of the ark died.  The waters flooded the earth for 150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does not take pleasure in the death of the wicked.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13</a:t>
            </a:fld>
            <a:endParaRPr lang="en-US"/>
          </a:p>
        </p:txBody>
      </p:sp>
    </p:spTree>
    <p:extLst>
      <p:ext uri="{BB962C8B-B14F-4D97-AF65-F5344CB8AC3E}">
        <p14:creationId xmlns:p14="http://schemas.microsoft.com/office/powerpoint/2010/main" val="18954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story is not isolated to the Bible – there are over 270 flood stories like this in cultures all over the earth.  Much evidence from geology shows that there was a major flood event, including canyon formation without deltas, sharp layers of sedimentary rock, folded without cracking, and rapid burial/fossilization of plants and animals (including ones that penetrate multiple layers of rock).  I can share more information later if interested.</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14</a:t>
            </a:fld>
            <a:endParaRPr lang="en-US"/>
          </a:p>
        </p:txBody>
      </p:sp>
    </p:spTree>
    <p:extLst>
      <p:ext uri="{BB962C8B-B14F-4D97-AF65-F5344CB8AC3E}">
        <p14:creationId xmlns:p14="http://schemas.microsoft.com/office/powerpoint/2010/main" val="2215493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recent discovery in China shows the same reality that is found all over the world – geology indicates a massive flood event that resulted in huge, mixed fossil deposits all over the world.</a:t>
            </a:r>
            <a:endParaRPr lang="en-US" dirty="0" smtClean="0"/>
          </a:p>
        </p:txBody>
      </p:sp>
      <p:sp>
        <p:nvSpPr>
          <p:cNvPr id="4" name="Slide Number Placeholder 3"/>
          <p:cNvSpPr>
            <a:spLocks noGrp="1"/>
          </p:cNvSpPr>
          <p:nvPr>
            <p:ph type="sldNum" sz="quarter" idx="10"/>
          </p:nvPr>
        </p:nvSpPr>
        <p:spPr/>
        <p:txBody>
          <a:bodyPr/>
          <a:lstStyle/>
          <a:p>
            <a:fld id="{D9267EC3-4674-4C28-A193-1733DA7BB4F5}" type="slidenum">
              <a:rPr lang="en-US" smtClean="0"/>
              <a:t>15</a:t>
            </a:fld>
            <a:endParaRPr lang="en-US"/>
          </a:p>
        </p:txBody>
      </p:sp>
    </p:spTree>
    <p:extLst>
      <p:ext uri="{BB962C8B-B14F-4D97-AF65-F5344CB8AC3E}">
        <p14:creationId xmlns:p14="http://schemas.microsoft.com/office/powerpoint/2010/main" val="265266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does it take to make a fossil?  When an animal or plant dies, it lies on the ground (or just under the surface) and rots away.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make a fossil requires rapid burial, high pressure and very special conditions.  Like those in the great flood…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17</a:t>
            </a:fld>
            <a:endParaRPr lang="en-US"/>
          </a:p>
        </p:txBody>
      </p:sp>
    </p:spTree>
    <p:extLst>
      <p:ext uri="{BB962C8B-B14F-4D97-AF65-F5344CB8AC3E}">
        <p14:creationId xmlns:p14="http://schemas.microsoft.com/office/powerpoint/2010/main" val="4269508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interesting to consider the fact that, every year, we see thousands of species go extinct, but we never see new ones emerging (i.e.  we don’t see evolution happening, we see the opposite).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love their conclusion: a singular event caused all of these diverse fossils, and it was one that had never been seen before or would be after.</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18</a:t>
            </a:fld>
            <a:endParaRPr lang="en-US"/>
          </a:p>
        </p:txBody>
      </p:sp>
    </p:spTree>
    <p:extLst>
      <p:ext uri="{BB962C8B-B14F-4D97-AF65-F5344CB8AC3E}">
        <p14:creationId xmlns:p14="http://schemas.microsoft.com/office/powerpoint/2010/main" val="364295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the Bible, you will see pictures of God showing </a:t>
            </a:r>
            <a:r>
              <a:rPr lang="en-US" sz="1200" u="sng" kern="1200" dirty="0" smtClean="0">
                <a:solidFill>
                  <a:schemeClr val="tx1"/>
                </a:solidFill>
                <a:effectLst/>
                <a:latin typeface="+mn-lt"/>
                <a:ea typeface="+mn-ea"/>
                <a:cs typeface="+mn-cs"/>
              </a:rPr>
              <a:t>judgment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mercy</a:t>
            </a:r>
            <a:r>
              <a:rPr lang="en-US" sz="1200" kern="1200" dirty="0" smtClean="0">
                <a:solidFill>
                  <a:schemeClr val="tx1"/>
                </a:solidFill>
                <a:effectLst/>
                <a:latin typeface="+mn-lt"/>
                <a:ea typeface="+mn-ea"/>
                <a:cs typeface="+mn-cs"/>
              </a:rPr>
              <a:t> (e.g. warning Noah and closing the door).  Here, we see another clue about God’s plan – in the midst of judgment, He provides a place for men to survive.  But the only safe place of survival is the one that He provides.</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19</a:t>
            </a:fld>
            <a:endParaRPr lang="en-US"/>
          </a:p>
        </p:txBody>
      </p:sp>
    </p:spTree>
    <p:extLst>
      <p:ext uri="{BB962C8B-B14F-4D97-AF65-F5344CB8AC3E}">
        <p14:creationId xmlns:p14="http://schemas.microsoft.com/office/powerpoint/2010/main" val="180130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After the flood, were people better?  No, the inclination of the human heart is still evil.</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What command did God give to Noah and his descendants? – God told the people to multiply and spread out over the earth.  But man desires to do their own thing…</a:t>
            </a:r>
          </a:p>
          <a:p>
            <a:pPr hangingPunct="0"/>
            <a:endParaRPr lang="en-US"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this say about the language on the earth at this time? (maybe everyone spoke Chinese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What did the people want to do and why did they want to do this? God told them to spread out, but they wanted to stay together to make a name for themselves.</a:t>
            </a:r>
          </a:p>
          <a:p>
            <a:pPr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267EC3-4674-4C28-A193-1733DA7BB4F5}" type="slidenum">
              <a:rPr lang="en-US" smtClean="0"/>
              <a:t>20</a:t>
            </a:fld>
            <a:endParaRPr lang="en-US"/>
          </a:p>
        </p:txBody>
      </p:sp>
    </p:spTree>
    <p:extLst>
      <p:ext uri="{BB962C8B-B14F-4D97-AF65-F5344CB8AC3E}">
        <p14:creationId xmlns:p14="http://schemas.microsoft.com/office/powerpoint/2010/main" val="422464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said earlier, </a:t>
            </a:r>
            <a:r>
              <a:rPr lang="en-US" b="1" baseline="0" dirty="0" smtClean="0"/>
              <a:t>the most serious sin of all </a:t>
            </a:r>
            <a:r>
              <a:rPr lang="en-US" baseline="0" dirty="0" smtClean="0"/>
              <a:t>is to </a:t>
            </a:r>
            <a:r>
              <a:rPr lang="en-US" b="1" baseline="0" dirty="0" smtClean="0"/>
              <a:t>reject the Creator God </a:t>
            </a:r>
            <a:r>
              <a:rPr lang="en-US" baseline="0" dirty="0" smtClean="0"/>
              <a:t>of the universe.  When we choose to seek our glory instead of His, we are actually doing just that – putting ourselves into His place, making ourselves God.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21</a:t>
            </a:fld>
            <a:endParaRPr lang="en-US"/>
          </a:p>
        </p:txBody>
      </p:sp>
    </p:spTree>
    <p:extLst>
      <p:ext uri="{BB962C8B-B14F-4D97-AF65-F5344CB8AC3E}">
        <p14:creationId xmlns:p14="http://schemas.microsoft.com/office/powerpoint/2010/main" val="3307899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Who is the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in verse 7?  What did the Lord say about the people’s plan?  What was the result of God’s introduction of confusion?  Once again, the people directly disobeyed God.  Why didn’t He just destroy them?  This is another good example of God balancing His </a:t>
            </a:r>
            <a:r>
              <a:rPr lang="en-US" sz="1200" u="sng" kern="1200" dirty="0" smtClean="0">
                <a:solidFill>
                  <a:schemeClr val="tx1"/>
                </a:solidFill>
                <a:effectLst/>
                <a:latin typeface="+mn-lt"/>
                <a:ea typeface="+mn-ea"/>
                <a:cs typeface="+mn-cs"/>
              </a:rPr>
              <a:t>judgment</a:t>
            </a:r>
            <a:r>
              <a:rPr lang="en-US" sz="1200" kern="1200" dirty="0" smtClean="0">
                <a:solidFill>
                  <a:schemeClr val="tx1"/>
                </a:solidFill>
                <a:effectLst/>
                <a:latin typeface="+mn-lt"/>
                <a:ea typeface="+mn-ea"/>
                <a:cs typeface="+mn-cs"/>
              </a:rPr>
              <a:t> with His </a:t>
            </a:r>
            <a:r>
              <a:rPr lang="en-US" sz="1200" u="sng" kern="1200" dirty="0" smtClean="0">
                <a:solidFill>
                  <a:schemeClr val="tx1"/>
                </a:solidFill>
                <a:effectLst/>
                <a:latin typeface="+mn-lt"/>
                <a:ea typeface="+mn-ea"/>
                <a:cs typeface="+mn-cs"/>
              </a:rPr>
              <a:t>mercy</a:t>
            </a:r>
            <a:r>
              <a:rPr lang="en-US" sz="1200" kern="1200" dirty="0" smtClean="0">
                <a:solidFill>
                  <a:schemeClr val="tx1"/>
                </a:solidFill>
                <a:effectLst/>
                <a:latin typeface="+mn-lt"/>
                <a:ea typeface="+mn-ea"/>
                <a:cs typeface="+mn-cs"/>
              </a:rPr>
              <a:t>.  When I struggle with </a:t>
            </a:r>
            <a:r>
              <a:rPr lang="en-US" sz="1200" kern="1200" dirty="0" smtClean="0">
                <a:solidFill>
                  <a:schemeClr val="tx1"/>
                </a:solidFill>
                <a:effectLst/>
                <a:latin typeface="+mn-lt"/>
                <a:ea typeface="+mn-ea"/>
                <a:cs typeface="+mn-cs"/>
              </a:rPr>
              <a:t>Chinese language, </a:t>
            </a:r>
            <a:r>
              <a:rPr lang="en-US" sz="1200" kern="1200" dirty="0" smtClean="0">
                <a:solidFill>
                  <a:schemeClr val="tx1"/>
                </a:solidFill>
                <a:effectLst/>
                <a:latin typeface="+mn-lt"/>
                <a:ea typeface="+mn-ea"/>
                <a:cs typeface="+mn-cs"/>
              </a:rPr>
              <a:t>I must remember that our language difference is a result of His mercy!</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The people gathered there because they did not want to be scattered over all the earth as God commanded.  These men were full of pride!  They should have been interested in exalting God’s name, not their own.</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22</a:t>
            </a:fld>
            <a:endParaRPr lang="en-US"/>
          </a:p>
        </p:txBody>
      </p:sp>
    </p:spTree>
    <p:extLst>
      <p:ext uri="{BB962C8B-B14F-4D97-AF65-F5344CB8AC3E}">
        <p14:creationId xmlns:p14="http://schemas.microsoft.com/office/powerpoint/2010/main" val="381780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said last week, when Lucifer</a:t>
            </a:r>
            <a:r>
              <a:rPr lang="en-US" baseline="0" dirty="0" smtClean="0"/>
              <a:t> (and people) walk away from the light of God, there is only one place to go: into the darkness of rebellion and sin.</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4</a:t>
            </a:fld>
            <a:endParaRPr lang="en-US"/>
          </a:p>
        </p:txBody>
      </p:sp>
    </p:spTree>
    <p:extLst>
      <p:ext uri="{BB962C8B-B14F-4D97-AF65-F5344CB8AC3E}">
        <p14:creationId xmlns:p14="http://schemas.microsoft.com/office/powerpoint/2010/main" val="3096362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Linguists tell us that, apart from this story of Babel, there is no good explanation for the diversity of languages that exist on the earth.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Studies have determined that there are about 6900 distinct languages around the world, originating from about 15 unique “protolanguages.”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Studies have also shown that, over time, language tends to devolve from complex to simple, not the other way around.</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23</a:t>
            </a:fld>
            <a:endParaRPr lang="en-US"/>
          </a:p>
        </p:txBody>
      </p:sp>
    </p:spTree>
    <p:extLst>
      <p:ext uri="{BB962C8B-B14F-4D97-AF65-F5344CB8AC3E}">
        <p14:creationId xmlns:p14="http://schemas.microsoft.com/office/powerpoint/2010/main" val="119027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we saw three stories from the Bible demonstrating the evil of mankind.  If humans are allowed to do whatever they want, they quickly descend into evil and away from God.</a:t>
            </a:r>
          </a:p>
          <a:p>
            <a:endParaRPr lang="en-US" baseline="0" dirty="0" smtClean="0"/>
          </a:p>
          <a:p>
            <a:r>
              <a:rPr lang="en-US" baseline="0" dirty="0" smtClean="0"/>
              <a:t>But even though God should have destroyed them, God did not.  He continued to show mercy over and over.  And He continues to show mercy to us…</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24</a:t>
            </a:fld>
            <a:endParaRPr lang="en-US"/>
          </a:p>
        </p:txBody>
      </p:sp>
    </p:spTree>
    <p:extLst>
      <p:ext uri="{BB962C8B-B14F-4D97-AF65-F5344CB8AC3E}">
        <p14:creationId xmlns:p14="http://schemas.microsoft.com/office/powerpoint/2010/main" val="379974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Modern psychology assumes that our big problems are outside of us: societal pressures, financial hardships, unfairness, drugs and alcohol, temptations, etc.  It then tries to reach inside of a person and use their “inner strength” to achieve a solution.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this is not the reality we experience and is certainly not the message of the Bible.  The Bible is clear that we all are born with a sin nature, “magnetizing us” to opportunities for sinful actions around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sinful nature (on the inside) can only be overcome by a greater power from God (on the outside).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25</a:t>
            </a:fld>
            <a:endParaRPr lang="en-US"/>
          </a:p>
        </p:txBody>
      </p:sp>
    </p:spTree>
    <p:extLst>
      <p:ext uri="{BB962C8B-B14F-4D97-AF65-F5344CB8AC3E}">
        <p14:creationId xmlns:p14="http://schemas.microsoft.com/office/powerpoint/2010/main" val="49245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there is evil</a:t>
            </a:r>
            <a:r>
              <a:rPr lang="en-US" baseline="0" dirty="0" smtClean="0"/>
              <a:t> (bad news).  </a:t>
            </a:r>
            <a:r>
              <a:rPr lang="en-US" b="1" baseline="0" dirty="0" smtClean="0"/>
              <a:t>But there is also hope</a:t>
            </a:r>
            <a:r>
              <a:rPr lang="en-US" baseline="0" dirty="0" smtClean="0"/>
              <a:t>.</a:t>
            </a:r>
          </a:p>
          <a:p>
            <a:endParaRPr lang="en-US" baseline="0" dirty="0" smtClean="0"/>
          </a:p>
          <a:p>
            <a:r>
              <a:rPr lang="en-US" baseline="0" dirty="0" smtClean="0"/>
              <a:t>Remember Ezekiel 33:11 – God does not take pleasure in the death of the wicked.  He has a plan to rescue sinful people…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27</a:t>
            </a:fld>
            <a:endParaRPr lang="en-US"/>
          </a:p>
        </p:txBody>
      </p:sp>
    </p:spTree>
    <p:extLst>
      <p:ext uri="{BB962C8B-B14F-4D97-AF65-F5344CB8AC3E}">
        <p14:creationId xmlns:p14="http://schemas.microsoft.com/office/powerpoint/2010/main" val="97024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We saw three clues in Genesis 3 about what God would do to bring people</a:t>
            </a:r>
            <a:r>
              <a:rPr lang="en-US" sz="1200" kern="1200" baseline="0" dirty="0" smtClean="0">
                <a:solidFill>
                  <a:schemeClr val="tx1"/>
                </a:solidFill>
                <a:effectLst/>
                <a:latin typeface="+mn-lt"/>
                <a:ea typeface="+mn-ea"/>
                <a:cs typeface="+mn-cs"/>
              </a:rPr>
              <a:t> back to Himself</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1) He is came down to the sinful man and calling out to him, giving him the opportunity to repent</a:t>
            </a:r>
          </a:p>
          <a:p>
            <a:pPr hangingPunct="0"/>
            <a:r>
              <a:rPr lang="en-US" sz="1200" kern="1200" dirty="0" smtClean="0">
                <a:solidFill>
                  <a:schemeClr val="tx1"/>
                </a:solidFill>
                <a:effectLst/>
                <a:latin typeface="+mn-lt"/>
                <a:ea typeface="+mn-ea"/>
                <a:cs typeface="+mn-cs"/>
              </a:rPr>
              <a:t>2) Because</a:t>
            </a:r>
            <a:r>
              <a:rPr lang="en-US" sz="1200" kern="1200" baseline="0" dirty="0" smtClean="0">
                <a:solidFill>
                  <a:schemeClr val="tx1"/>
                </a:solidFill>
                <a:effectLst/>
                <a:latin typeface="+mn-lt"/>
                <a:ea typeface="+mn-ea"/>
                <a:cs typeface="+mn-cs"/>
              </a:rPr>
              <a:t> of sin, we see thorns and thistle grow up where good fruit should have been.  We didn’t focus specifically on this last week (as a clue), but you will see later that thorns are a painful reminder of sin.</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3) God killed and animal as a substitute death to cover the sin of man.</a:t>
            </a:r>
          </a:p>
          <a:p>
            <a:pPr hangingPunct="0"/>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5</a:t>
            </a:fld>
            <a:endParaRPr lang="en-US"/>
          </a:p>
        </p:txBody>
      </p:sp>
    </p:spTree>
    <p:extLst>
      <p:ext uri="{BB962C8B-B14F-4D97-AF65-F5344CB8AC3E}">
        <p14:creationId xmlns:p14="http://schemas.microsoft.com/office/powerpoint/2010/main" val="227695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lesson, we will look at three </a:t>
            </a:r>
            <a:r>
              <a:rPr lang="en-US" sz="1200" b="1" kern="1200" dirty="0" smtClean="0">
                <a:solidFill>
                  <a:schemeClr val="tx1"/>
                </a:solidFill>
                <a:effectLst/>
                <a:latin typeface="+mn-lt"/>
                <a:ea typeface="+mn-ea"/>
                <a:cs typeface="+mn-cs"/>
              </a:rPr>
              <a:t>true </a:t>
            </a:r>
            <a:r>
              <a:rPr lang="en-US" sz="1200" kern="1200" dirty="0" smtClean="0">
                <a:solidFill>
                  <a:schemeClr val="tx1"/>
                </a:solidFill>
                <a:effectLst/>
                <a:latin typeface="+mn-lt"/>
                <a:ea typeface="+mn-ea"/>
                <a:cs typeface="+mn-cs"/>
              </a:rPr>
              <a:t>stories which show us how far men will go away from God.  Unless God restrains evil, it will quickly consume us (and we will consume each other).</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6</a:t>
            </a:fld>
            <a:endParaRPr lang="en-US"/>
          </a:p>
        </p:txBody>
      </p:sp>
    </p:spTree>
    <p:extLst>
      <p:ext uri="{BB962C8B-B14F-4D97-AF65-F5344CB8AC3E}">
        <p14:creationId xmlns:p14="http://schemas.microsoft.com/office/powerpoint/2010/main" val="93526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Since they were both separated from God by sin, Cain and Abel offered sacrifices to try and please God. In the garden, God had set the pattern of sacrifices by killing a lamb to cover the sin and shame of Adam.  But Cain decided to do something different.  He was a farmer, and chose to offer his best vegetables to God.  To him, this seemed like a </a:t>
            </a:r>
            <a:r>
              <a:rPr lang="en-US" sz="1200" u="sng" kern="1200" dirty="0" smtClean="0">
                <a:solidFill>
                  <a:schemeClr val="tx1"/>
                </a:solidFill>
                <a:effectLst/>
                <a:latin typeface="+mn-lt"/>
                <a:ea typeface="+mn-ea"/>
                <a:cs typeface="+mn-cs"/>
              </a:rPr>
              <a:t>good thing</a:t>
            </a:r>
            <a:r>
              <a:rPr lang="en-US" sz="1200" kern="1200" dirty="0" smtClean="0">
                <a:solidFill>
                  <a:schemeClr val="tx1"/>
                </a:solidFill>
                <a:effectLst/>
                <a:latin typeface="+mn-lt"/>
                <a:ea typeface="+mn-ea"/>
                <a:cs typeface="+mn-cs"/>
              </a:rPr>
              <a:t> – giving your best to please God</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But God had already set the pattern of the </a:t>
            </a:r>
            <a:r>
              <a:rPr lang="en-US" sz="1200" u="sng" kern="1200" dirty="0" smtClean="0">
                <a:solidFill>
                  <a:schemeClr val="tx1"/>
                </a:solidFill>
                <a:effectLst/>
                <a:latin typeface="+mn-lt"/>
                <a:ea typeface="+mn-ea"/>
                <a:cs typeface="+mn-cs"/>
              </a:rPr>
              <a:t>right thing</a:t>
            </a:r>
            <a:r>
              <a:rPr lang="en-US" sz="1200" kern="1200" dirty="0" smtClean="0">
                <a:solidFill>
                  <a:schemeClr val="tx1"/>
                </a:solidFill>
                <a:effectLst/>
                <a:latin typeface="+mn-lt"/>
                <a:ea typeface="+mn-ea"/>
                <a:cs typeface="+mn-cs"/>
              </a:rPr>
              <a:t> to do – the blood of the lamb was needed.  Even though the animal sacrifice could not take away their sins, it demonstrated agreement with God’s truth that sin results in death.  In pride, people try to please God with their own ideas and efforts – we often call this “religion” – man’s effort to save himself.</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7</a:t>
            </a:fld>
            <a:endParaRPr lang="en-US"/>
          </a:p>
        </p:txBody>
      </p:sp>
    </p:spTree>
    <p:extLst>
      <p:ext uri="{BB962C8B-B14F-4D97-AF65-F5344CB8AC3E}">
        <p14:creationId xmlns:p14="http://schemas.microsoft.com/office/powerpoint/2010/main" val="238934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Note that God is warning Cain about the temptation to add one sin to another.  Sin isn’t a passive enemy – it actively pursues people, taking them further away from God.  But Cain already had a plan to cover up his sin…</a:t>
            </a:r>
          </a:p>
          <a:p>
            <a:pPr hangingPunct="0"/>
            <a:r>
              <a:rPr lang="en-US" sz="1200" kern="1200" dirty="0" smtClean="0">
                <a:solidFill>
                  <a:schemeClr val="tx1"/>
                </a:solidFill>
                <a:effectLst/>
                <a:latin typeface="+mn-lt"/>
                <a:ea typeface="+mn-ea"/>
                <a:cs typeface="+mn-cs"/>
              </a:rPr>
              <a:t> </a:t>
            </a:r>
          </a:p>
          <a:p>
            <a:pPr hangingPunct="0"/>
            <a:r>
              <a:rPr lang="en-US" sz="1200" b="1" i="1" kern="1200" dirty="0" smtClean="0">
                <a:solidFill>
                  <a:schemeClr val="tx1"/>
                </a:solidFill>
                <a:effectLst/>
                <a:latin typeface="+mn-lt"/>
                <a:ea typeface="+mn-ea"/>
                <a:cs typeface="+mn-cs"/>
              </a:rPr>
              <a:t>Genesis 4:9-10</a:t>
            </a:r>
            <a:r>
              <a:rPr lang="en-US" sz="1200" i="1"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Why does </a:t>
            </a:r>
            <a:r>
              <a:rPr lang="en-US" sz="1200" u="sng" kern="1200" dirty="0" smtClean="0">
                <a:solidFill>
                  <a:schemeClr val="tx1"/>
                </a:solidFill>
                <a:effectLst/>
                <a:latin typeface="+mn-lt"/>
                <a:ea typeface="+mn-ea"/>
                <a:cs typeface="+mn-cs"/>
              </a:rPr>
              <a:t>God call out to Cain</a:t>
            </a:r>
            <a:r>
              <a:rPr lang="en-US" sz="1200" kern="1200" dirty="0" smtClean="0">
                <a:solidFill>
                  <a:schemeClr val="tx1"/>
                </a:solidFill>
                <a:effectLst/>
                <a:latin typeface="+mn-lt"/>
                <a:ea typeface="+mn-ea"/>
                <a:cs typeface="+mn-cs"/>
              </a:rPr>
              <a:t>? – Once again, we see God giving man </a:t>
            </a:r>
            <a:r>
              <a:rPr lang="en-US" sz="1200" u="sng" kern="1200" dirty="0" smtClean="0">
                <a:solidFill>
                  <a:schemeClr val="tx1"/>
                </a:solidFill>
                <a:effectLst/>
                <a:latin typeface="+mn-lt"/>
                <a:ea typeface="+mn-ea"/>
                <a:cs typeface="+mn-cs"/>
              </a:rPr>
              <a:t>an opportunity</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confess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repent</a:t>
            </a:r>
            <a:r>
              <a:rPr lang="en-US" sz="1200" kern="1200" dirty="0" smtClean="0">
                <a:solidFill>
                  <a:schemeClr val="tx1"/>
                </a:solidFill>
                <a:effectLst/>
                <a:latin typeface="+mn-lt"/>
                <a:ea typeface="+mn-ea"/>
                <a:cs typeface="+mn-cs"/>
              </a:rPr>
              <a:t>.  We also see another reminder that blood represents life – figuratively, it cries out from the ground.  Cain was cursed for his actions, made to be a “fugitive” on the earth (separation).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8</a:t>
            </a:fld>
            <a:endParaRPr lang="en-US"/>
          </a:p>
        </p:txBody>
      </p:sp>
    </p:spTree>
    <p:extLst>
      <p:ext uri="{BB962C8B-B14F-4D97-AF65-F5344CB8AC3E}">
        <p14:creationId xmlns:p14="http://schemas.microsoft.com/office/powerpoint/2010/main" val="386969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 very sinful tendency to drag God’s glorious majesty down to human level (</a:t>
            </a:r>
            <a:r>
              <a:rPr lang="en-US" sz="1200" b="1" kern="1200" dirty="0" smtClean="0">
                <a:solidFill>
                  <a:schemeClr val="tx1"/>
                </a:solidFill>
                <a:effectLst/>
                <a:latin typeface="+mn-lt"/>
                <a:ea typeface="+mn-ea"/>
                <a:cs typeface="+mn-cs"/>
              </a:rPr>
              <a:t>Psalm 50:21</a:t>
            </a:r>
            <a:r>
              <a:rPr lang="en-US" sz="1200" kern="1200" dirty="0" smtClean="0">
                <a:solidFill>
                  <a:schemeClr val="tx1"/>
                </a:solidFill>
                <a:effectLst/>
                <a:latin typeface="+mn-lt"/>
                <a:ea typeface="+mn-ea"/>
                <a:cs typeface="+mn-cs"/>
              </a:rPr>
              <a:t>).  When we do this, </a:t>
            </a:r>
            <a:r>
              <a:rPr lang="en-US" sz="1200" b="1" kern="1200" dirty="0" smtClean="0">
                <a:solidFill>
                  <a:schemeClr val="tx1"/>
                </a:solidFill>
                <a:effectLst/>
                <a:latin typeface="+mn-lt"/>
                <a:ea typeface="+mn-ea"/>
                <a:cs typeface="+mn-cs"/>
              </a:rPr>
              <a:t>we assume </a:t>
            </a:r>
            <a:r>
              <a:rPr lang="en-US" sz="1200" kern="1200" dirty="0" smtClean="0">
                <a:solidFill>
                  <a:schemeClr val="tx1"/>
                </a:solidFill>
                <a:effectLst/>
                <a:latin typeface="+mn-lt"/>
                <a:ea typeface="+mn-ea"/>
                <a:cs typeface="+mn-cs"/>
              </a:rPr>
              <a:t>that </a:t>
            </a:r>
            <a:r>
              <a:rPr lang="en-US" sz="1200" b="1" kern="1200" dirty="0" smtClean="0">
                <a:solidFill>
                  <a:schemeClr val="tx1"/>
                </a:solidFill>
                <a:effectLst/>
                <a:latin typeface="+mn-lt"/>
                <a:ea typeface="+mn-ea"/>
                <a:cs typeface="+mn-cs"/>
              </a:rPr>
              <a:t>we can satisfy </a:t>
            </a:r>
            <a:r>
              <a:rPr lang="en-US" sz="1200" kern="1200" dirty="0" smtClean="0">
                <a:solidFill>
                  <a:schemeClr val="tx1"/>
                </a:solidFill>
                <a:effectLst/>
                <a:latin typeface="+mn-lt"/>
                <a:ea typeface="+mn-ea"/>
                <a:cs typeface="+mn-cs"/>
              </a:rPr>
              <a:t>His expectations with </a:t>
            </a:r>
            <a:r>
              <a:rPr lang="en-US" sz="1200" b="1" kern="1200" dirty="0" smtClean="0">
                <a:solidFill>
                  <a:schemeClr val="tx1"/>
                </a:solidFill>
                <a:effectLst/>
                <a:latin typeface="+mn-lt"/>
                <a:ea typeface="+mn-ea"/>
                <a:cs typeface="+mn-cs"/>
              </a:rPr>
              <a:t>our religious activities</a:t>
            </a:r>
            <a:r>
              <a:rPr lang="en-US" sz="1200" kern="1200" dirty="0" smtClean="0">
                <a:solidFill>
                  <a:schemeClr val="tx1"/>
                </a:solidFill>
                <a:effectLst/>
                <a:latin typeface="+mn-lt"/>
                <a:ea typeface="+mn-ea"/>
                <a:cs typeface="+mn-cs"/>
              </a:rPr>
              <a:t>.  But the actual fact is much more serious – our only hope is to submit completely to His 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forget God’s holiness and awesome greatness, we move from an accurate fear of the Lord (</a:t>
            </a:r>
            <a:r>
              <a:rPr lang="en-US" sz="1200" b="1" kern="1200" dirty="0" smtClean="0">
                <a:solidFill>
                  <a:schemeClr val="tx1"/>
                </a:solidFill>
                <a:effectLst/>
                <a:latin typeface="+mn-lt"/>
                <a:ea typeface="+mn-ea"/>
                <a:cs typeface="+mn-cs"/>
              </a:rPr>
              <a:t>Proverbs</a:t>
            </a:r>
            <a:r>
              <a:rPr lang="en-US" sz="1200" b="1" kern="1200" baseline="0" dirty="0" smtClean="0">
                <a:solidFill>
                  <a:schemeClr val="tx1"/>
                </a:solidFill>
                <a:effectLst/>
                <a:latin typeface="+mn-lt"/>
                <a:ea typeface="+mn-ea"/>
                <a:cs typeface="+mn-cs"/>
              </a:rPr>
              <a:t> 9:10</a:t>
            </a:r>
            <a:r>
              <a:rPr lang="en-US" sz="1200" kern="1200" baseline="0" dirty="0" smtClean="0">
                <a:solidFill>
                  <a:schemeClr val="tx1"/>
                </a:solidFill>
                <a:effectLst/>
                <a:latin typeface="+mn-lt"/>
                <a:ea typeface="+mn-ea"/>
                <a:cs typeface="+mn-cs"/>
              </a:rPr>
              <a:t>) to acting as though He needs our collaboration (Isaiah 40:14).  Like Cain, we demonstrate our rejection of His definitions of good/evil and replace them with our own.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Inventing religions is a global practice, but it does not solve our biggest sin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9</a:t>
            </a:fld>
            <a:endParaRPr lang="en-US"/>
          </a:p>
        </p:txBody>
      </p:sp>
    </p:spTree>
    <p:extLst>
      <p:ext uri="{BB962C8B-B14F-4D97-AF65-F5344CB8AC3E}">
        <p14:creationId xmlns:p14="http://schemas.microsoft.com/office/powerpoint/2010/main" val="410064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sad change:  Initially, men were created in the image of God, but now, they inherit the sinful genetics of their parents (all the way down to us).</a:t>
            </a:r>
            <a:endParaRPr lang="en-US" dirty="0" smtClean="0"/>
          </a:p>
        </p:txBody>
      </p:sp>
      <p:sp>
        <p:nvSpPr>
          <p:cNvPr id="4" name="Slide Number Placeholder 3"/>
          <p:cNvSpPr>
            <a:spLocks noGrp="1"/>
          </p:cNvSpPr>
          <p:nvPr>
            <p:ph type="sldNum" sz="quarter" idx="10"/>
          </p:nvPr>
        </p:nvSpPr>
        <p:spPr/>
        <p:txBody>
          <a:bodyPr/>
          <a:lstStyle/>
          <a:p>
            <a:fld id="{D9267EC3-4674-4C28-A193-1733DA7BB4F5}" type="slidenum">
              <a:rPr lang="en-US" smtClean="0"/>
              <a:t>10</a:t>
            </a:fld>
            <a:endParaRPr lang="en-US"/>
          </a:p>
        </p:txBody>
      </p:sp>
    </p:spTree>
    <p:extLst>
      <p:ext uri="{BB962C8B-B14F-4D97-AF65-F5344CB8AC3E}">
        <p14:creationId xmlns:p14="http://schemas.microsoft.com/office/powerpoint/2010/main" val="342486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that God sees the actions of mankind and the condition of their hearts.  How did God feel about the wickedness on the earth?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is creator, owner,</a:t>
            </a:r>
            <a:r>
              <a:rPr lang="en-US" sz="1200" kern="1200" baseline="0" dirty="0" smtClean="0">
                <a:solidFill>
                  <a:schemeClr val="tx1"/>
                </a:solidFill>
                <a:effectLst/>
                <a:latin typeface="+mn-lt"/>
                <a:ea typeface="+mn-ea"/>
                <a:cs typeface="+mn-cs"/>
              </a:rPr>
              <a:t> and absolute authority.  He had every right to destroy His creation, and would be perfectly just to do so.</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11</a:t>
            </a:fld>
            <a:endParaRPr lang="en-US"/>
          </a:p>
        </p:txBody>
      </p:sp>
    </p:spTree>
    <p:extLst>
      <p:ext uri="{BB962C8B-B14F-4D97-AF65-F5344CB8AC3E}">
        <p14:creationId xmlns:p14="http://schemas.microsoft.com/office/powerpoint/2010/main" val="162018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5DCD-45B6-4EEB-AEC9-E8416ED78990}"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5DCD-45B6-4EEB-AEC9-E8416ED78990}"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5DCD-45B6-4EEB-AEC9-E8416ED78990}"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4/15/2023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979882978"/>
              </p:ext>
            </p:extLst>
          </p:nvPr>
        </p:nvGraphicFramePr>
        <p:xfrm>
          <a:off x="304800" y="761994"/>
          <a:ext cx="8534400" cy="5943600"/>
        </p:xfrm>
        <a:graphic>
          <a:graphicData uri="http://schemas.openxmlformats.org/drawingml/2006/table">
            <a:tbl>
              <a:tblPr>
                <a:tableStyleId>{5C22544A-7EE6-4342-B048-85BDC9FD1C3A}</a:tableStyleId>
              </a:tblPr>
              <a:tblGrid>
                <a:gridCol w="757492">
                  <a:extLst>
                    <a:ext uri="{9D8B030D-6E8A-4147-A177-3AD203B41FA5}">
                      <a16:colId xmlns:a16="http://schemas.microsoft.com/office/drawing/2014/main" val="20000"/>
                    </a:ext>
                  </a:extLst>
                </a:gridCol>
                <a:gridCol w="7776908">
                  <a:extLst>
                    <a:ext uri="{9D8B030D-6E8A-4147-A177-3AD203B41FA5}">
                      <a16:colId xmlns:a16="http://schemas.microsoft.com/office/drawing/2014/main" val="20001"/>
                    </a:ext>
                  </a:extLst>
                </a:gridCol>
              </a:tblGrid>
              <a:tr h="495300">
                <a:tc>
                  <a:txBody>
                    <a:bodyPr/>
                    <a:lstStyle/>
                    <a:p>
                      <a:pPr algn="ctr" fontAlgn="ctr"/>
                      <a:r>
                        <a:rPr lang="en-US" sz="2800" u="none" strike="noStrike" dirty="0">
                          <a:effectLst/>
                        </a:rPr>
                        <a:t>1</a:t>
                      </a:r>
                      <a:endParaRPr lang="en-US" sz="2800" b="0" i="0" u="none" strike="noStrike" dirty="0">
                        <a:solidFill>
                          <a:srgbClr val="000000"/>
                        </a:solidFill>
                        <a:effectLst/>
                        <a:latin typeface="Calibri"/>
                      </a:endParaRPr>
                    </a:p>
                  </a:txBody>
                  <a:tcPr marL="9525" marR="9525" marT="9525" marB="0" anchor="ctr"/>
                </a:tc>
                <a:tc>
                  <a:txBody>
                    <a:bodyPr/>
                    <a:lstStyle/>
                    <a:p>
                      <a:pPr algn="l" fontAlgn="ctr"/>
                      <a:r>
                        <a:rPr lang="en-US" sz="2800" u="none" strike="noStrike">
                          <a:effectLst/>
                        </a:rPr>
                        <a:t>Is the Bible Trustworthy?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495300">
                <a:tc>
                  <a:txBody>
                    <a:bodyPr/>
                    <a:lstStyle/>
                    <a:p>
                      <a:pPr algn="ctr" fontAlgn="ctr"/>
                      <a:r>
                        <a:rPr lang="en-US" sz="2800" u="none" strike="noStrike">
                          <a:effectLst/>
                        </a:rPr>
                        <a:t>2</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smtClean="0">
                          <a:effectLst/>
                        </a:rPr>
                        <a:t>Did</a:t>
                      </a:r>
                      <a:r>
                        <a:rPr lang="en-US" sz="2800" u="none" strike="noStrike" baseline="0" dirty="0" smtClean="0">
                          <a:effectLst/>
                        </a:rPr>
                        <a:t> God Really Create the World</a:t>
                      </a:r>
                      <a:r>
                        <a:rPr lang="en-US" sz="2800" u="none" strike="noStrike" dirty="0" smtClean="0">
                          <a:effectLst/>
                        </a:rPr>
                        <a:t>?</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495300">
                <a:tc>
                  <a:txBody>
                    <a:bodyPr/>
                    <a:lstStyle/>
                    <a:p>
                      <a:pPr algn="ctr" fontAlgn="ctr"/>
                      <a:r>
                        <a:rPr lang="en-US" sz="2800" u="none" strike="noStrike">
                          <a:effectLst/>
                        </a:rPr>
                        <a:t>3</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If God is good, why does suffering exist?</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95300">
                <a:tc>
                  <a:txBody>
                    <a:bodyPr/>
                    <a:lstStyle/>
                    <a:p>
                      <a:pPr algn="ctr" fontAlgn="ctr"/>
                      <a:r>
                        <a:rPr lang="en-US" sz="2800" u="none" strike="noStrike">
                          <a:effectLst/>
                        </a:rPr>
                        <a:t>4</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is evil so widespread and powerful?</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495300">
                <a:tc>
                  <a:txBody>
                    <a:bodyPr/>
                    <a:lstStyle/>
                    <a:p>
                      <a:pPr algn="ctr" fontAlgn="ctr"/>
                      <a:r>
                        <a:rPr lang="en-US" sz="2800" u="none" strike="noStrike">
                          <a:effectLst/>
                        </a:rPr>
                        <a:t>5</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is Israel so important?</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495300">
                <a:tc>
                  <a:txBody>
                    <a:bodyPr/>
                    <a:lstStyle/>
                    <a:p>
                      <a:pPr algn="ctr" fontAlgn="ctr"/>
                      <a:r>
                        <a:rPr lang="en-US" sz="2800" u="none" strike="noStrike">
                          <a:effectLst/>
                        </a:rPr>
                        <a:t>6</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did God punish Egypt so harshly?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495300">
                <a:tc>
                  <a:txBody>
                    <a:bodyPr/>
                    <a:lstStyle/>
                    <a:p>
                      <a:pPr algn="ctr" fontAlgn="ctr"/>
                      <a:r>
                        <a:rPr lang="en-US" sz="2800" u="none" strike="noStrike">
                          <a:effectLst/>
                        </a:rPr>
                        <a:t>7</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What is the purpose of the Ten Commandments?</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495300">
                <a:tc>
                  <a:txBody>
                    <a:bodyPr/>
                    <a:lstStyle/>
                    <a:p>
                      <a:pPr algn="ctr" fontAlgn="ctr"/>
                      <a:r>
                        <a:rPr lang="en-US" sz="2800" u="none" strike="noStrike">
                          <a:effectLst/>
                        </a:rPr>
                        <a:t>8</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Are Biblical heroes all good guys?</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495300">
                <a:tc>
                  <a:txBody>
                    <a:bodyPr/>
                    <a:lstStyle/>
                    <a:p>
                      <a:pPr algn="ctr" fontAlgn="ctr"/>
                      <a:r>
                        <a:rPr lang="en-US" sz="2800" u="none" strike="noStrike">
                          <a:effectLst/>
                        </a:rPr>
                        <a:t>9</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How do the Old and New Testaments fit together?</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495300">
                <a:tc>
                  <a:txBody>
                    <a:bodyPr/>
                    <a:lstStyle/>
                    <a:p>
                      <a:pPr algn="ctr" fontAlgn="ctr"/>
                      <a:r>
                        <a:rPr lang="en-US" sz="2800" u="none" strike="noStrike">
                          <a:effectLst/>
                        </a:rPr>
                        <a:t>10</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did Jesus perform miracles?</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r h="495300">
                <a:tc>
                  <a:txBody>
                    <a:bodyPr/>
                    <a:lstStyle/>
                    <a:p>
                      <a:pPr algn="ctr" fontAlgn="ctr"/>
                      <a:r>
                        <a:rPr lang="en-US" sz="2800" u="none" strike="noStrike">
                          <a:effectLst/>
                        </a:rPr>
                        <a:t>11</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What did Jesus really say?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0"/>
                  </a:ext>
                </a:extLst>
              </a:tr>
              <a:tr h="495300">
                <a:tc>
                  <a:txBody>
                    <a:bodyPr/>
                    <a:lstStyle/>
                    <a:p>
                      <a:pPr algn="ctr" fontAlgn="ctr"/>
                      <a:r>
                        <a:rPr lang="en-US" sz="2800" u="none" strike="noStrike">
                          <a:effectLst/>
                        </a:rPr>
                        <a:t>12</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Is death the end (or the beginning)?</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11"/>
                  </a:ext>
                </a:extLst>
              </a:tr>
            </a:tbl>
          </a:graphicData>
        </a:graphic>
      </p:graphicFrame>
      <p:cxnSp>
        <p:nvCxnSpPr>
          <p:cNvPr id="5" name="Straight Connector 4"/>
          <p:cNvCxnSpPr/>
          <p:nvPr/>
        </p:nvCxnSpPr>
        <p:spPr>
          <a:xfrm>
            <a:off x="457200" y="1051034"/>
            <a:ext cx="716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966" y="1539766"/>
            <a:ext cx="716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2057400"/>
            <a:ext cx="7162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99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Genesis 5 – Adam’s children </a:t>
            </a:r>
            <a:endParaRPr lang="en-US" b="1" u="sng"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spcAft>
                <a:spcPts val="1800"/>
              </a:spcAft>
            </a:pPr>
            <a:r>
              <a:rPr lang="en-US" b="1" dirty="0" smtClean="0"/>
              <a:t>Verse 3</a:t>
            </a:r>
            <a:r>
              <a:rPr lang="en-US" dirty="0" smtClean="0"/>
              <a:t>: Adam’s next son (Seth) – in </a:t>
            </a:r>
            <a:r>
              <a:rPr lang="en-US" i="1" dirty="0" smtClean="0"/>
              <a:t>man’s</a:t>
            </a:r>
            <a:r>
              <a:rPr lang="en-US" dirty="0" smtClean="0"/>
              <a:t> image</a:t>
            </a:r>
          </a:p>
          <a:p>
            <a:pPr>
              <a:spcAft>
                <a:spcPts val="1800"/>
              </a:spcAft>
            </a:pPr>
            <a:r>
              <a:rPr lang="en-US" b="1" dirty="0" smtClean="0"/>
              <a:t>Verses 4,5</a:t>
            </a:r>
            <a:r>
              <a:rPr lang="en-US" dirty="0" smtClean="0"/>
              <a:t>: Adam lived 930 years with many sons and daughters</a:t>
            </a:r>
          </a:p>
          <a:p>
            <a:pPr>
              <a:spcAft>
                <a:spcPts val="1800"/>
              </a:spcAft>
            </a:pPr>
            <a:r>
              <a:rPr lang="en-US" dirty="0" smtClean="0"/>
              <a:t>People lived a very long time (solar protection, stable climate, genetics slowly changed by sin)</a:t>
            </a:r>
          </a:p>
          <a:p>
            <a:pPr>
              <a:spcAft>
                <a:spcPts val="1800"/>
              </a:spcAft>
            </a:pPr>
            <a:r>
              <a:rPr lang="en-US" dirty="0" smtClean="0"/>
              <a:t>Chapter 5 ~= 1500 years</a:t>
            </a:r>
          </a:p>
          <a:p>
            <a:pPr>
              <a:spcAft>
                <a:spcPts val="1800"/>
              </a:spcAft>
            </a:pPr>
            <a:r>
              <a:rPr lang="en-US" dirty="0" smtClean="0"/>
              <a:t>Rapid </a:t>
            </a:r>
            <a:r>
              <a:rPr lang="en-US" b="1" dirty="0" smtClean="0"/>
              <a:t>growth</a:t>
            </a:r>
            <a:r>
              <a:rPr lang="en-US" dirty="0" smtClean="0"/>
              <a:t> of </a:t>
            </a:r>
            <a:r>
              <a:rPr lang="en-US" b="1" dirty="0" smtClean="0"/>
              <a:t>population</a:t>
            </a:r>
            <a:r>
              <a:rPr lang="en-US" dirty="0" smtClean="0"/>
              <a:t> and rapid growth of </a:t>
            </a:r>
            <a:r>
              <a:rPr lang="en-US" b="1" dirty="0" smtClean="0"/>
              <a:t>spiritual darkness</a:t>
            </a:r>
            <a:endParaRPr lang="en-US" b="1" dirty="0"/>
          </a:p>
        </p:txBody>
      </p:sp>
    </p:spTree>
    <p:extLst>
      <p:ext uri="{BB962C8B-B14F-4D97-AF65-F5344CB8AC3E}">
        <p14:creationId xmlns:p14="http://schemas.microsoft.com/office/powerpoint/2010/main" val="36028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Genesis 6 – Evil on the Earth</a:t>
            </a:r>
            <a:endParaRPr lang="en-US" b="1" u="sng" dirty="0"/>
          </a:p>
        </p:txBody>
      </p:sp>
      <p:sp>
        <p:nvSpPr>
          <p:cNvPr id="3" name="Content Placeholder 2"/>
          <p:cNvSpPr>
            <a:spLocks noGrp="1"/>
          </p:cNvSpPr>
          <p:nvPr>
            <p:ph idx="1"/>
          </p:nvPr>
        </p:nvSpPr>
        <p:spPr>
          <a:xfrm>
            <a:off x="457200" y="1371600"/>
            <a:ext cx="8229600" cy="4754563"/>
          </a:xfrm>
        </p:spPr>
        <p:txBody>
          <a:bodyPr/>
          <a:lstStyle/>
          <a:p>
            <a:pPr>
              <a:spcAft>
                <a:spcPts val="1800"/>
              </a:spcAft>
            </a:pPr>
            <a:r>
              <a:rPr lang="en-US" b="1" dirty="0" smtClean="0"/>
              <a:t>Verses 5-7</a:t>
            </a:r>
            <a:r>
              <a:rPr lang="en-US" dirty="0" smtClean="0"/>
              <a:t>: How much wickedness (evil) was on the earth and in the people?</a:t>
            </a:r>
          </a:p>
          <a:p>
            <a:pPr>
              <a:spcAft>
                <a:spcPts val="1800"/>
              </a:spcAft>
            </a:pPr>
            <a:r>
              <a:rPr lang="en-US" dirty="0" smtClean="0"/>
              <a:t>How did God feel about the wickedness?</a:t>
            </a:r>
          </a:p>
          <a:p>
            <a:pPr>
              <a:spcAft>
                <a:spcPts val="1800"/>
              </a:spcAft>
            </a:pPr>
            <a:r>
              <a:rPr lang="en-US" dirty="0" smtClean="0"/>
              <a:t>What did He choose to do?</a:t>
            </a:r>
          </a:p>
          <a:p>
            <a:pPr>
              <a:spcAft>
                <a:spcPts val="1800"/>
              </a:spcAft>
            </a:pPr>
            <a:r>
              <a:rPr lang="en-US" b="1" dirty="0" smtClean="0"/>
              <a:t>Verse 8</a:t>
            </a:r>
            <a:r>
              <a:rPr lang="en-US" dirty="0" smtClean="0"/>
              <a:t>: Noah – the only man on earth who pleased God.</a:t>
            </a:r>
          </a:p>
        </p:txBody>
      </p:sp>
    </p:spTree>
    <p:extLst>
      <p:ext uri="{BB962C8B-B14F-4D97-AF65-F5344CB8AC3E}">
        <p14:creationId xmlns:p14="http://schemas.microsoft.com/office/powerpoint/2010/main" val="16688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1"/>
            <a:ext cx="5943600" cy="4462510"/>
          </a:xfrm>
          <a:prstGeom prst="rect">
            <a:avLst/>
          </a:prstGeom>
        </p:spPr>
      </p:pic>
      <p:sp>
        <p:nvSpPr>
          <p:cNvPr id="2" name="Title 1"/>
          <p:cNvSpPr>
            <a:spLocks noGrp="1"/>
          </p:cNvSpPr>
          <p:nvPr>
            <p:ph type="title"/>
          </p:nvPr>
        </p:nvSpPr>
        <p:spPr>
          <a:xfrm>
            <a:off x="457200" y="-106362"/>
            <a:ext cx="8229600" cy="868362"/>
          </a:xfrm>
        </p:spPr>
        <p:txBody>
          <a:bodyPr/>
          <a:lstStyle/>
          <a:p>
            <a:r>
              <a:rPr lang="en-US" b="1" u="sng" dirty="0" smtClean="0"/>
              <a:t>Genesis 6 – God’s plan</a:t>
            </a:r>
            <a:endParaRPr lang="en-US" b="1" u="sng" dirty="0"/>
          </a:p>
        </p:txBody>
      </p:sp>
      <p:sp>
        <p:nvSpPr>
          <p:cNvPr id="3" name="Content Placeholder 2"/>
          <p:cNvSpPr>
            <a:spLocks noGrp="1"/>
          </p:cNvSpPr>
          <p:nvPr>
            <p:ph idx="1"/>
          </p:nvPr>
        </p:nvSpPr>
        <p:spPr>
          <a:xfrm>
            <a:off x="457200" y="762000"/>
            <a:ext cx="8229600" cy="1295400"/>
          </a:xfrm>
          <a:solidFill>
            <a:schemeClr val="bg1"/>
          </a:solidFill>
        </p:spPr>
        <p:txBody>
          <a:bodyPr/>
          <a:lstStyle/>
          <a:p>
            <a:pPr>
              <a:spcAft>
                <a:spcPts val="1800"/>
              </a:spcAft>
            </a:pPr>
            <a:r>
              <a:rPr lang="en-US" b="1" dirty="0" smtClean="0"/>
              <a:t>Verses 13-16</a:t>
            </a:r>
            <a:r>
              <a:rPr lang="en-US" dirty="0" smtClean="0"/>
              <a:t>:  God warns Noah about the judgment and uses him to build </a:t>
            </a:r>
            <a:r>
              <a:rPr lang="en-US" u="sng" dirty="0" smtClean="0"/>
              <a:t>a safe place</a:t>
            </a:r>
            <a:r>
              <a:rPr lang="en-US" dirty="0" smtClean="0"/>
              <a:t>.</a:t>
            </a:r>
          </a:p>
          <a:p>
            <a:pPr>
              <a:spcAft>
                <a:spcPts val="1800"/>
              </a:spcAft>
            </a:pPr>
            <a:endParaRPr lang="en-US" dirty="0" smtClean="0"/>
          </a:p>
        </p:txBody>
      </p:sp>
      <p:sp>
        <p:nvSpPr>
          <p:cNvPr id="5" name="TextBox 4"/>
          <p:cNvSpPr txBox="1"/>
          <p:nvPr/>
        </p:nvSpPr>
        <p:spPr>
          <a:xfrm>
            <a:off x="6248400" y="2057400"/>
            <a:ext cx="2895600" cy="3877985"/>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sz="2400" dirty="0" smtClean="0"/>
              <a:t>100 years to build</a:t>
            </a:r>
          </a:p>
          <a:p>
            <a:pPr marL="342900" indent="-342900">
              <a:spcAft>
                <a:spcPts val="1200"/>
              </a:spcAft>
              <a:buFont typeface="Wingdings" panose="05000000000000000000" pitchFamily="2" charset="2"/>
              <a:buChar char="ü"/>
            </a:pPr>
            <a:r>
              <a:rPr lang="en-US" sz="2400" dirty="0" smtClean="0"/>
              <a:t>Very large: </a:t>
            </a:r>
            <a:r>
              <a:rPr lang="en-US" sz="2400" dirty="0" smtClean="0"/>
              <a:t>450 semi-trailers</a:t>
            </a:r>
            <a:endParaRPr lang="en-US" sz="2400" dirty="0" smtClean="0"/>
          </a:p>
          <a:p>
            <a:pPr marL="342900" indent="-342900">
              <a:spcAft>
                <a:spcPts val="1200"/>
              </a:spcAft>
              <a:buFont typeface="Wingdings" panose="05000000000000000000" pitchFamily="2" charset="2"/>
              <a:buChar char="ü"/>
            </a:pPr>
            <a:r>
              <a:rPr lang="en-US" sz="2400" dirty="0" smtClean="0"/>
              <a:t>Very stable: same design used by modern ships</a:t>
            </a:r>
          </a:p>
          <a:p>
            <a:pPr marL="342900" indent="-342900">
              <a:spcAft>
                <a:spcPts val="1200"/>
              </a:spcAft>
              <a:buFont typeface="Wingdings" panose="05000000000000000000" pitchFamily="2" charset="2"/>
              <a:buChar char="ü"/>
            </a:pPr>
            <a:r>
              <a:rPr lang="en-US" sz="2400" dirty="0" smtClean="0"/>
              <a:t>A box: it didn’t need to travel – just float.</a:t>
            </a:r>
            <a:endParaRPr lang="en-US" sz="2400" dirty="0"/>
          </a:p>
        </p:txBody>
      </p:sp>
    </p:spTree>
    <p:extLst>
      <p:ext uri="{BB962C8B-B14F-4D97-AF65-F5344CB8AC3E}">
        <p14:creationId xmlns:p14="http://schemas.microsoft.com/office/powerpoint/2010/main" val="6633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Genesis 7 – The Great Flood</a:t>
            </a:r>
            <a:endParaRPr lang="en-US" b="1" u="sng" dirty="0"/>
          </a:p>
        </p:txBody>
      </p:sp>
      <p:sp>
        <p:nvSpPr>
          <p:cNvPr id="3" name="Content Placeholder 2"/>
          <p:cNvSpPr>
            <a:spLocks noGrp="1"/>
          </p:cNvSpPr>
          <p:nvPr>
            <p:ph idx="1"/>
          </p:nvPr>
        </p:nvSpPr>
        <p:spPr>
          <a:xfrm>
            <a:off x="228600" y="1143000"/>
            <a:ext cx="8686800" cy="5257800"/>
          </a:xfrm>
        </p:spPr>
        <p:txBody>
          <a:bodyPr>
            <a:normAutofit/>
          </a:bodyPr>
          <a:lstStyle/>
          <a:p>
            <a:pPr>
              <a:spcAft>
                <a:spcPts val="1800"/>
              </a:spcAft>
            </a:pPr>
            <a:r>
              <a:rPr lang="en-US" b="1" dirty="0" smtClean="0"/>
              <a:t>Verse 13</a:t>
            </a:r>
            <a:r>
              <a:rPr lang="en-US" dirty="0" smtClean="0"/>
              <a:t>: Only eight people entered the ark</a:t>
            </a:r>
          </a:p>
          <a:p>
            <a:pPr>
              <a:spcAft>
                <a:spcPts val="1800"/>
              </a:spcAft>
            </a:pPr>
            <a:r>
              <a:rPr lang="en-US" b="1" dirty="0" smtClean="0"/>
              <a:t>Verses 15,16</a:t>
            </a:r>
            <a:r>
              <a:rPr lang="en-US" dirty="0" smtClean="0"/>
              <a:t>: </a:t>
            </a:r>
            <a:r>
              <a:rPr lang="en-US" u="sng" dirty="0" smtClean="0"/>
              <a:t>God brought</a:t>
            </a:r>
            <a:r>
              <a:rPr lang="en-US" dirty="0" smtClean="0"/>
              <a:t> pairs of every animal to the ark.  And then, God shut the door.</a:t>
            </a:r>
          </a:p>
          <a:p>
            <a:pPr>
              <a:spcAft>
                <a:spcPts val="1800"/>
              </a:spcAft>
            </a:pPr>
            <a:r>
              <a:rPr lang="en-US" b="1" dirty="0" smtClean="0"/>
              <a:t>Verses 11,12</a:t>
            </a:r>
            <a:r>
              <a:rPr lang="en-US" dirty="0" smtClean="0"/>
              <a:t>:  Water came from above and below, rising above all dry land (v.19).</a:t>
            </a:r>
          </a:p>
          <a:p>
            <a:pPr>
              <a:spcAft>
                <a:spcPts val="1800"/>
              </a:spcAft>
            </a:pPr>
            <a:r>
              <a:rPr lang="en-US" b="1" dirty="0" smtClean="0"/>
              <a:t>Verses 23,24</a:t>
            </a:r>
            <a:r>
              <a:rPr lang="en-US" dirty="0" smtClean="0"/>
              <a:t>: </a:t>
            </a:r>
            <a:r>
              <a:rPr lang="en-US" u="sng" dirty="0" smtClean="0"/>
              <a:t>Everything</a:t>
            </a:r>
            <a:r>
              <a:rPr lang="en-US" dirty="0" smtClean="0"/>
              <a:t> outside of the ark died</a:t>
            </a:r>
          </a:p>
          <a:p>
            <a:pPr>
              <a:spcAft>
                <a:spcPts val="1800"/>
              </a:spcAft>
            </a:pPr>
            <a:r>
              <a:rPr lang="en-US" b="1" dirty="0" smtClean="0"/>
              <a:t>Ezekiel 33:11  </a:t>
            </a:r>
            <a:r>
              <a:rPr lang="en-US" dirty="0" smtClean="0"/>
              <a:t>How does God feel about death?</a:t>
            </a:r>
          </a:p>
        </p:txBody>
      </p:sp>
    </p:spTree>
    <p:extLst>
      <p:ext uri="{BB962C8B-B14F-4D97-AF65-F5344CB8AC3E}">
        <p14:creationId xmlns:p14="http://schemas.microsoft.com/office/powerpoint/2010/main" val="88531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The Great Flood : is it true?</a:t>
            </a:r>
            <a:endParaRPr lang="en-US" b="1" u="sng" dirty="0"/>
          </a:p>
        </p:txBody>
      </p:sp>
      <p:sp>
        <p:nvSpPr>
          <p:cNvPr id="3" name="Content Placeholder 2"/>
          <p:cNvSpPr>
            <a:spLocks noGrp="1"/>
          </p:cNvSpPr>
          <p:nvPr>
            <p:ph idx="1"/>
          </p:nvPr>
        </p:nvSpPr>
        <p:spPr>
          <a:xfrm>
            <a:off x="304800" y="1143000"/>
            <a:ext cx="8534400" cy="4983163"/>
          </a:xfrm>
        </p:spPr>
        <p:txBody>
          <a:bodyPr>
            <a:normAutofit/>
          </a:bodyPr>
          <a:lstStyle/>
          <a:p>
            <a:pPr>
              <a:spcBef>
                <a:spcPts val="0"/>
              </a:spcBef>
              <a:spcAft>
                <a:spcPts val="1200"/>
              </a:spcAft>
            </a:pPr>
            <a:r>
              <a:rPr lang="en-US" dirty="0" smtClean="0"/>
              <a:t>Over 270 flood stories like this in cultures all over the world</a:t>
            </a:r>
          </a:p>
          <a:p>
            <a:pPr>
              <a:spcBef>
                <a:spcPts val="0"/>
              </a:spcBef>
              <a:spcAft>
                <a:spcPts val="1200"/>
              </a:spcAft>
            </a:pPr>
            <a:r>
              <a:rPr lang="en-US" dirty="0" smtClean="0"/>
              <a:t>Geology shows there was a major flood event: </a:t>
            </a:r>
          </a:p>
          <a:p>
            <a:pPr lvl="1">
              <a:spcBef>
                <a:spcPts val="0"/>
              </a:spcBef>
              <a:spcAft>
                <a:spcPts val="1200"/>
              </a:spcAft>
            </a:pPr>
            <a:r>
              <a:rPr lang="en-US" dirty="0" smtClean="0"/>
              <a:t>Canyons without deltas</a:t>
            </a:r>
          </a:p>
          <a:p>
            <a:pPr lvl="1">
              <a:spcBef>
                <a:spcPts val="0"/>
              </a:spcBef>
              <a:spcAft>
                <a:spcPts val="1200"/>
              </a:spcAft>
            </a:pPr>
            <a:r>
              <a:rPr lang="en-US" dirty="0" smtClean="0"/>
              <a:t>Rock layers bent and folded without cracks</a:t>
            </a:r>
          </a:p>
          <a:p>
            <a:pPr lvl="1">
              <a:spcBef>
                <a:spcPts val="0"/>
              </a:spcBef>
              <a:spcAft>
                <a:spcPts val="1200"/>
              </a:spcAft>
            </a:pPr>
            <a:r>
              <a:rPr lang="en-US" dirty="0" smtClean="0"/>
              <a:t>Rapid burial and fossil formation of plants and animals</a:t>
            </a:r>
          </a:p>
          <a:p>
            <a:pPr lvl="1">
              <a:spcBef>
                <a:spcPts val="0"/>
              </a:spcBef>
              <a:spcAft>
                <a:spcPts val="1200"/>
              </a:spcAft>
            </a:pPr>
            <a:r>
              <a:rPr lang="en-US" dirty="0" smtClean="0"/>
              <a:t>Clear boundary layers between sedimentary rock</a:t>
            </a:r>
          </a:p>
        </p:txBody>
      </p:sp>
    </p:spTree>
    <p:extLst>
      <p:ext uri="{BB962C8B-B14F-4D97-AF65-F5344CB8AC3E}">
        <p14:creationId xmlns:p14="http://schemas.microsoft.com/office/powerpoint/2010/main" val="37058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9924"/>
            <a:ext cx="7086600" cy="6831610"/>
          </a:xfrm>
          <a:prstGeom prst="rect">
            <a:avLst/>
          </a:prstGeom>
        </p:spPr>
      </p:pic>
    </p:spTree>
    <p:extLst>
      <p:ext uri="{BB962C8B-B14F-4D97-AF65-F5344CB8AC3E}">
        <p14:creationId xmlns:p14="http://schemas.microsoft.com/office/powerpoint/2010/main" val="150439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 y="496129"/>
            <a:ext cx="9204686" cy="5904671"/>
          </a:xfrm>
          <a:prstGeom prst="rect">
            <a:avLst/>
          </a:prstGeom>
        </p:spPr>
      </p:pic>
    </p:spTree>
    <p:extLst>
      <p:ext uri="{BB962C8B-B14F-4D97-AF65-F5344CB8AC3E}">
        <p14:creationId xmlns:p14="http://schemas.microsoft.com/office/powerpoint/2010/main" val="61108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201"/>
            <a:ext cx="4581525" cy="65436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24" y="1752600"/>
            <a:ext cx="8545549" cy="3352799"/>
          </a:xfrm>
          <a:prstGeom prst="rect">
            <a:avLst/>
          </a:prstGeom>
        </p:spPr>
      </p:pic>
      <p:sp>
        <p:nvSpPr>
          <p:cNvPr id="4" name="Rectangle 3"/>
          <p:cNvSpPr/>
          <p:nvPr/>
        </p:nvSpPr>
        <p:spPr>
          <a:xfrm>
            <a:off x="457200" y="4267200"/>
            <a:ext cx="8229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2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 y="18197"/>
            <a:ext cx="5001920" cy="67636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81200"/>
            <a:ext cx="8711946" cy="2819400"/>
          </a:xfrm>
          <a:prstGeom prst="rect">
            <a:avLst/>
          </a:prstGeom>
        </p:spPr>
      </p:pic>
      <p:cxnSp>
        <p:nvCxnSpPr>
          <p:cNvPr id="5" name="Straight Connector 4"/>
          <p:cNvCxnSpPr/>
          <p:nvPr/>
        </p:nvCxnSpPr>
        <p:spPr>
          <a:xfrm>
            <a:off x="914400" y="3858904"/>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4177352"/>
            <a:ext cx="38481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4177352"/>
            <a:ext cx="2438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4958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65077" y="3322660"/>
            <a:ext cx="380232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0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763000" cy="51054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r>
              <a:rPr lang="en-US" dirty="0" smtClean="0">
                <a:solidFill>
                  <a:schemeClr val="bg1">
                    <a:lumMod val="65000"/>
                  </a:schemeClr>
                </a:solidFill>
              </a:rPr>
              <a:t>.</a:t>
            </a:r>
            <a:endParaRPr lang="en-US" dirty="0">
              <a:solidFill>
                <a:schemeClr val="bg1">
                  <a:lumMod val="65000"/>
                </a:schemeClr>
              </a:solidFill>
            </a:endParaRPr>
          </a:p>
          <a:p>
            <a:pPr>
              <a:spcAft>
                <a:spcPts val="1800"/>
              </a:spcAft>
            </a:pPr>
            <a:r>
              <a:rPr lang="en-US" dirty="0" smtClean="0"/>
              <a:t>In the midst of </a:t>
            </a:r>
            <a:r>
              <a:rPr lang="en-US" b="1" dirty="0" smtClean="0"/>
              <a:t>judgment for sin</a:t>
            </a:r>
            <a:r>
              <a:rPr lang="en-US" dirty="0" smtClean="0"/>
              <a:t>, God shows mercy, providing a </a:t>
            </a:r>
            <a:r>
              <a:rPr lang="en-US" b="1" dirty="0" smtClean="0"/>
              <a:t>safe place.</a:t>
            </a:r>
            <a:endParaRPr lang="en-US" dirty="0"/>
          </a:p>
        </p:txBody>
      </p:sp>
    </p:spTree>
    <p:extLst>
      <p:ext uri="{BB962C8B-B14F-4D97-AF65-F5344CB8AC3E}">
        <p14:creationId xmlns:p14="http://schemas.microsoft.com/office/powerpoint/2010/main" val="56538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Autofit/>
          </a:bodyPr>
          <a:lstStyle/>
          <a:p>
            <a:r>
              <a:rPr lang="en-US" sz="4800" b="1" u="sng" dirty="0" smtClean="0"/>
              <a:t>Why is Evil so Widespread and Powerful?</a:t>
            </a:r>
            <a:endParaRPr lang="en-US" sz="4800" dirty="0"/>
          </a:p>
        </p:txBody>
      </p:sp>
      <p:sp>
        <p:nvSpPr>
          <p:cNvPr id="3" name="Subtitle 2"/>
          <p:cNvSpPr>
            <a:spLocks noGrp="1"/>
          </p:cNvSpPr>
          <p:nvPr>
            <p:ph type="subTitle" idx="1"/>
          </p:nvPr>
        </p:nvSpPr>
        <p:spPr/>
        <p:txBody>
          <a:bodyPr/>
          <a:lstStyle/>
          <a:p>
            <a:r>
              <a:rPr lang="en-US" dirty="0" smtClean="0"/>
              <a:t>How far will men go…?</a:t>
            </a:r>
            <a:endParaRPr lang="en-US" dirty="0"/>
          </a:p>
        </p:txBody>
      </p:sp>
    </p:spTree>
    <p:extLst>
      <p:ext uri="{BB962C8B-B14F-4D97-AF65-F5344CB8AC3E}">
        <p14:creationId xmlns:p14="http://schemas.microsoft.com/office/powerpoint/2010/main" val="34498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2" y="97808"/>
            <a:ext cx="8686800" cy="868362"/>
          </a:xfrm>
        </p:spPr>
        <p:txBody>
          <a:bodyPr>
            <a:normAutofit fontScale="90000"/>
          </a:bodyPr>
          <a:lstStyle/>
          <a:p>
            <a:r>
              <a:rPr lang="en-US" b="1" u="sng" dirty="0" smtClean="0"/>
              <a:t>God’s Commands and Man’s Response</a:t>
            </a:r>
            <a:endParaRPr lang="en-US" b="1" u="sng" dirty="0"/>
          </a:p>
        </p:txBody>
      </p:sp>
      <p:sp>
        <p:nvSpPr>
          <p:cNvPr id="3" name="Content Placeholder 2"/>
          <p:cNvSpPr>
            <a:spLocks noGrp="1"/>
          </p:cNvSpPr>
          <p:nvPr>
            <p:ph idx="1"/>
          </p:nvPr>
        </p:nvSpPr>
        <p:spPr>
          <a:xfrm>
            <a:off x="304800" y="1143000"/>
            <a:ext cx="8534400" cy="4983163"/>
          </a:xfrm>
        </p:spPr>
        <p:txBody>
          <a:bodyPr>
            <a:normAutofit fontScale="85000" lnSpcReduction="20000"/>
          </a:bodyPr>
          <a:lstStyle/>
          <a:p>
            <a:pPr>
              <a:spcAft>
                <a:spcPts val="1800"/>
              </a:spcAft>
            </a:pPr>
            <a:r>
              <a:rPr lang="en-US" b="1" dirty="0" smtClean="0"/>
              <a:t>Genesis 9:1 </a:t>
            </a:r>
            <a:r>
              <a:rPr lang="en-US" dirty="0" smtClean="0"/>
              <a:t> What did God tell the people to do?</a:t>
            </a:r>
          </a:p>
          <a:p>
            <a:pPr lvl="1">
              <a:spcAft>
                <a:spcPts val="1800"/>
              </a:spcAft>
              <a:buFont typeface="Wingdings" panose="05000000000000000000" pitchFamily="2" charset="2"/>
              <a:buChar char="Ø"/>
            </a:pPr>
            <a:r>
              <a:rPr lang="en-US" dirty="0" smtClean="0"/>
              <a:t> Fill the earth = travel and </a:t>
            </a:r>
            <a:r>
              <a:rPr lang="en-US" u="sng" dirty="0" smtClean="0"/>
              <a:t>spread out</a:t>
            </a:r>
          </a:p>
          <a:p>
            <a:pPr>
              <a:spcAft>
                <a:spcPts val="1800"/>
              </a:spcAft>
            </a:pPr>
            <a:r>
              <a:rPr lang="en-US" b="1" dirty="0" smtClean="0"/>
              <a:t>Genesis 11:1,2  </a:t>
            </a:r>
            <a:r>
              <a:rPr lang="en-US" dirty="0" smtClean="0"/>
              <a:t>How many languages on the earth?</a:t>
            </a:r>
          </a:p>
          <a:p>
            <a:pPr lvl="1">
              <a:spcAft>
                <a:spcPts val="1800"/>
              </a:spcAft>
              <a:buFont typeface="Wingdings" panose="05000000000000000000" pitchFamily="2" charset="2"/>
              <a:buChar char="Ø"/>
            </a:pPr>
            <a:r>
              <a:rPr lang="en-US" dirty="0" smtClean="0"/>
              <a:t> Just one  (</a:t>
            </a:r>
            <a:r>
              <a:rPr lang="zh-CN" altLang="en-US" sz="2400" b="1" dirty="0"/>
              <a:t>中文</a:t>
            </a:r>
            <a:r>
              <a:rPr lang="en-US" dirty="0" smtClean="0"/>
              <a:t>?  </a:t>
            </a:r>
            <a:r>
              <a:rPr lang="en-US" dirty="0" smtClean="0">
                <a:sym typeface="Wingdings" panose="05000000000000000000" pitchFamily="2" charset="2"/>
              </a:rPr>
              <a:t>)</a:t>
            </a:r>
          </a:p>
          <a:p>
            <a:pPr>
              <a:spcAft>
                <a:spcPts val="1800"/>
              </a:spcAft>
            </a:pPr>
            <a:r>
              <a:rPr lang="en-US" b="1" dirty="0"/>
              <a:t>Genesis </a:t>
            </a:r>
            <a:r>
              <a:rPr lang="en-US" b="1" dirty="0" smtClean="0"/>
              <a:t>11:3,4  </a:t>
            </a:r>
            <a:r>
              <a:rPr lang="en-US" dirty="0" smtClean="0"/>
              <a:t>Did people obey God?</a:t>
            </a:r>
          </a:p>
          <a:p>
            <a:pPr lvl="1">
              <a:spcAft>
                <a:spcPts val="1800"/>
              </a:spcAft>
              <a:buFont typeface="Wingdings" panose="05000000000000000000" pitchFamily="2" charset="2"/>
              <a:buChar char="Ø"/>
            </a:pPr>
            <a:r>
              <a:rPr lang="en-US" dirty="0" smtClean="0"/>
              <a:t> No, they did not want to spread out across the earth</a:t>
            </a:r>
          </a:p>
          <a:p>
            <a:pPr>
              <a:spcAft>
                <a:spcPts val="1800"/>
              </a:spcAft>
            </a:pPr>
            <a:r>
              <a:rPr lang="en-US" dirty="0" smtClean="0">
                <a:sym typeface="Wingdings" panose="05000000000000000000" pitchFamily="2" charset="2"/>
              </a:rPr>
              <a:t>What name did they want to lift up?</a:t>
            </a:r>
          </a:p>
          <a:p>
            <a:pPr>
              <a:spcAft>
                <a:spcPts val="1800"/>
              </a:spcAft>
            </a:pPr>
            <a:r>
              <a:rPr lang="en-US" b="1" dirty="0" smtClean="0">
                <a:sym typeface="Wingdings" panose="05000000000000000000" pitchFamily="2" charset="2"/>
              </a:rPr>
              <a:t>Isaiah 43:7 </a:t>
            </a:r>
            <a:r>
              <a:rPr lang="en-US" dirty="0" smtClean="0">
                <a:sym typeface="Wingdings" panose="05000000000000000000" pitchFamily="2" charset="2"/>
              </a:rPr>
              <a:t> What name should people lift up?</a:t>
            </a:r>
          </a:p>
        </p:txBody>
      </p:sp>
    </p:spTree>
    <p:extLst>
      <p:ext uri="{BB962C8B-B14F-4D97-AF65-F5344CB8AC3E}">
        <p14:creationId xmlns:p14="http://schemas.microsoft.com/office/powerpoint/2010/main" val="23331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763000" cy="51054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p>
          <a:p>
            <a:pPr>
              <a:spcAft>
                <a:spcPts val="1800"/>
              </a:spcAft>
            </a:pPr>
            <a:r>
              <a:rPr lang="en-US" dirty="0">
                <a:solidFill>
                  <a:schemeClr val="bg1">
                    <a:lumMod val="65000"/>
                  </a:schemeClr>
                </a:solidFill>
              </a:rPr>
              <a:t>In the midst of judgment for sin, God shows mercy, providing a safe place.</a:t>
            </a:r>
          </a:p>
          <a:p>
            <a:pPr>
              <a:spcAft>
                <a:spcPts val="1800"/>
              </a:spcAft>
            </a:pPr>
            <a:r>
              <a:rPr lang="en-US" b="1" dirty="0" smtClean="0"/>
              <a:t>God</a:t>
            </a:r>
            <a:r>
              <a:rPr lang="en-US" dirty="0" smtClean="0"/>
              <a:t> created people for </a:t>
            </a:r>
            <a:r>
              <a:rPr lang="en-US" b="1" dirty="0" smtClean="0"/>
              <a:t>His glory</a:t>
            </a:r>
            <a:r>
              <a:rPr lang="en-US" dirty="0" smtClean="0"/>
              <a:t>, but people are proud and seek their own glory.</a:t>
            </a:r>
          </a:p>
          <a:p>
            <a:pPr>
              <a:spcAft>
                <a:spcPts val="1800"/>
              </a:spcAft>
            </a:pPr>
            <a:endParaRPr lang="en-US" dirty="0"/>
          </a:p>
        </p:txBody>
      </p:sp>
    </p:spTree>
    <p:extLst>
      <p:ext uri="{BB962C8B-B14F-4D97-AF65-F5344CB8AC3E}">
        <p14:creationId xmlns:p14="http://schemas.microsoft.com/office/powerpoint/2010/main" val="2751612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2" y="-76200"/>
            <a:ext cx="8686800" cy="868362"/>
          </a:xfrm>
        </p:spPr>
        <p:txBody>
          <a:bodyPr>
            <a:normAutofit/>
          </a:bodyPr>
          <a:lstStyle/>
          <a:p>
            <a:r>
              <a:rPr lang="en-US" b="1" u="sng" dirty="0" smtClean="0"/>
              <a:t>God’s Response to Man’s Evil</a:t>
            </a:r>
            <a:endParaRPr lang="en-US" b="1" u="sng" dirty="0"/>
          </a:p>
        </p:txBody>
      </p:sp>
      <p:sp>
        <p:nvSpPr>
          <p:cNvPr id="3" name="Content Placeholder 2"/>
          <p:cNvSpPr>
            <a:spLocks noGrp="1"/>
          </p:cNvSpPr>
          <p:nvPr>
            <p:ph idx="1"/>
          </p:nvPr>
        </p:nvSpPr>
        <p:spPr>
          <a:xfrm>
            <a:off x="0" y="990600"/>
            <a:ext cx="9067800" cy="5486400"/>
          </a:xfrm>
        </p:spPr>
        <p:txBody>
          <a:bodyPr>
            <a:normAutofit/>
          </a:bodyPr>
          <a:lstStyle/>
          <a:p>
            <a:pPr>
              <a:spcAft>
                <a:spcPts val="1800"/>
              </a:spcAft>
            </a:pPr>
            <a:r>
              <a:rPr lang="en-US" b="1" dirty="0" smtClean="0"/>
              <a:t>Genesis 11:5,6 </a:t>
            </a:r>
            <a:r>
              <a:rPr lang="en-US" dirty="0" smtClean="0"/>
              <a:t> What did God say about the men?</a:t>
            </a:r>
          </a:p>
          <a:p>
            <a:pPr lvl="1">
              <a:spcAft>
                <a:spcPts val="1800"/>
              </a:spcAft>
              <a:buFont typeface="Wingdings" panose="05000000000000000000" pitchFamily="2" charset="2"/>
              <a:buChar char="Ø"/>
            </a:pPr>
            <a:r>
              <a:rPr lang="en-US" dirty="0" smtClean="0">
                <a:sym typeface="Wingdings" panose="05000000000000000000" pitchFamily="2" charset="2"/>
              </a:rPr>
              <a:t> With common language and goals, they will accomplish everything that they plan.</a:t>
            </a:r>
          </a:p>
          <a:p>
            <a:pPr>
              <a:spcAft>
                <a:spcPts val="1800"/>
              </a:spcAft>
            </a:pPr>
            <a:r>
              <a:rPr lang="en-US" dirty="0" smtClean="0">
                <a:sym typeface="Wingdings" panose="05000000000000000000" pitchFamily="2" charset="2"/>
              </a:rPr>
              <a:t>Is the power of man a good thing or bad thing?</a:t>
            </a:r>
          </a:p>
          <a:p>
            <a:pPr lvl="1">
              <a:spcAft>
                <a:spcPts val="1800"/>
              </a:spcAft>
              <a:buFont typeface="Wingdings" panose="05000000000000000000" pitchFamily="2" charset="2"/>
              <a:buChar char="Ø"/>
            </a:pPr>
            <a:r>
              <a:rPr lang="en-US" dirty="0" smtClean="0">
                <a:sym typeface="Wingdings" panose="05000000000000000000" pitchFamily="2" charset="2"/>
              </a:rPr>
              <a:t> When it is against God, it is always a bad thing.</a:t>
            </a:r>
          </a:p>
          <a:p>
            <a:pPr>
              <a:spcAft>
                <a:spcPts val="1800"/>
              </a:spcAft>
            </a:pPr>
            <a:r>
              <a:rPr lang="en-US" b="1" dirty="0"/>
              <a:t>Genesis </a:t>
            </a:r>
            <a:r>
              <a:rPr lang="en-US" b="1" dirty="0" smtClean="0"/>
              <a:t>11:7-9 </a:t>
            </a:r>
            <a:r>
              <a:rPr lang="en-US" dirty="0" smtClean="0"/>
              <a:t> Did God destroy the evil men?</a:t>
            </a:r>
          </a:p>
          <a:p>
            <a:pPr lvl="1">
              <a:spcAft>
                <a:spcPts val="1800"/>
              </a:spcAft>
              <a:buFont typeface="Wingdings" panose="05000000000000000000" pitchFamily="2" charset="2"/>
              <a:buChar char="Ø"/>
            </a:pPr>
            <a:r>
              <a:rPr lang="en-US" dirty="0" smtClean="0"/>
              <a:t> No, He multiplied their languages to force them to spread out.  Again, we see mercy in judgment.</a:t>
            </a:r>
          </a:p>
        </p:txBody>
      </p:sp>
    </p:spTree>
    <p:extLst>
      <p:ext uri="{BB962C8B-B14F-4D97-AF65-F5344CB8AC3E}">
        <p14:creationId xmlns:p14="http://schemas.microsoft.com/office/powerpoint/2010/main" val="31892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974"/>
            <a:ext cx="9144000" cy="5786438"/>
          </a:xfrm>
          <a:prstGeom prst="rect">
            <a:avLst/>
          </a:prstGeom>
        </p:spPr>
      </p:pic>
      <p:sp>
        <p:nvSpPr>
          <p:cNvPr id="2" name="Title 1"/>
          <p:cNvSpPr>
            <a:spLocks noGrp="1"/>
          </p:cNvSpPr>
          <p:nvPr>
            <p:ph type="title"/>
          </p:nvPr>
        </p:nvSpPr>
        <p:spPr>
          <a:xfrm>
            <a:off x="0" y="-76200"/>
            <a:ext cx="9144000" cy="1417638"/>
          </a:xfrm>
          <a:solidFill>
            <a:schemeClr val="bg1"/>
          </a:solidFill>
          <a:ln>
            <a:noFill/>
          </a:ln>
        </p:spPr>
        <p:txBody>
          <a:bodyPr>
            <a:normAutofit fontScale="90000"/>
          </a:bodyPr>
          <a:lstStyle/>
          <a:p>
            <a:r>
              <a:rPr lang="en-US" dirty="0" smtClean="0">
                <a:sym typeface="Wingdings" panose="05000000000000000000" pitchFamily="2" charset="2"/>
              </a:rPr>
              <a:t>Global Languages remind us that, even </a:t>
            </a:r>
            <a:r>
              <a:rPr lang="en-US" dirty="0">
                <a:sym typeface="Wingdings" panose="05000000000000000000" pitchFamily="2" charset="2"/>
              </a:rPr>
              <a:t>in His judgment, </a:t>
            </a:r>
            <a:r>
              <a:rPr lang="en-US" b="1" dirty="0">
                <a:sym typeface="Wingdings" panose="05000000000000000000" pitchFamily="2" charset="2"/>
              </a:rPr>
              <a:t>God shows mercy</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48508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838200"/>
            <a:ext cx="8763000" cy="55626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p>
          <a:p>
            <a:pPr>
              <a:spcAft>
                <a:spcPts val="1800"/>
              </a:spcAft>
            </a:pPr>
            <a:r>
              <a:rPr lang="en-US" dirty="0">
                <a:solidFill>
                  <a:schemeClr val="bg1">
                    <a:lumMod val="65000"/>
                  </a:schemeClr>
                </a:solidFill>
              </a:rPr>
              <a:t>In the midst of judgment for sin, God shows mercy, providing a safe place.</a:t>
            </a:r>
          </a:p>
          <a:p>
            <a:pPr>
              <a:spcAft>
                <a:spcPts val="1800"/>
              </a:spcAft>
            </a:pPr>
            <a:r>
              <a:rPr lang="en-US" dirty="0">
                <a:solidFill>
                  <a:schemeClr val="bg1">
                    <a:lumMod val="65000"/>
                  </a:schemeClr>
                </a:solidFill>
              </a:rPr>
              <a:t>God created people for His glory, but people are proud and seek their own glory.</a:t>
            </a:r>
          </a:p>
          <a:p>
            <a:pPr>
              <a:spcAft>
                <a:spcPts val="1800"/>
              </a:spcAft>
            </a:pPr>
            <a:r>
              <a:rPr lang="en-US" b="1" dirty="0" smtClean="0"/>
              <a:t>Evil is real </a:t>
            </a:r>
            <a:r>
              <a:rPr lang="en-US" dirty="0" smtClean="0"/>
              <a:t>and always pulls men away from God.  We have </a:t>
            </a:r>
            <a:r>
              <a:rPr lang="en-US" b="1" dirty="0" smtClean="0"/>
              <a:t>only one hope </a:t>
            </a:r>
            <a:r>
              <a:rPr lang="en-US" dirty="0" smtClean="0"/>
              <a:t>– </a:t>
            </a:r>
            <a:r>
              <a:rPr lang="en-US" b="1" dirty="0" smtClean="0"/>
              <a:t>God</a:t>
            </a:r>
            <a:r>
              <a:rPr lang="en-US" dirty="0" smtClean="0"/>
              <a:t> must </a:t>
            </a:r>
            <a:r>
              <a:rPr lang="en-US" b="1" dirty="0" smtClean="0"/>
              <a:t>bring us </a:t>
            </a:r>
            <a:r>
              <a:rPr lang="en-US" dirty="0" smtClean="0"/>
              <a:t>back to Himself.</a:t>
            </a:r>
            <a:endParaRPr lang="en-US" dirty="0"/>
          </a:p>
        </p:txBody>
      </p:sp>
    </p:spTree>
    <p:extLst>
      <p:ext uri="{BB962C8B-B14F-4D97-AF65-F5344CB8AC3E}">
        <p14:creationId xmlns:p14="http://schemas.microsoft.com/office/powerpoint/2010/main" val="198895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u="sng" dirty="0" smtClean="0"/>
              <a:t>Evil is Inside Everyone</a:t>
            </a:r>
            <a:endParaRPr lang="en-US" b="1" u="sng" dirty="0"/>
          </a:p>
        </p:txBody>
      </p:sp>
      <p:sp>
        <p:nvSpPr>
          <p:cNvPr id="3" name="Content Placeholder 2"/>
          <p:cNvSpPr>
            <a:spLocks noGrp="1"/>
          </p:cNvSpPr>
          <p:nvPr>
            <p:ph idx="1"/>
          </p:nvPr>
        </p:nvSpPr>
        <p:spPr>
          <a:xfrm>
            <a:off x="76200" y="1066800"/>
            <a:ext cx="8915400" cy="5562600"/>
          </a:xfrm>
        </p:spPr>
        <p:txBody>
          <a:bodyPr>
            <a:normAutofit/>
          </a:bodyPr>
          <a:lstStyle/>
          <a:p>
            <a:pPr>
              <a:spcBef>
                <a:spcPts val="0"/>
              </a:spcBef>
              <a:spcAft>
                <a:spcPts val="1200"/>
              </a:spcAft>
            </a:pPr>
            <a:r>
              <a:rPr lang="en-US" dirty="0" smtClean="0"/>
              <a:t>Our </a:t>
            </a:r>
            <a:r>
              <a:rPr lang="en-US" b="1" dirty="0" smtClean="0"/>
              <a:t>culture says</a:t>
            </a:r>
            <a:r>
              <a:rPr lang="en-US" dirty="0" smtClean="0"/>
              <a:t> our problem is on the outside and the solution is on the inside.</a:t>
            </a:r>
          </a:p>
          <a:p>
            <a:pPr>
              <a:spcBef>
                <a:spcPts val="0"/>
              </a:spcBef>
              <a:spcAft>
                <a:spcPts val="1200"/>
              </a:spcAft>
            </a:pPr>
            <a:r>
              <a:rPr lang="en-US" dirty="0" smtClean="0"/>
              <a:t>When we pray </a:t>
            </a:r>
            <a:r>
              <a:rPr lang="en-US" dirty="0"/>
              <a:t>“deliver us from evil,” </a:t>
            </a:r>
            <a:r>
              <a:rPr lang="en-US" dirty="0" smtClean="0"/>
              <a:t>we must recognize that the </a:t>
            </a:r>
            <a:r>
              <a:rPr lang="en-US" dirty="0"/>
              <a:t>evil </a:t>
            </a:r>
            <a:r>
              <a:rPr lang="en-US" dirty="0" smtClean="0"/>
              <a:t>inside of us is our greatest danger (</a:t>
            </a:r>
            <a:r>
              <a:rPr lang="en-US" b="1" dirty="0" smtClean="0"/>
              <a:t>Matthew 6:13;  James 1:14,15</a:t>
            </a:r>
            <a:r>
              <a:rPr lang="en-US" dirty="0" smtClean="0"/>
              <a:t>)</a:t>
            </a:r>
          </a:p>
          <a:p>
            <a:pPr>
              <a:spcBef>
                <a:spcPts val="0"/>
              </a:spcBef>
              <a:spcAft>
                <a:spcPts val="1200"/>
              </a:spcAft>
            </a:pPr>
            <a:r>
              <a:rPr lang="en-US" dirty="0" smtClean="0"/>
              <a:t>Although we may be able to run away from the evil outside of us, we cannot run from ourselves. </a:t>
            </a:r>
          </a:p>
          <a:p>
            <a:pPr>
              <a:spcBef>
                <a:spcPts val="0"/>
              </a:spcBef>
              <a:spcAft>
                <a:spcPts val="1200"/>
              </a:spcAft>
            </a:pPr>
            <a:r>
              <a:rPr lang="en-US" b="1" dirty="0" smtClean="0"/>
              <a:t>Only God’s grace </a:t>
            </a:r>
            <a:r>
              <a:rPr lang="en-US" dirty="0"/>
              <a:t>has the power to rescue </a:t>
            </a:r>
            <a:r>
              <a:rPr lang="en-US" dirty="0" smtClean="0"/>
              <a:t>us </a:t>
            </a:r>
            <a:r>
              <a:rPr lang="en-US" dirty="0"/>
              <a:t>from </a:t>
            </a:r>
            <a:r>
              <a:rPr lang="en-US" dirty="0" smtClean="0"/>
              <a:t>the </a:t>
            </a:r>
            <a:r>
              <a:rPr lang="en-US" dirty="0"/>
              <a:t>most threatening evil of all—</a:t>
            </a:r>
            <a:r>
              <a:rPr lang="en-US" b="1" dirty="0"/>
              <a:t>the evil </a:t>
            </a:r>
            <a:r>
              <a:rPr lang="en-US" dirty="0"/>
              <a:t>that still resides </a:t>
            </a:r>
            <a:r>
              <a:rPr lang="en-US" b="1" dirty="0"/>
              <a:t>in </a:t>
            </a:r>
            <a:r>
              <a:rPr lang="en-US" b="1" dirty="0" smtClean="0"/>
              <a:t>our hearts</a:t>
            </a:r>
            <a:r>
              <a:rPr lang="en-US" dirty="0" smtClean="0"/>
              <a:t>.</a:t>
            </a:r>
            <a:endParaRPr lang="en-US" dirty="0"/>
          </a:p>
        </p:txBody>
      </p:sp>
    </p:spTree>
    <p:extLst>
      <p:ext uri="{BB962C8B-B14F-4D97-AF65-F5344CB8AC3E}">
        <p14:creationId xmlns:p14="http://schemas.microsoft.com/office/powerpoint/2010/main" val="11060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4BD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4BD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4BD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4BD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990600"/>
            <a:ext cx="8763000" cy="5562600"/>
          </a:xfrm>
        </p:spPr>
        <p:txBody>
          <a:bodyPr>
            <a:normAutofit fontScale="92500" lnSpcReduction="20000"/>
          </a:bodyPr>
          <a:lstStyle/>
          <a:p>
            <a:pPr>
              <a:lnSpc>
                <a:spcPct val="110000"/>
              </a:lnSpc>
              <a:spcBef>
                <a:spcPts val="600"/>
              </a:spcBef>
              <a:spcAft>
                <a:spcPts val="1200"/>
              </a:spcAft>
            </a:pPr>
            <a:r>
              <a:rPr lang="en-US" dirty="0"/>
              <a:t>Even the </a:t>
            </a:r>
            <a:r>
              <a:rPr lang="en-US" b="1" dirty="0"/>
              <a:t>very best efforts</a:t>
            </a:r>
            <a:r>
              <a:rPr lang="en-US" dirty="0"/>
              <a:t> of man </a:t>
            </a:r>
            <a:r>
              <a:rPr lang="en-US" b="1" dirty="0"/>
              <a:t>cannot</a:t>
            </a:r>
            <a:r>
              <a:rPr lang="en-US" dirty="0"/>
              <a:t> please God.  He is God – </a:t>
            </a:r>
            <a:r>
              <a:rPr lang="en-US" b="1" dirty="0"/>
              <a:t>His way </a:t>
            </a:r>
            <a:r>
              <a:rPr lang="en-US" dirty="0"/>
              <a:t>is the </a:t>
            </a:r>
            <a:r>
              <a:rPr lang="en-US" b="1" dirty="0"/>
              <a:t>only right way</a:t>
            </a:r>
            <a:r>
              <a:rPr lang="en-US" dirty="0"/>
              <a:t>.</a:t>
            </a:r>
          </a:p>
          <a:p>
            <a:pPr>
              <a:lnSpc>
                <a:spcPct val="110000"/>
              </a:lnSpc>
              <a:spcBef>
                <a:spcPts val="600"/>
              </a:spcBef>
              <a:spcAft>
                <a:spcPts val="1200"/>
              </a:spcAft>
            </a:pPr>
            <a:r>
              <a:rPr lang="en-US" dirty="0" smtClean="0"/>
              <a:t>In </a:t>
            </a:r>
            <a:r>
              <a:rPr lang="en-US" dirty="0"/>
              <a:t>the midst of </a:t>
            </a:r>
            <a:r>
              <a:rPr lang="en-US" b="1" dirty="0"/>
              <a:t>judgment for sin</a:t>
            </a:r>
            <a:r>
              <a:rPr lang="en-US" dirty="0"/>
              <a:t>, God shows mercy, providing a </a:t>
            </a:r>
            <a:r>
              <a:rPr lang="en-US" b="1" dirty="0"/>
              <a:t>safe place.</a:t>
            </a:r>
            <a:endParaRPr lang="en-US" dirty="0"/>
          </a:p>
          <a:p>
            <a:pPr>
              <a:lnSpc>
                <a:spcPct val="110000"/>
              </a:lnSpc>
              <a:spcBef>
                <a:spcPts val="600"/>
              </a:spcBef>
              <a:spcAft>
                <a:spcPts val="1200"/>
              </a:spcAft>
            </a:pPr>
            <a:r>
              <a:rPr lang="en-US" b="1" dirty="0" smtClean="0"/>
              <a:t>God</a:t>
            </a:r>
            <a:r>
              <a:rPr lang="en-US" dirty="0" smtClean="0"/>
              <a:t> </a:t>
            </a:r>
            <a:r>
              <a:rPr lang="en-US" dirty="0"/>
              <a:t>created people for </a:t>
            </a:r>
            <a:r>
              <a:rPr lang="en-US" b="1" dirty="0"/>
              <a:t>His glory</a:t>
            </a:r>
            <a:r>
              <a:rPr lang="en-US" dirty="0"/>
              <a:t>, but people are proud and seek their own glory.</a:t>
            </a:r>
          </a:p>
          <a:p>
            <a:pPr>
              <a:lnSpc>
                <a:spcPct val="110000"/>
              </a:lnSpc>
              <a:spcBef>
                <a:spcPts val="600"/>
              </a:spcBef>
              <a:spcAft>
                <a:spcPts val="1200"/>
              </a:spcAft>
            </a:pPr>
            <a:r>
              <a:rPr lang="en-US" b="1" dirty="0" smtClean="0"/>
              <a:t>Evil </a:t>
            </a:r>
            <a:r>
              <a:rPr lang="en-US" b="1" dirty="0"/>
              <a:t>is real </a:t>
            </a:r>
            <a:r>
              <a:rPr lang="en-US" dirty="0"/>
              <a:t>and always pulls men away from God.  We have </a:t>
            </a:r>
            <a:r>
              <a:rPr lang="en-US" b="1" dirty="0"/>
              <a:t>only one hope </a:t>
            </a:r>
            <a:r>
              <a:rPr lang="en-US" dirty="0"/>
              <a:t>– </a:t>
            </a:r>
            <a:r>
              <a:rPr lang="en-US" b="1" dirty="0"/>
              <a:t>God</a:t>
            </a:r>
            <a:r>
              <a:rPr lang="en-US" dirty="0"/>
              <a:t> must </a:t>
            </a:r>
            <a:r>
              <a:rPr lang="en-US" b="1" dirty="0"/>
              <a:t>bring us </a:t>
            </a:r>
            <a:r>
              <a:rPr lang="en-US" dirty="0"/>
              <a:t>back to </a:t>
            </a:r>
            <a:r>
              <a:rPr lang="en-US" dirty="0" smtClean="0"/>
              <a:t>Himself.  </a:t>
            </a:r>
          </a:p>
          <a:p>
            <a:pPr marL="0" indent="0">
              <a:lnSpc>
                <a:spcPct val="110000"/>
              </a:lnSpc>
              <a:spcBef>
                <a:spcPts val="600"/>
              </a:spcBef>
              <a:spcAft>
                <a:spcPts val="1200"/>
              </a:spcAft>
              <a:buNone/>
            </a:pPr>
            <a:r>
              <a:rPr lang="en-US" dirty="0"/>
              <a:t> </a:t>
            </a:r>
            <a:r>
              <a:rPr lang="en-US" dirty="0" smtClean="0"/>
              <a:t>                         (next week, the first step in His plan…)</a:t>
            </a:r>
            <a:endParaRPr lang="en-US" dirty="0"/>
          </a:p>
        </p:txBody>
      </p:sp>
    </p:spTree>
    <p:extLst>
      <p:ext uri="{BB962C8B-B14F-4D97-AF65-F5344CB8AC3E}">
        <p14:creationId xmlns:p14="http://schemas.microsoft.com/office/powerpoint/2010/main" val="4194691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 y="-76200"/>
            <a:ext cx="9150824"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592" y="5610761"/>
            <a:ext cx="9067800" cy="1323439"/>
          </a:xfrm>
          <a:prstGeom prst="rect">
            <a:avLst/>
          </a:prstGeom>
          <a:solidFill>
            <a:srgbClr val="006600">
              <a:alpha val="39000"/>
            </a:srgbClr>
          </a:solidFill>
        </p:spPr>
        <p:txBody>
          <a:bodyPr wrap="square" rtlCol="0">
            <a:spAutoFit/>
          </a:bodyPr>
          <a:lstStyle/>
          <a:p>
            <a:r>
              <a:rPr lang="en-US" sz="2000" dirty="0">
                <a:solidFill>
                  <a:schemeClr val="bg1"/>
                </a:solidFill>
              </a:rPr>
              <a:t>And God said, “This is the sign of the covenant that I make between me and you and every living creature that is with you, for all future generations: </a:t>
            </a:r>
            <a:r>
              <a:rPr lang="en-US" sz="2000" dirty="0" smtClean="0">
                <a:solidFill>
                  <a:schemeClr val="bg1"/>
                </a:solidFill>
              </a:rPr>
              <a:t> </a:t>
            </a:r>
            <a:r>
              <a:rPr lang="en-US" sz="2000" dirty="0">
                <a:solidFill>
                  <a:schemeClr val="bg1"/>
                </a:solidFill>
              </a:rPr>
              <a:t>I have set my bow in the cloud, and it shall be a sign of the covenant between me and the </a:t>
            </a:r>
            <a:r>
              <a:rPr lang="en-US" sz="2000" dirty="0" smtClean="0">
                <a:solidFill>
                  <a:schemeClr val="bg1"/>
                </a:solidFill>
              </a:rPr>
              <a:t>earth. </a:t>
            </a:r>
            <a:r>
              <a:rPr lang="en-US" sz="2000" dirty="0">
                <a:solidFill>
                  <a:schemeClr val="bg1"/>
                </a:solidFill>
              </a:rPr>
              <a:t>And the waters shall never again become a flood to destroy all flesh. </a:t>
            </a:r>
            <a:r>
              <a:rPr lang="en-US" sz="2000" dirty="0" smtClean="0">
                <a:solidFill>
                  <a:schemeClr val="bg1"/>
                </a:solidFill>
              </a:rPr>
              <a:t>            Genesis 9:12,15</a:t>
            </a:r>
            <a:endParaRPr lang="en-US" sz="2000" dirty="0">
              <a:solidFill>
                <a:schemeClr val="bg1"/>
              </a:solidFill>
            </a:endParaRPr>
          </a:p>
        </p:txBody>
      </p:sp>
      <p:sp>
        <p:nvSpPr>
          <p:cNvPr id="5" name="TextBox 4"/>
          <p:cNvSpPr txBox="1"/>
          <p:nvPr/>
        </p:nvSpPr>
        <p:spPr>
          <a:xfrm>
            <a:off x="54592" y="76200"/>
            <a:ext cx="9067800" cy="1692771"/>
          </a:xfrm>
          <a:prstGeom prst="rect">
            <a:avLst/>
          </a:prstGeom>
          <a:noFill/>
        </p:spPr>
        <p:txBody>
          <a:bodyPr wrap="square" rtlCol="0">
            <a:spAutoFit/>
          </a:bodyPr>
          <a:lstStyle/>
          <a:p>
            <a:r>
              <a:rPr lang="zh-CN" altLang="en-US" sz="2600" b="1" dirty="0">
                <a:solidFill>
                  <a:schemeClr val="bg1"/>
                </a:solidFill>
              </a:rPr>
              <a:t>神说：</a:t>
            </a:r>
            <a:r>
              <a:rPr lang="en-US" altLang="zh-CN" sz="2600" b="1" dirty="0">
                <a:solidFill>
                  <a:schemeClr val="bg1"/>
                </a:solidFill>
              </a:rPr>
              <a:t>"</a:t>
            </a:r>
            <a:r>
              <a:rPr lang="zh-CN" altLang="en-US" sz="2600" b="1" dirty="0">
                <a:solidFill>
                  <a:schemeClr val="bg1"/>
                </a:solidFill>
              </a:rPr>
              <a:t>这就是我与你们，与一切跟你们同在有生命的活物所立之约的记号，直到万代； 我把彩虹放在云彩中，作我与大地立约的记号。 出现云彩中， 我就记念我与你们和一切有生命的活物所立的约：水不再成为洪水，来毁灭凡有生命的</a:t>
            </a:r>
            <a:endParaRPr lang="en-US" sz="2600" b="1" dirty="0">
              <a:solidFill>
                <a:schemeClr val="bg1"/>
              </a:solidFill>
            </a:endParaRPr>
          </a:p>
        </p:txBody>
      </p:sp>
    </p:spTree>
    <p:extLst>
      <p:ext uri="{BB962C8B-B14F-4D97-AF65-F5344CB8AC3E}">
        <p14:creationId xmlns:p14="http://schemas.microsoft.com/office/powerpoint/2010/main" val="61105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49362"/>
          </a:xfrm>
        </p:spPr>
        <p:txBody>
          <a:bodyPr>
            <a:noAutofit/>
          </a:bodyPr>
          <a:lstStyle/>
          <a:p>
            <a:r>
              <a:rPr lang="en-US" sz="4000" u="sng" dirty="0" smtClean="0"/>
              <a:t>From Last Week: Sin </a:t>
            </a:r>
            <a:r>
              <a:rPr lang="en-US" sz="3200" u="sng" dirty="0" smtClean="0">
                <a:sym typeface="Wingdings" panose="05000000000000000000" pitchFamily="2" charset="2"/>
              </a:rPr>
              <a:t></a:t>
            </a:r>
            <a:r>
              <a:rPr lang="en-US" sz="4000" u="sng" dirty="0" smtClean="0">
                <a:sym typeface="Wingdings" panose="05000000000000000000" pitchFamily="2" charset="2"/>
              </a:rPr>
              <a:t> </a:t>
            </a:r>
            <a:r>
              <a:rPr lang="en-US" sz="4000" u="sng" dirty="0" smtClean="0"/>
              <a:t>Death  </a:t>
            </a:r>
            <a:r>
              <a:rPr lang="en-US" sz="3600" dirty="0" smtClean="0"/>
              <a:t>(separation from life)</a:t>
            </a:r>
            <a:endParaRPr lang="en-US" sz="3600" dirty="0"/>
          </a:p>
        </p:txBody>
      </p:sp>
      <p:sp>
        <p:nvSpPr>
          <p:cNvPr id="4" name="Content Placeholder 3"/>
          <p:cNvSpPr>
            <a:spLocks noGrp="1"/>
          </p:cNvSpPr>
          <p:nvPr>
            <p:ph idx="1"/>
          </p:nvPr>
        </p:nvSpPr>
        <p:spPr>
          <a:xfrm>
            <a:off x="582304" y="1371600"/>
            <a:ext cx="8001000" cy="4754563"/>
          </a:xfrm>
        </p:spPr>
        <p:txBody>
          <a:bodyPr>
            <a:normAutofit fontScale="92500" lnSpcReduction="10000"/>
          </a:bodyPr>
          <a:lstStyle/>
          <a:p>
            <a:pPr>
              <a:spcAft>
                <a:spcPts val="1200"/>
              </a:spcAft>
            </a:pPr>
            <a:r>
              <a:rPr lang="en-US" b="1" dirty="0"/>
              <a:t>Genesis </a:t>
            </a:r>
            <a:r>
              <a:rPr lang="en-US" b="1" dirty="0" smtClean="0"/>
              <a:t>2:16,17 </a:t>
            </a:r>
            <a:r>
              <a:rPr lang="en-US" dirty="0"/>
              <a:t>&gt; </a:t>
            </a:r>
            <a:r>
              <a:rPr lang="en-US" dirty="0" smtClean="0"/>
              <a:t>God gave complete freedom with only one command</a:t>
            </a:r>
            <a:endParaRPr lang="en-US" dirty="0"/>
          </a:p>
          <a:p>
            <a:pPr>
              <a:spcAft>
                <a:spcPts val="1200"/>
              </a:spcAft>
            </a:pPr>
            <a:r>
              <a:rPr lang="en-US" b="1" dirty="0" smtClean="0"/>
              <a:t>Genesis 3:7-9 </a:t>
            </a:r>
            <a:r>
              <a:rPr lang="en-US" dirty="0" smtClean="0"/>
              <a:t>&gt; After they ate the fruit, they hid themselves from God</a:t>
            </a:r>
          </a:p>
          <a:p>
            <a:pPr lvl="1">
              <a:spcAft>
                <a:spcPts val="1200"/>
              </a:spcAft>
              <a:buFont typeface="Wingdings" panose="05000000000000000000" pitchFamily="2" charset="2"/>
              <a:buChar char="ü"/>
            </a:pPr>
            <a:r>
              <a:rPr lang="en-US" dirty="0"/>
              <a:t>When someone dies </a:t>
            </a:r>
            <a:r>
              <a:rPr lang="en-US" i="1" dirty="0"/>
              <a:t>physically</a:t>
            </a:r>
            <a:r>
              <a:rPr lang="en-US" dirty="0"/>
              <a:t>, their soul is separated from their body</a:t>
            </a:r>
          </a:p>
          <a:p>
            <a:pPr lvl="1">
              <a:spcAft>
                <a:spcPts val="1200"/>
              </a:spcAft>
              <a:buFont typeface="Wingdings" panose="05000000000000000000" pitchFamily="2" charset="2"/>
              <a:buChar char="ü"/>
            </a:pPr>
            <a:r>
              <a:rPr lang="en-US" dirty="0"/>
              <a:t>When someone dies </a:t>
            </a:r>
            <a:r>
              <a:rPr lang="en-US" i="1" dirty="0"/>
              <a:t>spiritually</a:t>
            </a:r>
            <a:r>
              <a:rPr lang="en-US" dirty="0"/>
              <a:t>, their spirit is separated from God </a:t>
            </a:r>
          </a:p>
          <a:p>
            <a:pPr>
              <a:spcAft>
                <a:spcPts val="1200"/>
              </a:spcAft>
            </a:pPr>
            <a:r>
              <a:rPr lang="en-US" b="1" dirty="0" smtClean="0"/>
              <a:t>Genesis 3:10-12 </a:t>
            </a:r>
            <a:r>
              <a:rPr lang="en-US" dirty="0"/>
              <a:t>&gt; </a:t>
            </a:r>
            <a:r>
              <a:rPr lang="en-US" dirty="0" smtClean="0"/>
              <a:t>Fear, Shame, and Guilt</a:t>
            </a:r>
            <a:endParaRPr lang="en-US" dirty="0"/>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1000">
              <a:schemeClr val="bg1"/>
            </a:gs>
            <a:gs pos="100000">
              <a:schemeClr val="bg1"/>
            </a:gs>
          </a:gsLst>
          <a:lin ang="10800000" scaled="1"/>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smtClean="0"/>
                <a:t>Moving away from the light of God</a:t>
              </a:r>
              <a:endParaRPr lang="en-US" sz="3600" dirty="0"/>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smtClean="0">
                  <a:solidFill>
                    <a:schemeClr val="bg1">
                      <a:lumMod val="95000"/>
                    </a:schemeClr>
                  </a:solidFill>
                </a:rPr>
                <a:t>Into the darkness of rebellion</a:t>
              </a:r>
              <a:endParaRPr lang="en-US" sz="3600" dirty="0">
                <a:solidFill>
                  <a:schemeClr val="bg1">
                    <a:lumMod val="95000"/>
                  </a:schemeClr>
                </a:solidFill>
              </a:endParaRP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smtClean="0">
                  <a:latin typeface="Arial Black" panose="020B0A04020102020204" pitchFamily="34" charset="0"/>
                </a:rPr>
                <a:t>Lucifer</a:t>
              </a:r>
              <a:endParaRPr lang="en-US" sz="4800" b="1" dirty="0">
                <a:latin typeface="Arial Black" panose="020B0A04020102020204" pitchFamily="34" charset="0"/>
              </a:endParaRP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smtClean="0"/>
                <a:t>“Morning Star”</a:t>
              </a:r>
              <a:endParaRPr lang="en-US" sz="2800" dirty="0"/>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smtClean="0">
                  <a:solidFill>
                    <a:srgbClr val="FF0000"/>
                  </a:solidFill>
                  <a:latin typeface="Arial Black" panose="020B0A04020102020204" pitchFamily="34" charset="0"/>
                </a:rPr>
                <a:t>Satan</a:t>
              </a:r>
              <a:endParaRPr lang="en-US" sz="5400" b="1" dirty="0">
                <a:solidFill>
                  <a:srgbClr val="FF0000"/>
                </a:solidFill>
                <a:latin typeface="Arial Black" panose="020B0A04020102020204" pitchFamily="34" charset="0"/>
              </a:endParaRP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smtClean="0">
                  <a:solidFill>
                    <a:srgbClr val="FF0000"/>
                  </a:solidFill>
                </a:rPr>
                <a:t>Enemy, Accuser</a:t>
              </a:r>
              <a:endParaRPr lang="en-US" sz="2800" dirty="0">
                <a:solidFill>
                  <a:srgbClr val="FF0000"/>
                </a:solidFill>
              </a:endParaRP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Man and Woman</a:t>
            </a:r>
            <a:endParaRPr lang="en-US" sz="3600" dirty="0">
              <a:latin typeface="Aharoni" panose="02010803020104030203" pitchFamily="2" charset="-79"/>
              <a:cs typeface="Aharoni" panose="02010803020104030203" pitchFamily="2" charset="-79"/>
            </a:endParaRP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01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0 3.82054E-6 L 0.7375 -0.63252 " pathEditMode="relative" rAng="0" ptsTypes="AA">
                                      <p:cBhvr>
                                        <p:cTn id="37"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u="sng" dirty="0" smtClean="0"/>
              <a:t>From Last week: Clues to Remember</a:t>
            </a:r>
            <a:endParaRPr lang="en-US" u="sng" dirty="0"/>
          </a:p>
        </p:txBody>
      </p:sp>
      <p:sp>
        <p:nvSpPr>
          <p:cNvPr id="3" name="Content Placeholder 2"/>
          <p:cNvSpPr>
            <a:spLocks noGrp="1"/>
          </p:cNvSpPr>
          <p:nvPr>
            <p:ph idx="1"/>
          </p:nvPr>
        </p:nvSpPr>
        <p:spPr>
          <a:xfrm>
            <a:off x="381000" y="1025856"/>
            <a:ext cx="8382000" cy="5562600"/>
          </a:xfrm>
        </p:spPr>
        <p:txBody>
          <a:bodyPr>
            <a:normAutofit fontScale="92500" lnSpcReduction="10000"/>
          </a:bodyPr>
          <a:lstStyle/>
          <a:p>
            <a:pPr hangingPunct="0"/>
            <a:r>
              <a:rPr lang="en-US" b="1" dirty="0" smtClean="0"/>
              <a:t>Genesis 3:9</a:t>
            </a:r>
            <a:r>
              <a:rPr lang="en-US" dirty="0" smtClean="0"/>
              <a:t> &gt; </a:t>
            </a:r>
            <a:r>
              <a:rPr lang="en-US" u="sng" dirty="0" smtClean="0"/>
              <a:t>God came down</a:t>
            </a:r>
            <a:r>
              <a:rPr lang="en-US" dirty="0" smtClean="0"/>
              <a:t> and </a:t>
            </a:r>
            <a:r>
              <a:rPr lang="en-US" u="sng" dirty="0" smtClean="0"/>
              <a:t>called out</a:t>
            </a:r>
            <a:r>
              <a:rPr lang="en-US" dirty="0" smtClean="0"/>
              <a:t> to the sinful man</a:t>
            </a:r>
          </a:p>
          <a:p>
            <a:pPr lvl="1" hangingPunct="0"/>
            <a:r>
              <a:rPr lang="en-US" dirty="0" smtClean="0"/>
              <a:t>“Where are you?”  An opportunity </a:t>
            </a:r>
            <a:r>
              <a:rPr lang="en-US" dirty="0"/>
              <a:t>to </a:t>
            </a:r>
            <a:r>
              <a:rPr lang="en-US" dirty="0" smtClean="0"/>
              <a:t>confess sin</a:t>
            </a:r>
          </a:p>
          <a:p>
            <a:pPr hangingPunct="0"/>
            <a:r>
              <a:rPr lang="en-US" b="1" dirty="0"/>
              <a:t>Genesis </a:t>
            </a:r>
            <a:r>
              <a:rPr lang="en-US" b="1" dirty="0" smtClean="0"/>
              <a:t>3:17-18</a:t>
            </a:r>
            <a:r>
              <a:rPr lang="en-US" dirty="0" smtClean="0"/>
              <a:t> </a:t>
            </a:r>
            <a:r>
              <a:rPr lang="en-US" dirty="0"/>
              <a:t>&gt; </a:t>
            </a:r>
            <a:r>
              <a:rPr lang="en-US" u="sng" dirty="0" smtClean="0"/>
              <a:t>Thorns</a:t>
            </a:r>
            <a:r>
              <a:rPr lang="en-US" dirty="0" smtClean="0"/>
              <a:t> and Thistles on Earth</a:t>
            </a:r>
            <a:endParaRPr lang="en-US" dirty="0"/>
          </a:p>
          <a:p>
            <a:pPr lvl="1" hangingPunct="0"/>
            <a:r>
              <a:rPr lang="en-US" dirty="0" smtClean="0"/>
              <a:t>Thorns: an image of the pain of sin</a:t>
            </a:r>
          </a:p>
          <a:p>
            <a:pPr hangingPunct="0"/>
            <a:r>
              <a:rPr lang="en-US" b="1" dirty="0" smtClean="0"/>
              <a:t>Genesis 3:21</a:t>
            </a:r>
            <a:r>
              <a:rPr lang="en-US" dirty="0" smtClean="0"/>
              <a:t> &gt; </a:t>
            </a:r>
            <a:r>
              <a:rPr lang="en-US" u="sng" dirty="0" smtClean="0"/>
              <a:t>God covered</a:t>
            </a:r>
            <a:r>
              <a:rPr lang="en-US" dirty="0" smtClean="0"/>
              <a:t> their shame</a:t>
            </a:r>
          </a:p>
          <a:p>
            <a:pPr lvl="1" hangingPunct="0">
              <a:spcAft>
                <a:spcPts val="1200"/>
              </a:spcAft>
            </a:pPr>
            <a:r>
              <a:rPr lang="en-US" dirty="0" smtClean="0"/>
              <a:t>God allowed the death of an animal (</a:t>
            </a:r>
            <a:r>
              <a:rPr lang="en-US" b="1" dirty="0" smtClean="0"/>
              <a:t>a</a:t>
            </a:r>
            <a:r>
              <a:rPr lang="en-US" dirty="0" smtClean="0"/>
              <a:t> </a:t>
            </a:r>
            <a:r>
              <a:rPr lang="en-US" b="1" dirty="0" smtClean="0"/>
              <a:t>substitute)</a:t>
            </a:r>
            <a:r>
              <a:rPr lang="en-US" dirty="0" smtClean="0"/>
              <a:t> instead of the death of the man</a:t>
            </a:r>
          </a:p>
          <a:p>
            <a:pPr lvl="1" hangingPunct="0">
              <a:spcAft>
                <a:spcPts val="1200"/>
              </a:spcAft>
            </a:pPr>
            <a:r>
              <a:rPr lang="en-US" dirty="0" smtClean="0"/>
              <a:t>The first </a:t>
            </a:r>
            <a:r>
              <a:rPr lang="en-US" u="sng" dirty="0" smtClean="0"/>
              <a:t>animal sacrifice</a:t>
            </a:r>
            <a:r>
              <a:rPr lang="en-US" dirty="0" smtClean="0"/>
              <a:t>:</a:t>
            </a:r>
          </a:p>
          <a:p>
            <a:pPr lvl="2" hangingPunct="0">
              <a:spcAft>
                <a:spcPts val="1200"/>
              </a:spcAft>
            </a:pPr>
            <a:r>
              <a:rPr lang="en-US" dirty="0" smtClean="0"/>
              <a:t>A constant reminder that sin causes death</a:t>
            </a:r>
          </a:p>
          <a:p>
            <a:pPr lvl="2" hangingPunct="0">
              <a:spcAft>
                <a:spcPts val="1200"/>
              </a:spcAft>
            </a:pPr>
            <a:r>
              <a:rPr lang="en-US" b="1" dirty="0"/>
              <a:t>Leviticus </a:t>
            </a:r>
            <a:r>
              <a:rPr lang="en-US" b="1" dirty="0" smtClean="0"/>
              <a:t>17:11 </a:t>
            </a:r>
            <a:r>
              <a:rPr lang="en-US" dirty="0" smtClean="0"/>
              <a:t>&gt; The blood contains life (and forgiveness</a:t>
            </a:r>
            <a:r>
              <a:rPr lang="en-US" dirty="0"/>
              <a:t>)</a:t>
            </a:r>
          </a:p>
        </p:txBody>
      </p:sp>
    </p:spTree>
    <p:extLst>
      <p:ext uri="{BB962C8B-B14F-4D97-AF65-F5344CB8AC3E}">
        <p14:creationId xmlns:p14="http://schemas.microsoft.com/office/powerpoint/2010/main" val="36900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smtClean="0"/>
              <a:t>Three true stories about evil</a:t>
            </a:r>
            <a:endParaRPr lang="en-US" b="1" u="sng" dirty="0"/>
          </a:p>
        </p:txBody>
      </p:sp>
      <p:sp>
        <p:nvSpPr>
          <p:cNvPr id="3" name="Content Placeholder 2"/>
          <p:cNvSpPr>
            <a:spLocks noGrp="1"/>
          </p:cNvSpPr>
          <p:nvPr>
            <p:ph idx="1"/>
          </p:nvPr>
        </p:nvSpPr>
        <p:spPr>
          <a:xfrm>
            <a:off x="1371600" y="1295400"/>
            <a:ext cx="6400800" cy="4830763"/>
          </a:xfrm>
        </p:spPr>
        <p:txBody>
          <a:bodyPr/>
          <a:lstStyle/>
          <a:p>
            <a:pPr>
              <a:lnSpc>
                <a:spcPct val="200000"/>
              </a:lnSpc>
            </a:pPr>
            <a:r>
              <a:rPr lang="en-US" dirty="0" smtClean="0"/>
              <a:t>Cain and Abel (Genesis 4)</a:t>
            </a:r>
          </a:p>
          <a:p>
            <a:pPr>
              <a:lnSpc>
                <a:spcPct val="200000"/>
              </a:lnSpc>
            </a:pPr>
            <a:r>
              <a:rPr lang="en-US" dirty="0" smtClean="0"/>
              <a:t>The Great Flood (Genesis 6 – 9)</a:t>
            </a:r>
          </a:p>
          <a:p>
            <a:pPr>
              <a:lnSpc>
                <a:spcPct val="200000"/>
              </a:lnSpc>
            </a:pPr>
            <a:r>
              <a:rPr lang="en-US" dirty="0" smtClean="0"/>
              <a:t>The Tower of Babel (Genesis 11)</a:t>
            </a:r>
          </a:p>
        </p:txBody>
      </p:sp>
    </p:spTree>
    <p:extLst>
      <p:ext uri="{BB962C8B-B14F-4D97-AF65-F5344CB8AC3E}">
        <p14:creationId xmlns:p14="http://schemas.microsoft.com/office/powerpoint/2010/main" val="202590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Cain and Abel  -  Genesis 4</a:t>
            </a:r>
            <a:endParaRPr lang="en-US" b="1" u="sng" dirty="0"/>
          </a:p>
        </p:txBody>
      </p:sp>
      <p:sp>
        <p:nvSpPr>
          <p:cNvPr id="3" name="Content Placeholder 2"/>
          <p:cNvSpPr>
            <a:spLocks noGrp="1"/>
          </p:cNvSpPr>
          <p:nvPr>
            <p:ph idx="1"/>
          </p:nvPr>
        </p:nvSpPr>
        <p:spPr>
          <a:xfrm>
            <a:off x="152400" y="1066800"/>
            <a:ext cx="8839200" cy="5334000"/>
          </a:xfrm>
        </p:spPr>
        <p:txBody>
          <a:bodyPr>
            <a:normAutofit/>
          </a:bodyPr>
          <a:lstStyle/>
          <a:p>
            <a:r>
              <a:rPr lang="en-US" b="1" dirty="0" smtClean="0"/>
              <a:t>Verses 1-2</a:t>
            </a:r>
            <a:r>
              <a:rPr lang="en-US" dirty="0" smtClean="0"/>
              <a:t>:  Cain and Abel – both </a:t>
            </a:r>
            <a:r>
              <a:rPr lang="en-US" u="sng" dirty="0" smtClean="0"/>
              <a:t>born sinners</a:t>
            </a:r>
          </a:p>
          <a:p>
            <a:r>
              <a:rPr lang="en-US" b="1" dirty="0" smtClean="0"/>
              <a:t>Verses 3-5</a:t>
            </a:r>
            <a:r>
              <a:rPr lang="en-US" dirty="0" smtClean="0"/>
              <a:t>:  Two sacrifices; two responses</a:t>
            </a:r>
          </a:p>
          <a:p>
            <a:pPr marL="971550" lvl="1" indent="-514350">
              <a:buFont typeface="+mj-lt"/>
              <a:buAutoNum type="arabicPeriod"/>
            </a:pPr>
            <a:r>
              <a:rPr lang="en-US" dirty="0" smtClean="0"/>
              <a:t>Abel : sacrifice of a lamb, following the example set </a:t>
            </a:r>
            <a:r>
              <a:rPr lang="en-US" b="1" dirty="0" smtClean="0"/>
              <a:t>by God</a:t>
            </a:r>
            <a:r>
              <a:rPr lang="en-US" dirty="0" smtClean="0"/>
              <a:t> in the garden – accepted</a:t>
            </a:r>
          </a:p>
          <a:p>
            <a:pPr marL="971550" lvl="1" indent="-514350">
              <a:buFont typeface="+mj-lt"/>
              <a:buAutoNum type="arabicPeriod"/>
            </a:pPr>
            <a:r>
              <a:rPr lang="en-US" dirty="0" smtClean="0"/>
              <a:t>Cain : sacrifice of fruits and vegetables, giving the result of </a:t>
            </a:r>
            <a:r>
              <a:rPr lang="en-US" b="1" dirty="0" smtClean="0"/>
              <a:t>his own work </a:t>
            </a:r>
            <a:r>
              <a:rPr lang="en-US" dirty="0" smtClean="0"/>
              <a:t>– rejected </a:t>
            </a:r>
          </a:p>
          <a:p>
            <a:pPr lvl="2"/>
            <a:r>
              <a:rPr lang="en-US" sz="2600" dirty="0" smtClean="0"/>
              <a:t>Cain offered a sacrifice that seemed good in his own eyes, but </a:t>
            </a:r>
            <a:r>
              <a:rPr lang="en-US" sz="2600" u="sng" dirty="0" smtClean="0"/>
              <a:t>was not</a:t>
            </a:r>
            <a:r>
              <a:rPr lang="en-US" sz="2600" dirty="0" smtClean="0"/>
              <a:t> what God desired</a:t>
            </a:r>
          </a:p>
          <a:p>
            <a:pPr lvl="2"/>
            <a:r>
              <a:rPr lang="en-US" sz="2600" dirty="0" smtClean="0"/>
              <a:t>“Religion” = people try to please God with their own ideas and efforts. </a:t>
            </a:r>
            <a:endParaRPr lang="en-US" sz="2600" dirty="0"/>
          </a:p>
        </p:txBody>
      </p:sp>
    </p:spTree>
    <p:extLst>
      <p:ext uri="{BB962C8B-B14F-4D97-AF65-F5344CB8AC3E}">
        <p14:creationId xmlns:p14="http://schemas.microsoft.com/office/powerpoint/2010/main" val="25963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God’s </a:t>
            </a:r>
            <a:r>
              <a:rPr lang="en-US" b="1" u="sng" dirty="0"/>
              <a:t>W</a:t>
            </a:r>
            <a:r>
              <a:rPr lang="en-US" b="1" u="sng" dirty="0" smtClean="0"/>
              <a:t>arning to Cain </a:t>
            </a:r>
            <a:endParaRPr lang="en-US" b="1" u="sng" dirty="0"/>
          </a:p>
        </p:txBody>
      </p:sp>
      <p:sp>
        <p:nvSpPr>
          <p:cNvPr id="3" name="Content Placeholder 2"/>
          <p:cNvSpPr>
            <a:spLocks noGrp="1"/>
          </p:cNvSpPr>
          <p:nvPr>
            <p:ph idx="1"/>
          </p:nvPr>
        </p:nvSpPr>
        <p:spPr>
          <a:xfrm>
            <a:off x="152400" y="1066800"/>
            <a:ext cx="8991600" cy="5334000"/>
          </a:xfrm>
        </p:spPr>
        <p:txBody>
          <a:bodyPr>
            <a:normAutofit/>
          </a:bodyPr>
          <a:lstStyle/>
          <a:p>
            <a:r>
              <a:rPr lang="en-US" b="1" dirty="0" smtClean="0"/>
              <a:t>Verses 6-7:  </a:t>
            </a:r>
            <a:r>
              <a:rPr lang="en-US" dirty="0" smtClean="0"/>
              <a:t>Sin tries to trap people and take them further away from God.</a:t>
            </a:r>
          </a:p>
          <a:p>
            <a:r>
              <a:rPr lang="en-US" b="1" dirty="0" smtClean="0"/>
              <a:t>Verse 8</a:t>
            </a:r>
            <a:r>
              <a:rPr lang="en-US" dirty="0" smtClean="0"/>
              <a:t>:  Cain closed his mind to God’s warning, choosing sin again.</a:t>
            </a:r>
          </a:p>
          <a:p>
            <a:r>
              <a:rPr lang="en-US" b="1" dirty="0" smtClean="0"/>
              <a:t>Verses 9-10</a:t>
            </a:r>
            <a:r>
              <a:rPr lang="en-US" dirty="0" smtClean="0"/>
              <a:t>: God “calls out” to Cain, giving him a chance to confess and repent.</a:t>
            </a:r>
          </a:p>
          <a:p>
            <a:r>
              <a:rPr lang="en-US" dirty="0" smtClean="0"/>
              <a:t>The “blood cries out” – the Bible reminds us that blood represents life.</a:t>
            </a:r>
          </a:p>
          <a:p>
            <a:r>
              <a:rPr lang="en-US" b="1" dirty="0" smtClean="0"/>
              <a:t>Verse 11</a:t>
            </a:r>
            <a:r>
              <a:rPr lang="en-US" dirty="0" smtClean="0"/>
              <a:t>: Sin always results in a curse</a:t>
            </a:r>
            <a:endParaRPr lang="en-US" dirty="0"/>
          </a:p>
        </p:txBody>
      </p:sp>
    </p:spTree>
    <p:extLst>
      <p:ext uri="{BB962C8B-B14F-4D97-AF65-F5344CB8AC3E}">
        <p14:creationId xmlns:p14="http://schemas.microsoft.com/office/powerpoint/2010/main" val="6578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991600" cy="5105400"/>
          </a:xfrm>
        </p:spPr>
        <p:txBody>
          <a:bodyPr>
            <a:normAutofit/>
          </a:bodyPr>
          <a:lstStyle/>
          <a:p>
            <a:r>
              <a:rPr lang="en-US" dirty="0" smtClean="0"/>
              <a:t>Even the </a:t>
            </a:r>
            <a:r>
              <a:rPr lang="en-US" b="1" dirty="0" smtClean="0"/>
              <a:t>very best efforts</a:t>
            </a:r>
            <a:r>
              <a:rPr lang="en-US" dirty="0" smtClean="0"/>
              <a:t> of man </a:t>
            </a:r>
            <a:r>
              <a:rPr lang="en-US" b="1" dirty="0" smtClean="0"/>
              <a:t>cannot</a:t>
            </a:r>
            <a:r>
              <a:rPr lang="en-US" dirty="0" smtClean="0"/>
              <a:t> please God.  He is God – </a:t>
            </a:r>
            <a:r>
              <a:rPr lang="en-US" b="1" dirty="0" smtClean="0"/>
              <a:t>His way </a:t>
            </a:r>
            <a:r>
              <a:rPr lang="en-US" dirty="0" smtClean="0"/>
              <a:t>is the </a:t>
            </a:r>
            <a:r>
              <a:rPr lang="en-US" b="1" dirty="0" smtClean="0"/>
              <a:t>only right way</a:t>
            </a:r>
            <a:r>
              <a:rPr lang="en-US" dirty="0" smtClean="0"/>
              <a:t>.</a:t>
            </a:r>
          </a:p>
          <a:p>
            <a:endParaRPr lang="en-US" dirty="0"/>
          </a:p>
        </p:txBody>
      </p:sp>
    </p:spTree>
    <p:extLst>
      <p:ext uri="{BB962C8B-B14F-4D97-AF65-F5344CB8AC3E}">
        <p14:creationId xmlns:p14="http://schemas.microsoft.com/office/powerpoint/2010/main" val="4029433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3464</Words>
  <Application>Microsoft Office PowerPoint</Application>
  <PresentationFormat>On-screen Show (4:3)</PresentationFormat>
  <Paragraphs>234</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Aharoni</vt:lpstr>
      <vt:lpstr>宋体</vt:lpstr>
      <vt:lpstr>Arial</vt:lpstr>
      <vt:lpstr>Arial Black</vt:lpstr>
      <vt:lpstr>Calibri</vt:lpstr>
      <vt:lpstr>Wingdings</vt:lpstr>
      <vt:lpstr>Office Theme</vt:lpstr>
      <vt:lpstr>Study Plan</vt:lpstr>
      <vt:lpstr>Why is Evil so Widespread and Powerful?</vt:lpstr>
      <vt:lpstr>From Last Week: Sin  Death  (separation from life)</vt:lpstr>
      <vt:lpstr>PowerPoint Presentation</vt:lpstr>
      <vt:lpstr>From Last week: Clues to Remember</vt:lpstr>
      <vt:lpstr>Three true stories about evil</vt:lpstr>
      <vt:lpstr>Cain and Abel  -  Genesis 4</vt:lpstr>
      <vt:lpstr>God’s Warning to Cain </vt:lpstr>
      <vt:lpstr>Things to Remember</vt:lpstr>
      <vt:lpstr>Genesis 5 – Adam’s children </vt:lpstr>
      <vt:lpstr>Genesis 6 – Evil on the Earth</vt:lpstr>
      <vt:lpstr>Genesis 6 – God’s plan</vt:lpstr>
      <vt:lpstr>Genesis 7 – The Great Flood</vt:lpstr>
      <vt:lpstr>The Great Flood : is it true?</vt:lpstr>
      <vt:lpstr>PowerPoint Presentation</vt:lpstr>
      <vt:lpstr>PowerPoint Presentation</vt:lpstr>
      <vt:lpstr>PowerPoint Presentation</vt:lpstr>
      <vt:lpstr>PowerPoint Presentation</vt:lpstr>
      <vt:lpstr>Things to Remember</vt:lpstr>
      <vt:lpstr>God’s Commands and Man’s Response</vt:lpstr>
      <vt:lpstr>Things to Remember</vt:lpstr>
      <vt:lpstr>God’s Response to Man’s Evil</vt:lpstr>
      <vt:lpstr>Global Languages remind us that, even in His judgment, God shows mercy.</vt:lpstr>
      <vt:lpstr>Things to Remember</vt:lpstr>
      <vt:lpstr>Evil is Inside Everyone</vt:lpstr>
      <vt:lpstr>Things to Remember</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dc:title>
  <dc:creator>Mark Robnett</dc:creator>
  <cp:lastModifiedBy>Mark Robnett</cp:lastModifiedBy>
  <cp:revision>80</cp:revision>
  <dcterms:created xsi:type="dcterms:W3CDTF">2016-09-26T12:13:45Z</dcterms:created>
  <dcterms:modified xsi:type="dcterms:W3CDTF">2023-04-15T22:31:55Z</dcterms:modified>
</cp:coreProperties>
</file>