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8" r:id="rId2"/>
    <p:sldId id="309" r:id="rId3"/>
    <p:sldId id="292" r:id="rId4"/>
    <p:sldId id="293" r:id="rId5"/>
    <p:sldId id="294" r:id="rId6"/>
    <p:sldId id="295" r:id="rId7"/>
    <p:sldId id="307" r:id="rId8"/>
    <p:sldId id="296" r:id="rId9"/>
    <p:sldId id="297" r:id="rId10"/>
    <p:sldId id="298" r:id="rId11"/>
    <p:sldId id="299" r:id="rId12"/>
    <p:sldId id="304" r:id="rId13"/>
    <p:sldId id="300" r:id="rId14"/>
    <p:sldId id="301" r:id="rId15"/>
    <p:sldId id="303" r:id="rId16"/>
    <p:sldId id="30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310" autoAdjust="0"/>
  </p:normalViewPr>
  <p:slideViewPr>
    <p:cSldViewPr>
      <p:cViewPr varScale="1">
        <p:scale>
          <a:sx n="90" d="100"/>
          <a:sy n="90" d="100"/>
        </p:scale>
        <p:origin x="2214" y="108"/>
      </p:cViewPr>
      <p:guideLst>
        <p:guide orient="horz" pos="2160"/>
        <p:guide pos="2880"/>
      </p:guideLst>
    </p:cSldViewPr>
  </p:slideViewPr>
  <p:notesTextViewPr>
    <p:cViewPr>
      <p:scale>
        <a:sx n="200" d="100"/>
        <a:sy n="200" d="100"/>
      </p:scale>
      <p:origin x="0" y="0"/>
    </p:cViewPr>
  </p:notesTextViewPr>
  <p:sorterViewPr>
    <p:cViewPr>
      <p:scale>
        <a:sx n="180" d="100"/>
        <a:sy n="180" d="100"/>
      </p:scale>
      <p:origin x="0" y="-40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C41A57-1003-4036-9176-CB992E07DED0}" type="datetimeFigureOut">
              <a:rPr lang="en-US" smtClean="0"/>
              <a:t>5/29/2023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0611DA-793C-4E45-A68A-2C91B87DA364}" type="slidenum">
              <a:rPr lang="en-US" smtClean="0"/>
              <a:t>‹#›</a:t>
            </a:fld>
            <a:endParaRPr lang="en-US"/>
          </a:p>
        </p:txBody>
      </p:sp>
    </p:spTree>
    <p:extLst>
      <p:ext uri="{BB962C8B-B14F-4D97-AF65-F5344CB8AC3E}">
        <p14:creationId xmlns:p14="http://schemas.microsoft.com/office/powerpoint/2010/main" val="36293271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Tonight is our 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Bible study together.  So far, we’ve seen how the world was created by a God with amazing power.  We saw how He made people in His image and for His glory.  We also saw that the first people chose to disobey God (“sin”), and as a result, all people were separated from God and will die.  And even when God calls people back to Himself, they quickly drift away into wickedness. </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2</a:t>
            </a:fld>
            <a:endParaRPr lang="en-US"/>
          </a:p>
        </p:txBody>
      </p:sp>
    </p:spTree>
    <p:extLst>
      <p:ext uri="{BB962C8B-B14F-4D97-AF65-F5344CB8AC3E}">
        <p14:creationId xmlns:p14="http://schemas.microsoft.com/office/powerpoint/2010/main" val="127505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So the next plague comes upon the people, bringing </a:t>
            </a:r>
            <a:r>
              <a:rPr lang="en-US" sz="1200" u="sng" kern="1200" dirty="0" smtClean="0">
                <a:solidFill>
                  <a:schemeClr val="tx1"/>
                </a:solidFill>
                <a:effectLst/>
                <a:latin typeface="+mn-lt"/>
                <a:ea typeface="+mn-ea"/>
                <a:cs typeface="+mn-cs"/>
              </a:rPr>
              <a:t>festering boils</a:t>
            </a:r>
            <a:r>
              <a:rPr lang="en-US" sz="1200" kern="1200" dirty="0" smtClean="0">
                <a:solidFill>
                  <a:schemeClr val="tx1"/>
                </a:solidFill>
                <a:effectLst/>
                <a:latin typeface="+mn-lt"/>
                <a:ea typeface="+mn-ea"/>
                <a:cs typeface="+mn-cs"/>
              </a:rPr>
              <a:t> upon their bodies (</a:t>
            </a:r>
            <a:r>
              <a:rPr lang="en-US" sz="1200" b="1" kern="1200" dirty="0" smtClean="0">
                <a:solidFill>
                  <a:schemeClr val="tx1"/>
                </a:solidFill>
                <a:effectLst/>
                <a:latin typeface="+mn-lt"/>
                <a:ea typeface="+mn-ea"/>
                <a:cs typeface="+mn-cs"/>
              </a:rPr>
              <a:t>vs.10</a:t>
            </a:r>
            <a:r>
              <a:rPr lang="en-US" sz="1200" kern="1200" dirty="0" smtClean="0">
                <a:solidFill>
                  <a:schemeClr val="tx1"/>
                </a:solidFill>
                <a:effectLst/>
                <a:latin typeface="+mn-lt"/>
                <a:ea typeface="+mn-ea"/>
                <a:cs typeface="+mn-cs"/>
              </a:rPr>
              <a:t>).  Pharaoh has hardened his own heart so many times, that now, God hardens it for him (</a:t>
            </a:r>
            <a:r>
              <a:rPr lang="en-US" sz="1200" b="1" kern="1200" dirty="0" smtClean="0">
                <a:solidFill>
                  <a:schemeClr val="tx1"/>
                </a:solidFill>
                <a:effectLst/>
                <a:latin typeface="+mn-lt"/>
                <a:ea typeface="+mn-ea"/>
                <a:cs typeface="+mn-cs"/>
              </a:rPr>
              <a:t>vs. 12</a:t>
            </a:r>
            <a:r>
              <a:rPr lang="en-US" sz="1200" kern="1200" dirty="0" smtClean="0">
                <a:solidFill>
                  <a:schemeClr val="tx1"/>
                </a:solidFill>
                <a:effectLst/>
                <a:latin typeface="+mn-lt"/>
                <a:ea typeface="+mn-ea"/>
                <a:cs typeface="+mn-cs"/>
              </a:rPr>
              <a:t>)  Here is a lesson to learn – when someone continues to resist God, eventually, their heart becomes too hard to change, regardless of the amount of evidence.</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Perhaps it seems like God is being too hard on Pharaoh and the Egyptians.  But remember – God could easily have just killed them all instantly (</a:t>
            </a:r>
            <a:r>
              <a:rPr lang="en-US" sz="1200" b="1" kern="1200" dirty="0" smtClean="0">
                <a:solidFill>
                  <a:schemeClr val="tx1"/>
                </a:solidFill>
                <a:effectLst/>
                <a:latin typeface="+mn-lt"/>
                <a:ea typeface="+mn-ea"/>
                <a:cs typeface="+mn-cs"/>
              </a:rPr>
              <a:t>vs.15</a:t>
            </a:r>
            <a:r>
              <a:rPr lang="en-US" sz="1200" kern="1200" dirty="0" smtClean="0">
                <a:solidFill>
                  <a:schemeClr val="tx1"/>
                </a:solidFill>
                <a:effectLst/>
                <a:latin typeface="+mn-lt"/>
                <a:ea typeface="+mn-ea"/>
                <a:cs typeface="+mn-cs"/>
              </a:rPr>
              <a:t>).  Actually, God is merciful, giving people time to listen to Him and follow (</a:t>
            </a:r>
            <a:r>
              <a:rPr lang="en-US" sz="1200" b="1" kern="1200" dirty="0" smtClean="0">
                <a:solidFill>
                  <a:schemeClr val="tx1"/>
                </a:solidFill>
                <a:effectLst/>
                <a:latin typeface="+mn-lt"/>
                <a:ea typeface="+mn-ea"/>
                <a:cs typeface="+mn-cs"/>
              </a:rPr>
              <a:t>v.19,20</a:t>
            </a:r>
            <a:r>
              <a:rPr lang="en-US" sz="1200" kern="1200" dirty="0" smtClean="0">
                <a:solidFill>
                  <a:schemeClr val="tx1"/>
                </a:solidFill>
                <a:effectLst/>
                <a:latin typeface="+mn-lt"/>
                <a:ea typeface="+mn-ea"/>
                <a:cs typeface="+mn-cs"/>
              </a:rPr>
              <a:t>). And those who ignore the word of God suffer devastation because of the supernatural </a:t>
            </a:r>
            <a:r>
              <a:rPr lang="en-US" sz="1200" u="sng" kern="1200" dirty="0" smtClean="0">
                <a:solidFill>
                  <a:schemeClr val="tx1"/>
                </a:solidFill>
                <a:effectLst/>
                <a:latin typeface="+mn-lt"/>
                <a:ea typeface="+mn-ea"/>
                <a:cs typeface="+mn-cs"/>
              </a:rPr>
              <a:t>hailstorm</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vs.25,26</a:t>
            </a:r>
            <a:r>
              <a:rPr lang="en-US" sz="1200" kern="1200" dirty="0" smtClean="0">
                <a:solidFill>
                  <a:schemeClr val="tx1"/>
                </a:solidFill>
                <a:effectLst/>
                <a:latin typeface="+mn-lt"/>
                <a:ea typeface="+mn-ea"/>
                <a:cs typeface="+mn-cs"/>
              </a:rPr>
              <a:t>).  But Pharaoh continues to ignore God and his own counselors (Exodus 10:7), experiencing two more plagues: </a:t>
            </a:r>
            <a:r>
              <a:rPr lang="en-US" sz="1200" u="sng" kern="1200" dirty="0" smtClean="0">
                <a:solidFill>
                  <a:schemeClr val="tx1"/>
                </a:solidFill>
                <a:effectLst/>
                <a:latin typeface="+mn-lt"/>
                <a:ea typeface="+mn-ea"/>
                <a:cs typeface="+mn-cs"/>
              </a:rPr>
              <a:t>locusts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v.15</a:t>
            </a:r>
            <a:r>
              <a:rPr lang="en-US" sz="1200" kern="1200" dirty="0" smtClean="0">
                <a:solidFill>
                  <a:schemeClr val="tx1"/>
                </a:solidFill>
                <a:effectLst/>
                <a:latin typeface="+mn-lt"/>
                <a:ea typeface="+mn-ea"/>
                <a:cs typeface="+mn-cs"/>
              </a:rPr>
              <a:t>) and </a:t>
            </a:r>
            <a:r>
              <a:rPr lang="en-US" sz="1200" u="sng" kern="1200" dirty="0" smtClean="0">
                <a:solidFill>
                  <a:schemeClr val="tx1"/>
                </a:solidFill>
                <a:effectLst/>
                <a:latin typeface="+mn-lt"/>
                <a:ea typeface="+mn-ea"/>
                <a:cs typeface="+mn-cs"/>
              </a:rPr>
              <a:t>darkness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vs.21,22</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11</a:t>
            </a:fld>
            <a:endParaRPr lang="en-US"/>
          </a:p>
        </p:txBody>
      </p:sp>
    </p:spTree>
    <p:extLst>
      <p:ext uri="{BB962C8B-B14F-4D97-AF65-F5344CB8AC3E}">
        <p14:creationId xmlns:p14="http://schemas.microsoft.com/office/powerpoint/2010/main" val="2427096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Although the Lord already sent 9 terrible plagues on the rebellious Egyptians, the king of Egypt still refused to obey the Lord and refused to let the Israelites go free.  God was about to send the final plague, one that would free the people from slavery, but one that would also have a far greater significance in the long-term history of God’s saving plan for the world.</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Exodus 12:5-7</a:t>
            </a:r>
            <a:r>
              <a:rPr lang="en-US" sz="1200" kern="1200" dirty="0" smtClean="0">
                <a:solidFill>
                  <a:schemeClr val="tx1"/>
                </a:solidFill>
                <a:effectLst/>
                <a:latin typeface="+mn-lt"/>
                <a:ea typeface="+mn-ea"/>
                <a:cs typeface="+mn-cs"/>
              </a:rPr>
              <a:t> we see that God told the people to take a sheep or goat, one year old with no defects.  All of the Israelites were supposed to kill their animal at twilight and put some of the blood on the sides and tops of the door-frames of the houses.  That night, if anyone’s house did not have the blood of the lamb painted on the door, someone inside would die (</a:t>
            </a:r>
            <a:r>
              <a:rPr lang="en-US" sz="1200" b="1" kern="1200" dirty="0" smtClean="0">
                <a:solidFill>
                  <a:schemeClr val="tx1"/>
                </a:solidFill>
                <a:effectLst/>
                <a:latin typeface="+mn-lt"/>
                <a:ea typeface="+mn-ea"/>
                <a:cs typeface="+mn-cs"/>
              </a:rPr>
              <a:t>vs.12,13</a:t>
            </a:r>
            <a:r>
              <a:rPr lang="en-US" sz="1200" kern="1200" dirty="0" smtClean="0">
                <a:solidFill>
                  <a:schemeClr val="tx1"/>
                </a:solidFill>
                <a:effectLst/>
                <a:latin typeface="+mn-lt"/>
                <a:ea typeface="+mn-ea"/>
                <a:cs typeface="+mn-cs"/>
              </a:rPr>
              <a:t>).  Note that God was bringing judgment on all of the false gods of Egypt.  But if the blood of the lamb was on the door, death would “pass over” that house.  Notice also that God commanded the people to celebrate this “Passover Feast” every year (</a:t>
            </a:r>
            <a:r>
              <a:rPr lang="en-US" sz="1200" b="1" kern="1200" dirty="0" smtClean="0">
                <a:solidFill>
                  <a:schemeClr val="tx1"/>
                </a:solidFill>
                <a:effectLst/>
                <a:latin typeface="+mn-lt"/>
                <a:ea typeface="+mn-ea"/>
                <a:cs typeface="+mn-cs"/>
              </a:rPr>
              <a:t>vs.14</a:t>
            </a:r>
            <a:r>
              <a:rPr lang="en-US" sz="1200" kern="1200" dirty="0" smtClean="0">
                <a:solidFill>
                  <a:schemeClr val="tx1"/>
                </a:solidFill>
                <a:effectLst/>
                <a:latin typeface="+mn-lt"/>
                <a:ea typeface="+mn-ea"/>
                <a:cs typeface="+mn-cs"/>
              </a:rPr>
              <a:t>), remembering what He had done to save them from slavery by the sacrifice of a lamb.</a:t>
            </a:r>
          </a:p>
          <a:p>
            <a:pPr hangingPunct="0"/>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event contains a very important </a:t>
            </a:r>
            <a:r>
              <a:rPr lang="en-US" sz="1200" b="1" kern="1200" dirty="0" smtClean="0">
                <a:solidFill>
                  <a:schemeClr val="tx1"/>
                </a:solidFill>
                <a:effectLst/>
                <a:latin typeface="+mn-lt"/>
                <a:ea typeface="+mn-ea"/>
                <a:cs typeface="+mn-cs"/>
              </a:rPr>
              <a:t>salvation clue</a:t>
            </a:r>
            <a:r>
              <a:rPr lang="en-US" sz="1200" kern="1200" dirty="0" smtClean="0">
                <a:solidFill>
                  <a:schemeClr val="tx1"/>
                </a:solidFill>
                <a:effectLst/>
                <a:latin typeface="+mn-lt"/>
                <a:ea typeface="+mn-ea"/>
                <a:cs typeface="+mn-cs"/>
              </a:rPr>
              <a:t>: everyone deserved to die, even Moses, the murderer. There was </a:t>
            </a:r>
            <a:r>
              <a:rPr lang="en-US" sz="1200" u="sng" kern="1200" dirty="0" smtClean="0">
                <a:solidFill>
                  <a:schemeClr val="tx1"/>
                </a:solidFill>
                <a:effectLst/>
                <a:latin typeface="+mn-lt"/>
                <a:ea typeface="+mn-ea"/>
                <a:cs typeface="+mn-cs"/>
              </a:rPr>
              <a:t>only one way</a:t>
            </a:r>
            <a:r>
              <a:rPr lang="en-US" sz="1200" kern="1200" dirty="0" smtClean="0">
                <a:solidFill>
                  <a:schemeClr val="tx1"/>
                </a:solidFill>
                <a:effectLst/>
                <a:latin typeface="+mn-lt"/>
                <a:ea typeface="+mn-ea"/>
                <a:cs typeface="+mn-cs"/>
              </a:rPr>
              <a:t> to escape death: the blood of a lamb on the wooden doorposts.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13</a:t>
            </a:fld>
            <a:endParaRPr lang="en-US"/>
          </a:p>
        </p:txBody>
      </p:sp>
    </p:spTree>
    <p:extLst>
      <p:ext uri="{BB962C8B-B14F-4D97-AF65-F5344CB8AC3E}">
        <p14:creationId xmlns:p14="http://schemas.microsoft.com/office/powerpoint/2010/main" val="1653929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And God did exactly as He promised, prompting Pharaoh to let the people go (</a:t>
            </a:r>
            <a:r>
              <a:rPr lang="en-US" sz="1200" b="1" kern="1200" dirty="0" smtClean="0">
                <a:solidFill>
                  <a:schemeClr val="tx1"/>
                </a:solidFill>
                <a:effectLst/>
                <a:latin typeface="+mn-lt"/>
                <a:ea typeface="+mn-ea"/>
                <a:cs typeface="+mn-cs"/>
              </a:rPr>
              <a:t>vs. 31-33</a:t>
            </a:r>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When the Israelites first went to Egypt, there were only 70 of them.  Now there are probably about 2.5 million Israelites.  Also notice this: Egyptians joined the Israelites as they followed God (</a:t>
            </a:r>
            <a:r>
              <a:rPr lang="en-US" sz="1200" b="1" kern="1200" dirty="0" smtClean="0">
                <a:solidFill>
                  <a:schemeClr val="tx1"/>
                </a:solidFill>
                <a:effectLst/>
                <a:latin typeface="+mn-lt"/>
                <a:ea typeface="+mn-ea"/>
                <a:cs typeface="+mn-cs"/>
              </a:rPr>
              <a:t>vs.38</a:t>
            </a:r>
            <a:r>
              <a:rPr lang="en-US" sz="1200" kern="1200" dirty="0" smtClean="0">
                <a:solidFill>
                  <a:schemeClr val="tx1"/>
                </a:solidFill>
                <a:effectLst/>
                <a:latin typeface="+mn-lt"/>
                <a:ea typeface="+mn-ea"/>
                <a:cs typeface="+mn-cs"/>
              </a:rPr>
              <a:t>).  As I said earlier, God is calling </a:t>
            </a:r>
            <a:r>
              <a:rPr lang="en-US" sz="1200" u="sng" kern="1200" dirty="0" smtClean="0">
                <a:solidFill>
                  <a:schemeClr val="tx1"/>
                </a:solidFill>
                <a:effectLst/>
                <a:latin typeface="+mn-lt"/>
                <a:ea typeface="+mn-ea"/>
                <a:cs typeface="+mn-cs"/>
              </a:rPr>
              <a:t>all</a:t>
            </a:r>
            <a:r>
              <a:rPr lang="en-US" sz="1200" kern="1200" dirty="0" smtClean="0">
                <a:solidFill>
                  <a:schemeClr val="tx1"/>
                </a:solidFill>
                <a:effectLst/>
                <a:latin typeface="+mn-lt"/>
                <a:ea typeface="+mn-ea"/>
                <a:cs typeface="+mn-cs"/>
              </a:rPr>
              <a:t> people back to Himself, regardless of their nationality.</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God loved the Israelites and took care of them, guiding their steps all the way (</a:t>
            </a:r>
            <a:r>
              <a:rPr lang="en-US" sz="1200" b="1" kern="1200" dirty="0" smtClean="0">
                <a:solidFill>
                  <a:schemeClr val="tx1"/>
                </a:solidFill>
                <a:effectLst/>
                <a:latin typeface="+mn-lt"/>
                <a:ea typeface="+mn-ea"/>
                <a:cs typeface="+mn-cs"/>
              </a:rPr>
              <a:t>Exodus 13:21,22</a:t>
            </a:r>
            <a:r>
              <a:rPr lang="en-US" sz="1200" kern="1200" dirty="0" smtClean="0">
                <a:solidFill>
                  <a:schemeClr val="tx1"/>
                </a:solidFill>
                <a:effectLst/>
                <a:latin typeface="+mn-lt"/>
                <a:ea typeface="+mn-ea"/>
                <a:cs typeface="+mn-cs"/>
              </a:rPr>
              <a:t>).  Sometimes, the Israelites didn’t like where God was taking them.  But God makes no mistakes, using each step of their path to teach them (and us) some important truths.</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14</a:t>
            </a:fld>
            <a:endParaRPr lang="en-US"/>
          </a:p>
        </p:txBody>
      </p:sp>
    </p:spTree>
    <p:extLst>
      <p:ext uri="{BB962C8B-B14F-4D97-AF65-F5344CB8AC3E}">
        <p14:creationId xmlns:p14="http://schemas.microsoft.com/office/powerpoint/2010/main" val="4278904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 finish our lesson tonight, I want to take you back to </a:t>
            </a:r>
            <a:r>
              <a:rPr lang="en-US" sz="1200" b="1" kern="1200" dirty="0" smtClean="0">
                <a:solidFill>
                  <a:schemeClr val="tx1"/>
                </a:solidFill>
                <a:effectLst/>
                <a:latin typeface="+mn-lt"/>
                <a:ea typeface="+mn-ea"/>
                <a:cs typeface="+mn-cs"/>
              </a:rPr>
              <a:t>Exodus 3:14 (OT96)</a:t>
            </a:r>
            <a:r>
              <a:rPr lang="en-US" sz="1200" kern="1200" dirty="0" smtClean="0">
                <a:solidFill>
                  <a:schemeClr val="tx1"/>
                </a:solidFill>
                <a:effectLst/>
                <a:latin typeface="+mn-lt"/>
                <a:ea typeface="+mn-ea"/>
                <a:cs typeface="+mn-cs"/>
              </a:rPr>
              <a:t>.  Take a moment to consider the fact that </a:t>
            </a:r>
            <a:r>
              <a:rPr lang="en-US" sz="1200" b="1" kern="1200" dirty="0" smtClean="0">
                <a:solidFill>
                  <a:schemeClr val="tx1"/>
                </a:solidFill>
                <a:effectLst/>
                <a:latin typeface="+mn-lt"/>
                <a:ea typeface="+mn-ea"/>
                <a:cs typeface="+mn-cs"/>
              </a:rPr>
              <a:t>God Is</a:t>
            </a:r>
            <a:r>
              <a:rPr lang="en-US" sz="1200" kern="1200" dirty="0" smtClean="0">
                <a:solidFill>
                  <a:schemeClr val="tx1"/>
                </a:solidFill>
                <a:effectLst/>
                <a:latin typeface="+mn-lt"/>
                <a:ea typeface="+mn-ea"/>
                <a:cs typeface="+mn-cs"/>
              </a:rPr>
              <a:t>.  He always has been.  He is the source of everything else.  Next to Him, the universe is a tiny, temporary speck.  He is of ultimate importance.  Every other thing that absorbs our attention is minor compared to Him.  Since this is true, how should we respond to Him?</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Colossians</a:t>
            </a:r>
            <a:r>
              <a:rPr lang="en-US" sz="1200" kern="1200" baseline="0" dirty="0" smtClean="0">
                <a:solidFill>
                  <a:schemeClr val="tx1"/>
                </a:solidFill>
                <a:effectLst/>
                <a:latin typeface="+mn-lt"/>
                <a:ea typeface="+mn-ea"/>
                <a:cs typeface="+mn-cs"/>
              </a:rPr>
              <a:t> 1:16,17</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15</a:t>
            </a:fld>
            <a:endParaRPr lang="en-US"/>
          </a:p>
        </p:txBody>
      </p:sp>
    </p:spTree>
    <p:extLst>
      <p:ext uri="{BB962C8B-B14F-4D97-AF65-F5344CB8AC3E}">
        <p14:creationId xmlns:p14="http://schemas.microsoft.com/office/powerpoint/2010/main" val="36731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3</a:t>
            </a:fld>
            <a:endParaRPr lang="en-US"/>
          </a:p>
        </p:txBody>
      </p:sp>
    </p:spTree>
    <p:extLst>
      <p:ext uri="{BB962C8B-B14F-4D97-AF65-F5344CB8AC3E}">
        <p14:creationId xmlns:p14="http://schemas.microsoft.com/office/powerpoint/2010/main" val="3881979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I’ve said before, the Bible is </a:t>
            </a:r>
            <a:r>
              <a:rPr lang="en-US" sz="1200" b="1" kern="1200" dirty="0" smtClean="0">
                <a:solidFill>
                  <a:schemeClr val="tx1"/>
                </a:solidFill>
                <a:effectLst/>
                <a:latin typeface="+mn-lt"/>
                <a:ea typeface="+mn-ea"/>
                <a:cs typeface="+mn-cs"/>
              </a:rPr>
              <a:t>not a book of rules </a:t>
            </a:r>
            <a:r>
              <a:rPr lang="en-US" sz="1200" kern="1200" dirty="0" smtClean="0">
                <a:solidFill>
                  <a:schemeClr val="tx1"/>
                </a:solidFill>
                <a:effectLst/>
                <a:latin typeface="+mn-lt"/>
                <a:ea typeface="+mn-ea"/>
                <a:cs typeface="+mn-cs"/>
              </a:rPr>
              <a:t>to help </a:t>
            </a:r>
            <a:r>
              <a:rPr lang="en-US" sz="1200" b="1" kern="1200" dirty="0" smtClean="0">
                <a:solidFill>
                  <a:schemeClr val="tx1"/>
                </a:solidFill>
                <a:effectLst/>
                <a:latin typeface="+mn-lt"/>
                <a:ea typeface="+mn-ea"/>
                <a:cs typeface="+mn-cs"/>
              </a:rPr>
              <a:t>sinful people get along </a:t>
            </a:r>
            <a:r>
              <a:rPr lang="en-US" sz="1200" kern="1200" dirty="0" smtClean="0">
                <a:solidFill>
                  <a:schemeClr val="tx1"/>
                </a:solidFill>
                <a:effectLst/>
                <a:latin typeface="+mn-lt"/>
                <a:ea typeface="+mn-ea"/>
                <a:cs typeface="+mn-cs"/>
              </a:rPr>
              <a:t>with each other – it is the </a:t>
            </a:r>
            <a:r>
              <a:rPr lang="en-US" sz="1200" b="1" kern="1200" dirty="0" smtClean="0">
                <a:solidFill>
                  <a:schemeClr val="tx1"/>
                </a:solidFill>
                <a:effectLst/>
                <a:latin typeface="+mn-lt"/>
                <a:ea typeface="+mn-ea"/>
                <a:cs typeface="+mn-cs"/>
              </a:rPr>
              <a:t>true story </a:t>
            </a:r>
            <a:r>
              <a:rPr lang="en-US" sz="1200" kern="1200" dirty="0" smtClean="0">
                <a:solidFill>
                  <a:schemeClr val="tx1"/>
                </a:solidFill>
                <a:effectLst/>
                <a:latin typeface="+mn-lt"/>
                <a:ea typeface="+mn-ea"/>
                <a:cs typeface="+mn-cs"/>
              </a:rPr>
              <a:t>of </a:t>
            </a:r>
            <a:r>
              <a:rPr lang="en-US" sz="1200" b="1" kern="1200" dirty="0" smtClean="0">
                <a:solidFill>
                  <a:schemeClr val="tx1"/>
                </a:solidFill>
                <a:effectLst/>
                <a:latin typeface="+mn-lt"/>
                <a:ea typeface="+mn-ea"/>
                <a:cs typeface="+mn-cs"/>
              </a:rPr>
              <a:t>a loving God </a:t>
            </a:r>
            <a:r>
              <a:rPr lang="en-US" sz="1200" kern="1200" dirty="0" smtClean="0">
                <a:solidFill>
                  <a:schemeClr val="tx1"/>
                </a:solidFill>
                <a:effectLst/>
                <a:latin typeface="+mn-lt"/>
                <a:ea typeface="+mn-ea"/>
                <a:cs typeface="+mn-cs"/>
              </a:rPr>
              <a:t>who is </a:t>
            </a:r>
            <a:r>
              <a:rPr lang="en-US" sz="1200" b="1" kern="1200" dirty="0" smtClean="0">
                <a:solidFill>
                  <a:schemeClr val="tx1"/>
                </a:solidFill>
                <a:effectLst/>
                <a:latin typeface="+mn-lt"/>
                <a:ea typeface="+mn-ea"/>
                <a:cs typeface="+mn-cs"/>
              </a:rPr>
              <a:t>reaching out </a:t>
            </a:r>
            <a:r>
              <a:rPr lang="en-US" sz="1200" kern="1200" dirty="0" smtClean="0">
                <a:solidFill>
                  <a:schemeClr val="tx1"/>
                </a:solidFill>
                <a:effectLst/>
                <a:latin typeface="+mn-lt"/>
                <a:ea typeface="+mn-ea"/>
                <a:cs typeface="+mn-cs"/>
              </a:rPr>
              <a:t>to </a:t>
            </a:r>
            <a:r>
              <a:rPr lang="en-US" sz="1200" b="1" kern="1200" dirty="0" smtClean="0">
                <a:solidFill>
                  <a:schemeClr val="tx1"/>
                </a:solidFill>
                <a:effectLst/>
                <a:latin typeface="+mn-lt"/>
                <a:ea typeface="+mn-ea"/>
                <a:cs typeface="+mn-cs"/>
              </a:rPr>
              <a:t>bring sinful people back </a:t>
            </a:r>
            <a:r>
              <a:rPr lang="en-US" sz="1200" kern="1200" dirty="0" smtClean="0">
                <a:solidFill>
                  <a:schemeClr val="tx1"/>
                </a:solidFill>
                <a:effectLst/>
                <a:latin typeface="+mn-lt"/>
                <a:ea typeface="+mn-ea"/>
                <a:cs typeface="+mn-cs"/>
              </a:rPr>
              <a:t>into a relationship with Himself.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Last week, we saw how </a:t>
            </a:r>
            <a:r>
              <a:rPr lang="en-US" sz="1200" b="1" kern="1200" dirty="0" smtClean="0">
                <a:solidFill>
                  <a:schemeClr val="tx1"/>
                </a:solidFill>
                <a:effectLst/>
                <a:latin typeface="+mn-lt"/>
                <a:ea typeface="+mn-ea"/>
                <a:cs typeface="+mn-cs"/>
              </a:rPr>
              <a:t>God chose </a:t>
            </a:r>
            <a:r>
              <a:rPr lang="en-US" sz="1200" kern="1200" dirty="0" smtClean="0">
                <a:solidFill>
                  <a:schemeClr val="tx1"/>
                </a:solidFill>
                <a:effectLst/>
                <a:latin typeface="+mn-lt"/>
                <a:ea typeface="+mn-ea"/>
                <a:cs typeface="+mn-cs"/>
              </a:rPr>
              <a:t>a man named </a:t>
            </a:r>
            <a:r>
              <a:rPr lang="en-US" sz="1200" b="1" kern="1200" dirty="0" smtClean="0">
                <a:solidFill>
                  <a:schemeClr val="tx1"/>
                </a:solidFill>
                <a:effectLst/>
                <a:latin typeface="+mn-lt"/>
                <a:ea typeface="+mn-ea"/>
                <a:cs typeface="+mn-cs"/>
              </a:rPr>
              <a:t>Abraham</a:t>
            </a:r>
            <a:r>
              <a:rPr lang="en-US" sz="1200" kern="1200" dirty="0" smtClean="0">
                <a:solidFill>
                  <a:schemeClr val="tx1"/>
                </a:solidFill>
                <a:effectLst/>
                <a:latin typeface="+mn-lt"/>
                <a:ea typeface="+mn-ea"/>
                <a:cs typeface="+mn-cs"/>
              </a:rPr>
              <a:t> to follow Him, making </a:t>
            </a:r>
            <a:r>
              <a:rPr lang="en-US" sz="1200" b="1" kern="1200" dirty="0" smtClean="0">
                <a:solidFill>
                  <a:schemeClr val="tx1"/>
                </a:solidFill>
                <a:effectLst/>
                <a:latin typeface="+mn-lt"/>
                <a:ea typeface="+mn-ea"/>
                <a:cs typeface="+mn-cs"/>
              </a:rPr>
              <a:t>a promise </a:t>
            </a:r>
            <a:r>
              <a:rPr lang="en-US" sz="1200" kern="1200" dirty="0" smtClean="0">
                <a:solidFill>
                  <a:schemeClr val="tx1"/>
                </a:solidFill>
                <a:effectLst/>
                <a:latin typeface="+mn-lt"/>
                <a:ea typeface="+mn-ea"/>
                <a:cs typeface="+mn-cs"/>
              </a:rPr>
              <a:t>that </a:t>
            </a:r>
            <a:r>
              <a:rPr lang="en-US" sz="1200" b="1" kern="1200" dirty="0" smtClean="0">
                <a:solidFill>
                  <a:schemeClr val="tx1"/>
                </a:solidFill>
                <a:effectLst/>
                <a:latin typeface="+mn-lt"/>
                <a:ea typeface="+mn-ea"/>
                <a:cs typeface="+mn-cs"/>
              </a:rPr>
              <a:t>one of his descendants </a:t>
            </a:r>
            <a:r>
              <a:rPr lang="en-US" sz="1200" kern="1200" dirty="0" smtClean="0">
                <a:solidFill>
                  <a:schemeClr val="tx1"/>
                </a:solidFill>
                <a:effectLst/>
                <a:latin typeface="+mn-lt"/>
                <a:ea typeface="+mn-ea"/>
                <a:cs typeface="+mn-cs"/>
              </a:rPr>
              <a:t>would become a blessing to </a:t>
            </a:r>
            <a:r>
              <a:rPr lang="en-US" sz="1200" b="1" kern="1200" dirty="0" smtClean="0">
                <a:solidFill>
                  <a:schemeClr val="tx1"/>
                </a:solidFill>
                <a:effectLst/>
                <a:latin typeface="+mn-lt"/>
                <a:ea typeface="+mn-ea"/>
                <a:cs typeface="+mn-cs"/>
              </a:rPr>
              <a:t>all nations</a:t>
            </a:r>
            <a:r>
              <a:rPr lang="en-US" sz="1200" kern="1200" dirty="0" smtClean="0">
                <a:solidFill>
                  <a:schemeClr val="tx1"/>
                </a:solidFill>
                <a:effectLst/>
                <a:latin typeface="+mn-lt"/>
                <a:ea typeface="+mn-ea"/>
                <a:cs typeface="+mn-cs"/>
              </a:rPr>
              <a:t>.  His grandson, Israel, moved his entire family to Egypt at the invitation of Pharaoh, settling in the best part of land.</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4</a:t>
            </a:fld>
            <a:endParaRPr lang="en-US"/>
          </a:p>
        </p:txBody>
      </p:sp>
    </p:spTree>
    <p:extLst>
      <p:ext uri="{BB962C8B-B14F-4D97-AF65-F5344CB8AC3E}">
        <p14:creationId xmlns:p14="http://schemas.microsoft.com/office/powerpoint/2010/main" val="169990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But all of the Egyptian Pharaohs did not appreciate the Israelites.  During the Shang Dynasty (</a:t>
            </a:r>
            <a:r>
              <a:rPr lang="en-US" sz="1200" b="0" i="0" kern="1200" dirty="0" err="1" smtClean="0">
                <a:solidFill>
                  <a:schemeClr val="tx1"/>
                </a:solidFill>
                <a:effectLst/>
                <a:latin typeface="+mn-lt"/>
                <a:ea typeface="+mn-ea"/>
                <a:cs typeface="+mn-cs"/>
              </a:rPr>
              <a:t>Shāng</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cháo</a:t>
            </a:r>
            <a:r>
              <a:rPr lang="en-US" sz="1200" b="0" i="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~1300BC), we see that Joseph and his generation died, but the Israelite population grew very fast (</a:t>
            </a:r>
            <a:r>
              <a:rPr lang="en-US" sz="1200" b="1" kern="1200" dirty="0" smtClean="0">
                <a:solidFill>
                  <a:schemeClr val="tx1"/>
                </a:solidFill>
                <a:effectLst/>
                <a:latin typeface="+mn-lt"/>
                <a:ea typeface="+mn-ea"/>
                <a:cs typeface="+mn-cs"/>
              </a:rPr>
              <a:t>Exodus 1:6-10 OT93)</a:t>
            </a:r>
            <a:r>
              <a:rPr lang="en-US" sz="1200" kern="1200" dirty="0" smtClean="0">
                <a:solidFill>
                  <a:schemeClr val="tx1"/>
                </a:solidFill>
                <a:effectLst/>
                <a:latin typeface="+mn-lt"/>
                <a:ea typeface="+mn-ea"/>
                <a:cs typeface="+mn-cs"/>
              </a:rPr>
              <a:t>.  A new leader came into power over Egypt who did not show kindness to Joseph’s relatives.  He was afraid that the Israelites may fight against the Egyptians if war broke out </a:t>
            </a:r>
            <a:r>
              <a:rPr lang="en-US" sz="1200" b="1" kern="1200" dirty="0" smtClean="0">
                <a:solidFill>
                  <a:schemeClr val="tx1"/>
                </a:solidFill>
                <a:effectLst/>
                <a:latin typeface="+mn-lt"/>
                <a:ea typeface="+mn-ea"/>
                <a:cs typeface="+mn-cs"/>
              </a:rPr>
              <a:t>(Exodus 1:11-14)</a:t>
            </a:r>
            <a:r>
              <a:rPr lang="en-US" sz="1200" kern="1200" dirty="0" smtClean="0">
                <a:solidFill>
                  <a:schemeClr val="tx1"/>
                </a:solidFill>
                <a:effectLst/>
                <a:latin typeface="+mn-lt"/>
                <a:ea typeface="+mn-ea"/>
                <a:cs typeface="+mn-cs"/>
              </a:rPr>
              <a:t>.  They then forced the Israelites to become slaves.  They made them work hard and treated them badly.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But Israel kept growing.  So Pharaoh ordered all of the Hebrew midwives to kill any male child born (</a:t>
            </a:r>
            <a:r>
              <a:rPr lang="en-US" sz="1200" b="1" kern="1200" dirty="0" smtClean="0">
                <a:solidFill>
                  <a:schemeClr val="tx1"/>
                </a:solidFill>
                <a:effectLst/>
                <a:latin typeface="+mn-lt"/>
                <a:ea typeface="+mn-ea"/>
                <a:cs typeface="+mn-cs"/>
              </a:rPr>
              <a:t>Exodus 1:15-17)</a:t>
            </a:r>
            <a:r>
              <a:rPr lang="en-US" sz="1200" kern="1200" dirty="0" smtClean="0">
                <a:solidFill>
                  <a:schemeClr val="tx1"/>
                </a:solidFill>
                <a:effectLst/>
                <a:latin typeface="+mn-lt"/>
                <a:ea typeface="+mn-ea"/>
                <a:cs typeface="+mn-cs"/>
              </a:rPr>
              <a:t>, but the midwives feared God, and they did not do what Pharaoh said.  So the people of Israel kept increasing, and God blessed the midwives.  Once Pharaoh realized that this was not working, he ordered all male children born to be thrown into the Nile River (</a:t>
            </a:r>
            <a:r>
              <a:rPr lang="en-US" sz="1200" b="1" kern="1200" dirty="0" smtClean="0">
                <a:solidFill>
                  <a:schemeClr val="tx1"/>
                </a:solidFill>
                <a:effectLst/>
                <a:latin typeface="+mn-lt"/>
                <a:ea typeface="+mn-ea"/>
                <a:cs typeface="+mn-cs"/>
              </a:rPr>
              <a:t>vs.22</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5</a:t>
            </a:fld>
            <a:endParaRPr lang="en-US"/>
          </a:p>
        </p:txBody>
      </p:sp>
    </p:spTree>
    <p:extLst>
      <p:ext uri="{BB962C8B-B14F-4D97-AF65-F5344CB8AC3E}">
        <p14:creationId xmlns:p14="http://schemas.microsoft.com/office/powerpoint/2010/main" val="63874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At this time an Israelite woman gave birth to a boy (</a:t>
            </a:r>
            <a:r>
              <a:rPr lang="en-US" sz="1200" b="1" kern="1200" dirty="0" smtClean="0">
                <a:solidFill>
                  <a:schemeClr val="tx1"/>
                </a:solidFill>
                <a:effectLst/>
                <a:latin typeface="+mn-lt"/>
                <a:ea typeface="+mn-ea"/>
                <a:cs typeface="+mn-cs"/>
              </a:rPr>
              <a:t>Exodus 2:1,2 OT94</a:t>
            </a:r>
            <a:r>
              <a:rPr lang="en-US" sz="1200" kern="1200" dirty="0" smtClean="0">
                <a:solidFill>
                  <a:schemeClr val="tx1"/>
                </a:solidFill>
                <a:effectLst/>
                <a:latin typeface="+mn-lt"/>
                <a:ea typeface="+mn-ea"/>
                <a:cs typeface="+mn-cs"/>
              </a:rPr>
              <a:t>) and hid him for 3 months.  When she did not think she could hide him any longer, she put him in a basket and placed the basket among the reeds on the Nile River.  Pharaoh’s daughter went to the river and found the baby.  She took him in as her own son and named him Moses (</a:t>
            </a:r>
            <a:r>
              <a:rPr lang="en-US" sz="1200" b="1" kern="1200" dirty="0" smtClean="0">
                <a:solidFill>
                  <a:schemeClr val="tx1"/>
                </a:solidFill>
                <a:effectLst/>
                <a:latin typeface="+mn-lt"/>
                <a:ea typeface="+mn-ea"/>
                <a:cs typeface="+mn-cs"/>
              </a:rPr>
              <a:t>Exodus 2:10</a:t>
            </a:r>
            <a:r>
              <a:rPr lang="en-US" sz="1200" kern="1200" dirty="0" smtClean="0">
                <a:solidFill>
                  <a:schemeClr val="tx1"/>
                </a:solidFill>
                <a:effectLst/>
                <a:latin typeface="+mn-lt"/>
                <a:ea typeface="+mn-ea"/>
                <a:cs typeface="+mn-cs"/>
              </a:rPr>
              <a:t>).  What are some of the advantages Moses would have living in Pharaoh’s household?</a:t>
            </a:r>
          </a:p>
          <a:p>
            <a:pPr hangingPunct="0"/>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Even though he was raised as an Egyptian prince, Moses still understood that He was a child of Israel.  One day, while watching an Egyptian beating an Israelite (</a:t>
            </a:r>
            <a:r>
              <a:rPr lang="en-US" sz="1200" b="1" kern="1200" dirty="0" smtClean="0">
                <a:solidFill>
                  <a:schemeClr val="tx1"/>
                </a:solidFill>
                <a:effectLst/>
                <a:latin typeface="+mn-lt"/>
                <a:ea typeface="+mn-ea"/>
                <a:cs typeface="+mn-cs"/>
              </a:rPr>
              <a:t>Exodus 2:11-15</a:t>
            </a:r>
            <a:r>
              <a:rPr lang="en-US" sz="1200" kern="1200" dirty="0" smtClean="0">
                <a:solidFill>
                  <a:schemeClr val="tx1"/>
                </a:solidFill>
                <a:effectLst/>
                <a:latin typeface="+mn-lt"/>
                <a:ea typeface="+mn-ea"/>
                <a:cs typeface="+mn-cs"/>
              </a:rPr>
              <a:t>), he decided to try and solve the problem with his own efforts.  As a result of his actions, he fled from Egypt. What did Moses do to try to help his people?  Did the people appreciate his help? Could one human release the children of Israel from Egypt?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Exodus 2:23-25</a:t>
            </a:r>
            <a:r>
              <a:rPr lang="en-US" sz="1200" kern="1200" dirty="0" smtClean="0">
                <a:solidFill>
                  <a:schemeClr val="tx1"/>
                </a:solidFill>
                <a:effectLst/>
                <a:latin typeface="+mn-lt"/>
                <a:ea typeface="+mn-ea"/>
                <a:cs typeface="+mn-cs"/>
              </a:rPr>
              <a:t>, we see that the king of Egypt died.  The Israelites were still in slavery, and they cried to God for help.  God heard their cries, and He honored His promises to Abraham, Isaac, and Jacob.</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6</a:t>
            </a:fld>
            <a:endParaRPr lang="en-US"/>
          </a:p>
        </p:txBody>
      </p:sp>
    </p:spTree>
    <p:extLst>
      <p:ext uri="{BB962C8B-B14F-4D97-AF65-F5344CB8AC3E}">
        <p14:creationId xmlns:p14="http://schemas.microsoft.com/office/powerpoint/2010/main" val="2685166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In </a:t>
            </a:r>
            <a:r>
              <a:rPr lang="en-US" sz="1200" b="1" kern="1200" dirty="0" smtClean="0">
                <a:solidFill>
                  <a:schemeClr val="tx1"/>
                </a:solidFill>
                <a:effectLst/>
                <a:latin typeface="+mn-lt"/>
                <a:ea typeface="+mn-ea"/>
                <a:cs typeface="+mn-cs"/>
              </a:rPr>
              <a:t>Exodus 3:1,</a:t>
            </a:r>
            <a:r>
              <a:rPr lang="en-US" sz="1200" kern="1200" dirty="0" smtClean="0">
                <a:solidFill>
                  <a:schemeClr val="tx1"/>
                </a:solidFill>
                <a:effectLst/>
                <a:latin typeface="+mn-lt"/>
                <a:ea typeface="+mn-ea"/>
                <a:cs typeface="+mn-cs"/>
              </a:rPr>
              <a:t> we see that Moses had a major career change, from Prince of Egypt to a lowly shepherd on the edge of the desert.  </a:t>
            </a:r>
          </a:p>
          <a:p>
            <a:pPr hangingPunct="0"/>
            <a:endParaRPr lang="en-US" sz="1200" kern="1200" dirty="0" smtClean="0">
              <a:solidFill>
                <a:schemeClr val="tx1"/>
              </a:solidFill>
              <a:effectLst/>
              <a:latin typeface="+mn-lt"/>
              <a:ea typeface="+mn-ea"/>
              <a:cs typeface="+mn-cs"/>
            </a:endParaRPr>
          </a:p>
          <a:p>
            <a:pPr hangingPunct="0"/>
            <a:r>
              <a:rPr lang="en-US" sz="1200" b="1" kern="1200" dirty="0" smtClean="0">
                <a:solidFill>
                  <a:schemeClr val="tx1"/>
                </a:solidFill>
                <a:effectLst/>
                <a:latin typeface="+mn-lt"/>
                <a:ea typeface="+mn-ea"/>
                <a:cs typeface="+mn-cs"/>
              </a:rPr>
              <a:t>Step 1 (v.2) – enlightenment: </a:t>
            </a:r>
            <a:r>
              <a:rPr lang="en-US" sz="1200" b="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God appeared to Moses in a flame of fire from within the bush.  </a:t>
            </a:r>
          </a:p>
          <a:p>
            <a:pPr hangingPunct="0"/>
            <a:r>
              <a:rPr lang="en-US" sz="1200" b="1" kern="1200" dirty="0" smtClean="0">
                <a:solidFill>
                  <a:schemeClr val="tx1"/>
                </a:solidFill>
                <a:effectLst/>
                <a:latin typeface="+mn-lt"/>
                <a:ea typeface="+mn-ea"/>
                <a:cs typeface="+mn-cs"/>
              </a:rPr>
              <a:t>Step 2 (v.3) – investigation: </a:t>
            </a:r>
            <a:r>
              <a:rPr lang="en-US" sz="1200" kern="1200" dirty="0" smtClean="0">
                <a:solidFill>
                  <a:schemeClr val="tx1"/>
                </a:solidFill>
                <a:effectLst/>
                <a:latin typeface="+mn-lt"/>
                <a:ea typeface="+mn-ea"/>
                <a:cs typeface="+mn-cs"/>
              </a:rPr>
              <a:t>Moses saw the bush on fire, but noticed that it was not burning up so he went to see it.</a:t>
            </a: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Step 3 (v.4) – calling:</a:t>
            </a:r>
            <a:r>
              <a:rPr lang="en-US" sz="1200" kern="1200" dirty="0" smtClean="0">
                <a:solidFill>
                  <a:schemeClr val="tx1"/>
                </a:solidFill>
                <a:effectLst/>
                <a:latin typeface="+mn-lt"/>
                <a:ea typeface="+mn-ea"/>
                <a:cs typeface="+mn-cs"/>
              </a:rPr>
              <a:t>  When the LORD saw that he had gone over to look, God called to him by name from within the bush.  God told him that He is the God of Abraham, Isaac and Jacob.  </a:t>
            </a:r>
          </a:p>
          <a:p>
            <a:pPr hangingPunct="0"/>
            <a:r>
              <a:rPr lang="en-US" sz="1200" b="1" kern="1200" dirty="0" smtClean="0">
                <a:solidFill>
                  <a:schemeClr val="tx1"/>
                </a:solidFill>
                <a:effectLst/>
                <a:latin typeface="+mn-lt"/>
                <a:ea typeface="+mn-ea"/>
                <a:cs typeface="+mn-cs"/>
              </a:rPr>
              <a:t>Step 4 (v.5,6) – humility: </a:t>
            </a:r>
            <a:r>
              <a:rPr lang="en-US" sz="1200" kern="1200" dirty="0" smtClean="0">
                <a:solidFill>
                  <a:schemeClr val="tx1"/>
                </a:solidFill>
                <a:effectLst/>
                <a:latin typeface="+mn-lt"/>
                <a:ea typeface="+mn-ea"/>
                <a:cs typeface="+mn-cs"/>
              </a:rPr>
              <a:t> At this, Moses hid his face because he was afraid to look at God.</a:t>
            </a:r>
            <a:r>
              <a:rPr lang="en-US" sz="1200" b="1" kern="1200" dirty="0" smtClean="0">
                <a:solidFill>
                  <a:schemeClr val="tx1"/>
                </a:solidFill>
                <a:effectLst/>
                <a:latin typeface="+mn-lt"/>
                <a:ea typeface="+mn-ea"/>
                <a:cs typeface="+mn-cs"/>
              </a:rPr>
              <a:t>  </a:t>
            </a:r>
          </a:p>
          <a:p>
            <a:pPr hangingPunct="0"/>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God then told Moses that He was concerned about the children of Israel and planned to lead them out of slavery in Egypt to a new land (</a:t>
            </a:r>
            <a:r>
              <a:rPr lang="en-US" sz="1200" b="1" kern="1200" dirty="0" smtClean="0">
                <a:solidFill>
                  <a:schemeClr val="tx1"/>
                </a:solidFill>
                <a:effectLst/>
                <a:latin typeface="+mn-lt"/>
                <a:ea typeface="+mn-ea"/>
                <a:cs typeface="+mn-cs"/>
              </a:rPr>
              <a:t>v.9,10</a:t>
            </a:r>
            <a:r>
              <a:rPr lang="en-US" sz="1200" kern="120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7</a:t>
            </a:fld>
            <a:endParaRPr lang="en-US"/>
          </a:p>
        </p:txBody>
      </p:sp>
    </p:spTree>
    <p:extLst>
      <p:ext uri="{BB962C8B-B14F-4D97-AF65-F5344CB8AC3E}">
        <p14:creationId xmlns:p14="http://schemas.microsoft.com/office/powerpoint/2010/main" val="3923175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Moses told God that he did not feel like he was the right man for the job (</a:t>
            </a:r>
            <a:r>
              <a:rPr lang="en-US" sz="1200" b="1" kern="1200" dirty="0" smtClean="0">
                <a:solidFill>
                  <a:schemeClr val="tx1"/>
                </a:solidFill>
                <a:effectLst/>
                <a:latin typeface="+mn-lt"/>
                <a:ea typeface="+mn-ea"/>
                <a:cs typeface="+mn-cs"/>
              </a:rPr>
              <a:t>v.11</a:t>
            </a:r>
            <a:r>
              <a:rPr lang="en-US" sz="1200" kern="1200" dirty="0" smtClean="0">
                <a:solidFill>
                  <a:schemeClr val="tx1"/>
                </a:solidFill>
                <a:effectLst/>
                <a:latin typeface="+mn-lt"/>
                <a:ea typeface="+mn-ea"/>
                <a:cs typeface="+mn-cs"/>
              </a:rPr>
              <a:t>).  God told Moses that He would be with him (</a:t>
            </a:r>
            <a:r>
              <a:rPr lang="en-US" sz="1200" b="1" kern="1200" dirty="0" smtClean="0">
                <a:solidFill>
                  <a:schemeClr val="tx1"/>
                </a:solidFill>
                <a:effectLst/>
                <a:latin typeface="+mn-lt"/>
                <a:ea typeface="+mn-ea"/>
                <a:cs typeface="+mn-cs"/>
              </a:rPr>
              <a:t>v.12</a:t>
            </a:r>
            <a:r>
              <a:rPr lang="en-US" sz="1200" kern="1200" dirty="0" smtClean="0">
                <a:solidFill>
                  <a:schemeClr val="tx1"/>
                </a:solidFill>
                <a:effectLst/>
                <a:latin typeface="+mn-lt"/>
                <a:ea typeface="+mn-ea"/>
                <a:cs typeface="+mn-cs"/>
              </a:rPr>
              <a:t> – step 5 – relationship) and he told him that when he had brought the people out of Egypt, they would worship God on that very mountain.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Moses had been educated in the courts of Pharaoh, taught about many Egyptian gods like “Ra” the sun god, “</a:t>
            </a:r>
            <a:r>
              <a:rPr lang="en-US" sz="1200" kern="1200" dirty="0" err="1" smtClean="0">
                <a:solidFill>
                  <a:schemeClr val="tx1"/>
                </a:solidFill>
                <a:effectLst/>
                <a:latin typeface="+mn-lt"/>
                <a:ea typeface="+mn-ea"/>
                <a:cs typeface="+mn-cs"/>
              </a:rPr>
              <a:t>Geb</a:t>
            </a:r>
            <a:r>
              <a:rPr lang="en-US" sz="1200" kern="1200" dirty="0" smtClean="0">
                <a:solidFill>
                  <a:schemeClr val="tx1"/>
                </a:solidFill>
                <a:effectLst/>
                <a:latin typeface="+mn-lt"/>
                <a:ea typeface="+mn-ea"/>
                <a:cs typeface="+mn-cs"/>
              </a:rPr>
              <a:t>” the earth god, “Isis” the goddess of magic, “</a:t>
            </a:r>
            <a:r>
              <a:rPr lang="en-US" sz="1200" kern="1200" dirty="0" err="1" smtClean="0">
                <a:solidFill>
                  <a:schemeClr val="tx1"/>
                </a:solidFill>
                <a:effectLst/>
                <a:latin typeface="+mn-lt"/>
                <a:ea typeface="+mn-ea"/>
                <a:cs typeface="+mn-cs"/>
              </a:rPr>
              <a:t>Heket</a:t>
            </a:r>
            <a:r>
              <a:rPr lang="en-US" sz="1200" kern="1200" dirty="0" smtClean="0">
                <a:solidFill>
                  <a:schemeClr val="tx1"/>
                </a:solidFill>
                <a:effectLst/>
                <a:latin typeface="+mn-lt"/>
                <a:ea typeface="+mn-ea"/>
                <a:cs typeface="+mn-cs"/>
              </a:rPr>
              <a:t>” the goddess of frogs, “</a:t>
            </a:r>
            <a:r>
              <a:rPr lang="en-US" sz="1200" kern="1200" dirty="0" err="1" smtClean="0">
                <a:solidFill>
                  <a:schemeClr val="tx1"/>
                </a:solidFill>
                <a:effectLst/>
                <a:latin typeface="+mn-lt"/>
                <a:ea typeface="+mn-ea"/>
                <a:cs typeface="+mn-cs"/>
              </a:rPr>
              <a:t>Hapi</a:t>
            </a:r>
            <a:r>
              <a:rPr lang="en-US" sz="1200" kern="1200" dirty="0" smtClean="0">
                <a:solidFill>
                  <a:schemeClr val="tx1"/>
                </a:solidFill>
                <a:effectLst/>
                <a:latin typeface="+mn-lt"/>
                <a:ea typeface="+mn-ea"/>
                <a:cs typeface="+mn-cs"/>
              </a:rPr>
              <a:t>” the god of the Nile, etc.  So to him, it seemed important to know the name of God so that the people would believe he had truly been sent on this mission (</a:t>
            </a:r>
            <a:r>
              <a:rPr lang="en-US" sz="1200" b="1" kern="1200" dirty="0" smtClean="0">
                <a:solidFill>
                  <a:schemeClr val="tx1"/>
                </a:solidFill>
                <a:effectLst/>
                <a:latin typeface="+mn-lt"/>
                <a:ea typeface="+mn-ea"/>
                <a:cs typeface="+mn-cs"/>
              </a:rPr>
              <a:t>Exodus 3:13</a:t>
            </a:r>
            <a:r>
              <a:rPr lang="en-US" sz="1200" kern="1200" dirty="0" smtClean="0">
                <a:solidFill>
                  <a:schemeClr val="tx1"/>
                </a:solidFill>
                <a:effectLst/>
                <a:latin typeface="+mn-lt"/>
                <a:ea typeface="+mn-ea"/>
                <a:cs typeface="+mn-cs"/>
              </a:rPr>
              <a:t>).  </a:t>
            </a:r>
          </a:p>
          <a:p>
            <a:pPr hangingPunct="0"/>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In response, God says something very important about Himself in </a:t>
            </a:r>
            <a:r>
              <a:rPr lang="en-US" sz="1200" b="1" kern="1200" dirty="0" smtClean="0">
                <a:solidFill>
                  <a:schemeClr val="tx1"/>
                </a:solidFill>
                <a:effectLst/>
                <a:latin typeface="+mn-lt"/>
                <a:ea typeface="+mn-ea"/>
                <a:cs typeface="+mn-cs"/>
              </a:rPr>
              <a:t>verse 14</a:t>
            </a:r>
            <a:r>
              <a:rPr lang="en-US" sz="1200" kern="1200" dirty="0" smtClean="0">
                <a:solidFill>
                  <a:schemeClr val="tx1"/>
                </a:solidFill>
                <a:effectLst/>
                <a:latin typeface="+mn-lt"/>
                <a:ea typeface="+mn-ea"/>
                <a:cs typeface="+mn-cs"/>
              </a:rPr>
              <a:t>.  He is not like manmade gods, invented in the human imagination.  </a:t>
            </a:r>
            <a:r>
              <a:rPr lang="en-US" sz="1200" b="1" kern="1200" dirty="0" smtClean="0">
                <a:solidFill>
                  <a:schemeClr val="tx1"/>
                </a:solidFill>
                <a:effectLst/>
                <a:latin typeface="+mn-lt"/>
                <a:ea typeface="+mn-ea"/>
                <a:cs typeface="+mn-cs"/>
              </a:rPr>
              <a:t>He is entirely different </a:t>
            </a:r>
            <a:r>
              <a:rPr lang="en-US" sz="1200" kern="1200" dirty="0" smtClean="0">
                <a:solidFill>
                  <a:schemeClr val="tx1"/>
                </a:solidFill>
                <a:effectLst/>
                <a:latin typeface="+mn-lt"/>
                <a:ea typeface="+mn-ea"/>
                <a:cs typeface="+mn-cs"/>
              </a:rPr>
              <a:t>– He is “I AM” – the only One who is </a:t>
            </a:r>
            <a:r>
              <a:rPr lang="en-US" sz="1200" b="1" kern="1200" dirty="0" smtClean="0">
                <a:solidFill>
                  <a:schemeClr val="tx1"/>
                </a:solidFill>
                <a:effectLst/>
                <a:latin typeface="+mn-lt"/>
                <a:ea typeface="+mn-ea"/>
                <a:cs typeface="+mn-cs"/>
              </a:rPr>
              <a:t>self-existent</a:t>
            </a:r>
            <a:r>
              <a:rPr lang="en-US" sz="1200" kern="1200" dirty="0" smtClean="0">
                <a:solidFill>
                  <a:schemeClr val="tx1"/>
                </a:solidFill>
                <a:effectLst/>
                <a:latin typeface="+mn-lt"/>
                <a:ea typeface="+mn-ea"/>
                <a:cs typeface="+mn-cs"/>
              </a:rPr>
              <a:t>, without beginning or end.  And soon, He will make it very clear to the Egyptians, the Israelis, and the entire world that He is the One true God.</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8</a:t>
            </a:fld>
            <a:endParaRPr lang="en-US"/>
          </a:p>
        </p:txBody>
      </p:sp>
    </p:spTree>
    <p:extLst>
      <p:ext uri="{BB962C8B-B14F-4D97-AF65-F5344CB8AC3E}">
        <p14:creationId xmlns:p14="http://schemas.microsoft.com/office/powerpoint/2010/main" val="3483054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Before Moses began his journey to Egypt, God made it clear that Moses should expect Pharaoh to resist (v.19,20).  And as God had said, Pharaoh was stubborn and proud (</a:t>
            </a:r>
            <a:r>
              <a:rPr lang="en-US" sz="1200" b="1" kern="1200" dirty="0" smtClean="0">
                <a:solidFill>
                  <a:schemeClr val="tx1"/>
                </a:solidFill>
                <a:effectLst/>
                <a:latin typeface="+mn-lt"/>
                <a:ea typeface="+mn-ea"/>
                <a:cs typeface="+mn-cs"/>
              </a:rPr>
              <a:t>Exodus 5:1,2</a:t>
            </a:r>
            <a:r>
              <a:rPr lang="en-US" sz="1200" kern="1200" dirty="0" smtClean="0">
                <a:solidFill>
                  <a:schemeClr val="tx1"/>
                </a:solidFill>
                <a:effectLst/>
                <a:latin typeface="+mn-lt"/>
                <a:ea typeface="+mn-ea"/>
                <a:cs typeface="+mn-cs"/>
              </a:rPr>
              <a:t>).  Based on his answer, Pharaoh sounds like He did not know God now and </a:t>
            </a:r>
            <a:r>
              <a:rPr lang="en-US" sz="1200" b="1" kern="1200" dirty="0" smtClean="0">
                <a:solidFill>
                  <a:schemeClr val="tx1"/>
                </a:solidFill>
                <a:effectLst/>
                <a:latin typeface="+mn-lt"/>
                <a:ea typeface="+mn-ea"/>
                <a:cs typeface="+mn-cs"/>
              </a:rPr>
              <a:t>didn’t expect to know Him in the future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He was the king, he gave the commands</a:t>
            </a:r>
            <a:r>
              <a:rPr lang="en-US" sz="1200" kern="1200" dirty="0" smtClean="0">
                <a:solidFill>
                  <a:schemeClr val="tx1"/>
                </a:solidFill>
                <a:effectLst/>
                <a:latin typeface="+mn-lt"/>
                <a:ea typeface="+mn-ea"/>
                <a:cs typeface="+mn-cs"/>
              </a:rPr>
              <a:t>, and he was satisfied with worshiping the gods of Egypt and the physical things that they represented.  </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Although the Israelites living in Egypt had heard about the Lord and what He had done for Abraham, Isaac, Jacob, and Joseph, they had never experienced His power personally.  Now the Lord was going to use this evil Pharaoh and his rebellion to display His power and wisdom to the Israelites so that they would know that He was still the almighty and caring God of Israel (</a:t>
            </a:r>
            <a:r>
              <a:rPr lang="en-US" sz="1200" b="1" kern="1200" dirty="0" smtClean="0">
                <a:solidFill>
                  <a:schemeClr val="tx1"/>
                </a:solidFill>
                <a:effectLst/>
                <a:latin typeface="+mn-lt"/>
                <a:ea typeface="+mn-ea"/>
                <a:cs typeface="+mn-cs"/>
              </a:rPr>
              <a:t>Exodus 6:7</a:t>
            </a:r>
            <a:r>
              <a:rPr lang="en-US" sz="1200" kern="1200" dirty="0" smtClean="0">
                <a:solidFill>
                  <a:schemeClr val="tx1"/>
                </a:solidFill>
                <a:effectLst/>
                <a:latin typeface="+mn-lt"/>
                <a:ea typeface="+mn-ea"/>
                <a:cs typeface="+mn-cs"/>
              </a:rPr>
              <a:t>).  He also planned to show the Egyptians that He alone is the true and living God with power over the whole earth (</a:t>
            </a:r>
            <a:r>
              <a:rPr lang="en-US" sz="1200" b="1" kern="1200" dirty="0" smtClean="0">
                <a:solidFill>
                  <a:schemeClr val="tx1"/>
                </a:solidFill>
                <a:effectLst/>
                <a:latin typeface="+mn-lt"/>
                <a:ea typeface="+mn-ea"/>
                <a:cs typeface="+mn-cs"/>
              </a:rPr>
              <a:t>Exodus 7:5</a:t>
            </a:r>
            <a:r>
              <a:rPr lang="en-US" sz="1200" kern="1200" dirty="0" smtClean="0">
                <a:solidFill>
                  <a:schemeClr val="tx1"/>
                </a:solidFill>
                <a:effectLst/>
                <a:latin typeface="+mn-lt"/>
                <a:ea typeface="+mn-ea"/>
                <a:cs typeface="+mn-cs"/>
              </a:rPr>
              <a:t>).  The gods whom they trusted and worshipped were unable to protect them from the true and living God of all.  But remember this: even in the midst of God’s judgment, He has a merciful plan.  He knows that all people, Israelite or Egyptian, are never satisfied with weak and powerless gods, including money, fame, and power.  Keep that in mind – I’ll show you something special about that later.</a:t>
            </a:r>
          </a:p>
          <a:p>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9</a:t>
            </a:fld>
            <a:endParaRPr lang="en-US"/>
          </a:p>
        </p:txBody>
      </p:sp>
    </p:spTree>
    <p:extLst>
      <p:ext uri="{BB962C8B-B14F-4D97-AF65-F5344CB8AC3E}">
        <p14:creationId xmlns:p14="http://schemas.microsoft.com/office/powerpoint/2010/main" val="296891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Step by step, God begins to bring judgment to all of the things that the Egyptians worshiped, starting by turning the </a:t>
            </a:r>
            <a:r>
              <a:rPr lang="en-US" sz="1200" u="sng" kern="1200" dirty="0" smtClean="0">
                <a:solidFill>
                  <a:schemeClr val="tx1"/>
                </a:solidFill>
                <a:effectLst/>
                <a:latin typeface="+mn-lt"/>
                <a:ea typeface="+mn-ea"/>
                <a:cs typeface="+mn-cs"/>
              </a:rPr>
              <a:t>Nile</a:t>
            </a:r>
            <a:r>
              <a:rPr lang="en-US" sz="1200" kern="1200" dirty="0" smtClean="0">
                <a:solidFill>
                  <a:schemeClr val="tx1"/>
                </a:solidFill>
                <a:effectLst/>
                <a:latin typeface="+mn-lt"/>
                <a:ea typeface="+mn-ea"/>
                <a:cs typeface="+mn-cs"/>
              </a:rPr>
              <a:t> river into </a:t>
            </a:r>
            <a:r>
              <a:rPr lang="en-US" sz="1200" u="sng" kern="1200" dirty="0" smtClean="0">
                <a:solidFill>
                  <a:schemeClr val="tx1"/>
                </a:solidFill>
                <a:effectLst/>
                <a:latin typeface="+mn-lt"/>
                <a:ea typeface="+mn-ea"/>
                <a:cs typeface="+mn-cs"/>
              </a:rPr>
              <a:t>blood</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Exodus 7:20,21</a:t>
            </a:r>
            <a:r>
              <a:rPr lang="en-US" sz="1200" kern="1200" dirty="0" smtClean="0">
                <a:solidFill>
                  <a:schemeClr val="tx1"/>
                </a:solidFill>
                <a:effectLst/>
                <a:latin typeface="+mn-lt"/>
                <a:ea typeface="+mn-ea"/>
                <a:cs typeface="+mn-cs"/>
              </a:rPr>
              <a:t>).  But Pharaoh’s magicians did a trick, turning some water of their own into blood (</a:t>
            </a:r>
            <a:r>
              <a:rPr lang="en-US" sz="1200" b="1" kern="1200" dirty="0" smtClean="0">
                <a:solidFill>
                  <a:schemeClr val="tx1"/>
                </a:solidFill>
                <a:effectLst/>
                <a:latin typeface="+mn-lt"/>
                <a:ea typeface="+mn-ea"/>
                <a:cs typeface="+mn-cs"/>
              </a:rPr>
              <a:t>v.22</a:t>
            </a:r>
            <a:r>
              <a:rPr lang="en-US" sz="1200" kern="1200" dirty="0" smtClean="0">
                <a:solidFill>
                  <a:schemeClr val="tx1"/>
                </a:solidFill>
                <a:effectLst/>
                <a:latin typeface="+mn-lt"/>
                <a:ea typeface="+mn-ea"/>
                <a:cs typeface="+mn-cs"/>
              </a:rPr>
              <a:t>), helping Pharaoh to ignore the judgment of God (harden his heart).  Notice this – whenever God seeks to reach out to people, there is a liar (Satan) who will produce a counterfeit (fake) to try and lead people away.   The next week, God brought millions of </a:t>
            </a:r>
            <a:r>
              <a:rPr lang="en-US" sz="1200" u="sng" kern="1200" dirty="0" smtClean="0">
                <a:solidFill>
                  <a:schemeClr val="tx1"/>
                </a:solidFill>
                <a:effectLst/>
                <a:latin typeface="+mn-lt"/>
                <a:ea typeface="+mn-ea"/>
                <a:cs typeface="+mn-cs"/>
              </a:rPr>
              <a:t>frogs</a:t>
            </a:r>
            <a:r>
              <a:rPr lang="en-US" sz="1200" kern="1200" dirty="0" smtClean="0">
                <a:solidFill>
                  <a:schemeClr val="tx1"/>
                </a:solidFill>
                <a:effectLst/>
                <a:latin typeface="+mn-lt"/>
                <a:ea typeface="+mn-ea"/>
                <a:cs typeface="+mn-cs"/>
              </a:rPr>
              <a:t> up into everyone’s houses (</a:t>
            </a:r>
            <a:r>
              <a:rPr lang="en-US" sz="1200" b="1" kern="1200" dirty="0" smtClean="0">
                <a:solidFill>
                  <a:schemeClr val="tx1"/>
                </a:solidFill>
                <a:effectLst/>
                <a:latin typeface="+mn-lt"/>
                <a:ea typeface="+mn-ea"/>
                <a:cs typeface="+mn-cs"/>
              </a:rPr>
              <a:t>Exodus 8:6-8</a:t>
            </a:r>
            <a:r>
              <a:rPr lang="en-US" sz="1200" kern="1200" dirty="0" smtClean="0">
                <a:solidFill>
                  <a:schemeClr val="tx1"/>
                </a:solidFill>
                <a:effectLst/>
                <a:latin typeface="+mn-lt"/>
                <a:ea typeface="+mn-ea"/>
                <a:cs typeface="+mn-cs"/>
              </a:rPr>
              <a:t>).  Even though the magicians did their own trick, Pharaoh asked for mercy.  But when the pain was over, Pharaoh hardened his heart again (</a:t>
            </a:r>
            <a:r>
              <a:rPr lang="en-US" sz="1200" b="1" kern="1200" dirty="0" smtClean="0">
                <a:solidFill>
                  <a:schemeClr val="tx1"/>
                </a:solidFill>
                <a:effectLst/>
                <a:latin typeface="+mn-lt"/>
                <a:ea typeface="+mn-ea"/>
                <a:cs typeface="+mn-cs"/>
              </a:rPr>
              <a:t>vs.15</a:t>
            </a:r>
            <a:r>
              <a:rPr lang="en-US" sz="1200" kern="1200" dirty="0" smtClean="0">
                <a:solidFill>
                  <a:schemeClr val="tx1"/>
                </a:solidFill>
                <a:effectLst/>
                <a:latin typeface="+mn-lt"/>
                <a:ea typeface="+mn-ea"/>
                <a:cs typeface="+mn-cs"/>
              </a:rPr>
              <a:t>).</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Next, God turned the dust of the earth into </a:t>
            </a:r>
            <a:r>
              <a:rPr lang="en-US" sz="1200" u="sng" kern="1200" dirty="0" smtClean="0">
                <a:solidFill>
                  <a:schemeClr val="tx1"/>
                </a:solidFill>
                <a:effectLst/>
                <a:latin typeface="+mn-lt"/>
                <a:ea typeface="+mn-ea"/>
                <a:cs typeface="+mn-cs"/>
              </a:rPr>
              <a:t>gnats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vs.16</a:t>
            </a:r>
            <a:r>
              <a:rPr lang="en-US" sz="1200" kern="1200" dirty="0" smtClean="0">
                <a:solidFill>
                  <a:schemeClr val="tx1"/>
                </a:solidFill>
                <a:effectLst/>
                <a:latin typeface="+mn-lt"/>
                <a:ea typeface="+mn-ea"/>
                <a:cs typeface="+mn-cs"/>
              </a:rPr>
              <a:t>).  Don’t just think that “the hand of God” works on the scale of planets and stars – the “finger of God” (</a:t>
            </a:r>
            <a:r>
              <a:rPr lang="en-US" sz="1200" b="1" kern="1200" dirty="0" smtClean="0">
                <a:solidFill>
                  <a:schemeClr val="tx1"/>
                </a:solidFill>
                <a:effectLst/>
                <a:latin typeface="+mn-lt"/>
                <a:ea typeface="+mn-ea"/>
                <a:cs typeface="+mn-cs"/>
              </a:rPr>
              <a:t>vs. 19</a:t>
            </a:r>
            <a:r>
              <a:rPr lang="en-US" sz="1200" kern="1200" dirty="0" smtClean="0">
                <a:solidFill>
                  <a:schemeClr val="tx1"/>
                </a:solidFill>
                <a:effectLst/>
                <a:latin typeface="+mn-lt"/>
                <a:ea typeface="+mn-ea"/>
                <a:cs typeface="+mn-cs"/>
              </a:rPr>
              <a:t>) also works on the microscopic level.  But Pharaoh has refused to believe in spite of the evidence.  Next, God does something even more amazing: He sends swarms of </a:t>
            </a:r>
            <a:r>
              <a:rPr lang="en-US" sz="1200" u="sng" kern="1200" dirty="0" smtClean="0">
                <a:solidFill>
                  <a:schemeClr val="tx1"/>
                </a:solidFill>
                <a:effectLst/>
                <a:latin typeface="+mn-lt"/>
                <a:ea typeface="+mn-ea"/>
                <a:cs typeface="+mn-cs"/>
              </a:rPr>
              <a:t>flies</a:t>
            </a:r>
            <a:r>
              <a:rPr lang="en-US" sz="1200" kern="1200" dirty="0" smtClean="0">
                <a:solidFill>
                  <a:schemeClr val="tx1"/>
                </a:solidFill>
                <a:effectLst/>
                <a:latin typeface="+mn-lt"/>
                <a:ea typeface="+mn-ea"/>
                <a:cs typeface="+mn-cs"/>
              </a:rPr>
              <a:t> into Egypt, but keeps them out of the province of Goshen (</a:t>
            </a:r>
            <a:r>
              <a:rPr lang="en-US" sz="1200" b="1" kern="1200" dirty="0" smtClean="0">
                <a:solidFill>
                  <a:schemeClr val="tx1"/>
                </a:solidFill>
                <a:effectLst/>
                <a:latin typeface="+mn-lt"/>
                <a:ea typeface="+mn-ea"/>
                <a:cs typeface="+mn-cs"/>
              </a:rPr>
              <a:t>vs.22-24</a:t>
            </a:r>
            <a:r>
              <a:rPr lang="en-US" sz="1200" kern="1200" dirty="0" smtClean="0">
                <a:solidFill>
                  <a:schemeClr val="tx1"/>
                </a:solidFill>
                <a:effectLst/>
                <a:latin typeface="+mn-lt"/>
                <a:ea typeface="+mn-ea"/>
                <a:cs typeface="+mn-cs"/>
              </a:rPr>
              <a:t>). But once again, Pharaoh hardens his heart when the flies are gone (</a:t>
            </a:r>
            <a:r>
              <a:rPr lang="en-US" sz="1200" b="1" kern="1200" dirty="0" smtClean="0">
                <a:solidFill>
                  <a:schemeClr val="tx1"/>
                </a:solidFill>
                <a:effectLst/>
                <a:latin typeface="+mn-lt"/>
                <a:ea typeface="+mn-ea"/>
                <a:cs typeface="+mn-cs"/>
              </a:rPr>
              <a:t>vs. 30-32</a:t>
            </a:r>
            <a:r>
              <a:rPr lang="en-US" sz="1200" kern="1200" dirty="0" smtClean="0">
                <a:solidFill>
                  <a:schemeClr val="tx1"/>
                </a:solidFill>
                <a:effectLst/>
                <a:latin typeface="+mn-lt"/>
                <a:ea typeface="+mn-ea"/>
                <a:cs typeface="+mn-cs"/>
              </a:rPr>
              <a:t>).</a:t>
            </a:r>
          </a:p>
          <a:p>
            <a:endParaRPr lang="en-US" dirty="0" smtClean="0"/>
          </a:p>
          <a:p>
            <a:r>
              <a:rPr lang="en-US" sz="1200" kern="1200" dirty="0" smtClean="0">
                <a:solidFill>
                  <a:schemeClr val="tx1"/>
                </a:solidFill>
                <a:effectLst/>
                <a:latin typeface="+mn-lt"/>
                <a:ea typeface="+mn-ea"/>
                <a:cs typeface="+mn-cs"/>
              </a:rPr>
              <a:t>Now, the severity of the plagues rises. God brings a sickness among the Egyptian </a:t>
            </a:r>
            <a:r>
              <a:rPr lang="en-US" sz="1200" u="sng" kern="1200" dirty="0" smtClean="0">
                <a:solidFill>
                  <a:schemeClr val="tx1"/>
                </a:solidFill>
                <a:effectLst/>
                <a:latin typeface="+mn-lt"/>
                <a:ea typeface="+mn-ea"/>
                <a:cs typeface="+mn-cs"/>
              </a:rPr>
              <a:t>cattle</a:t>
            </a:r>
            <a:r>
              <a:rPr lang="en-US" sz="1200" kern="1200" dirty="0" smtClean="0">
                <a:solidFill>
                  <a:schemeClr val="tx1"/>
                </a:solidFill>
                <a:effectLst/>
                <a:latin typeface="+mn-lt"/>
                <a:ea typeface="+mn-ea"/>
                <a:cs typeface="+mn-cs"/>
              </a:rPr>
              <a:t> but spares the Israelite ones (</a:t>
            </a:r>
            <a:r>
              <a:rPr lang="en-US" sz="1200" b="1" kern="1200" dirty="0" smtClean="0">
                <a:solidFill>
                  <a:schemeClr val="tx1"/>
                </a:solidFill>
                <a:effectLst/>
                <a:latin typeface="+mn-lt"/>
                <a:ea typeface="+mn-ea"/>
                <a:cs typeface="+mn-cs"/>
              </a:rPr>
              <a:t>Exodus 9:6,7</a:t>
            </a:r>
            <a:r>
              <a:rPr lang="en-US" sz="1200" kern="1200" dirty="0" smtClean="0">
                <a:solidFill>
                  <a:schemeClr val="tx1"/>
                </a:solidFill>
                <a:effectLst/>
                <a:latin typeface="+mn-lt"/>
                <a:ea typeface="+mn-ea"/>
                <a:cs typeface="+mn-cs"/>
              </a:rPr>
              <a:t>).  But in spite of this great loss, the stubborn Pharaoh continues to harden his heart. </a:t>
            </a:r>
            <a:endParaRPr lang="en-US" dirty="0"/>
          </a:p>
        </p:txBody>
      </p:sp>
      <p:sp>
        <p:nvSpPr>
          <p:cNvPr id="4" name="Slide Number Placeholder 3"/>
          <p:cNvSpPr>
            <a:spLocks noGrp="1"/>
          </p:cNvSpPr>
          <p:nvPr>
            <p:ph type="sldNum" sz="quarter" idx="10"/>
          </p:nvPr>
        </p:nvSpPr>
        <p:spPr/>
        <p:txBody>
          <a:bodyPr/>
          <a:lstStyle/>
          <a:p>
            <a:fld id="{830611DA-793C-4E45-A68A-2C91B87DA364}" type="slidenum">
              <a:rPr lang="en-US" smtClean="0"/>
              <a:t>10</a:t>
            </a:fld>
            <a:endParaRPr lang="en-US"/>
          </a:p>
        </p:txBody>
      </p:sp>
    </p:spTree>
    <p:extLst>
      <p:ext uri="{BB962C8B-B14F-4D97-AF65-F5344CB8AC3E}">
        <p14:creationId xmlns:p14="http://schemas.microsoft.com/office/powerpoint/2010/main" val="2878761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5/29/2023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5/29/2023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5/29/2023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5/29/2023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5/29/2023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5/29/2023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5/29/2023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5/29/2023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15962"/>
          </a:xfrm>
        </p:spPr>
        <p:txBody>
          <a:bodyPr>
            <a:normAutofit fontScale="90000"/>
          </a:bodyPr>
          <a:lstStyle/>
          <a:p>
            <a:r>
              <a:rPr lang="en-US" b="1" u="sng" dirty="0" smtClean="0"/>
              <a:t>Study Plan</a:t>
            </a:r>
            <a:endParaRPr lang="en-US" b="1" u="sng" dirty="0"/>
          </a:p>
        </p:txBody>
      </p:sp>
      <p:graphicFrame>
        <p:nvGraphicFramePr>
          <p:cNvPr id="4" name="Table 3"/>
          <p:cNvGraphicFramePr>
            <a:graphicFrameLocks noGrp="1"/>
          </p:cNvGraphicFramePr>
          <p:nvPr>
            <p:extLst/>
          </p:nvPr>
        </p:nvGraphicFramePr>
        <p:xfrm>
          <a:off x="304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Did</a:t>
                      </a:r>
                      <a:r>
                        <a:rPr lang="en-US" sz="2800" u="none" strike="noStrike" baseline="0" dirty="0" smtClean="0">
                          <a:effectLst/>
                        </a:rPr>
                        <a:t> God Really Create the World</a:t>
                      </a:r>
                      <a:r>
                        <a:rPr lang="en-US" sz="2800" u="none" strike="noStrike" dirty="0" smtClean="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smtClean="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is the purpose of the Ten Commandments?</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Are Biblical heroes all good guys?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did Jesus perform miracles?</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304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04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4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4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6121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u="sng" dirty="0" smtClean="0"/>
              <a:t>The judgment of God against Egypt</a:t>
            </a:r>
            <a:endParaRPr lang="en-US" sz="4000" u="sng" dirty="0"/>
          </a:p>
        </p:txBody>
      </p:sp>
      <p:sp>
        <p:nvSpPr>
          <p:cNvPr id="4" name="Content Placeholder 3"/>
          <p:cNvSpPr>
            <a:spLocks noGrp="1"/>
          </p:cNvSpPr>
          <p:nvPr>
            <p:ph idx="1"/>
          </p:nvPr>
        </p:nvSpPr>
        <p:spPr>
          <a:xfrm>
            <a:off x="304800" y="990600"/>
            <a:ext cx="8610600" cy="5562600"/>
          </a:xfrm>
        </p:spPr>
        <p:txBody>
          <a:bodyPr>
            <a:normAutofit fontScale="85000" lnSpcReduction="20000"/>
          </a:bodyPr>
          <a:lstStyle/>
          <a:p>
            <a:pPr marL="514350" indent="-514350">
              <a:spcAft>
                <a:spcPts val="1200"/>
              </a:spcAft>
              <a:buFont typeface="+mj-lt"/>
              <a:buAutoNum type="arabicPeriod"/>
            </a:pPr>
            <a:r>
              <a:rPr lang="en-US" sz="3100" b="1" dirty="0" smtClean="0"/>
              <a:t>Exodus 7:20-21 </a:t>
            </a:r>
            <a:r>
              <a:rPr lang="en-US" sz="3100" dirty="0" smtClean="0"/>
              <a:t>&gt; The river turned to </a:t>
            </a:r>
            <a:r>
              <a:rPr lang="en-US" sz="3100" b="1" dirty="0" smtClean="0"/>
              <a:t>blood</a:t>
            </a:r>
          </a:p>
          <a:p>
            <a:pPr marL="457200" lvl="1" indent="0">
              <a:spcAft>
                <a:spcPts val="1200"/>
              </a:spcAft>
              <a:buNone/>
            </a:pPr>
            <a:r>
              <a:rPr lang="en-US" sz="2700" dirty="0" smtClean="0"/>
              <a:t>Verse 22: the magician’s trick </a:t>
            </a:r>
            <a:r>
              <a:rPr lang="en-US" sz="2700" smtClean="0"/>
              <a:t>turns Pharaoh’s heart </a:t>
            </a:r>
            <a:r>
              <a:rPr lang="en-US" sz="2700" dirty="0" smtClean="0"/>
              <a:t>away</a:t>
            </a:r>
          </a:p>
          <a:p>
            <a:pPr marL="514350" indent="-514350">
              <a:spcAft>
                <a:spcPts val="1200"/>
              </a:spcAft>
              <a:buFont typeface="+mj-lt"/>
              <a:buAutoNum type="arabicPeriod"/>
            </a:pPr>
            <a:r>
              <a:rPr lang="en-US" sz="3100" b="1" dirty="0" smtClean="0"/>
              <a:t>Exodus 8:6-8 </a:t>
            </a:r>
            <a:r>
              <a:rPr lang="en-US" sz="3100" dirty="0"/>
              <a:t>&gt; </a:t>
            </a:r>
            <a:r>
              <a:rPr lang="en-US" sz="3100" dirty="0" smtClean="0"/>
              <a:t>Millions of </a:t>
            </a:r>
            <a:r>
              <a:rPr lang="en-US" sz="3100" b="1" dirty="0" smtClean="0"/>
              <a:t>frogs</a:t>
            </a:r>
          </a:p>
          <a:p>
            <a:pPr marL="457200" lvl="1" indent="0">
              <a:spcAft>
                <a:spcPts val="1200"/>
              </a:spcAft>
              <a:buNone/>
            </a:pPr>
            <a:r>
              <a:rPr lang="en-US" sz="2700" dirty="0" smtClean="0"/>
              <a:t>Verses 8,15: Pharaoh hardened his heart</a:t>
            </a:r>
          </a:p>
          <a:p>
            <a:pPr marL="514350" indent="-514350">
              <a:spcAft>
                <a:spcPts val="1200"/>
              </a:spcAft>
              <a:buFont typeface="+mj-lt"/>
              <a:buAutoNum type="arabicPeriod"/>
            </a:pPr>
            <a:r>
              <a:rPr lang="en-US" sz="3100" b="1" dirty="0" smtClean="0"/>
              <a:t>Exodus 8:16,19 </a:t>
            </a:r>
            <a:r>
              <a:rPr lang="en-US" sz="3100" dirty="0"/>
              <a:t>&gt; </a:t>
            </a:r>
            <a:r>
              <a:rPr lang="en-US" sz="3100" b="1" dirty="0" smtClean="0"/>
              <a:t>Gnats</a:t>
            </a:r>
            <a:r>
              <a:rPr lang="en-US" sz="3100" dirty="0" smtClean="0"/>
              <a:t> on men and animals</a:t>
            </a:r>
          </a:p>
          <a:p>
            <a:pPr marL="457200" lvl="1" indent="0">
              <a:spcAft>
                <a:spcPts val="1200"/>
              </a:spcAft>
              <a:buNone/>
            </a:pPr>
            <a:r>
              <a:rPr lang="en-US" sz="2700" dirty="0" smtClean="0"/>
              <a:t>Verse 19: Pharaoh hardened his heart</a:t>
            </a:r>
          </a:p>
          <a:p>
            <a:pPr marL="514350" indent="-514350">
              <a:spcAft>
                <a:spcPts val="1200"/>
              </a:spcAft>
              <a:buFont typeface="+mj-lt"/>
              <a:buAutoNum type="arabicPeriod"/>
            </a:pPr>
            <a:r>
              <a:rPr lang="en-US" sz="3100" b="1" dirty="0" smtClean="0"/>
              <a:t>Exodus 8:21-24 </a:t>
            </a:r>
            <a:r>
              <a:rPr lang="en-US" sz="3100" dirty="0"/>
              <a:t>&gt; </a:t>
            </a:r>
            <a:r>
              <a:rPr lang="en-US" sz="3100" b="1" dirty="0" smtClean="0"/>
              <a:t>Flies</a:t>
            </a:r>
            <a:r>
              <a:rPr lang="en-US" sz="3100" dirty="0" smtClean="0"/>
              <a:t> in Egypt but not in Goshen</a:t>
            </a:r>
          </a:p>
          <a:p>
            <a:pPr marL="400050" lvl="2" indent="0">
              <a:spcAft>
                <a:spcPts val="1200"/>
              </a:spcAft>
              <a:buNone/>
            </a:pPr>
            <a:r>
              <a:rPr lang="en-US" sz="2700" dirty="0" smtClean="0"/>
              <a:t>Verses 30-32: </a:t>
            </a:r>
            <a:r>
              <a:rPr lang="en-US" sz="2700" dirty="0"/>
              <a:t>Pharaoh hardened his heart</a:t>
            </a:r>
          </a:p>
          <a:p>
            <a:pPr marL="514350" indent="-514350">
              <a:spcAft>
                <a:spcPts val="1200"/>
              </a:spcAft>
              <a:buFont typeface="+mj-lt"/>
              <a:buAutoNum type="arabicPeriod"/>
            </a:pPr>
            <a:r>
              <a:rPr lang="en-US" sz="3100" b="1" dirty="0" smtClean="0"/>
              <a:t>Exodus 9:6,7 </a:t>
            </a:r>
            <a:r>
              <a:rPr lang="en-US" sz="3100" dirty="0" smtClean="0"/>
              <a:t>&gt; Egyptian </a:t>
            </a:r>
            <a:r>
              <a:rPr lang="en-US" sz="3100" b="1" dirty="0" smtClean="0"/>
              <a:t>cattle</a:t>
            </a:r>
            <a:r>
              <a:rPr lang="en-US" sz="3100" dirty="0" smtClean="0"/>
              <a:t> die</a:t>
            </a:r>
          </a:p>
          <a:p>
            <a:pPr marL="457200" lvl="1" indent="0">
              <a:spcAft>
                <a:spcPts val="1200"/>
              </a:spcAft>
              <a:buNone/>
            </a:pPr>
            <a:r>
              <a:rPr lang="en-US" sz="2700" dirty="0"/>
              <a:t>Verse 7</a:t>
            </a:r>
            <a:r>
              <a:rPr lang="en-US" sz="2700" dirty="0" smtClean="0"/>
              <a:t>: </a:t>
            </a:r>
            <a:r>
              <a:rPr lang="en-US" sz="2700" dirty="0"/>
              <a:t>Pharaoh hardened his </a:t>
            </a:r>
            <a:r>
              <a:rPr lang="en-US" sz="2700" dirty="0" smtClean="0"/>
              <a:t>heart</a:t>
            </a:r>
          </a:p>
          <a:p>
            <a:pPr marL="514350" indent="-514350">
              <a:spcAft>
                <a:spcPts val="1200"/>
              </a:spcAft>
              <a:buFont typeface="+mj-lt"/>
              <a:buAutoNum type="arabicPeriod"/>
            </a:pPr>
            <a:endParaRPr lang="en-US" dirty="0"/>
          </a:p>
        </p:txBody>
      </p:sp>
    </p:spTree>
    <p:extLst>
      <p:ext uri="{BB962C8B-B14F-4D97-AF65-F5344CB8AC3E}">
        <p14:creationId xmlns:p14="http://schemas.microsoft.com/office/powerpoint/2010/main" val="3988996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4">
                                            <p:txEl>
                                              <p:pRg st="7" end="7"/>
                                            </p:txEl>
                                          </p:spTgt>
                                        </p:tgtEl>
                                        <p:attrNameLst>
                                          <p:attrName>style.visibility</p:attrName>
                                        </p:attrNameLst>
                                      </p:cBhvr>
                                      <p:to>
                                        <p:strVal val="visible"/>
                                      </p:to>
                                    </p:set>
                                    <p:animEffect transition="in" filter="wipe(left)">
                                      <p:cBhvr>
                                        <p:cTn id="40" dur="500"/>
                                        <p:tgtEl>
                                          <p:spTgt spid="4">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
                                            <p:txEl>
                                              <p:pRg st="8" end="8"/>
                                            </p:txEl>
                                          </p:spTgt>
                                        </p:tgtEl>
                                        <p:attrNameLst>
                                          <p:attrName>style.visibility</p:attrName>
                                        </p:attrNameLst>
                                      </p:cBhvr>
                                      <p:to>
                                        <p:strVal val="visible"/>
                                      </p:to>
                                    </p:set>
                                    <p:animEffect transition="in" filter="wipe(left)">
                                      <p:cBhvr>
                                        <p:cTn id="45" dur="500"/>
                                        <p:tgtEl>
                                          <p:spTgt spid="4">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4">
                                            <p:txEl>
                                              <p:pRg st="9" end="9"/>
                                            </p:txEl>
                                          </p:spTgt>
                                        </p:tgtEl>
                                        <p:attrNameLst>
                                          <p:attrName>style.visibility</p:attrName>
                                        </p:attrNameLst>
                                      </p:cBhvr>
                                      <p:to>
                                        <p:strVal val="visible"/>
                                      </p:to>
                                    </p:set>
                                    <p:animEffect transition="in" filter="wipe(left)">
                                      <p:cBhvr>
                                        <p:cTn id="50"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u="sng" dirty="0" smtClean="0"/>
              <a:t>The judgment of God against Egypt</a:t>
            </a:r>
            <a:endParaRPr lang="en-US" sz="4000" u="sng" dirty="0"/>
          </a:p>
        </p:txBody>
      </p:sp>
      <p:sp>
        <p:nvSpPr>
          <p:cNvPr id="4" name="Content Placeholder 3"/>
          <p:cNvSpPr>
            <a:spLocks noGrp="1"/>
          </p:cNvSpPr>
          <p:nvPr>
            <p:ph idx="1"/>
          </p:nvPr>
        </p:nvSpPr>
        <p:spPr>
          <a:xfrm>
            <a:off x="304800" y="990600"/>
            <a:ext cx="8610600" cy="5562600"/>
          </a:xfrm>
        </p:spPr>
        <p:txBody>
          <a:bodyPr>
            <a:normAutofit fontScale="92500" lnSpcReduction="20000"/>
          </a:bodyPr>
          <a:lstStyle/>
          <a:p>
            <a:pPr marL="514350" indent="-514350">
              <a:spcAft>
                <a:spcPts val="1200"/>
              </a:spcAft>
              <a:buFont typeface="+mj-lt"/>
              <a:buAutoNum type="arabicPeriod" startAt="6"/>
            </a:pPr>
            <a:r>
              <a:rPr lang="en-US" sz="3100" b="1" dirty="0" smtClean="0"/>
              <a:t>Exodus 9:10 </a:t>
            </a:r>
            <a:r>
              <a:rPr lang="en-US" sz="3100" dirty="0" smtClean="0"/>
              <a:t>&gt; </a:t>
            </a:r>
            <a:r>
              <a:rPr lang="en-US" sz="3100" b="1" dirty="0" smtClean="0"/>
              <a:t>Boils</a:t>
            </a:r>
            <a:r>
              <a:rPr lang="en-US" sz="3100" dirty="0" smtClean="0"/>
              <a:t> and sores on men and beasts</a:t>
            </a:r>
          </a:p>
          <a:p>
            <a:pPr marL="457200" lvl="1" indent="0">
              <a:spcAft>
                <a:spcPts val="1200"/>
              </a:spcAft>
              <a:buNone/>
            </a:pPr>
            <a:r>
              <a:rPr lang="en-US" sz="2700" dirty="0" smtClean="0"/>
              <a:t>Verse 12: Pharaoh has hardened his heart so often, now </a:t>
            </a:r>
            <a:r>
              <a:rPr lang="en-US" sz="2700" u="sng" dirty="0" smtClean="0"/>
              <a:t>God</a:t>
            </a:r>
            <a:r>
              <a:rPr lang="en-US" sz="2700" dirty="0" smtClean="0"/>
              <a:t> hardens it for him</a:t>
            </a:r>
          </a:p>
          <a:p>
            <a:pPr marL="457200" lvl="1" indent="0">
              <a:spcAft>
                <a:spcPts val="1200"/>
              </a:spcAft>
              <a:buNone/>
            </a:pPr>
            <a:r>
              <a:rPr lang="en-US" sz="2700" dirty="0" smtClean="0"/>
              <a:t>Verse 15: God has shown great mercy by not destroying the people of Egypt quickly and completely</a:t>
            </a:r>
          </a:p>
          <a:p>
            <a:pPr marL="457200" lvl="1" indent="0">
              <a:spcAft>
                <a:spcPts val="1200"/>
              </a:spcAft>
              <a:buNone/>
            </a:pPr>
            <a:r>
              <a:rPr lang="en-US" sz="2700" dirty="0" smtClean="0"/>
              <a:t>Verses 19,20:  God gives a merciful warning to the people</a:t>
            </a:r>
          </a:p>
          <a:p>
            <a:pPr marL="514350" indent="-514350">
              <a:spcAft>
                <a:spcPts val="1200"/>
              </a:spcAft>
              <a:buFont typeface="+mj-lt"/>
              <a:buAutoNum type="arabicPeriod" startAt="6"/>
            </a:pPr>
            <a:r>
              <a:rPr lang="en-US" sz="3100" b="1" dirty="0" smtClean="0"/>
              <a:t>Exodus 9:25,26 </a:t>
            </a:r>
            <a:r>
              <a:rPr lang="en-US" sz="3100" dirty="0" smtClean="0"/>
              <a:t>&gt; Supernatural </a:t>
            </a:r>
            <a:r>
              <a:rPr lang="en-US" sz="3100" b="1" dirty="0" smtClean="0"/>
              <a:t>hail</a:t>
            </a:r>
            <a:r>
              <a:rPr lang="en-US" sz="3100" dirty="0" smtClean="0"/>
              <a:t> storm</a:t>
            </a:r>
          </a:p>
          <a:p>
            <a:pPr marL="457200" lvl="1" indent="0">
              <a:spcAft>
                <a:spcPts val="1200"/>
              </a:spcAft>
              <a:buNone/>
            </a:pPr>
            <a:r>
              <a:rPr lang="en-US" sz="2700" dirty="0" smtClean="0"/>
              <a:t>Verses 34: Pharaoh hardened his heart</a:t>
            </a:r>
          </a:p>
          <a:p>
            <a:pPr marL="457200" lvl="1" indent="0">
              <a:spcAft>
                <a:spcPts val="1200"/>
              </a:spcAft>
              <a:buNone/>
            </a:pPr>
            <a:r>
              <a:rPr lang="en-US" sz="2700" dirty="0" smtClean="0"/>
              <a:t>Exodus 10:7  Pharaoh is warned by his own counselors</a:t>
            </a:r>
          </a:p>
          <a:p>
            <a:pPr marL="514350" indent="-514350">
              <a:spcAft>
                <a:spcPts val="1200"/>
              </a:spcAft>
              <a:buFont typeface="+mj-lt"/>
              <a:buAutoNum type="arabicPeriod" startAt="6"/>
            </a:pPr>
            <a:r>
              <a:rPr lang="en-US" sz="3100" b="1" dirty="0" smtClean="0"/>
              <a:t>Exodus 10:15 </a:t>
            </a:r>
            <a:r>
              <a:rPr lang="en-US" sz="3100" dirty="0"/>
              <a:t>&gt; </a:t>
            </a:r>
            <a:r>
              <a:rPr lang="en-US" sz="3100" b="1" dirty="0" smtClean="0"/>
              <a:t>Locusts</a:t>
            </a:r>
            <a:endParaRPr lang="en-US" sz="2700" b="1" dirty="0" smtClean="0"/>
          </a:p>
          <a:p>
            <a:pPr marL="514350" indent="-514350">
              <a:spcAft>
                <a:spcPts val="1200"/>
              </a:spcAft>
              <a:buFont typeface="+mj-lt"/>
              <a:buAutoNum type="arabicPeriod" startAt="6"/>
            </a:pPr>
            <a:r>
              <a:rPr lang="en-US" sz="3100" b="1" dirty="0" smtClean="0"/>
              <a:t>Exodus 10:21-24 </a:t>
            </a:r>
            <a:r>
              <a:rPr lang="en-US" sz="3100" dirty="0"/>
              <a:t>&gt; </a:t>
            </a:r>
            <a:r>
              <a:rPr lang="en-US" sz="3100" b="1" dirty="0" smtClean="0"/>
              <a:t>Darkness</a:t>
            </a:r>
          </a:p>
        </p:txBody>
      </p:sp>
    </p:spTree>
    <p:extLst>
      <p:ext uri="{BB962C8B-B14F-4D97-AF65-F5344CB8AC3E}">
        <p14:creationId xmlns:p14="http://schemas.microsoft.com/office/powerpoint/2010/main" val="3192436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50" y="690562"/>
            <a:ext cx="9176910" cy="6167438"/>
          </a:xfrm>
          <a:prstGeom prst="rect">
            <a:avLst/>
          </a:prstGeom>
        </p:spPr>
      </p:pic>
      <p:sp>
        <p:nvSpPr>
          <p:cNvPr id="5" name="TextBox 4"/>
          <p:cNvSpPr txBox="1"/>
          <p:nvPr/>
        </p:nvSpPr>
        <p:spPr>
          <a:xfrm>
            <a:off x="0" y="86380"/>
            <a:ext cx="9151960" cy="523220"/>
          </a:xfrm>
          <a:prstGeom prst="rect">
            <a:avLst/>
          </a:prstGeom>
          <a:noFill/>
        </p:spPr>
        <p:txBody>
          <a:bodyPr wrap="square" rtlCol="0">
            <a:spAutoFit/>
          </a:bodyPr>
          <a:lstStyle/>
          <a:p>
            <a:pPr algn="ctr"/>
            <a:r>
              <a:rPr lang="en-US" sz="2800" b="1" dirty="0" smtClean="0"/>
              <a:t>Exodus 12:12 </a:t>
            </a:r>
            <a:r>
              <a:rPr lang="en-US" sz="2800" dirty="0" smtClean="0"/>
              <a:t>– Judgments against false gods of Egypt</a:t>
            </a:r>
            <a:endParaRPr lang="en-US" sz="2800" dirty="0"/>
          </a:p>
        </p:txBody>
      </p:sp>
      <p:sp>
        <p:nvSpPr>
          <p:cNvPr id="2" name="TextBox 1"/>
          <p:cNvSpPr txBox="1"/>
          <p:nvPr/>
        </p:nvSpPr>
        <p:spPr>
          <a:xfrm>
            <a:off x="5715000" y="2362200"/>
            <a:ext cx="3429000" cy="2554545"/>
          </a:xfrm>
          <a:prstGeom prst="rect">
            <a:avLst/>
          </a:prstGeom>
          <a:solidFill>
            <a:schemeClr val="bg1"/>
          </a:solidFill>
        </p:spPr>
        <p:txBody>
          <a:bodyPr wrap="square" rtlCol="0">
            <a:spAutoFit/>
          </a:bodyPr>
          <a:lstStyle/>
          <a:p>
            <a:r>
              <a:rPr lang="en-US" sz="3200" dirty="0" smtClean="0"/>
              <a:t>God loves us too much to allow idolatry to harden us against Him (Psalm 115:8)</a:t>
            </a:r>
            <a:endParaRPr lang="en-US" sz="3200" dirty="0"/>
          </a:p>
        </p:txBody>
      </p:sp>
    </p:spTree>
    <p:extLst>
      <p:ext uri="{BB962C8B-B14F-4D97-AF65-F5344CB8AC3E}">
        <p14:creationId xmlns:p14="http://schemas.microsoft.com/office/powerpoint/2010/main" val="4291074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b="1" u="sng" dirty="0" smtClean="0"/>
              <a:t>The Final Judgment</a:t>
            </a:r>
            <a:endParaRPr lang="en-US" sz="4000" b="1" u="sng" dirty="0"/>
          </a:p>
        </p:txBody>
      </p:sp>
      <p:sp>
        <p:nvSpPr>
          <p:cNvPr id="4" name="Content Placeholder 3"/>
          <p:cNvSpPr>
            <a:spLocks noGrp="1"/>
          </p:cNvSpPr>
          <p:nvPr>
            <p:ph idx="1"/>
          </p:nvPr>
        </p:nvSpPr>
        <p:spPr>
          <a:xfrm>
            <a:off x="152400" y="990600"/>
            <a:ext cx="8991600" cy="5562600"/>
          </a:xfrm>
        </p:spPr>
        <p:txBody>
          <a:bodyPr>
            <a:normAutofit/>
          </a:bodyPr>
          <a:lstStyle/>
          <a:p>
            <a:pPr marL="0" indent="0">
              <a:buNone/>
            </a:pPr>
            <a:r>
              <a:rPr lang="en-US" sz="3100" u="sng" dirty="0" smtClean="0"/>
              <a:t>Two purposes</a:t>
            </a:r>
            <a:r>
              <a:rPr lang="en-US" sz="3100" dirty="0" smtClean="0"/>
              <a:t> of this final judgment:</a:t>
            </a:r>
          </a:p>
          <a:p>
            <a:pPr marL="914400" lvl="1" indent="-514350">
              <a:buFont typeface="+mj-lt"/>
              <a:buAutoNum type="arabicPeriod"/>
            </a:pPr>
            <a:r>
              <a:rPr lang="en-US" sz="2700" dirty="0" smtClean="0"/>
              <a:t>Save the people of Israel from slavery</a:t>
            </a:r>
          </a:p>
          <a:p>
            <a:pPr marL="914400" lvl="1" indent="-514350">
              <a:spcAft>
                <a:spcPts val="1200"/>
              </a:spcAft>
              <a:buFont typeface="+mj-lt"/>
              <a:buAutoNum type="arabicPeriod"/>
            </a:pPr>
            <a:r>
              <a:rPr lang="en-US" sz="2700" dirty="0" smtClean="0"/>
              <a:t>A picture of God’s plan to save the world from sin</a:t>
            </a:r>
          </a:p>
          <a:p>
            <a:pPr marL="0" indent="0">
              <a:spcAft>
                <a:spcPts val="1200"/>
              </a:spcAft>
              <a:buNone/>
            </a:pPr>
            <a:r>
              <a:rPr lang="en-US" sz="3100" b="1" dirty="0" smtClean="0"/>
              <a:t>Exodus 12 </a:t>
            </a:r>
            <a:r>
              <a:rPr lang="en-US" sz="3100" dirty="0" smtClean="0"/>
              <a:t> &gt;  The Passover</a:t>
            </a:r>
          </a:p>
          <a:p>
            <a:pPr marL="857250" lvl="1" indent="-457200">
              <a:spcAft>
                <a:spcPts val="1200"/>
              </a:spcAft>
              <a:buFont typeface="Courier New" panose="02070309020205020404" pitchFamily="49" charset="0"/>
              <a:buChar char="o"/>
            </a:pPr>
            <a:r>
              <a:rPr lang="en-US" sz="2700" b="1" dirty="0" smtClean="0"/>
              <a:t>Verses 5-7</a:t>
            </a:r>
            <a:r>
              <a:rPr lang="en-US" sz="2700" dirty="0" smtClean="0"/>
              <a:t>: Kill a lamb; paint blood on the doorposts</a:t>
            </a:r>
          </a:p>
          <a:p>
            <a:pPr marL="857250" lvl="1" indent="-457200">
              <a:spcAft>
                <a:spcPts val="1200"/>
              </a:spcAft>
              <a:buFont typeface="Courier New" panose="02070309020205020404" pitchFamily="49" charset="0"/>
              <a:buChar char="o"/>
            </a:pPr>
            <a:r>
              <a:rPr lang="en-US" sz="2700" b="1" dirty="0" smtClean="0"/>
              <a:t>Verses 12-13</a:t>
            </a:r>
            <a:r>
              <a:rPr lang="en-US" sz="2700" dirty="0" smtClean="0"/>
              <a:t>: Every house with blood – a safe place</a:t>
            </a:r>
          </a:p>
          <a:p>
            <a:pPr marL="857250" lvl="1" indent="-457200">
              <a:spcAft>
                <a:spcPts val="1200"/>
              </a:spcAft>
              <a:buFont typeface="Courier New" panose="02070309020205020404" pitchFamily="49" charset="0"/>
              <a:buChar char="o"/>
            </a:pPr>
            <a:r>
              <a:rPr lang="en-US" sz="2700" b="1" dirty="0" smtClean="0"/>
              <a:t>Verse 14</a:t>
            </a:r>
            <a:r>
              <a:rPr lang="en-US" sz="2700" dirty="0" smtClean="0"/>
              <a:t>: Remember this “pass over” miracle annually</a:t>
            </a:r>
          </a:p>
          <a:p>
            <a:pPr marL="857250" lvl="1" indent="-457200">
              <a:spcAft>
                <a:spcPts val="1200"/>
              </a:spcAft>
              <a:buFont typeface="Courier New" panose="02070309020205020404" pitchFamily="49" charset="0"/>
              <a:buChar char="o"/>
            </a:pPr>
            <a:r>
              <a:rPr lang="en-US" sz="2700" b="1" dirty="0" smtClean="0"/>
              <a:t>Verses 29-30</a:t>
            </a:r>
            <a:r>
              <a:rPr lang="en-US" sz="2700" dirty="0" smtClean="0"/>
              <a:t>: Death in every house without blood</a:t>
            </a:r>
          </a:p>
          <a:p>
            <a:pPr marL="400050" lvl="1" indent="0">
              <a:spcAft>
                <a:spcPts val="1200"/>
              </a:spcAft>
              <a:buNone/>
            </a:pPr>
            <a:r>
              <a:rPr lang="en-US" sz="2700" dirty="0" smtClean="0"/>
              <a:t>	(Remember that Egypt killed Israel’s babies)</a:t>
            </a:r>
          </a:p>
        </p:txBody>
      </p:sp>
    </p:spTree>
    <p:extLst>
      <p:ext uri="{BB962C8B-B14F-4D97-AF65-F5344CB8AC3E}">
        <p14:creationId xmlns:p14="http://schemas.microsoft.com/office/powerpoint/2010/main" val="192480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76200"/>
            <a:ext cx="8534400" cy="914400"/>
          </a:xfrm>
        </p:spPr>
        <p:txBody>
          <a:bodyPr>
            <a:noAutofit/>
          </a:bodyPr>
          <a:lstStyle/>
          <a:p>
            <a:r>
              <a:rPr lang="en-US" sz="4000" b="1" u="sng" dirty="0" smtClean="0"/>
              <a:t>The Exodus (Exit from Egypt)</a:t>
            </a:r>
            <a:endParaRPr lang="en-US" sz="4000" b="1" u="sng" dirty="0"/>
          </a:p>
        </p:txBody>
      </p:sp>
      <p:sp>
        <p:nvSpPr>
          <p:cNvPr id="4" name="Content Placeholder 3"/>
          <p:cNvSpPr>
            <a:spLocks noGrp="1"/>
          </p:cNvSpPr>
          <p:nvPr>
            <p:ph idx="1"/>
          </p:nvPr>
        </p:nvSpPr>
        <p:spPr>
          <a:xfrm>
            <a:off x="0" y="762000"/>
            <a:ext cx="9144000" cy="6019800"/>
          </a:xfrm>
        </p:spPr>
        <p:txBody>
          <a:bodyPr>
            <a:normAutofit fontScale="92500" lnSpcReduction="10000"/>
          </a:bodyPr>
          <a:lstStyle/>
          <a:p>
            <a:pPr>
              <a:spcAft>
                <a:spcPts val="1200"/>
              </a:spcAft>
            </a:pPr>
            <a:r>
              <a:rPr lang="en-US" sz="3100" b="1" dirty="0" smtClean="0"/>
              <a:t>Exodus 12 </a:t>
            </a:r>
            <a:r>
              <a:rPr lang="en-US" sz="3100" dirty="0" smtClean="0"/>
              <a:t> &gt;  The Journey begins</a:t>
            </a:r>
          </a:p>
          <a:p>
            <a:pPr marL="857250" lvl="1" indent="-457200">
              <a:spcAft>
                <a:spcPts val="1200"/>
              </a:spcAft>
            </a:pPr>
            <a:r>
              <a:rPr lang="en-US" sz="2700" b="1" dirty="0" smtClean="0"/>
              <a:t>Verses 31-33</a:t>
            </a:r>
            <a:r>
              <a:rPr lang="en-US" sz="2700" dirty="0" smtClean="0"/>
              <a:t>: The people are set free</a:t>
            </a:r>
          </a:p>
          <a:p>
            <a:pPr marL="857250" lvl="1" indent="-457200">
              <a:spcAft>
                <a:spcPts val="1200"/>
              </a:spcAft>
            </a:pPr>
            <a:r>
              <a:rPr lang="en-US" sz="2700" b="1" dirty="0" smtClean="0"/>
              <a:t>Verses 37</a:t>
            </a:r>
            <a:r>
              <a:rPr lang="en-US" sz="2700" dirty="0" smtClean="0"/>
              <a:t>: Israel grew from 70 to ~2,000,000 people</a:t>
            </a:r>
          </a:p>
          <a:p>
            <a:pPr marL="857250" lvl="1" indent="-457200">
              <a:spcAft>
                <a:spcPts val="1200"/>
              </a:spcAft>
            </a:pPr>
            <a:r>
              <a:rPr lang="en-US" sz="2700" b="1" dirty="0" smtClean="0"/>
              <a:t>Verses 38</a:t>
            </a:r>
            <a:r>
              <a:rPr lang="en-US" sz="2700" dirty="0" smtClean="0"/>
              <a:t>: Some Egyptians also followed God (mercy)</a:t>
            </a:r>
          </a:p>
          <a:p>
            <a:pPr>
              <a:spcAft>
                <a:spcPts val="1200"/>
              </a:spcAft>
            </a:pPr>
            <a:r>
              <a:rPr lang="en-US" sz="3100" b="1" dirty="0" smtClean="0"/>
              <a:t>Things to remember from these </a:t>
            </a:r>
            <a:r>
              <a:rPr lang="en-US" sz="3100" b="1" u="sng" dirty="0" smtClean="0"/>
              <a:t>true</a:t>
            </a:r>
            <a:r>
              <a:rPr lang="en-US" sz="3100" b="1" dirty="0" smtClean="0"/>
              <a:t> stories:</a:t>
            </a:r>
          </a:p>
          <a:p>
            <a:pPr lvl="1">
              <a:spcAft>
                <a:spcPts val="1200"/>
              </a:spcAft>
            </a:pPr>
            <a:r>
              <a:rPr lang="en-US" sz="2700" dirty="0" smtClean="0"/>
              <a:t>Before Moses could lead the people out of Egypt, God </a:t>
            </a:r>
            <a:r>
              <a:rPr lang="en-US" sz="2700" b="1" dirty="0" smtClean="0"/>
              <a:t>humbled</a:t>
            </a:r>
            <a:r>
              <a:rPr lang="en-US" sz="2700" dirty="0" smtClean="0"/>
              <a:t> him </a:t>
            </a:r>
            <a:r>
              <a:rPr lang="en-US" sz="2700" b="1" dirty="0" smtClean="0"/>
              <a:t>(Isaiah 55:8).  </a:t>
            </a:r>
            <a:r>
              <a:rPr lang="en-US" sz="2700" dirty="0" smtClean="0"/>
              <a:t>God uses weak people for His great purposes </a:t>
            </a:r>
            <a:r>
              <a:rPr lang="en-US" sz="2700" b="1" dirty="0" smtClean="0"/>
              <a:t>(1 Corinthians 1:26).</a:t>
            </a:r>
          </a:p>
          <a:p>
            <a:pPr lvl="1">
              <a:spcAft>
                <a:spcPts val="1200"/>
              </a:spcAft>
            </a:pPr>
            <a:r>
              <a:rPr lang="en-US" sz="2700" dirty="0" smtClean="0"/>
              <a:t>Each time Pharaoh </a:t>
            </a:r>
            <a:r>
              <a:rPr lang="en-US" sz="2700" b="1" dirty="0" smtClean="0"/>
              <a:t>hardened</a:t>
            </a:r>
            <a:r>
              <a:rPr lang="en-US" sz="2700" dirty="0" smtClean="0"/>
              <a:t> his heart, he became less aware of God’s work around him (Sin blinds people to the truth).</a:t>
            </a:r>
          </a:p>
          <a:p>
            <a:pPr lvl="1">
              <a:spcAft>
                <a:spcPts val="1200"/>
              </a:spcAft>
            </a:pPr>
            <a:r>
              <a:rPr lang="en-US" sz="2700" b="1" dirty="0" smtClean="0"/>
              <a:t>The </a:t>
            </a:r>
            <a:r>
              <a:rPr lang="en-US" sz="2700" b="1" dirty="0"/>
              <a:t>Passover </a:t>
            </a:r>
            <a:r>
              <a:rPr lang="en-US" sz="2700" dirty="0"/>
              <a:t>– Only one way to be saved from death: the </a:t>
            </a:r>
            <a:r>
              <a:rPr lang="en-US" sz="2700" b="1" dirty="0"/>
              <a:t>blood of a lamb</a:t>
            </a:r>
            <a:r>
              <a:rPr lang="en-US" sz="2700" dirty="0"/>
              <a:t>, painted </a:t>
            </a:r>
            <a:r>
              <a:rPr lang="en-US" sz="2700" dirty="0" smtClean="0"/>
              <a:t>across </a:t>
            </a:r>
            <a:r>
              <a:rPr lang="en-US" sz="2700" dirty="0"/>
              <a:t>the </a:t>
            </a:r>
            <a:r>
              <a:rPr lang="en-US" sz="2700" b="1" dirty="0"/>
              <a:t>wooden </a:t>
            </a:r>
            <a:r>
              <a:rPr lang="en-US" sz="2700" b="1" dirty="0" smtClean="0"/>
              <a:t>doorposts</a:t>
            </a:r>
            <a:endParaRPr lang="en-US" sz="2700" b="1" dirty="0"/>
          </a:p>
        </p:txBody>
      </p:sp>
    </p:spTree>
    <p:extLst>
      <p:ext uri="{BB962C8B-B14F-4D97-AF65-F5344CB8AC3E}">
        <p14:creationId xmlns:p14="http://schemas.microsoft.com/office/powerpoint/2010/main" val="181064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1152" y="-54592"/>
            <a:ext cx="8534400" cy="914400"/>
          </a:xfrm>
        </p:spPr>
        <p:txBody>
          <a:bodyPr>
            <a:noAutofit/>
          </a:bodyPr>
          <a:lstStyle/>
          <a:p>
            <a:r>
              <a:rPr lang="en-US" sz="4000" b="1" u="sng" dirty="0" smtClean="0"/>
              <a:t>One final thought…</a:t>
            </a:r>
            <a:endParaRPr lang="en-US" sz="4000" b="1" u="sng" dirty="0"/>
          </a:p>
        </p:txBody>
      </p:sp>
      <p:sp>
        <p:nvSpPr>
          <p:cNvPr id="4" name="Content Placeholder 3"/>
          <p:cNvSpPr>
            <a:spLocks noGrp="1"/>
          </p:cNvSpPr>
          <p:nvPr>
            <p:ph idx="1"/>
          </p:nvPr>
        </p:nvSpPr>
        <p:spPr>
          <a:xfrm>
            <a:off x="228600" y="1066800"/>
            <a:ext cx="8763000" cy="5943600"/>
          </a:xfrm>
        </p:spPr>
        <p:txBody>
          <a:bodyPr>
            <a:normAutofit/>
          </a:bodyPr>
          <a:lstStyle/>
          <a:p>
            <a:pPr>
              <a:spcAft>
                <a:spcPts val="1200"/>
              </a:spcAft>
            </a:pPr>
            <a:r>
              <a:rPr lang="en-US" sz="3100" b="1" dirty="0" smtClean="0"/>
              <a:t>Exodus 3:14 </a:t>
            </a:r>
            <a:r>
              <a:rPr lang="en-US" sz="3100" dirty="0" smtClean="0"/>
              <a:t> &gt;  God’s Name : “I AM”</a:t>
            </a:r>
            <a:endParaRPr lang="en-US" sz="3100" dirty="0"/>
          </a:p>
          <a:p>
            <a:pPr lvl="1">
              <a:spcAft>
                <a:spcPts val="1200"/>
              </a:spcAft>
              <a:buSzPct val="65000"/>
              <a:buFont typeface="Wingdings" panose="05000000000000000000" pitchFamily="2" charset="2"/>
              <a:buChar char="Ø"/>
            </a:pPr>
            <a:r>
              <a:rPr lang="en-US" sz="2700" dirty="0" smtClean="0"/>
              <a:t>God is the only </a:t>
            </a:r>
            <a:r>
              <a:rPr lang="en-US" sz="2700" b="1" dirty="0" smtClean="0"/>
              <a:t>eternal</a:t>
            </a:r>
            <a:r>
              <a:rPr lang="en-US" sz="2700" dirty="0" smtClean="0"/>
              <a:t> being</a:t>
            </a:r>
          </a:p>
          <a:p>
            <a:pPr lvl="1">
              <a:spcAft>
                <a:spcPts val="1200"/>
              </a:spcAft>
              <a:buSzPct val="65000"/>
              <a:buFont typeface="Wingdings" panose="05000000000000000000" pitchFamily="2" charset="2"/>
              <a:buChar char="Ø"/>
            </a:pPr>
            <a:r>
              <a:rPr lang="en-US" sz="2700" dirty="0" smtClean="0"/>
              <a:t>God </a:t>
            </a:r>
            <a:r>
              <a:rPr lang="en-US" sz="2700" b="1" dirty="0" smtClean="0"/>
              <a:t>chose</a:t>
            </a:r>
            <a:r>
              <a:rPr lang="en-US" sz="2700" dirty="0" smtClean="0"/>
              <a:t> to create everything that exists</a:t>
            </a:r>
          </a:p>
          <a:p>
            <a:pPr lvl="1">
              <a:spcAft>
                <a:spcPts val="1200"/>
              </a:spcAft>
              <a:buSzPct val="65000"/>
              <a:buFont typeface="Wingdings" panose="05000000000000000000" pitchFamily="2" charset="2"/>
              <a:buChar char="Ø"/>
            </a:pPr>
            <a:r>
              <a:rPr lang="en-US" sz="2700" dirty="0" smtClean="0"/>
              <a:t>Everything and everyone exists </a:t>
            </a:r>
            <a:r>
              <a:rPr lang="en-US" sz="2700" b="1" dirty="0" smtClean="0"/>
              <a:t>for Him </a:t>
            </a:r>
            <a:r>
              <a:rPr lang="en-US" sz="2700" dirty="0" smtClean="0"/>
              <a:t>(Col 1:16,17)</a:t>
            </a:r>
          </a:p>
          <a:p>
            <a:pPr lvl="1">
              <a:spcAft>
                <a:spcPts val="1200"/>
              </a:spcAft>
              <a:buSzPct val="65000"/>
              <a:buFont typeface="Wingdings" panose="05000000000000000000" pitchFamily="2" charset="2"/>
              <a:buChar char="Ø"/>
            </a:pPr>
            <a:r>
              <a:rPr lang="en-US" sz="2700" dirty="0" smtClean="0"/>
              <a:t>Compared to God, the universe is a tiny dot</a:t>
            </a:r>
          </a:p>
          <a:p>
            <a:pPr lvl="1">
              <a:spcAft>
                <a:spcPts val="1200"/>
              </a:spcAft>
              <a:buSzPct val="65000"/>
              <a:buFont typeface="Wingdings" panose="05000000000000000000" pitchFamily="2" charset="2"/>
              <a:buChar char="Ø"/>
            </a:pPr>
            <a:r>
              <a:rPr lang="en-US" sz="2700" dirty="0" smtClean="0"/>
              <a:t>He is </a:t>
            </a:r>
            <a:r>
              <a:rPr lang="en-US" sz="2700" b="1" dirty="0" smtClean="0"/>
              <a:t>much more important </a:t>
            </a:r>
            <a:r>
              <a:rPr lang="en-US" sz="2700" dirty="0" smtClean="0"/>
              <a:t>than anything else</a:t>
            </a:r>
          </a:p>
          <a:p>
            <a:pPr lvl="1">
              <a:spcAft>
                <a:spcPts val="1200"/>
              </a:spcAft>
              <a:buSzPct val="65000"/>
              <a:buFont typeface="Wingdings" panose="05000000000000000000" pitchFamily="2" charset="2"/>
              <a:buChar char="Ø"/>
            </a:pPr>
            <a:r>
              <a:rPr lang="en-US" sz="2700" dirty="0" smtClean="0"/>
              <a:t>Since this is true, how should we respond to Him?</a:t>
            </a:r>
          </a:p>
        </p:txBody>
      </p:sp>
    </p:spTree>
    <p:extLst>
      <p:ext uri="{BB962C8B-B14F-4D97-AF65-F5344CB8AC3E}">
        <p14:creationId xmlns:p14="http://schemas.microsoft.com/office/powerpoint/2010/main" val="304956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1151478" y="-1151480"/>
            <a:ext cx="6993443" cy="9296401"/>
          </a:xfrm>
          <a:prstGeom prst="rect">
            <a:avLst/>
          </a:prstGeom>
        </p:spPr>
      </p:pic>
      <p:sp>
        <p:nvSpPr>
          <p:cNvPr id="2" name="TextBox 1"/>
          <p:cNvSpPr txBox="1"/>
          <p:nvPr/>
        </p:nvSpPr>
        <p:spPr>
          <a:xfrm>
            <a:off x="152400" y="152400"/>
            <a:ext cx="8991600" cy="2862322"/>
          </a:xfrm>
          <a:prstGeom prst="rect">
            <a:avLst/>
          </a:prstGeom>
          <a:solidFill>
            <a:schemeClr val="tx1">
              <a:alpha val="37000"/>
            </a:schemeClr>
          </a:solidFill>
        </p:spPr>
        <p:txBody>
          <a:bodyPr wrap="square" rtlCol="0">
            <a:spAutoFit/>
          </a:bodyPr>
          <a:lstStyle/>
          <a:p>
            <a:r>
              <a:rPr lang="zh-CN" altLang="en-US" sz="2000" b="1" baseline="30000" dirty="0" smtClean="0">
                <a:solidFill>
                  <a:schemeClr val="bg1"/>
                </a:solidFill>
              </a:rPr>
              <a:t> </a:t>
            </a:r>
            <a:r>
              <a:rPr lang="zh-CN" altLang="en-US" sz="2000" b="1" dirty="0" smtClean="0">
                <a:solidFill>
                  <a:schemeClr val="bg1"/>
                </a:solidFill>
              </a:rPr>
              <a:t>你</a:t>
            </a:r>
            <a:r>
              <a:rPr lang="zh-CN" altLang="en-US" sz="2000" b="1" dirty="0">
                <a:solidFill>
                  <a:schemeClr val="bg1"/>
                </a:solidFill>
              </a:rPr>
              <a:t>们不曾知道吗？你们不曾听见吗？不是从起初就已经告诉过你们吗？自从大地的根基立了以来，你们还不曾明白吗</a:t>
            </a:r>
            <a:r>
              <a:rPr lang="zh-CN" altLang="en-US" sz="2000" b="1" dirty="0" smtClean="0">
                <a:solidFill>
                  <a:schemeClr val="bg1"/>
                </a:solidFill>
              </a:rPr>
              <a:t>？</a:t>
            </a:r>
            <a:r>
              <a:rPr lang="zh-CN" altLang="en-US" sz="2000" b="1" dirty="0">
                <a:solidFill>
                  <a:schemeClr val="bg1"/>
                </a:solidFill>
              </a:rPr>
              <a:t>　神坐在大地的圆穹之上，地上的居民好像蚱蜢，他铺张诸天如铺张幔子，展开众天像展开可以居住的帐棚。</a:t>
            </a:r>
            <a:r>
              <a:rPr lang="zh-CN" altLang="en-US" sz="2000" b="1" baseline="30000" dirty="0">
                <a:solidFill>
                  <a:schemeClr val="bg1"/>
                </a:solidFill>
              </a:rPr>
              <a:t> </a:t>
            </a:r>
            <a:r>
              <a:rPr lang="en-US" altLang="zh-CN" sz="2000" b="1" baseline="30000" dirty="0" smtClean="0">
                <a:solidFill>
                  <a:schemeClr val="bg1"/>
                </a:solidFill>
              </a:rPr>
              <a:t> </a:t>
            </a:r>
            <a:r>
              <a:rPr lang="zh-CN" altLang="en-US" sz="2000" b="1" dirty="0">
                <a:solidFill>
                  <a:schemeClr val="bg1"/>
                </a:solidFill>
              </a:rPr>
              <a:t>他使诸侯都归于无有，使地上的审判官成为虚空</a:t>
            </a:r>
            <a:r>
              <a:rPr lang="zh-CN" altLang="en-US" sz="2000" b="1" dirty="0" smtClean="0">
                <a:solidFill>
                  <a:schemeClr val="bg1"/>
                </a:solidFill>
              </a:rPr>
              <a:t>。</a:t>
            </a:r>
            <a:r>
              <a:rPr lang="zh-CN" altLang="en-US" sz="2000" b="1" baseline="30000" dirty="0" smtClean="0">
                <a:solidFill>
                  <a:schemeClr val="bg1"/>
                </a:solidFill>
              </a:rPr>
              <a:t> </a:t>
            </a:r>
            <a:r>
              <a:rPr lang="zh-CN" altLang="en-US" sz="2000" b="1" dirty="0" smtClean="0">
                <a:solidFill>
                  <a:schemeClr val="bg1"/>
                </a:solidFill>
              </a:rPr>
              <a:t>他</a:t>
            </a:r>
            <a:r>
              <a:rPr lang="zh-CN" altLang="en-US" sz="2000" b="1" dirty="0">
                <a:solidFill>
                  <a:schemeClr val="bg1"/>
                </a:solidFill>
              </a:rPr>
              <a:t>们才刚刚栽上，刚刚种上，他们的树头刚刚在地里扎根，他一吹在其上，他们就枯干了，旋风把他们像碎秸一样吹去。</a:t>
            </a:r>
            <a:br>
              <a:rPr lang="zh-CN" altLang="en-US" sz="2000" b="1" dirty="0">
                <a:solidFill>
                  <a:schemeClr val="bg1"/>
                </a:solidFill>
              </a:rPr>
            </a:br>
            <a:r>
              <a:rPr lang="en-US" altLang="zh-CN" sz="2000" b="1" baseline="30000" dirty="0" smtClean="0">
                <a:solidFill>
                  <a:schemeClr val="bg1"/>
                </a:solidFill>
              </a:rPr>
              <a:t> </a:t>
            </a:r>
            <a:r>
              <a:rPr lang="zh-CN" altLang="en-US" sz="2000" b="1" dirty="0">
                <a:solidFill>
                  <a:schemeClr val="bg1"/>
                </a:solidFill>
              </a:rPr>
              <a:t>那圣者说：</a:t>
            </a:r>
            <a:r>
              <a:rPr lang="en-US" altLang="zh-CN" sz="2000" b="1" dirty="0">
                <a:solidFill>
                  <a:schemeClr val="bg1"/>
                </a:solidFill>
              </a:rPr>
              <a:t>"</a:t>
            </a:r>
            <a:r>
              <a:rPr lang="zh-CN" altLang="en-US" sz="2000" b="1" dirty="0">
                <a:solidFill>
                  <a:schemeClr val="bg1"/>
                </a:solidFill>
              </a:rPr>
              <a:t>你们把谁来跟我相比，使他与我相等呢？</a:t>
            </a:r>
            <a:r>
              <a:rPr lang="en-US" altLang="zh-CN" sz="2000" b="1" dirty="0">
                <a:solidFill>
                  <a:schemeClr val="bg1"/>
                </a:solidFill>
              </a:rPr>
              <a:t>"</a:t>
            </a:r>
            <a:r>
              <a:rPr lang="zh-CN" altLang="en-US" sz="2000" b="1" baseline="30000" dirty="0">
                <a:solidFill>
                  <a:schemeClr val="bg1"/>
                </a:solidFill>
              </a:rPr>
              <a:t> </a:t>
            </a:r>
            <a:r>
              <a:rPr lang="zh-CN" altLang="en-US" sz="2000" b="1" dirty="0" smtClean="0">
                <a:solidFill>
                  <a:schemeClr val="bg1"/>
                </a:solidFill>
              </a:rPr>
              <a:t>你</a:t>
            </a:r>
            <a:r>
              <a:rPr lang="zh-CN" altLang="en-US" sz="2000" b="1" dirty="0">
                <a:solidFill>
                  <a:schemeClr val="bg1"/>
                </a:solidFill>
              </a:rPr>
              <a:t>们向天举目吧！看是谁创造了这些万象？是谁按着数目把万象领出来，一一指名呼唤？因他的大能大力，连一个也不缺少</a:t>
            </a:r>
            <a:r>
              <a:rPr lang="zh-CN" altLang="en-US" sz="2000" b="1" dirty="0" smtClean="0">
                <a:solidFill>
                  <a:schemeClr val="bg1"/>
                </a:solidFill>
              </a:rPr>
              <a:t>。</a:t>
            </a:r>
            <a:endParaRPr lang="en-US" sz="2000" b="1" dirty="0">
              <a:solidFill>
                <a:schemeClr val="bg1"/>
              </a:solidFill>
            </a:endParaRPr>
          </a:p>
        </p:txBody>
      </p:sp>
      <p:sp>
        <p:nvSpPr>
          <p:cNvPr id="3" name="TextBox 2"/>
          <p:cNvSpPr txBox="1"/>
          <p:nvPr/>
        </p:nvSpPr>
        <p:spPr>
          <a:xfrm>
            <a:off x="304800" y="3825657"/>
            <a:ext cx="8686800" cy="3108543"/>
          </a:xfrm>
          <a:prstGeom prst="rect">
            <a:avLst/>
          </a:prstGeom>
          <a:solidFill>
            <a:schemeClr val="tx1">
              <a:alpha val="31000"/>
            </a:schemeClr>
          </a:solidFill>
        </p:spPr>
        <p:txBody>
          <a:bodyPr wrap="square" rtlCol="0">
            <a:spAutoFit/>
          </a:bodyPr>
          <a:lstStyle/>
          <a:p>
            <a:r>
              <a:rPr lang="en-US" sz="2800" dirty="0">
                <a:solidFill>
                  <a:schemeClr val="bg1"/>
                </a:solidFill>
              </a:rPr>
              <a:t>To whom then will you compare me</a:t>
            </a:r>
            <a:r>
              <a:rPr lang="en-US" sz="2800" dirty="0" smtClean="0">
                <a:solidFill>
                  <a:schemeClr val="bg1"/>
                </a:solidFill>
              </a:rPr>
              <a:t>, that </a:t>
            </a:r>
            <a:r>
              <a:rPr lang="en-US" sz="2800" dirty="0">
                <a:solidFill>
                  <a:schemeClr val="bg1"/>
                </a:solidFill>
              </a:rPr>
              <a:t>I should be like him? says the Holy One. </a:t>
            </a:r>
            <a:r>
              <a:rPr lang="en-US" sz="2800" b="1" baseline="30000" dirty="0" smtClean="0">
                <a:solidFill>
                  <a:schemeClr val="bg1"/>
                </a:solidFill>
              </a:rPr>
              <a:t> </a:t>
            </a:r>
            <a:r>
              <a:rPr lang="en-US" sz="2800" dirty="0">
                <a:solidFill>
                  <a:schemeClr val="bg1"/>
                </a:solidFill>
              </a:rPr>
              <a:t>Lift up your eyes on high and </a:t>
            </a:r>
            <a:r>
              <a:rPr lang="en-US" sz="2800" dirty="0" smtClean="0">
                <a:solidFill>
                  <a:schemeClr val="bg1"/>
                </a:solidFill>
              </a:rPr>
              <a:t>see: who </a:t>
            </a:r>
            <a:r>
              <a:rPr lang="en-US" sz="2800" dirty="0">
                <a:solidFill>
                  <a:schemeClr val="bg1"/>
                </a:solidFill>
              </a:rPr>
              <a:t>created these</a:t>
            </a:r>
            <a:r>
              <a:rPr lang="en-US" sz="2800" dirty="0" smtClean="0">
                <a:solidFill>
                  <a:schemeClr val="bg1"/>
                </a:solidFill>
              </a:rPr>
              <a:t>? He </a:t>
            </a:r>
            <a:r>
              <a:rPr lang="en-US" sz="2800" dirty="0">
                <a:solidFill>
                  <a:schemeClr val="bg1"/>
                </a:solidFill>
              </a:rPr>
              <a:t>who brings out their host by </a:t>
            </a:r>
            <a:r>
              <a:rPr lang="en-US" sz="2800" dirty="0" smtClean="0">
                <a:solidFill>
                  <a:schemeClr val="bg1"/>
                </a:solidFill>
              </a:rPr>
              <a:t>number, calling </a:t>
            </a:r>
            <a:r>
              <a:rPr lang="en-US" sz="2800" dirty="0">
                <a:solidFill>
                  <a:schemeClr val="bg1"/>
                </a:solidFill>
              </a:rPr>
              <a:t>them all by name</a:t>
            </a:r>
            <a:r>
              <a:rPr lang="en-US" sz="2800" dirty="0" smtClean="0">
                <a:solidFill>
                  <a:schemeClr val="bg1"/>
                </a:solidFill>
              </a:rPr>
              <a:t>, by </a:t>
            </a:r>
            <a:r>
              <a:rPr lang="en-US" sz="2800" dirty="0">
                <a:solidFill>
                  <a:schemeClr val="bg1"/>
                </a:solidFill>
              </a:rPr>
              <a:t>the greatness of his might</a:t>
            </a:r>
            <a:r>
              <a:rPr lang="en-US" sz="2800" dirty="0" smtClean="0">
                <a:solidFill>
                  <a:schemeClr val="bg1"/>
                </a:solidFill>
              </a:rPr>
              <a:t>, and </a:t>
            </a:r>
            <a:r>
              <a:rPr lang="en-US" sz="2800" dirty="0">
                <a:solidFill>
                  <a:schemeClr val="bg1"/>
                </a:solidFill>
              </a:rPr>
              <a:t>because he is strong in </a:t>
            </a:r>
            <a:r>
              <a:rPr lang="en-US" sz="2800" dirty="0" smtClean="0">
                <a:solidFill>
                  <a:schemeClr val="bg1"/>
                </a:solidFill>
              </a:rPr>
              <a:t>power not </a:t>
            </a:r>
            <a:r>
              <a:rPr lang="en-US" sz="2800" dirty="0">
                <a:solidFill>
                  <a:schemeClr val="bg1"/>
                </a:solidFill>
              </a:rPr>
              <a:t>one is missing. </a:t>
            </a:r>
          </a:p>
          <a:p>
            <a:endParaRPr lang="en-US" sz="2800" dirty="0"/>
          </a:p>
        </p:txBody>
      </p:sp>
      <p:sp>
        <p:nvSpPr>
          <p:cNvPr id="5" name="Rectangle 4"/>
          <p:cNvSpPr/>
          <p:nvPr/>
        </p:nvSpPr>
        <p:spPr>
          <a:xfrm>
            <a:off x="3174067" y="6226314"/>
            <a:ext cx="2763898" cy="584775"/>
          </a:xfrm>
          <a:prstGeom prst="rect">
            <a:avLst/>
          </a:prstGeom>
        </p:spPr>
        <p:txBody>
          <a:bodyPr wrap="none">
            <a:spAutoFit/>
          </a:bodyPr>
          <a:lstStyle/>
          <a:p>
            <a:pPr algn="ctr">
              <a:spcAft>
                <a:spcPts val="1200"/>
              </a:spcAft>
            </a:pPr>
            <a:r>
              <a:rPr lang="en-US" sz="3200" b="1" dirty="0">
                <a:solidFill>
                  <a:schemeClr val="bg1"/>
                </a:solidFill>
              </a:rPr>
              <a:t>Isaiah </a:t>
            </a:r>
            <a:r>
              <a:rPr lang="en-US" sz="3200" b="1" dirty="0" smtClean="0">
                <a:solidFill>
                  <a:schemeClr val="bg1"/>
                </a:solidFill>
              </a:rPr>
              <a:t>40:25-26</a:t>
            </a:r>
            <a:endParaRPr lang="en-US" sz="3200" b="1" dirty="0">
              <a:solidFill>
                <a:schemeClr val="bg1"/>
              </a:solidFill>
            </a:endParaRPr>
          </a:p>
        </p:txBody>
      </p:sp>
    </p:spTree>
    <p:extLst>
      <p:ext uri="{BB962C8B-B14F-4D97-AF65-F5344CB8AC3E}">
        <p14:creationId xmlns:p14="http://schemas.microsoft.com/office/powerpoint/2010/main" val="17820601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48" y="1600200"/>
            <a:ext cx="9067800" cy="1470025"/>
          </a:xfrm>
        </p:spPr>
        <p:txBody>
          <a:bodyPr>
            <a:normAutofit/>
          </a:bodyPr>
          <a:lstStyle/>
          <a:p>
            <a:r>
              <a:rPr lang="en-US" sz="6000" b="1" u="sng" dirty="0" smtClean="0"/>
              <a:t>Who is God?</a:t>
            </a:r>
            <a:endParaRPr lang="en-US" sz="6000" dirty="0"/>
          </a:p>
        </p:txBody>
      </p:sp>
      <p:sp>
        <p:nvSpPr>
          <p:cNvPr id="3" name="Subtitle 2"/>
          <p:cNvSpPr>
            <a:spLocks noGrp="1"/>
          </p:cNvSpPr>
          <p:nvPr>
            <p:ph type="subTitle" idx="1"/>
          </p:nvPr>
        </p:nvSpPr>
        <p:spPr/>
        <p:txBody>
          <a:bodyPr anchor="ctr" anchorCtr="1">
            <a:normAutofit/>
          </a:bodyPr>
          <a:lstStyle/>
          <a:p>
            <a:r>
              <a:rPr lang="en-US" sz="4000" dirty="0" smtClean="0">
                <a:solidFill>
                  <a:schemeClr val="bg1">
                    <a:lumMod val="50000"/>
                  </a:schemeClr>
                </a:solidFill>
              </a:rPr>
              <a:t>A very important name</a:t>
            </a:r>
            <a:endParaRPr lang="en-US" sz="4000" dirty="0">
              <a:solidFill>
                <a:schemeClr val="bg1">
                  <a:lumMod val="50000"/>
                </a:schemeClr>
              </a:solidFill>
            </a:endParaRPr>
          </a:p>
        </p:txBody>
      </p:sp>
    </p:spTree>
    <p:extLst>
      <p:ext uri="{BB962C8B-B14F-4D97-AF65-F5344CB8AC3E}">
        <p14:creationId xmlns:p14="http://schemas.microsoft.com/office/powerpoint/2010/main" val="1263325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685800"/>
          </a:xfrm>
        </p:spPr>
        <p:txBody>
          <a:bodyPr>
            <a:noAutofit/>
          </a:bodyPr>
          <a:lstStyle/>
          <a:p>
            <a:r>
              <a:rPr lang="en-US" sz="4000" u="sng" dirty="0" smtClean="0"/>
              <a:t>Things to Remember</a:t>
            </a:r>
            <a:endParaRPr lang="en-US" sz="4000" u="sng" dirty="0"/>
          </a:p>
        </p:txBody>
      </p:sp>
      <p:sp>
        <p:nvSpPr>
          <p:cNvPr id="4" name="Content Placeholder 3"/>
          <p:cNvSpPr>
            <a:spLocks noGrp="1"/>
          </p:cNvSpPr>
          <p:nvPr>
            <p:ph idx="1"/>
          </p:nvPr>
        </p:nvSpPr>
        <p:spPr>
          <a:xfrm>
            <a:off x="228600" y="762000"/>
            <a:ext cx="8839200" cy="5943600"/>
          </a:xfrm>
        </p:spPr>
        <p:txBody>
          <a:bodyPr>
            <a:normAutofit/>
          </a:bodyPr>
          <a:lstStyle/>
          <a:p>
            <a:pPr>
              <a:spcAft>
                <a:spcPts val="1200"/>
              </a:spcAft>
            </a:pPr>
            <a:r>
              <a:rPr lang="en-US" dirty="0" smtClean="0"/>
              <a:t>Sin = breaking God’s law  </a:t>
            </a:r>
            <a:r>
              <a:rPr lang="en-US" dirty="0" smtClean="0">
                <a:sym typeface="Wingdings" panose="05000000000000000000" pitchFamily="2" charset="2"/>
              </a:rPr>
              <a:t>  death</a:t>
            </a:r>
            <a:endParaRPr lang="en-US" dirty="0" smtClean="0"/>
          </a:p>
          <a:p>
            <a:pPr>
              <a:spcAft>
                <a:spcPts val="1200"/>
              </a:spcAft>
            </a:pPr>
            <a:r>
              <a:rPr lang="en-US" dirty="0" smtClean="0"/>
              <a:t>Righteousness does </a:t>
            </a:r>
            <a:r>
              <a:rPr lang="en-US" b="1" dirty="0" smtClean="0"/>
              <a:t>not</a:t>
            </a:r>
            <a:r>
              <a:rPr lang="en-US" dirty="0" smtClean="0"/>
              <a:t> come from </a:t>
            </a:r>
            <a:r>
              <a:rPr lang="en-US" b="1" dirty="0" smtClean="0"/>
              <a:t>perfect</a:t>
            </a:r>
            <a:r>
              <a:rPr lang="en-US" dirty="0" smtClean="0"/>
              <a:t> </a:t>
            </a:r>
            <a:r>
              <a:rPr lang="en-US" b="1" u="sng" dirty="0" smtClean="0"/>
              <a:t>behavior</a:t>
            </a:r>
            <a:r>
              <a:rPr lang="en-US" dirty="0" smtClean="0"/>
              <a:t> – it comes from </a:t>
            </a:r>
            <a:r>
              <a:rPr lang="en-US" b="1" dirty="0" smtClean="0"/>
              <a:t>faithful </a:t>
            </a:r>
            <a:r>
              <a:rPr lang="en-US" b="1" u="sng" dirty="0" smtClean="0"/>
              <a:t>belief</a:t>
            </a:r>
            <a:r>
              <a:rPr lang="en-US" b="1" dirty="0" smtClean="0"/>
              <a:t> </a:t>
            </a:r>
            <a:r>
              <a:rPr lang="en-US" dirty="0" smtClean="0"/>
              <a:t>in the </a:t>
            </a:r>
            <a:r>
              <a:rPr lang="en-US" b="1" dirty="0" smtClean="0"/>
              <a:t>true God</a:t>
            </a:r>
          </a:p>
          <a:p>
            <a:pPr>
              <a:spcAft>
                <a:spcPts val="1200"/>
              </a:spcAft>
            </a:pPr>
            <a:r>
              <a:rPr lang="en-US" dirty="0" smtClean="0"/>
              <a:t>An important </a:t>
            </a:r>
            <a:r>
              <a:rPr lang="en-US" b="1" dirty="0" smtClean="0"/>
              <a:t>picture </a:t>
            </a:r>
            <a:r>
              <a:rPr lang="en-US" dirty="0" smtClean="0"/>
              <a:t>from the story of Abraham:</a:t>
            </a:r>
          </a:p>
          <a:p>
            <a:pPr lvl="1">
              <a:spcBef>
                <a:spcPts val="0"/>
              </a:spcBef>
              <a:spcAft>
                <a:spcPts val="1200"/>
              </a:spcAft>
            </a:pPr>
            <a:r>
              <a:rPr lang="en-US" dirty="0" smtClean="0"/>
              <a:t>The </a:t>
            </a:r>
            <a:r>
              <a:rPr lang="en-US" b="1" dirty="0" smtClean="0"/>
              <a:t>only son </a:t>
            </a:r>
            <a:r>
              <a:rPr lang="en-US" dirty="0" smtClean="0"/>
              <a:t>of a father climbed the mountain with </a:t>
            </a:r>
            <a:r>
              <a:rPr lang="en-US" b="1" dirty="0" smtClean="0"/>
              <a:t>the wood of sacrifice</a:t>
            </a:r>
            <a:r>
              <a:rPr lang="en-US" dirty="0" smtClean="0"/>
              <a:t> </a:t>
            </a:r>
            <a:r>
              <a:rPr lang="en-US" b="1" dirty="0" smtClean="0"/>
              <a:t>on his back</a:t>
            </a:r>
          </a:p>
          <a:p>
            <a:pPr lvl="1">
              <a:spcBef>
                <a:spcPts val="0"/>
              </a:spcBef>
              <a:spcAft>
                <a:spcPts val="1200"/>
              </a:spcAft>
            </a:pPr>
            <a:r>
              <a:rPr lang="en-US" dirty="0" smtClean="0"/>
              <a:t>God provided </a:t>
            </a:r>
            <a:r>
              <a:rPr lang="en-US" b="1" dirty="0" smtClean="0"/>
              <a:t>the lamb </a:t>
            </a:r>
            <a:r>
              <a:rPr lang="en-US" dirty="0" smtClean="0"/>
              <a:t>as a </a:t>
            </a:r>
            <a:r>
              <a:rPr lang="en-US" b="1" dirty="0" smtClean="0"/>
              <a:t>substitute </a:t>
            </a:r>
            <a:r>
              <a:rPr lang="en-US" dirty="0" smtClean="0"/>
              <a:t>sacrifice</a:t>
            </a:r>
          </a:p>
          <a:p>
            <a:pPr lvl="1">
              <a:spcBef>
                <a:spcPts val="0"/>
              </a:spcBef>
              <a:spcAft>
                <a:spcPts val="1200"/>
              </a:spcAft>
            </a:pPr>
            <a:r>
              <a:rPr lang="en-US" dirty="0" smtClean="0"/>
              <a:t>“On the mountain of the Lord, it </a:t>
            </a:r>
            <a:r>
              <a:rPr lang="en-US" b="1" i="1" dirty="0" smtClean="0"/>
              <a:t>will</a:t>
            </a:r>
            <a:r>
              <a:rPr lang="en-US" dirty="0" smtClean="0"/>
              <a:t> be provided”</a:t>
            </a:r>
          </a:p>
        </p:txBody>
      </p:sp>
    </p:spTree>
    <p:extLst>
      <p:ext uri="{BB962C8B-B14F-4D97-AF65-F5344CB8AC3E}">
        <p14:creationId xmlns:p14="http://schemas.microsoft.com/office/powerpoint/2010/main" val="263292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smtClean="0"/>
              <a:t>Also from last lesson…</a:t>
            </a:r>
            <a:endParaRPr lang="en-US" sz="4000" u="sng" dirty="0"/>
          </a:p>
        </p:txBody>
      </p:sp>
      <p:sp>
        <p:nvSpPr>
          <p:cNvPr id="4" name="Content Placeholder 3"/>
          <p:cNvSpPr>
            <a:spLocks noGrp="1"/>
          </p:cNvSpPr>
          <p:nvPr>
            <p:ph idx="1"/>
          </p:nvPr>
        </p:nvSpPr>
        <p:spPr>
          <a:xfrm>
            <a:off x="0" y="990600"/>
            <a:ext cx="9144000" cy="5334000"/>
          </a:xfrm>
        </p:spPr>
        <p:txBody>
          <a:bodyPr>
            <a:noAutofit/>
          </a:bodyPr>
          <a:lstStyle/>
          <a:p>
            <a:pPr>
              <a:spcBef>
                <a:spcPts val="600"/>
              </a:spcBef>
              <a:spcAft>
                <a:spcPts val="1200"/>
              </a:spcAft>
            </a:pPr>
            <a:r>
              <a:rPr lang="en-US" sz="2800" b="1" dirty="0"/>
              <a:t>Genesis </a:t>
            </a:r>
            <a:r>
              <a:rPr lang="en-US" sz="2800" b="1" dirty="0" smtClean="0"/>
              <a:t>47:25</a:t>
            </a:r>
            <a:r>
              <a:rPr lang="en-US" sz="2800" dirty="0" smtClean="0"/>
              <a:t> </a:t>
            </a:r>
            <a:r>
              <a:rPr lang="en-US" sz="2800" dirty="0"/>
              <a:t>&gt; </a:t>
            </a:r>
            <a:r>
              <a:rPr lang="en-US" sz="2800" dirty="0" smtClean="0"/>
              <a:t>God used Joseph to save Egypt and Israel</a:t>
            </a:r>
          </a:p>
          <a:p>
            <a:pPr>
              <a:spcBef>
                <a:spcPts val="600"/>
              </a:spcBef>
              <a:spcAft>
                <a:spcPts val="1200"/>
              </a:spcAft>
            </a:pPr>
            <a:r>
              <a:rPr lang="en-US" sz="2800" b="1" dirty="0" smtClean="0"/>
              <a:t>Genesis 47:5-6 </a:t>
            </a:r>
            <a:r>
              <a:rPr lang="en-US" sz="2800" dirty="0" smtClean="0"/>
              <a:t>&gt; Israel welcomed as guests in Egypt</a:t>
            </a:r>
          </a:p>
          <a:p>
            <a:pPr>
              <a:spcBef>
                <a:spcPts val="600"/>
              </a:spcBef>
              <a:spcAft>
                <a:spcPts val="1200"/>
              </a:spcAft>
            </a:pPr>
            <a:r>
              <a:rPr lang="en-US" sz="2800" dirty="0" smtClean="0"/>
              <a:t>God revealed </a:t>
            </a:r>
            <a:r>
              <a:rPr lang="en-US" sz="2800" b="1" dirty="0" smtClean="0"/>
              <a:t>His </a:t>
            </a:r>
            <a:r>
              <a:rPr lang="en-US" sz="2800" b="1" dirty="0"/>
              <a:t>plan </a:t>
            </a:r>
            <a:r>
              <a:rPr lang="en-US" sz="2800" dirty="0"/>
              <a:t>for the </a:t>
            </a:r>
            <a:r>
              <a:rPr lang="en-US" sz="2800" dirty="0" smtClean="0"/>
              <a:t>future of Israel:</a:t>
            </a:r>
            <a:endParaRPr lang="en-US" sz="2800" dirty="0"/>
          </a:p>
          <a:p>
            <a:pPr lvl="1">
              <a:spcBef>
                <a:spcPts val="600"/>
              </a:spcBef>
              <a:spcAft>
                <a:spcPts val="1200"/>
              </a:spcAft>
            </a:pPr>
            <a:r>
              <a:rPr lang="en-US" sz="2400" b="1" dirty="0"/>
              <a:t>Genesis </a:t>
            </a:r>
            <a:r>
              <a:rPr lang="en-US" sz="2400" b="1" dirty="0" smtClean="0"/>
              <a:t>15:13-14</a:t>
            </a:r>
            <a:r>
              <a:rPr lang="en-US" sz="2400" dirty="0" smtClean="0"/>
              <a:t> </a:t>
            </a:r>
            <a:r>
              <a:rPr lang="en-US" sz="2400" dirty="0"/>
              <a:t>– Israel would be slaves in a foreign land 400 years, but God will come to rescue them</a:t>
            </a:r>
          </a:p>
          <a:p>
            <a:pPr>
              <a:spcBef>
                <a:spcPts val="600"/>
              </a:spcBef>
              <a:spcAft>
                <a:spcPts val="1200"/>
              </a:spcAft>
            </a:pPr>
            <a:r>
              <a:rPr lang="en-US" sz="2800" b="1" dirty="0" smtClean="0"/>
              <a:t>Isaiah </a:t>
            </a:r>
            <a:r>
              <a:rPr lang="en-US" sz="2800" b="1" dirty="0"/>
              <a:t>25:1 </a:t>
            </a:r>
            <a:r>
              <a:rPr lang="en-US" sz="2800" b="1" dirty="0" smtClean="0"/>
              <a:t>&gt; </a:t>
            </a:r>
            <a:r>
              <a:rPr lang="en-US" sz="2800" b="1" dirty="0"/>
              <a:t>God is in control </a:t>
            </a:r>
            <a:r>
              <a:rPr lang="en-US" sz="2800" dirty="0"/>
              <a:t>of </a:t>
            </a:r>
            <a:r>
              <a:rPr lang="en-US" sz="2800" dirty="0" smtClean="0"/>
              <a:t>world history </a:t>
            </a:r>
            <a:r>
              <a:rPr lang="en-US" sz="2800" dirty="0"/>
              <a:t>(His story</a:t>
            </a:r>
            <a:r>
              <a:rPr lang="en-US" sz="2800" dirty="0" smtClean="0"/>
              <a:t>)</a:t>
            </a:r>
            <a:endParaRPr lang="en-US" sz="2800" dirty="0"/>
          </a:p>
        </p:txBody>
      </p:sp>
    </p:spTree>
    <p:extLst>
      <p:ext uri="{BB962C8B-B14F-4D97-AF65-F5344CB8AC3E}">
        <p14:creationId xmlns:p14="http://schemas.microsoft.com/office/powerpoint/2010/main" val="294493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smtClean="0"/>
              <a:t>Israel in the land of Egypt</a:t>
            </a:r>
            <a:endParaRPr lang="en-US" sz="4000" u="sng" dirty="0"/>
          </a:p>
        </p:txBody>
      </p:sp>
      <p:sp>
        <p:nvSpPr>
          <p:cNvPr id="4" name="Content Placeholder 3"/>
          <p:cNvSpPr>
            <a:spLocks noGrp="1"/>
          </p:cNvSpPr>
          <p:nvPr>
            <p:ph idx="1"/>
          </p:nvPr>
        </p:nvSpPr>
        <p:spPr>
          <a:xfrm>
            <a:off x="304800" y="990600"/>
            <a:ext cx="8610600" cy="4800600"/>
          </a:xfrm>
        </p:spPr>
        <p:txBody>
          <a:bodyPr>
            <a:normAutofit fontScale="92500" lnSpcReduction="10000"/>
          </a:bodyPr>
          <a:lstStyle/>
          <a:p>
            <a:pPr>
              <a:spcAft>
                <a:spcPts val="1200"/>
              </a:spcAft>
            </a:pPr>
            <a:r>
              <a:rPr lang="en-US" b="1" dirty="0" smtClean="0"/>
              <a:t>~1300 BC ; </a:t>
            </a:r>
            <a:r>
              <a:rPr lang="en-US" dirty="0" smtClean="0"/>
              <a:t> During </a:t>
            </a:r>
            <a:r>
              <a:rPr lang="zh-CN" altLang="en-US" dirty="0"/>
              <a:t> </a:t>
            </a:r>
            <a:r>
              <a:rPr lang="zh-CN" altLang="en-US" b="1" dirty="0"/>
              <a:t>商</a:t>
            </a:r>
            <a:r>
              <a:rPr lang="zh-CN" altLang="en-US" b="1" dirty="0" smtClean="0"/>
              <a:t>朝</a:t>
            </a:r>
            <a:r>
              <a:rPr lang="zh-CN" altLang="en-US" dirty="0" smtClean="0"/>
              <a:t> </a:t>
            </a:r>
            <a:r>
              <a:rPr lang="en-US" dirty="0" smtClean="0"/>
              <a:t> (Shang Dynasty)</a:t>
            </a:r>
          </a:p>
          <a:p>
            <a:pPr>
              <a:spcAft>
                <a:spcPts val="1200"/>
              </a:spcAft>
            </a:pPr>
            <a:r>
              <a:rPr lang="en-US" b="1" dirty="0" smtClean="0"/>
              <a:t>Exodus 1:6-7</a:t>
            </a:r>
            <a:r>
              <a:rPr lang="en-US" dirty="0" smtClean="0"/>
              <a:t> </a:t>
            </a:r>
            <a:r>
              <a:rPr lang="en-US" dirty="0"/>
              <a:t>&gt; </a:t>
            </a:r>
            <a:r>
              <a:rPr lang="en-US" dirty="0" smtClean="0"/>
              <a:t>Joseph’s generation passed away, but the Israelite people multiplied</a:t>
            </a:r>
          </a:p>
          <a:p>
            <a:pPr>
              <a:spcAft>
                <a:spcPts val="1200"/>
              </a:spcAft>
            </a:pPr>
            <a:r>
              <a:rPr lang="en-US" b="1" dirty="0"/>
              <a:t>Exodus 1:8-10 </a:t>
            </a:r>
            <a:r>
              <a:rPr lang="en-US" dirty="0"/>
              <a:t>&gt; Egypt became afraid of Israel</a:t>
            </a:r>
          </a:p>
          <a:p>
            <a:pPr>
              <a:spcAft>
                <a:spcPts val="1200"/>
              </a:spcAft>
            </a:pPr>
            <a:r>
              <a:rPr lang="en-US" b="1" dirty="0"/>
              <a:t>Exodus </a:t>
            </a:r>
            <a:r>
              <a:rPr lang="en-US" b="1" dirty="0" smtClean="0"/>
              <a:t>1:11-14 </a:t>
            </a:r>
            <a:r>
              <a:rPr lang="en-US" dirty="0"/>
              <a:t>&gt; </a:t>
            </a:r>
            <a:r>
              <a:rPr lang="en-US" dirty="0" smtClean="0"/>
              <a:t>To control Israel, Egypt made them slaves and mistreated them</a:t>
            </a:r>
          </a:p>
          <a:p>
            <a:pPr>
              <a:spcAft>
                <a:spcPts val="1200"/>
              </a:spcAft>
            </a:pPr>
            <a:r>
              <a:rPr lang="en-US" b="1" dirty="0"/>
              <a:t>Exodus </a:t>
            </a:r>
            <a:r>
              <a:rPr lang="en-US" b="1" dirty="0" smtClean="0"/>
              <a:t>1:15-17, 22 </a:t>
            </a:r>
            <a:r>
              <a:rPr lang="en-US" dirty="0"/>
              <a:t>&gt; </a:t>
            </a:r>
            <a:r>
              <a:rPr lang="en-US" dirty="0" smtClean="0"/>
              <a:t>To reduce growth rate of Israel, Pharaoh commanded that Israelite baby boys be killed or thrown into the river</a:t>
            </a:r>
          </a:p>
        </p:txBody>
      </p:sp>
    </p:spTree>
    <p:extLst>
      <p:ext uri="{BB962C8B-B14F-4D97-AF65-F5344CB8AC3E}">
        <p14:creationId xmlns:p14="http://schemas.microsoft.com/office/powerpoint/2010/main" val="74281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smtClean="0"/>
              <a:t>Moses</a:t>
            </a:r>
            <a:endParaRPr lang="en-US" sz="4000" u="sng" dirty="0"/>
          </a:p>
        </p:txBody>
      </p:sp>
      <p:sp>
        <p:nvSpPr>
          <p:cNvPr id="4" name="Content Placeholder 3"/>
          <p:cNvSpPr>
            <a:spLocks noGrp="1"/>
          </p:cNvSpPr>
          <p:nvPr>
            <p:ph idx="1"/>
          </p:nvPr>
        </p:nvSpPr>
        <p:spPr>
          <a:xfrm>
            <a:off x="304800" y="990600"/>
            <a:ext cx="8610600" cy="5486400"/>
          </a:xfrm>
        </p:spPr>
        <p:txBody>
          <a:bodyPr>
            <a:normAutofit fontScale="92500" lnSpcReduction="10000"/>
          </a:bodyPr>
          <a:lstStyle/>
          <a:p>
            <a:pPr>
              <a:spcAft>
                <a:spcPts val="1200"/>
              </a:spcAft>
            </a:pPr>
            <a:r>
              <a:rPr lang="en-US" b="1" dirty="0" smtClean="0"/>
              <a:t>Exodus 2:1,2</a:t>
            </a:r>
            <a:r>
              <a:rPr lang="en-US" dirty="0" smtClean="0"/>
              <a:t> </a:t>
            </a:r>
            <a:r>
              <a:rPr lang="en-US" dirty="0"/>
              <a:t>&gt; </a:t>
            </a:r>
            <a:r>
              <a:rPr lang="en-US" dirty="0" smtClean="0"/>
              <a:t>An Israelite baby is born</a:t>
            </a:r>
          </a:p>
          <a:p>
            <a:pPr>
              <a:spcAft>
                <a:spcPts val="1200"/>
              </a:spcAft>
            </a:pPr>
            <a:r>
              <a:rPr lang="en-US" b="1" dirty="0"/>
              <a:t>Exodus </a:t>
            </a:r>
            <a:r>
              <a:rPr lang="en-US" b="1" dirty="0" smtClean="0"/>
              <a:t>2:3-6</a:t>
            </a:r>
            <a:r>
              <a:rPr lang="en-US" dirty="0" smtClean="0"/>
              <a:t> </a:t>
            </a:r>
            <a:r>
              <a:rPr lang="en-US" dirty="0"/>
              <a:t>&gt; </a:t>
            </a:r>
            <a:r>
              <a:rPr lang="en-US" dirty="0" smtClean="0"/>
              <a:t>The baby was </a:t>
            </a:r>
            <a:r>
              <a:rPr lang="en-US" b="1" dirty="0" smtClean="0"/>
              <a:t>put into the river</a:t>
            </a:r>
            <a:r>
              <a:rPr lang="en-US" dirty="0" smtClean="0"/>
              <a:t>, but found by the daughter of Pharaoh</a:t>
            </a:r>
            <a:endParaRPr lang="en-US" dirty="0"/>
          </a:p>
          <a:p>
            <a:pPr>
              <a:spcAft>
                <a:spcPts val="1200"/>
              </a:spcAft>
            </a:pPr>
            <a:r>
              <a:rPr lang="en-US" b="1" dirty="0" smtClean="0"/>
              <a:t>Exodus 2:10 </a:t>
            </a:r>
            <a:r>
              <a:rPr lang="en-US" dirty="0" smtClean="0"/>
              <a:t>&gt; The boy is </a:t>
            </a:r>
            <a:r>
              <a:rPr lang="en-US" b="1" dirty="0" smtClean="0"/>
              <a:t>adopted</a:t>
            </a:r>
            <a:r>
              <a:rPr lang="en-US" dirty="0" smtClean="0"/>
              <a:t> by Pharaoh’s daughter and named </a:t>
            </a:r>
            <a:r>
              <a:rPr lang="en-US" b="1" dirty="0" smtClean="0"/>
              <a:t>Moses</a:t>
            </a:r>
            <a:endParaRPr lang="en-US" b="1" dirty="0"/>
          </a:p>
          <a:p>
            <a:pPr>
              <a:spcAft>
                <a:spcPts val="1200"/>
              </a:spcAft>
            </a:pPr>
            <a:r>
              <a:rPr lang="en-US" b="1" dirty="0"/>
              <a:t>Exodus </a:t>
            </a:r>
            <a:r>
              <a:rPr lang="en-US" b="1" dirty="0" smtClean="0"/>
              <a:t>2:11,12 </a:t>
            </a:r>
            <a:r>
              <a:rPr lang="en-US" dirty="0"/>
              <a:t>&gt; </a:t>
            </a:r>
            <a:r>
              <a:rPr lang="en-US" b="1" dirty="0"/>
              <a:t>Powerful Moses</a:t>
            </a:r>
            <a:r>
              <a:rPr lang="en-US" dirty="0"/>
              <a:t> tried to use his own strength to defend and rescue his people</a:t>
            </a:r>
          </a:p>
          <a:p>
            <a:pPr>
              <a:spcAft>
                <a:spcPts val="1200"/>
              </a:spcAft>
            </a:pPr>
            <a:r>
              <a:rPr lang="en-US" b="1" dirty="0" smtClean="0"/>
              <a:t>Exodus </a:t>
            </a:r>
            <a:r>
              <a:rPr lang="en-US" b="1" dirty="0"/>
              <a:t>2</a:t>
            </a:r>
            <a:r>
              <a:rPr lang="en-US" b="1" dirty="0" smtClean="0"/>
              <a:t>:13-15 </a:t>
            </a:r>
            <a:r>
              <a:rPr lang="en-US" dirty="0"/>
              <a:t>&gt; </a:t>
            </a:r>
            <a:r>
              <a:rPr lang="en-US" dirty="0" smtClean="0"/>
              <a:t>Moses quickly </a:t>
            </a:r>
            <a:r>
              <a:rPr lang="en-US" b="1" dirty="0" smtClean="0"/>
              <a:t>left Egypt </a:t>
            </a:r>
            <a:r>
              <a:rPr lang="en-US" dirty="0" smtClean="0"/>
              <a:t>to avoid trouble, going to the land of Midian.</a:t>
            </a:r>
          </a:p>
          <a:p>
            <a:pPr>
              <a:spcAft>
                <a:spcPts val="1200"/>
              </a:spcAft>
            </a:pPr>
            <a:r>
              <a:rPr lang="en-US" b="1" dirty="0"/>
              <a:t>Exodus 2:23-25</a:t>
            </a:r>
            <a:r>
              <a:rPr lang="en-US" dirty="0"/>
              <a:t> &gt; God heard the cries of </a:t>
            </a:r>
            <a:r>
              <a:rPr lang="en-US" dirty="0" smtClean="0"/>
              <a:t>Israel</a:t>
            </a:r>
            <a:endParaRPr lang="en-US" dirty="0"/>
          </a:p>
        </p:txBody>
      </p:sp>
    </p:spTree>
    <p:extLst>
      <p:ext uri="{BB962C8B-B14F-4D97-AF65-F5344CB8AC3E}">
        <p14:creationId xmlns:p14="http://schemas.microsoft.com/office/powerpoint/2010/main" val="168566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smtClean="0"/>
              <a:t>God sends a deliverer</a:t>
            </a:r>
            <a:endParaRPr lang="en-US" sz="4000" b="1" u="sng" dirty="0"/>
          </a:p>
        </p:txBody>
      </p:sp>
      <p:sp>
        <p:nvSpPr>
          <p:cNvPr id="4" name="Content Placeholder 3"/>
          <p:cNvSpPr>
            <a:spLocks noGrp="1"/>
          </p:cNvSpPr>
          <p:nvPr>
            <p:ph idx="1"/>
          </p:nvPr>
        </p:nvSpPr>
        <p:spPr>
          <a:xfrm>
            <a:off x="0" y="990600"/>
            <a:ext cx="9067800" cy="5791200"/>
          </a:xfrm>
        </p:spPr>
        <p:txBody>
          <a:bodyPr>
            <a:normAutofit/>
          </a:bodyPr>
          <a:lstStyle/>
          <a:p>
            <a:pPr marL="457200">
              <a:spcAft>
                <a:spcPts val="1200"/>
              </a:spcAft>
            </a:pPr>
            <a:r>
              <a:rPr lang="en-US" b="1" dirty="0" smtClean="0"/>
              <a:t>Exodus 3</a:t>
            </a:r>
            <a:r>
              <a:rPr lang="en-US" dirty="0" smtClean="0"/>
              <a:t> </a:t>
            </a:r>
            <a:r>
              <a:rPr lang="en-US" dirty="0"/>
              <a:t>&gt; </a:t>
            </a:r>
            <a:r>
              <a:rPr lang="en-US" dirty="0" smtClean="0"/>
              <a:t>Moses in the desert (40 years later)</a:t>
            </a:r>
          </a:p>
          <a:p>
            <a:pPr marL="628650" lvl="1" indent="-457200">
              <a:spcAft>
                <a:spcPts val="1200"/>
              </a:spcAft>
              <a:buFont typeface="Courier New" panose="02070309020205020404" pitchFamily="49" charset="0"/>
              <a:buChar char="o"/>
            </a:pPr>
            <a:r>
              <a:rPr lang="en-US" b="1" dirty="0" smtClean="0"/>
              <a:t>Verse 1</a:t>
            </a:r>
            <a:r>
              <a:rPr lang="en-US" dirty="0" smtClean="0"/>
              <a:t>:  Moses was </a:t>
            </a:r>
            <a:r>
              <a:rPr lang="en-US" b="1" dirty="0" smtClean="0"/>
              <a:t>once a powerful prince</a:t>
            </a:r>
            <a:r>
              <a:rPr lang="en-US" dirty="0" smtClean="0"/>
              <a:t>, but is now just an </a:t>
            </a:r>
            <a:r>
              <a:rPr lang="en-US" b="1" dirty="0" smtClean="0"/>
              <a:t>80 year old shepherd</a:t>
            </a:r>
            <a:r>
              <a:rPr lang="en-US" dirty="0" smtClean="0"/>
              <a:t>, alone in the wilderness</a:t>
            </a:r>
          </a:p>
          <a:p>
            <a:pPr marL="628650" lvl="1" indent="-457200">
              <a:spcAft>
                <a:spcPts val="1200"/>
              </a:spcAft>
              <a:buFont typeface="Courier New" panose="02070309020205020404" pitchFamily="49" charset="0"/>
              <a:buChar char="o"/>
            </a:pPr>
            <a:r>
              <a:rPr lang="en-US" b="1" dirty="0" smtClean="0"/>
              <a:t>Verses 2-4</a:t>
            </a:r>
            <a:r>
              <a:rPr lang="en-US" dirty="0" smtClean="0"/>
              <a:t>:  God appeared to Moses in a burning bush</a:t>
            </a:r>
          </a:p>
          <a:p>
            <a:pPr marL="628650" lvl="1" indent="-457200">
              <a:spcAft>
                <a:spcPts val="1200"/>
              </a:spcAft>
              <a:buFont typeface="Courier New" panose="02070309020205020404" pitchFamily="49" charset="0"/>
              <a:buChar char="o"/>
            </a:pPr>
            <a:r>
              <a:rPr lang="en-US" b="1" dirty="0" smtClean="0"/>
              <a:t>Verses 5-6</a:t>
            </a:r>
            <a:r>
              <a:rPr lang="en-US" dirty="0" smtClean="0"/>
              <a:t>:  Moses is now </a:t>
            </a:r>
            <a:r>
              <a:rPr lang="en-US" b="1" dirty="0" smtClean="0"/>
              <a:t>humble</a:t>
            </a:r>
            <a:r>
              <a:rPr lang="en-US" dirty="0" smtClean="0"/>
              <a:t> enough to be useful </a:t>
            </a:r>
            <a:r>
              <a:rPr lang="en-US" b="1" dirty="0" smtClean="0"/>
              <a:t>(</a:t>
            </a:r>
            <a:r>
              <a:rPr lang="en-US" b="1" dirty="0" smtClean="0"/>
              <a:t>1</a:t>
            </a:r>
            <a:r>
              <a:rPr lang="en-US" dirty="0">
                <a:solidFill>
                  <a:schemeClr val="bg1"/>
                </a:solidFill>
              </a:rPr>
              <a:t> </a:t>
            </a:r>
            <a:r>
              <a:rPr lang="en-US" b="1" dirty="0" smtClean="0"/>
              <a:t>Peter </a:t>
            </a:r>
            <a:r>
              <a:rPr lang="en-US" b="1" dirty="0" smtClean="0"/>
              <a:t>5:6)</a:t>
            </a:r>
          </a:p>
          <a:p>
            <a:pPr marL="628650" lvl="1" indent="-457200">
              <a:spcAft>
                <a:spcPts val="1200"/>
              </a:spcAft>
              <a:buFont typeface="Courier New" panose="02070309020205020404" pitchFamily="49" charset="0"/>
              <a:buChar char="o"/>
            </a:pPr>
            <a:r>
              <a:rPr lang="en-US" b="1" dirty="0" smtClean="0"/>
              <a:t>Verses 9-10</a:t>
            </a:r>
            <a:r>
              <a:rPr lang="en-US" dirty="0" smtClean="0"/>
              <a:t>:  God tells Moses that he will bring the Israelites out of Egypt</a:t>
            </a:r>
          </a:p>
        </p:txBody>
      </p:sp>
    </p:spTree>
    <p:extLst>
      <p:ext uri="{BB962C8B-B14F-4D97-AF65-F5344CB8AC3E}">
        <p14:creationId xmlns:p14="http://schemas.microsoft.com/office/powerpoint/2010/main" val="418672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smtClean="0"/>
              <a:t>Who am I ?    Who are You ?</a:t>
            </a:r>
            <a:endParaRPr lang="en-US" sz="4000" b="1" u="sng" dirty="0"/>
          </a:p>
        </p:txBody>
      </p:sp>
      <p:sp>
        <p:nvSpPr>
          <p:cNvPr id="4" name="Content Placeholder 3"/>
          <p:cNvSpPr>
            <a:spLocks noGrp="1"/>
          </p:cNvSpPr>
          <p:nvPr>
            <p:ph idx="1"/>
          </p:nvPr>
        </p:nvSpPr>
        <p:spPr>
          <a:xfrm>
            <a:off x="304800" y="865496"/>
            <a:ext cx="8458200" cy="5791200"/>
          </a:xfrm>
        </p:spPr>
        <p:txBody>
          <a:bodyPr>
            <a:normAutofit/>
          </a:bodyPr>
          <a:lstStyle/>
          <a:p>
            <a:pPr marL="457200">
              <a:spcAft>
                <a:spcPts val="1200"/>
              </a:spcAft>
            </a:pPr>
            <a:r>
              <a:rPr lang="en-US" b="1" dirty="0" smtClean="0"/>
              <a:t>Exodus 3</a:t>
            </a:r>
            <a:r>
              <a:rPr lang="en-US" dirty="0" smtClean="0"/>
              <a:t> </a:t>
            </a:r>
            <a:r>
              <a:rPr lang="en-US" dirty="0"/>
              <a:t>&gt; </a:t>
            </a:r>
            <a:r>
              <a:rPr lang="en-US" dirty="0" smtClean="0"/>
              <a:t>Moses and God in the desert</a:t>
            </a:r>
          </a:p>
          <a:p>
            <a:pPr marL="457200" lvl="1">
              <a:spcAft>
                <a:spcPts val="1200"/>
              </a:spcAft>
            </a:pPr>
            <a:r>
              <a:rPr lang="en-US" b="1" dirty="0" smtClean="0"/>
              <a:t>Verses 11</a:t>
            </a:r>
            <a:r>
              <a:rPr lang="en-US" dirty="0" smtClean="0"/>
              <a:t>:  Moses is humble and afraid</a:t>
            </a:r>
          </a:p>
          <a:p>
            <a:pPr marL="457200" lvl="1">
              <a:spcAft>
                <a:spcPts val="1200"/>
              </a:spcAft>
            </a:pPr>
            <a:r>
              <a:rPr lang="en-US" b="1" dirty="0"/>
              <a:t>Verses </a:t>
            </a:r>
            <a:r>
              <a:rPr lang="en-US" b="1" dirty="0" smtClean="0"/>
              <a:t>12</a:t>
            </a:r>
            <a:r>
              <a:rPr lang="en-US" dirty="0"/>
              <a:t>:  </a:t>
            </a:r>
            <a:r>
              <a:rPr lang="en-US" dirty="0" smtClean="0"/>
              <a:t>God </a:t>
            </a:r>
            <a:r>
              <a:rPr lang="en-US" dirty="0"/>
              <a:t>promises that He will go with Him</a:t>
            </a:r>
          </a:p>
          <a:p>
            <a:pPr marL="457200" lvl="1">
              <a:spcAft>
                <a:spcPts val="1200"/>
              </a:spcAft>
            </a:pPr>
            <a:r>
              <a:rPr lang="en-US" b="1" dirty="0" smtClean="0"/>
              <a:t>Verses 13:  </a:t>
            </a:r>
            <a:r>
              <a:rPr lang="en-US" dirty="0" smtClean="0"/>
              <a:t>Egypt had many gods with many names</a:t>
            </a:r>
            <a:r>
              <a:rPr lang="en-US" dirty="0"/>
              <a:t>: </a:t>
            </a:r>
            <a:r>
              <a:rPr lang="en-US" dirty="0" smtClean="0"/>
              <a:t>Khnum, </a:t>
            </a:r>
            <a:r>
              <a:rPr lang="en-US" dirty="0" err="1" smtClean="0"/>
              <a:t>Hapi</a:t>
            </a:r>
            <a:r>
              <a:rPr lang="en-US" dirty="0" smtClean="0"/>
              <a:t>, Osiris, </a:t>
            </a:r>
            <a:r>
              <a:rPr lang="en-US" dirty="0" err="1" smtClean="0"/>
              <a:t>Heqt</a:t>
            </a:r>
            <a:r>
              <a:rPr lang="en-US" dirty="0" smtClean="0"/>
              <a:t>, </a:t>
            </a:r>
            <a:r>
              <a:rPr lang="en-US" dirty="0" err="1" smtClean="0"/>
              <a:t>Seb</a:t>
            </a:r>
            <a:r>
              <a:rPr lang="en-US" dirty="0" smtClean="0"/>
              <a:t>, </a:t>
            </a:r>
            <a:r>
              <a:rPr lang="en-US" dirty="0" err="1" smtClean="0"/>
              <a:t>Uatchit</a:t>
            </a:r>
            <a:r>
              <a:rPr lang="en-US" dirty="0" smtClean="0"/>
              <a:t>, Ptah, </a:t>
            </a:r>
            <a:r>
              <a:rPr lang="en-US" dirty="0" err="1" smtClean="0"/>
              <a:t>Mnevis</a:t>
            </a:r>
            <a:r>
              <a:rPr lang="en-US" dirty="0" smtClean="0"/>
              <a:t>, Hathor, Amon, </a:t>
            </a:r>
            <a:r>
              <a:rPr lang="en-US" dirty="0" err="1" smtClean="0"/>
              <a:t>Sekhemet</a:t>
            </a:r>
            <a:r>
              <a:rPr lang="en-US" dirty="0" smtClean="0"/>
              <a:t>, </a:t>
            </a:r>
            <a:r>
              <a:rPr lang="en-US" dirty="0" err="1" smtClean="0"/>
              <a:t>Serapis</a:t>
            </a:r>
            <a:r>
              <a:rPr lang="en-US" dirty="0" smtClean="0"/>
              <a:t>, Imhotep, Nut, Isis, Seth, </a:t>
            </a:r>
            <a:r>
              <a:rPr lang="en-US" dirty="0" err="1" smtClean="0"/>
              <a:t>Shuh</a:t>
            </a:r>
            <a:r>
              <a:rPr lang="en-US" dirty="0" smtClean="0"/>
              <a:t>, </a:t>
            </a:r>
            <a:r>
              <a:rPr lang="en-US" dirty="0" err="1" smtClean="0"/>
              <a:t>Serapia</a:t>
            </a:r>
            <a:r>
              <a:rPr lang="en-US" dirty="0" smtClean="0"/>
              <a:t>, Re, Aten, </a:t>
            </a:r>
            <a:r>
              <a:rPr lang="en-US" dirty="0" err="1" smtClean="0"/>
              <a:t>Atum</a:t>
            </a:r>
            <a:r>
              <a:rPr lang="en-US" dirty="0" smtClean="0"/>
              <a:t>, </a:t>
            </a:r>
            <a:r>
              <a:rPr lang="en-US" dirty="0" err="1" smtClean="0"/>
              <a:t>Orus</a:t>
            </a:r>
            <a:r>
              <a:rPr lang="en-US" dirty="0" smtClean="0"/>
              <a:t>, Thoth, ... </a:t>
            </a:r>
          </a:p>
          <a:p>
            <a:pPr marL="457200" lvl="1">
              <a:spcAft>
                <a:spcPts val="1200"/>
              </a:spcAft>
            </a:pPr>
            <a:r>
              <a:rPr lang="en-US" b="1" dirty="0"/>
              <a:t>Verses </a:t>
            </a:r>
            <a:r>
              <a:rPr lang="en-US" b="1" dirty="0" smtClean="0"/>
              <a:t>14</a:t>
            </a:r>
            <a:r>
              <a:rPr lang="en-US" dirty="0"/>
              <a:t>:  The name of </a:t>
            </a:r>
            <a:r>
              <a:rPr lang="en-US" dirty="0" smtClean="0"/>
              <a:t>the true God </a:t>
            </a:r>
            <a:r>
              <a:rPr lang="en-US" dirty="0"/>
              <a:t>…  “</a:t>
            </a:r>
            <a:r>
              <a:rPr lang="en-US" b="1" dirty="0"/>
              <a:t>I AM</a:t>
            </a:r>
            <a:r>
              <a:rPr lang="en-US" dirty="0"/>
              <a:t>”  … eternally </a:t>
            </a:r>
            <a:r>
              <a:rPr lang="en-US" dirty="0" smtClean="0"/>
              <a:t>self-existent.  The essential center of all things. </a:t>
            </a:r>
            <a:endParaRPr lang="en-US" dirty="0"/>
          </a:p>
        </p:txBody>
      </p:sp>
    </p:spTree>
    <p:extLst>
      <p:ext uri="{BB962C8B-B14F-4D97-AF65-F5344CB8AC3E}">
        <p14:creationId xmlns:p14="http://schemas.microsoft.com/office/powerpoint/2010/main" val="3164103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914400"/>
          </a:xfrm>
        </p:spPr>
        <p:txBody>
          <a:bodyPr>
            <a:noAutofit/>
          </a:bodyPr>
          <a:lstStyle/>
          <a:p>
            <a:r>
              <a:rPr lang="en-US" sz="4000" u="sng" dirty="0" smtClean="0"/>
              <a:t>Pharaoh does not know God</a:t>
            </a:r>
            <a:endParaRPr lang="en-US" sz="4000" u="sng" dirty="0"/>
          </a:p>
        </p:txBody>
      </p:sp>
      <p:sp>
        <p:nvSpPr>
          <p:cNvPr id="4" name="Content Placeholder 3"/>
          <p:cNvSpPr>
            <a:spLocks noGrp="1"/>
          </p:cNvSpPr>
          <p:nvPr>
            <p:ph idx="1"/>
          </p:nvPr>
        </p:nvSpPr>
        <p:spPr>
          <a:xfrm>
            <a:off x="152400" y="990600"/>
            <a:ext cx="8839200" cy="5562600"/>
          </a:xfrm>
        </p:spPr>
        <p:txBody>
          <a:bodyPr>
            <a:normAutofit fontScale="92500"/>
          </a:bodyPr>
          <a:lstStyle/>
          <a:p>
            <a:pPr>
              <a:spcAft>
                <a:spcPts val="1200"/>
              </a:spcAft>
            </a:pPr>
            <a:r>
              <a:rPr lang="en-US" b="1" dirty="0" smtClean="0"/>
              <a:t>Exodus 5:1 </a:t>
            </a:r>
            <a:r>
              <a:rPr lang="en-US" dirty="0" smtClean="0"/>
              <a:t>&gt; Moses: “Let My people go”</a:t>
            </a:r>
          </a:p>
          <a:p>
            <a:pPr>
              <a:spcAft>
                <a:spcPts val="1200"/>
              </a:spcAft>
            </a:pPr>
            <a:r>
              <a:rPr lang="en-US" b="1" dirty="0"/>
              <a:t>Exodus </a:t>
            </a:r>
            <a:r>
              <a:rPr lang="en-US" b="1" dirty="0" smtClean="0"/>
              <a:t>5:2 </a:t>
            </a:r>
            <a:r>
              <a:rPr lang="en-US" dirty="0"/>
              <a:t>&gt; </a:t>
            </a:r>
            <a:r>
              <a:rPr lang="en-US" dirty="0" smtClean="0"/>
              <a:t>Pharaoh: “I </a:t>
            </a:r>
            <a:r>
              <a:rPr lang="en-US" b="1" dirty="0" smtClean="0"/>
              <a:t>do not</a:t>
            </a:r>
            <a:r>
              <a:rPr lang="en-US" dirty="0" smtClean="0"/>
              <a:t> know the Lord” and “I </a:t>
            </a:r>
            <a:r>
              <a:rPr lang="en-US" b="1" dirty="0" smtClean="0"/>
              <a:t>will not </a:t>
            </a:r>
            <a:r>
              <a:rPr lang="en-US" dirty="0" smtClean="0"/>
              <a:t>let Israel go.”  </a:t>
            </a:r>
          </a:p>
          <a:p>
            <a:pPr>
              <a:spcAft>
                <a:spcPts val="1200"/>
              </a:spcAft>
            </a:pPr>
            <a:r>
              <a:rPr lang="en-US" b="1" dirty="0"/>
              <a:t>Exodus </a:t>
            </a:r>
            <a:r>
              <a:rPr lang="en-US" b="1" dirty="0" smtClean="0"/>
              <a:t>6:6-8 </a:t>
            </a:r>
            <a:r>
              <a:rPr lang="en-US" dirty="0"/>
              <a:t>&gt; </a:t>
            </a:r>
            <a:r>
              <a:rPr lang="en-US" dirty="0" smtClean="0"/>
              <a:t>God reminded the people that He was still their almighty and loving God</a:t>
            </a:r>
            <a:endParaRPr lang="en-US" dirty="0"/>
          </a:p>
          <a:p>
            <a:pPr>
              <a:spcAft>
                <a:spcPts val="1200"/>
              </a:spcAft>
            </a:pPr>
            <a:r>
              <a:rPr lang="en-US" b="1" dirty="0"/>
              <a:t>Exodus </a:t>
            </a:r>
            <a:r>
              <a:rPr lang="en-US" b="1" dirty="0" smtClean="0"/>
              <a:t>7:4,5 </a:t>
            </a:r>
            <a:r>
              <a:rPr lang="en-US" dirty="0"/>
              <a:t>&gt; </a:t>
            </a:r>
            <a:r>
              <a:rPr lang="en-US" dirty="0" smtClean="0"/>
              <a:t>God will bring Israel out of Egypt</a:t>
            </a:r>
          </a:p>
          <a:p>
            <a:pPr lvl="1">
              <a:spcAft>
                <a:spcPts val="1200"/>
              </a:spcAft>
            </a:pPr>
            <a:r>
              <a:rPr lang="en-US" dirty="0" smtClean="0"/>
              <a:t>God will bring </a:t>
            </a:r>
            <a:r>
              <a:rPr lang="en-US" b="1" dirty="0" smtClean="0"/>
              <a:t>judgment</a:t>
            </a:r>
            <a:r>
              <a:rPr lang="en-US" dirty="0" smtClean="0"/>
              <a:t> on </a:t>
            </a:r>
            <a:r>
              <a:rPr lang="en-US" b="1" dirty="0" smtClean="0"/>
              <a:t>Egypt</a:t>
            </a:r>
            <a:r>
              <a:rPr lang="en-US" dirty="0" smtClean="0"/>
              <a:t> so that the whole world will know that He is the true Lord of all.</a:t>
            </a:r>
          </a:p>
          <a:p>
            <a:pPr lvl="1">
              <a:spcAft>
                <a:spcPts val="1200"/>
              </a:spcAft>
            </a:pPr>
            <a:r>
              <a:rPr lang="en-US" dirty="0" smtClean="0"/>
              <a:t>But even in the middle of </a:t>
            </a:r>
            <a:r>
              <a:rPr lang="en-US" b="1" dirty="0" smtClean="0"/>
              <a:t>judgment</a:t>
            </a:r>
            <a:r>
              <a:rPr lang="en-US" dirty="0" smtClean="0"/>
              <a:t>, God will show </a:t>
            </a:r>
            <a:r>
              <a:rPr lang="en-US" b="1" dirty="0" smtClean="0"/>
              <a:t>mercy</a:t>
            </a:r>
            <a:endParaRPr lang="en-US" b="1" dirty="0"/>
          </a:p>
          <a:p>
            <a:pPr>
              <a:spcAft>
                <a:spcPts val="1200"/>
              </a:spcAft>
            </a:pPr>
            <a:endParaRPr lang="en-US" dirty="0"/>
          </a:p>
        </p:txBody>
      </p:sp>
    </p:spTree>
    <p:extLst>
      <p:ext uri="{BB962C8B-B14F-4D97-AF65-F5344CB8AC3E}">
        <p14:creationId xmlns:p14="http://schemas.microsoft.com/office/powerpoint/2010/main" val="1407507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1209</TotalTime>
  <Words>3762</Words>
  <Application>Microsoft Office PowerPoint</Application>
  <PresentationFormat>On-screen Show (4:3)</PresentationFormat>
  <Paragraphs>187</Paragraphs>
  <Slides>16</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宋体</vt:lpstr>
      <vt:lpstr>Arial</vt:lpstr>
      <vt:lpstr>Calibri</vt:lpstr>
      <vt:lpstr>Courier New</vt:lpstr>
      <vt:lpstr>Wingdings</vt:lpstr>
      <vt:lpstr>Office Theme</vt:lpstr>
      <vt:lpstr>Study Plan</vt:lpstr>
      <vt:lpstr>Who is God?</vt:lpstr>
      <vt:lpstr>Things to Remember</vt:lpstr>
      <vt:lpstr>Also from last lesson…</vt:lpstr>
      <vt:lpstr>Israel in the land of Egypt</vt:lpstr>
      <vt:lpstr>Moses</vt:lpstr>
      <vt:lpstr>God sends a deliverer</vt:lpstr>
      <vt:lpstr>Who am I ?    Who are You ?</vt:lpstr>
      <vt:lpstr>Pharaoh does not know God</vt:lpstr>
      <vt:lpstr>The judgment of God against Egypt</vt:lpstr>
      <vt:lpstr>The judgment of God against Egypt</vt:lpstr>
      <vt:lpstr>PowerPoint Presentation</vt:lpstr>
      <vt:lpstr>The Final Judgment</vt:lpstr>
      <vt:lpstr>The Exodus (Exit from Egypt)</vt:lpstr>
      <vt:lpstr>One final thought…</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110</cp:revision>
  <dcterms:created xsi:type="dcterms:W3CDTF">2016-09-26T12:13:45Z</dcterms:created>
  <dcterms:modified xsi:type="dcterms:W3CDTF">2023-05-29T14:38:42Z</dcterms:modified>
</cp:coreProperties>
</file>