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24" r:id="rId3"/>
    <p:sldId id="306" r:id="rId4"/>
    <p:sldId id="307" r:id="rId5"/>
    <p:sldId id="309" r:id="rId6"/>
    <p:sldId id="310" r:id="rId7"/>
    <p:sldId id="318" r:id="rId8"/>
    <p:sldId id="319" r:id="rId9"/>
    <p:sldId id="320" r:id="rId10"/>
    <p:sldId id="322" r:id="rId11"/>
    <p:sldId id="321" r:id="rId12"/>
    <p:sldId id="323" r:id="rId13"/>
    <p:sldId id="304" r:id="rId14"/>
    <p:sldId id="30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3" autoAdjust="0"/>
    <p:restoredTop sz="73637" autoAdjust="0"/>
  </p:normalViewPr>
  <p:slideViewPr>
    <p:cSldViewPr>
      <p:cViewPr varScale="1">
        <p:scale>
          <a:sx n="88" d="100"/>
          <a:sy n="88" d="100"/>
        </p:scale>
        <p:origin x="2166" y="96"/>
      </p:cViewPr>
      <p:guideLst>
        <p:guide orient="horz" pos="2160"/>
        <p:guide pos="2880"/>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D9EE05-7220-4217-86DB-39585C3B005E}" type="datetimeFigureOut">
              <a:rPr lang="en-US" smtClean="0"/>
              <a:t>12/11/2021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5C07B-8AD4-450E-849B-D6E72638D89E}" type="slidenum">
              <a:rPr lang="en-US" smtClean="0"/>
              <a:t>‹#›</a:t>
            </a:fld>
            <a:endParaRPr lang="en-US"/>
          </a:p>
        </p:txBody>
      </p:sp>
    </p:spTree>
    <p:extLst>
      <p:ext uri="{BB962C8B-B14F-4D97-AF65-F5344CB8AC3E}">
        <p14:creationId xmlns:p14="http://schemas.microsoft.com/office/powerpoint/2010/main" val="131166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only looked at a sampling of the miracles of Jesus, but it should quickly become obvious that Jesus is not just a man – He is God 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3</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smtClean="0">
                <a:solidFill>
                  <a:schemeClr val="tx1"/>
                </a:solidFill>
                <a:effectLst/>
                <a:latin typeface="+mn-lt"/>
                <a:ea typeface="+mn-ea"/>
                <a:cs typeface="+mn-cs"/>
              </a:rPr>
              <a:t>we </a:t>
            </a:r>
            <a:r>
              <a:rPr lang="en-US" sz="1200" b="1" u="sng" kern="1200" dirty="0" smtClean="0">
                <a:solidFill>
                  <a:schemeClr val="tx1"/>
                </a:solidFill>
                <a:effectLst/>
                <a:latin typeface="+mn-lt"/>
                <a:ea typeface="+mn-ea"/>
                <a:cs typeface="+mn-cs"/>
              </a:rPr>
              <a:t>need</a:t>
            </a:r>
            <a:r>
              <a:rPr lang="en-US" sz="1200" u="sng" kern="1200" dirty="0" smtClean="0">
                <a:solidFill>
                  <a:schemeClr val="tx1"/>
                </a:solidFill>
                <a:effectLst/>
                <a:latin typeface="+mn-lt"/>
                <a:ea typeface="+mn-ea"/>
                <a:cs typeface="+mn-cs"/>
              </a:rPr>
              <a:t> to have the </a:t>
            </a:r>
            <a:r>
              <a:rPr lang="en-US" sz="1200" b="1" u="sng" kern="1200" dirty="0" smtClean="0">
                <a:solidFill>
                  <a:schemeClr val="tx1"/>
                </a:solidFill>
                <a:effectLst/>
                <a:latin typeface="+mn-lt"/>
                <a:ea typeface="+mn-ea"/>
                <a:cs typeface="+mn-cs"/>
              </a:rPr>
              <a:t>truth</a:t>
            </a:r>
            <a:r>
              <a:rPr lang="en-US" sz="1200" kern="1200" dirty="0" smtClean="0">
                <a:solidFill>
                  <a:schemeClr val="tx1"/>
                </a:solidFill>
                <a:effectLst/>
                <a:latin typeface="+mn-lt"/>
                <a:ea typeface="+mn-ea"/>
                <a:cs typeface="+mn-cs"/>
              </a:rPr>
              <a:t>, not make-believe.  Something to remember about these stories: Jesus had very powerful enemies, people who tried very hard to discredit his mighty works.  If Jesus was a fraud, they would have quickly found out and told the world.  But as you read the Bible (and other writings of those days), you will never find words that prove His works to be fraudulent.</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It is not enough to just look at the </a:t>
            </a:r>
            <a:r>
              <a:rPr lang="en-US" sz="1200" b="1" u="sng" kern="1200" dirty="0" smtClean="0">
                <a:solidFill>
                  <a:schemeClr val="tx1"/>
                </a:solidFill>
                <a:effectLst/>
                <a:latin typeface="+mn-lt"/>
                <a:ea typeface="+mn-ea"/>
                <a:cs typeface="+mn-cs"/>
              </a:rPr>
              <a:t>powerful works</a:t>
            </a:r>
            <a:r>
              <a:rPr lang="en-US" sz="1200" kern="1200" dirty="0" smtClean="0">
                <a:solidFill>
                  <a:schemeClr val="tx1"/>
                </a:solidFill>
                <a:effectLst/>
                <a:latin typeface="+mn-lt"/>
                <a:ea typeface="+mn-ea"/>
                <a:cs typeface="+mn-cs"/>
              </a:rPr>
              <a:t> of Jesus.  We </a:t>
            </a:r>
            <a:r>
              <a:rPr lang="en-US" sz="1200" u="sng" kern="1200" dirty="0" smtClean="0">
                <a:solidFill>
                  <a:schemeClr val="tx1"/>
                </a:solidFill>
                <a:effectLst/>
                <a:latin typeface="+mn-lt"/>
                <a:ea typeface="+mn-ea"/>
                <a:cs typeface="+mn-cs"/>
              </a:rPr>
              <a:t>also</a:t>
            </a:r>
            <a:r>
              <a:rPr lang="en-US" sz="1200" kern="1200" dirty="0" smtClean="0">
                <a:solidFill>
                  <a:schemeClr val="tx1"/>
                </a:solidFill>
                <a:effectLst/>
                <a:latin typeface="+mn-lt"/>
                <a:ea typeface="+mn-ea"/>
                <a:cs typeface="+mn-cs"/>
              </a:rPr>
              <a:t> need to </a:t>
            </a:r>
            <a:r>
              <a:rPr lang="en-US" sz="1200" u="sng" kern="1200" dirty="0" smtClean="0">
                <a:solidFill>
                  <a:schemeClr val="tx1"/>
                </a:solidFill>
                <a:effectLst/>
                <a:latin typeface="+mn-lt"/>
                <a:ea typeface="+mn-ea"/>
                <a:cs typeface="+mn-cs"/>
              </a:rPr>
              <a:t>listen to </a:t>
            </a:r>
            <a:r>
              <a:rPr lang="en-US" sz="1200" b="1" u="sng" kern="1200" dirty="0" smtClean="0">
                <a:solidFill>
                  <a:schemeClr val="tx1"/>
                </a:solidFill>
                <a:effectLst/>
                <a:latin typeface="+mn-lt"/>
                <a:ea typeface="+mn-ea"/>
                <a:cs typeface="+mn-cs"/>
              </a:rPr>
              <a:t>His words</a:t>
            </a:r>
            <a:r>
              <a:rPr lang="en-US" sz="1200" kern="1200" dirty="0" smtClean="0">
                <a:solidFill>
                  <a:schemeClr val="tx1"/>
                </a:solidFill>
                <a:effectLst/>
                <a:latin typeface="+mn-lt"/>
                <a:ea typeface="+mn-ea"/>
                <a:cs typeface="+mn-cs"/>
              </a:rPr>
              <a:t> – why did He come and what message does He have for us.  Let’s look at a famous Bible passage which clarifies His central message – His purpose for coming to this world:</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John 20:30-31</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4</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these stories from the Old</a:t>
            </a:r>
            <a:r>
              <a:rPr lang="en-US" baseline="0" dirty="0" smtClean="0"/>
              <a:t> Testament:</a:t>
            </a:r>
          </a:p>
          <a:p>
            <a:pPr marL="171450" indent="-171450">
              <a:buFont typeface="Arial" panose="020B0604020202020204" pitchFamily="34" charset="0"/>
              <a:buChar char="•"/>
            </a:pPr>
            <a:r>
              <a:rPr lang="en-US" baseline="0" dirty="0" smtClean="0"/>
              <a:t>Passover</a:t>
            </a:r>
          </a:p>
          <a:p>
            <a:pPr marL="171450" indent="-171450">
              <a:buFont typeface="Arial" panose="020B0604020202020204" pitchFamily="34" charset="0"/>
              <a:buChar char="•"/>
            </a:pPr>
            <a:r>
              <a:rPr lang="en-US" baseline="0" dirty="0" smtClean="0"/>
              <a:t>Jacob’s Ladder into heaven from Israel</a:t>
            </a:r>
          </a:p>
          <a:p>
            <a:pPr marL="171450" indent="-171450">
              <a:buFont typeface="Arial" panose="020B0604020202020204" pitchFamily="34" charset="0"/>
              <a:buChar char="•"/>
            </a:pPr>
            <a:r>
              <a:rPr lang="en-US" baseline="0" dirty="0" smtClean="0"/>
              <a:t>The temple where people worshiped God</a:t>
            </a:r>
          </a:p>
          <a:p>
            <a:pPr marL="171450" indent="-171450">
              <a:buFont typeface="Arial" panose="020B0604020202020204" pitchFamily="34" charset="0"/>
              <a:buChar char="•"/>
            </a:pPr>
            <a:r>
              <a:rPr lang="en-US" baseline="0" dirty="0" smtClean="0"/>
              <a:t>The snake on the pole</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5</a:t>
            </a:fld>
            <a:endParaRPr lang="en-US"/>
          </a:p>
        </p:txBody>
      </p:sp>
    </p:spTree>
    <p:extLst>
      <p:ext uri="{BB962C8B-B14F-4D97-AF65-F5344CB8AC3E}">
        <p14:creationId xmlns:p14="http://schemas.microsoft.com/office/powerpoint/2010/main" val="3034742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Old Testament</a:t>
            </a:r>
            <a:r>
              <a:rPr lang="en-US" baseline="0" dirty="0" smtClean="0"/>
              <a:t> Stories:</a:t>
            </a:r>
          </a:p>
          <a:p>
            <a:r>
              <a:rPr lang="en-US" baseline="0" dirty="0" smtClean="0"/>
              <a:t>The bread in the Wilderness</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6</a:t>
            </a:fld>
            <a:endParaRPr lang="en-US"/>
          </a:p>
        </p:txBody>
      </p:sp>
    </p:spTree>
    <p:extLst>
      <p:ext uri="{BB962C8B-B14F-4D97-AF65-F5344CB8AC3E}">
        <p14:creationId xmlns:p14="http://schemas.microsoft.com/office/powerpoint/2010/main" val="1737961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the prophecy in Isaiah</a:t>
            </a:r>
            <a:r>
              <a:rPr lang="en-US" baseline="0" dirty="0" smtClean="0"/>
              <a:t> 7:2 -  “</a:t>
            </a:r>
            <a:r>
              <a:rPr lang="en-US" sz="1200" b="0" i="0" u="none" strike="noStrike" kern="1200" baseline="0" dirty="0" smtClean="0">
                <a:solidFill>
                  <a:schemeClr val="tx1"/>
                </a:solidFill>
                <a:latin typeface="+mn-lt"/>
                <a:ea typeface="+mn-ea"/>
                <a:cs typeface="+mn-cs"/>
              </a:rPr>
              <a:t>The people who walked in darkness have seen a great light;</a:t>
            </a:r>
          </a:p>
          <a:p>
            <a:r>
              <a:rPr lang="en-US" sz="1200" b="0" i="0" u="none" strike="noStrike" kern="1200" baseline="0" dirty="0" smtClean="0">
                <a:solidFill>
                  <a:schemeClr val="tx1"/>
                </a:solidFill>
                <a:latin typeface="+mn-lt"/>
                <a:ea typeface="+mn-ea"/>
                <a:cs typeface="+mn-cs"/>
              </a:rPr>
              <a:t>those who dwelt in a land of deep darkness, on them has light shone. </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7</a:t>
            </a:fld>
            <a:endParaRPr lang="en-US"/>
          </a:p>
        </p:txBody>
      </p:sp>
    </p:spTree>
    <p:extLst>
      <p:ext uri="{BB962C8B-B14F-4D97-AF65-F5344CB8AC3E}">
        <p14:creationId xmlns:p14="http://schemas.microsoft.com/office/powerpoint/2010/main" val="542110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Old Testament often talked</a:t>
            </a:r>
            <a:r>
              <a:rPr lang="en-US" baseline="0" dirty="0" smtClean="0"/>
              <a:t> about the Lord God being the shepherd of His people (e.g. Psalm 23).  An amazing fact of the New Testament is Jesus’ claim to be the good shepherd – the same one spoken of in the Old Testament</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8</a:t>
            </a:fld>
            <a:endParaRPr lang="en-US"/>
          </a:p>
        </p:txBody>
      </p:sp>
    </p:spTree>
    <p:extLst>
      <p:ext uri="{BB962C8B-B14F-4D97-AF65-F5344CB8AC3E}">
        <p14:creationId xmlns:p14="http://schemas.microsoft.com/office/powerpoint/2010/main" val="4216307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sz="1200" b="0" i="0" u="none" strike="noStrike" kern="1200" baseline="0" dirty="0" smtClean="0">
                <a:solidFill>
                  <a:schemeClr val="tx1"/>
                </a:solidFill>
                <a:latin typeface="+mn-lt"/>
                <a:ea typeface="+mn-ea"/>
                <a:cs typeface="+mn-cs"/>
              </a:rPr>
              <a:t>                 太初     有  道， 道  与   神      同 在，  道  就是　神。</a:t>
            </a:r>
            <a:endParaRPr lang="en-US" dirty="0" smtClean="0"/>
          </a:p>
          <a:p>
            <a:r>
              <a:rPr lang="en-US" dirty="0" smtClean="0"/>
              <a:t>John 1:1  </a:t>
            </a:r>
            <a:r>
              <a:rPr lang="en-US" sz="1200" b="0" i="0" kern="1200" dirty="0" err="1" smtClean="0">
                <a:solidFill>
                  <a:schemeClr val="tx1"/>
                </a:solidFill>
                <a:effectLst/>
                <a:latin typeface="+mn-lt"/>
                <a:ea typeface="+mn-ea"/>
                <a:cs typeface="+mn-cs"/>
              </a:rPr>
              <a:t>Tàichū</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yǒu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yǔ</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shén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tóng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zài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jiùshì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shén</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altLang="zh-CN" sz="1200" b="0" i="0" u="none" strike="noStrike" kern="1200" baseline="0" dirty="0" smtClean="0">
                <a:solidFill>
                  <a:schemeClr val="tx1"/>
                </a:solidFill>
                <a:latin typeface="+mn-lt"/>
                <a:ea typeface="+mn-ea"/>
                <a:cs typeface="+mn-cs"/>
              </a:rPr>
              <a:t>John 14:6   </a:t>
            </a:r>
            <a:r>
              <a:rPr lang="zh-CN" altLang="en-US" sz="1200" b="0" i="0" u="none" strike="noStrike" kern="1200" baseline="0" dirty="0" smtClean="0">
                <a:solidFill>
                  <a:schemeClr val="tx1"/>
                </a:solidFill>
                <a:latin typeface="+mn-lt"/>
                <a:ea typeface="+mn-ea"/>
                <a:cs typeface="+mn-cs"/>
              </a:rPr>
              <a:t>耶稣 对 他 说：</a:t>
            </a:r>
            <a:r>
              <a:rPr lang="en-US" sz="1200" b="0" i="0" kern="1200" dirty="0" err="1" smtClean="0">
                <a:solidFill>
                  <a:schemeClr val="tx1"/>
                </a:solidFill>
                <a:effectLst/>
                <a:latin typeface="+mn-lt"/>
                <a:ea typeface="+mn-ea"/>
                <a:cs typeface="+mn-cs"/>
              </a:rPr>
              <a:t>Yēsū</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duì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tā</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shuō</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0" i="0" u="none" strike="noStrike" kern="1200" baseline="0" dirty="0" smtClean="0">
                <a:solidFill>
                  <a:schemeClr val="tx1"/>
                </a:solidFill>
                <a:latin typeface="+mn-lt"/>
                <a:ea typeface="+mn-ea"/>
                <a:cs typeface="+mn-cs"/>
              </a:rPr>
              <a:t> “我  就是   道路、真理、    生命，     如果   不是  藉着 我， 没有     人     能   到    父    那里 去。</a:t>
            </a:r>
            <a:endParaRPr lang="en-US" altLang="zh-CN"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Wǒ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jiùshì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dàolù</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zhēnlǐ</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shēngmìng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rúguǒ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bùshì</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jízhe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wǒ</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méiyǒu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rén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néng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dào</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fù</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nàlǐ</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qù</a:t>
            </a:r>
            <a:r>
              <a:rPr lang="en-US" sz="1200" b="0" i="0" kern="1200" dirty="0" smtClean="0">
                <a:solidFill>
                  <a:schemeClr val="tx1"/>
                </a:solidFill>
                <a:effectLst/>
                <a:latin typeface="+mn-lt"/>
                <a:ea typeface="+mn-ea"/>
                <a:cs typeface="+mn-cs"/>
              </a:rPr>
              <a:t>.</a:t>
            </a:r>
          </a:p>
          <a:p>
            <a:r>
              <a:rPr lang="en-US" dirty="0" smtClean="0"/>
              <a:t>   I am the* way    truth        life             if       not  thru</a:t>
            </a:r>
            <a:r>
              <a:rPr lang="en-US" baseline="0" dirty="0" smtClean="0"/>
              <a:t>  me    no  person  can  go father where to</a:t>
            </a:r>
            <a:endParaRPr lang="en-US" dirty="0" smtClean="0"/>
          </a:p>
          <a:p>
            <a:endParaRPr lang="en-US" dirty="0" smtClean="0"/>
          </a:p>
          <a:p>
            <a:r>
              <a:rPr lang="en-US" altLang="zh-CN" sz="1200" b="0" i="0" u="none" strike="noStrike" kern="1200" baseline="0" dirty="0" smtClean="0">
                <a:solidFill>
                  <a:schemeClr val="tx1"/>
                </a:solidFill>
                <a:latin typeface="+mn-lt"/>
                <a:ea typeface="+mn-ea"/>
                <a:cs typeface="+mn-cs"/>
              </a:rPr>
              <a:t>*</a:t>
            </a:r>
            <a:r>
              <a:rPr lang="zh-CN" altLang="en-US" sz="1200" b="0" i="0" u="none" strike="noStrike" kern="1200" baseline="0" dirty="0" smtClean="0">
                <a:solidFill>
                  <a:schemeClr val="tx1"/>
                </a:solidFill>
                <a:latin typeface="+mn-lt"/>
                <a:ea typeface="+mn-ea"/>
                <a:cs typeface="+mn-cs"/>
              </a:rPr>
              <a:t>就 </a:t>
            </a:r>
            <a:r>
              <a:rPr lang="en-US" altLang="zh-CN" sz="1200" b="0" i="0" u="none" strike="noStrike" kern="1200" baseline="0" dirty="0" smtClean="0">
                <a:solidFill>
                  <a:schemeClr val="tx1"/>
                </a:solidFill>
                <a:latin typeface="+mn-lt"/>
                <a:ea typeface="+mn-ea"/>
                <a:cs typeface="+mn-cs"/>
              </a:rPr>
              <a:t>(precisely) </a:t>
            </a:r>
            <a:r>
              <a:rPr lang="zh-CN" altLang="en-US" sz="1200" b="0" i="0" u="none" strike="noStrike" kern="1200" baseline="0" dirty="0" smtClean="0">
                <a:solidFill>
                  <a:schemeClr val="tx1"/>
                </a:solidFill>
                <a:latin typeface="+mn-lt"/>
                <a:ea typeface="+mn-ea"/>
                <a:cs typeface="+mn-cs"/>
              </a:rPr>
              <a:t>是 </a:t>
            </a:r>
            <a:r>
              <a:rPr lang="en-US" altLang="zh-CN" sz="1200" b="0" i="0" u="none" strike="noStrike" kern="1200" baseline="0" dirty="0" smtClean="0">
                <a:solidFill>
                  <a:schemeClr val="tx1"/>
                </a:solidFill>
                <a:latin typeface="+mn-lt"/>
                <a:ea typeface="+mn-ea"/>
                <a:cs typeface="+mn-cs"/>
              </a:rPr>
              <a:t>(am)</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10</a:t>
            </a:fld>
            <a:endParaRPr lang="en-US"/>
          </a:p>
        </p:txBody>
      </p:sp>
    </p:spTree>
    <p:extLst>
      <p:ext uri="{BB962C8B-B14F-4D97-AF65-F5344CB8AC3E}">
        <p14:creationId xmlns:p14="http://schemas.microsoft.com/office/powerpoint/2010/main" val="393389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12/11/2021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12/11/2021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12/11/2021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12/11/2021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5496" y="1295400"/>
            <a:ext cx="7391400" cy="2438400"/>
          </a:xfrm>
        </p:spPr>
        <p:txBody>
          <a:bodyPr>
            <a:normAutofit/>
          </a:bodyPr>
          <a:lstStyle/>
          <a:p>
            <a:r>
              <a:rPr lang="en-US" sz="4800" b="1" u="sng" dirty="0" smtClean="0"/>
              <a:t>Who is Jesus?</a:t>
            </a:r>
            <a:br>
              <a:rPr lang="en-US" sz="4800" b="1" u="sng" dirty="0" smtClean="0"/>
            </a:br>
            <a:r>
              <a:rPr lang="en-US" sz="4800" b="1" u="sng" dirty="0" smtClean="0"/>
              <a:t/>
            </a:r>
            <a:br>
              <a:rPr lang="en-US" sz="4800" b="1" u="sng" dirty="0" smtClean="0"/>
            </a:br>
            <a:r>
              <a:rPr lang="en-US" sz="4800" b="1" u="sng" dirty="0" smtClean="0"/>
              <a:t>What did He say?</a:t>
            </a:r>
            <a:endParaRPr lang="en-US" sz="4800" dirty="0"/>
          </a:p>
        </p:txBody>
      </p:sp>
      <p:sp>
        <p:nvSpPr>
          <p:cNvPr id="3" name="Subtitle 2"/>
          <p:cNvSpPr>
            <a:spLocks noGrp="1"/>
          </p:cNvSpPr>
          <p:nvPr>
            <p:ph type="subTitle" idx="1"/>
          </p:nvPr>
        </p:nvSpPr>
        <p:spPr>
          <a:xfrm>
            <a:off x="802944" y="3886200"/>
            <a:ext cx="7543800" cy="1752600"/>
          </a:xfrm>
        </p:spPr>
        <p:txBody>
          <a:bodyPr anchor="ctr" anchorCtr="1"/>
          <a:lstStyle/>
          <a:p>
            <a:r>
              <a:rPr lang="en-US" dirty="0" smtClean="0"/>
              <a:t>God speaks…</a:t>
            </a:r>
            <a:endParaRPr lang="en-US" dirty="0"/>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344" y="-152400"/>
            <a:ext cx="8686800" cy="1143000"/>
          </a:xfrm>
        </p:spPr>
        <p:txBody>
          <a:bodyPr>
            <a:normAutofit/>
          </a:bodyPr>
          <a:lstStyle/>
          <a:p>
            <a:r>
              <a:rPr lang="en-US" b="1" u="sng" dirty="0" smtClean="0"/>
              <a:t>I am </a:t>
            </a:r>
            <a:r>
              <a:rPr lang="en-US" b="1" u="sng" dirty="0"/>
              <a:t>the Way, the Truth, and the Life</a:t>
            </a:r>
          </a:p>
        </p:txBody>
      </p:sp>
      <p:sp>
        <p:nvSpPr>
          <p:cNvPr id="3" name="Content Placeholder 2"/>
          <p:cNvSpPr>
            <a:spLocks noGrp="1"/>
          </p:cNvSpPr>
          <p:nvPr>
            <p:ph idx="1"/>
          </p:nvPr>
        </p:nvSpPr>
        <p:spPr>
          <a:xfrm>
            <a:off x="304800" y="1219200"/>
            <a:ext cx="8610600" cy="5105400"/>
          </a:xfrm>
        </p:spPr>
        <p:txBody>
          <a:bodyPr>
            <a:normAutofit fontScale="92500"/>
          </a:bodyPr>
          <a:lstStyle/>
          <a:p>
            <a:pPr>
              <a:spcAft>
                <a:spcPts val="1200"/>
              </a:spcAft>
            </a:pPr>
            <a:r>
              <a:rPr lang="en-US" b="1" dirty="0"/>
              <a:t>John </a:t>
            </a:r>
            <a:r>
              <a:rPr lang="en-US" b="1" dirty="0" smtClean="0"/>
              <a:t>1:1  </a:t>
            </a:r>
            <a:r>
              <a:rPr lang="en-US" dirty="0" smtClean="0"/>
              <a:t>The True Word (</a:t>
            </a:r>
            <a:r>
              <a:rPr lang="ja-JP" altLang="en-US" dirty="0" smtClean="0"/>
              <a:t>道</a:t>
            </a:r>
            <a:r>
              <a:rPr lang="en-US" altLang="ja-JP" dirty="0" smtClean="0"/>
              <a:t>)</a:t>
            </a:r>
            <a:r>
              <a:rPr lang="en-US" dirty="0" smtClean="0"/>
              <a:t> was in the beginning, was with God, and was God</a:t>
            </a:r>
          </a:p>
          <a:p>
            <a:pPr>
              <a:spcAft>
                <a:spcPts val="1200"/>
              </a:spcAft>
            </a:pPr>
            <a:r>
              <a:rPr lang="en-US" b="1" dirty="0"/>
              <a:t>John </a:t>
            </a:r>
            <a:r>
              <a:rPr lang="en-US" b="1" dirty="0" smtClean="0"/>
              <a:t>1:4  </a:t>
            </a:r>
            <a:r>
              <a:rPr lang="en-US" dirty="0" smtClean="0"/>
              <a:t>In Him was life</a:t>
            </a:r>
          </a:p>
          <a:p>
            <a:pPr>
              <a:spcAft>
                <a:spcPts val="1200"/>
              </a:spcAft>
            </a:pPr>
            <a:r>
              <a:rPr lang="en-US" b="1" dirty="0" smtClean="0"/>
              <a:t>John 14:6  </a:t>
            </a:r>
            <a:r>
              <a:rPr lang="en-US" dirty="0" smtClean="0"/>
              <a:t>Jesus is the Way (</a:t>
            </a:r>
            <a:r>
              <a:rPr lang="ja-JP" altLang="en-US" dirty="0"/>
              <a:t>道</a:t>
            </a:r>
            <a:r>
              <a:rPr lang="ja-JP" altLang="en-US" dirty="0" smtClean="0"/>
              <a:t>路</a:t>
            </a:r>
            <a:r>
              <a:rPr lang="en-US" altLang="ja-JP" dirty="0" smtClean="0"/>
              <a:t>), the Truth, and the Life</a:t>
            </a:r>
          </a:p>
          <a:p>
            <a:pPr>
              <a:spcAft>
                <a:spcPts val="1200"/>
              </a:spcAft>
            </a:pPr>
            <a:r>
              <a:rPr lang="en-US" b="1" dirty="0"/>
              <a:t>John 14:6  </a:t>
            </a:r>
            <a:r>
              <a:rPr lang="en-US" dirty="0"/>
              <a:t>Jesus is the </a:t>
            </a:r>
            <a:r>
              <a:rPr lang="en-US" dirty="0" smtClean="0"/>
              <a:t>only way to the Father</a:t>
            </a:r>
          </a:p>
          <a:p>
            <a:pPr>
              <a:spcAft>
                <a:spcPts val="1200"/>
              </a:spcAft>
            </a:pPr>
            <a:r>
              <a:rPr lang="en-US" b="1" dirty="0" smtClean="0"/>
              <a:t>John 14:7  </a:t>
            </a:r>
            <a:r>
              <a:rPr lang="en-US" dirty="0" smtClean="0"/>
              <a:t>If you know Jesus, you know the Father</a:t>
            </a:r>
          </a:p>
          <a:p>
            <a:pPr>
              <a:spcAft>
                <a:spcPts val="1200"/>
              </a:spcAft>
            </a:pPr>
            <a:r>
              <a:rPr lang="en-US" dirty="0" smtClean="0"/>
              <a:t>Our response:  </a:t>
            </a:r>
            <a:r>
              <a:rPr lang="en-US" b="1" dirty="0" smtClean="0"/>
              <a:t>Know Him</a:t>
            </a:r>
            <a:endParaRPr lang="en-US" dirty="0"/>
          </a:p>
        </p:txBody>
      </p:sp>
    </p:spTree>
    <p:extLst>
      <p:ext uri="{BB962C8B-B14F-4D97-AF65-F5344CB8AC3E}">
        <p14:creationId xmlns:p14="http://schemas.microsoft.com/office/powerpoint/2010/main" val="7826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6" y="48904"/>
            <a:ext cx="9067800" cy="1143000"/>
          </a:xfrm>
        </p:spPr>
        <p:txBody>
          <a:bodyPr>
            <a:normAutofit/>
          </a:bodyPr>
          <a:lstStyle/>
          <a:p>
            <a:r>
              <a:rPr lang="en-US" b="1" u="sng" dirty="0" smtClean="0"/>
              <a:t>I am </a:t>
            </a:r>
            <a:r>
              <a:rPr lang="en-US" b="1" u="sng" dirty="0"/>
              <a:t>the </a:t>
            </a:r>
            <a:r>
              <a:rPr lang="en-US" b="1" u="sng" dirty="0" smtClean="0"/>
              <a:t>true Vine</a:t>
            </a:r>
            <a:endParaRPr lang="en-US" b="1" u="sng" dirty="0"/>
          </a:p>
        </p:txBody>
      </p:sp>
      <p:sp>
        <p:nvSpPr>
          <p:cNvPr id="3" name="Content Placeholder 2"/>
          <p:cNvSpPr>
            <a:spLocks noGrp="1"/>
          </p:cNvSpPr>
          <p:nvPr>
            <p:ph idx="1"/>
          </p:nvPr>
        </p:nvSpPr>
        <p:spPr>
          <a:xfrm>
            <a:off x="457200" y="1371600"/>
            <a:ext cx="8229600" cy="5105400"/>
          </a:xfrm>
        </p:spPr>
        <p:txBody>
          <a:bodyPr>
            <a:normAutofit/>
          </a:bodyPr>
          <a:lstStyle/>
          <a:p>
            <a:pPr>
              <a:spcAft>
                <a:spcPts val="1200"/>
              </a:spcAft>
            </a:pPr>
            <a:r>
              <a:rPr lang="en-US" b="1" dirty="0" smtClean="0"/>
              <a:t>John 15:1  </a:t>
            </a:r>
            <a:r>
              <a:rPr lang="en-US" dirty="0" smtClean="0"/>
              <a:t>Jesus is the vine – the Father is the gardener</a:t>
            </a:r>
          </a:p>
          <a:p>
            <a:pPr>
              <a:spcAft>
                <a:spcPts val="1200"/>
              </a:spcAft>
            </a:pPr>
            <a:r>
              <a:rPr lang="en-US" b="1" dirty="0" smtClean="0"/>
              <a:t>John 15:5  </a:t>
            </a:r>
            <a:r>
              <a:rPr lang="en-US" dirty="0" smtClean="0"/>
              <a:t>Only one way to have a fruitful life – remain in Him</a:t>
            </a:r>
            <a:r>
              <a:rPr lang="en-US" dirty="0"/>
              <a:t> </a:t>
            </a:r>
            <a:r>
              <a:rPr lang="en-US" dirty="0" smtClean="0"/>
              <a:t>(stay close and connected).</a:t>
            </a:r>
          </a:p>
          <a:p>
            <a:pPr>
              <a:spcAft>
                <a:spcPts val="1200"/>
              </a:spcAft>
            </a:pPr>
            <a:r>
              <a:rPr lang="en-US" b="1" dirty="0" smtClean="0"/>
              <a:t>John 15:10-11  </a:t>
            </a:r>
            <a:r>
              <a:rPr lang="en-US" dirty="0" smtClean="0"/>
              <a:t>Keep His commandments (John 6:28-29).</a:t>
            </a:r>
          </a:p>
          <a:p>
            <a:pPr>
              <a:spcAft>
                <a:spcPts val="1200"/>
              </a:spcAft>
            </a:pPr>
            <a:r>
              <a:rPr lang="en-US" dirty="0" smtClean="0"/>
              <a:t>Our response:  </a:t>
            </a:r>
            <a:r>
              <a:rPr lang="en-US" b="1" dirty="0" smtClean="0"/>
              <a:t>Believe and Remain</a:t>
            </a:r>
            <a:endParaRPr lang="en-US" dirty="0"/>
          </a:p>
        </p:txBody>
      </p:sp>
    </p:spTree>
    <p:extLst>
      <p:ext uri="{BB962C8B-B14F-4D97-AF65-F5344CB8AC3E}">
        <p14:creationId xmlns:p14="http://schemas.microsoft.com/office/powerpoint/2010/main" val="332627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6" y="48904"/>
            <a:ext cx="9067800" cy="1143000"/>
          </a:xfrm>
        </p:spPr>
        <p:txBody>
          <a:bodyPr>
            <a:normAutofit/>
          </a:bodyPr>
          <a:lstStyle/>
          <a:p>
            <a:r>
              <a:rPr lang="en-US" b="1" u="sng" dirty="0" smtClean="0"/>
              <a:t>I Am</a:t>
            </a:r>
            <a:endParaRPr lang="en-US" b="1" u="sng" dirty="0"/>
          </a:p>
        </p:txBody>
      </p:sp>
      <p:sp>
        <p:nvSpPr>
          <p:cNvPr id="3" name="Content Placeholder 2"/>
          <p:cNvSpPr>
            <a:spLocks noGrp="1"/>
          </p:cNvSpPr>
          <p:nvPr>
            <p:ph idx="1"/>
          </p:nvPr>
        </p:nvSpPr>
        <p:spPr>
          <a:xfrm>
            <a:off x="457200" y="1371600"/>
            <a:ext cx="8305800" cy="5105400"/>
          </a:xfrm>
        </p:spPr>
        <p:txBody>
          <a:bodyPr>
            <a:noAutofit/>
          </a:bodyPr>
          <a:lstStyle/>
          <a:p>
            <a:pPr>
              <a:spcAft>
                <a:spcPts val="1200"/>
              </a:spcAft>
            </a:pPr>
            <a:r>
              <a:rPr lang="en-US" b="1" dirty="0" smtClean="0"/>
              <a:t>Exodus 3:14  </a:t>
            </a:r>
            <a:r>
              <a:rPr lang="en-US" dirty="0" smtClean="0"/>
              <a:t>The name of God: I Am</a:t>
            </a:r>
          </a:p>
          <a:p>
            <a:pPr>
              <a:spcAft>
                <a:spcPts val="1200"/>
              </a:spcAft>
            </a:pPr>
            <a:r>
              <a:rPr lang="en-US" b="1" dirty="0" smtClean="0"/>
              <a:t>John 8:56-59  </a:t>
            </a:r>
            <a:r>
              <a:rPr lang="en-US" dirty="0" smtClean="0"/>
              <a:t>Before Moses and Abraham, Jesus existed as “I Am.”</a:t>
            </a:r>
          </a:p>
          <a:p>
            <a:pPr>
              <a:spcAft>
                <a:spcPts val="1200"/>
              </a:spcAft>
            </a:pPr>
            <a:r>
              <a:rPr lang="en-US" b="1" dirty="0" smtClean="0"/>
              <a:t>John 10:30-33  </a:t>
            </a:r>
            <a:r>
              <a:rPr lang="en-US" dirty="0" smtClean="0"/>
              <a:t>Jesus is one with the Father</a:t>
            </a:r>
          </a:p>
          <a:p>
            <a:pPr>
              <a:spcAft>
                <a:spcPts val="1200"/>
              </a:spcAft>
            </a:pPr>
            <a:r>
              <a:rPr lang="en-US" b="1" dirty="0"/>
              <a:t>John </a:t>
            </a:r>
            <a:r>
              <a:rPr lang="en-US" b="1" dirty="0" smtClean="0"/>
              <a:t>18:4-6  </a:t>
            </a:r>
            <a:r>
              <a:rPr lang="en-US" dirty="0" smtClean="0"/>
              <a:t>“I Am” – they fall to the ground</a:t>
            </a:r>
          </a:p>
          <a:p>
            <a:pPr>
              <a:spcAft>
                <a:spcPts val="1200"/>
              </a:spcAft>
            </a:pPr>
            <a:r>
              <a:rPr lang="en-US" dirty="0" smtClean="0"/>
              <a:t>Our response:  </a:t>
            </a:r>
            <a:r>
              <a:rPr lang="en-US" b="1" dirty="0" smtClean="0"/>
              <a:t>Worship</a:t>
            </a:r>
            <a:endParaRPr lang="en-US" dirty="0"/>
          </a:p>
        </p:txBody>
      </p:sp>
    </p:spTree>
    <p:extLst>
      <p:ext uri="{BB962C8B-B14F-4D97-AF65-F5344CB8AC3E}">
        <p14:creationId xmlns:p14="http://schemas.microsoft.com/office/powerpoint/2010/main" val="170925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The amazing love of God</a:t>
            </a:r>
            <a:endParaRPr lang="en-US" sz="4000" b="1" u="sng" dirty="0"/>
          </a:p>
        </p:txBody>
      </p:sp>
      <p:sp>
        <p:nvSpPr>
          <p:cNvPr id="4" name="Content Placeholder 3"/>
          <p:cNvSpPr>
            <a:spLocks noGrp="1"/>
          </p:cNvSpPr>
          <p:nvPr>
            <p:ph idx="1"/>
          </p:nvPr>
        </p:nvSpPr>
        <p:spPr>
          <a:xfrm>
            <a:off x="152400" y="914400"/>
            <a:ext cx="8915400" cy="5562600"/>
          </a:xfrm>
        </p:spPr>
        <p:txBody>
          <a:bodyPr>
            <a:normAutofit fontScale="92500" lnSpcReduction="10000"/>
          </a:bodyPr>
          <a:lstStyle/>
          <a:p>
            <a:pPr>
              <a:spcAft>
                <a:spcPts val="1200"/>
              </a:spcAft>
            </a:pPr>
            <a:r>
              <a:rPr lang="en-US" dirty="0" smtClean="0"/>
              <a:t>The God of the Bible is </a:t>
            </a:r>
            <a:r>
              <a:rPr lang="en-US" b="1" dirty="0" smtClean="0"/>
              <a:t>not</a:t>
            </a:r>
            <a:r>
              <a:rPr lang="en-US" dirty="0" smtClean="0"/>
              <a:t> a “gentle grandfather”</a:t>
            </a:r>
          </a:p>
          <a:p>
            <a:pPr>
              <a:spcAft>
                <a:spcPts val="1200"/>
              </a:spcAft>
            </a:pPr>
            <a:r>
              <a:rPr lang="en-US" b="1" dirty="0" smtClean="0"/>
              <a:t>Exodus 34:6,7 </a:t>
            </a:r>
            <a:r>
              <a:rPr lang="en-US" dirty="0" smtClean="0"/>
              <a:t>– God is </a:t>
            </a:r>
            <a:r>
              <a:rPr lang="en-US" b="1" dirty="0" smtClean="0"/>
              <a:t>loving</a:t>
            </a:r>
            <a:r>
              <a:rPr lang="en-US" dirty="0" smtClean="0"/>
              <a:t> and </a:t>
            </a:r>
            <a:r>
              <a:rPr lang="en-US" b="1" dirty="0" smtClean="0"/>
              <a:t>forgiving</a:t>
            </a:r>
            <a:r>
              <a:rPr lang="en-US" dirty="0" smtClean="0"/>
              <a:t>, but He is </a:t>
            </a:r>
            <a:r>
              <a:rPr lang="en-US" b="1" dirty="0" smtClean="0"/>
              <a:t>just</a:t>
            </a:r>
            <a:r>
              <a:rPr lang="en-US" dirty="0" smtClean="0"/>
              <a:t> and must punish sin</a:t>
            </a:r>
          </a:p>
          <a:p>
            <a:pPr>
              <a:spcAft>
                <a:spcPts val="1200"/>
              </a:spcAft>
            </a:pPr>
            <a:r>
              <a:rPr lang="en-US" dirty="0" smtClean="0"/>
              <a:t>To understand </a:t>
            </a:r>
            <a:r>
              <a:rPr lang="en-US" b="1" dirty="0" smtClean="0"/>
              <a:t>God’s amazing love</a:t>
            </a:r>
            <a:r>
              <a:rPr lang="en-US" b="1" dirty="0"/>
              <a:t> </a:t>
            </a:r>
            <a:r>
              <a:rPr lang="en-US" dirty="0" smtClean="0"/>
              <a:t>(</a:t>
            </a:r>
            <a:r>
              <a:rPr lang="en-US" b="1" dirty="0" smtClean="0"/>
              <a:t>John 3:16</a:t>
            </a:r>
            <a:r>
              <a:rPr lang="en-US" dirty="0" smtClean="0"/>
              <a:t>), we must see </a:t>
            </a:r>
            <a:r>
              <a:rPr lang="en-US" b="1" dirty="0" smtClean="0"/>
              <a:t>His holiness and justice</a:t>
            </a:r>
          </a:p>
          <a:p>
            <a:pPr>
              <a:spcAft>
                <a:spcPts val="1200"/>
              </a:spcAft>
            </a:pPr>
            <a:r>
              <a:rPr lang="en-US" dirty="0" smtClean="0"/>
              <a:t>Just like God called out to Adam in the garden, He sent Jesus to die for us and bring us back to Himself</a:t>
            </a:r>
          </a:p>
          <a:p>
            <a:pPr>
              <a:spcAft>
                <a:spcPts val="1200"/>
              </a:spcAft>
            </a:pPr>
            <a:r>
              <a:rPr lang="en-US" u="sng" dirty="0" smtClean="0"/>
              <a:t>Believe</a:t>
            </a:r>
            <a:r>
              <a:rPr lang="en-US" dirty="0" smtClean="0"/>
              <a:t>.  Not just to know the facts, but understand our serious sin problem and </a:t>
            </a:r>
            <a:r>
              <a:rPr lang="en-US" b="1" dirty="0" smtClean="0"/>
              <a:t>trust</a:t>
            </a:r>
            <a:r>
              <a:rPr lang="en-US" dirty="0" smtClean="0"/>
              <a:t> in His sacrifice on the cross for us.</a:t>
            </a:r>
          </a:p>
        </p:txBody>
      </p:sp>
    </p:spTree>
    <p:extLst>
      <p:ext uri="{BB962C8B-B14F-4D97-AF65-F5344CB8AC3E}">
        <p14:creationId xmlns:p14="http://schemas.microsoft.com/office/powerpoint/2010/main" val="126961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Our great problems – His great solution</a:t>
            </a:r>
            <a:endParaRPr lang="en-US" sz="4000" b="1" u="sng" dirty="0"/>
          </a:p>
        </p:txBody>
      </p:sp>
      <p:sp>
        <p:nvSpPr>
          <p:cNvPr id="4" name="Content Placeholder 3"/>
          <p:cNvSpPr>
            <a:spLocks noGrp="1"/>
          </p:cNvSpPr>
          <p:nvPr>
            <p:ph idx="1"/>
          </p:nvPr>
        </p:nvSpPr>
        <p:spPr>
          <a:xfrm>
            <a:off x="152400" y="1295400"/>
            <a:ext cx="8915400" cy="5334000"/>
          </a:xfrm>
        </p:spPr>
        <p:txBody>
          <a:bodyPr>
            <a:normAutofit/>
          </a:bodyPr>
          <a:lstStyle/>
          <a:p>
            <a:pPr>
              <a:spcAft>
                <a:spcPts val="1200"/>
              </a:spcAft>
            </a:pPr>
            <a:r>
              <a:rPr lang="en-US" dirty="0" smtClean="0"/>
              <a:t>Remember: sin causes death and breaking the law requires punishment.  Our </a:t>
            </a:r>
            <a:r>
              <a:rPr lang="en-US" u="sng" dirty="0" smtClean="0"/>
              <a:t>two problems are so great </a:t>
            </a:r>
            <a:r>
              <a:rPr lang="en-US" dirty="0" smtClean="0"/>
              <a:t>that </a:t>
            </a:r>
            <a:r>
              <a:rPr lang="en-US" b="1" dirty="0" smtClean="0"/>
              <a:t>God became a man </a:t>
            </a:r>
            <a:r>
              <a:rPr lang="en-US" dirty="0" smtClean="0"/>
              <a:t>to solve them.</a:t>
            </a:r>
          </a:p>
          <a:p>
            <a:pPr>
              <a:spcAft>
                <a:spcPts val="1200"/>
              </a:spcAft>
            </a:pPr>
            <a:endParaRPr lang="en-US" dirty="0" smtClean="0"/>
          </a:p>
          <a:p>
            <a:pPr>
              <a:spcAft>
                <a:spcPts val="1200"/>
              </a:spcAft>
            </a:pPr>
            <a:r>
              <a:rPr lang="en-US" b="1" dirty="0" smtClean="0"/>
              <a:t>Mark 10:32-34 </a:t>
            </a:r>
            <a:r>
              <a:rPr lang="en-US" dirty="0" smtClean="0"/>
              <a:t>– Jesus didn’t just come to be the king of a small Jewish nation.  He came for a much more important purpose, one with a very high price.</a:t>
            </a:r>
          </a:p>
          <a:p>
            <a:pPr>
              <a:spcAft>
                <a:spcPts val="1200"/>
              </a:spcAft>
            </a:pPr>
            <a:endParaRPr lang="en-US" dirty="0" smtClean="0"/>
          </a:p>
        </p:txBody>
      </p:sp>
    </p:spTree>
    <p:extLst>
      <p:ext uri="{BB962C8B-B14F-4D97-AF65-F5344CB8AC3E}">
        <p14:creationId xmlns:p14="http://schemas.microsoft.com/office/powerpoint/2010/main" val="59020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14"/>
            <a:ext cx="9144000" cy="6852772"/>
          </a:xfrm>
          <a:prstGeom prst="rect">
            <a:avLst/>
          </a:prstGeom>
        </p:spPr>
      </p:pic>
      <p:sp>
        <p:nvSpPr>
          <p:cNvPr id="6" name="TextBox 5"/>
          <p:cNvSpPr txBox="1"/>
          <p:nvPr/>
        </p:nvSpPr>
        <p:spPr>
          <a:xfrm>
            <a:off x="2438400" y="2507209"/>
            <a:ext cx="4267200" cy="1843582"/>
          </a:xfrm>
          <a:prstGeom prst="rect">
            <a:avLst/>
          </a:prstGeom>
          <a:noFill/>
        </p:spPr>
        <p:txBody>
          <a:bodyPr wrap="square" rtlCol="0">
            <a:spAutoFit/>
          </a:bodyPr>
          <a:lstStyle/>
          <a:p>
            <a:pPr algn="ctr">
              <a:lnSpc>
                <a:spcPct val="150000"/>
              </a:lnSpc>
            </a:pPr>
            <a:r>
              <a:rPr lang="en-US" sz="4000" b="1" dirty="0" smtClean="0"/>
              <a:t>Who is Jesus?  What did He say?</a:t>
            </a:r>
            <a:endParaRPr lang="en-US" sz="4000" b="1" dirty="0"/>
          </a:p>
        </p:txBody>
      </p:sp>
    </p:spTree>
    <p:extLst>
      <p:ext uri="{BB962C8B-B14F-4D97-AF65-F5344CB8AC3E}">
        <p14:creationId xmlns:p14="http://schemas.microsoft.com/office/powerpoint/2010/main" val="9732108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lstStyle/>
          <a:p>
            <a:r>
              <a:rPr lang="en-US" b="1" u="sng" dirty="0" smtClean="0"/>
              <a:t>The Power of Jesus</a:t>
            </a:r>
            <a:endParaRPr lang="en-US" b="1" u="sng" dirty="0"/>
          </a:p>
        </p:txBody>
      </p:sp>
      <p:sp>
        <p:nvSpPr>
          <p:cNvPr id="3" name="Content Placeholder 2"/>
          <p:cNvSpPr>
            <a:spLocks noGrp="1"/>
          </p:cNvSpPr>
          <p:nvPr>
            <p:ph idx="1"/>
          </p:nvPr>
        </p:nvSpPr>
        <p:spPr>
          <a:xfrm>
            <a:off x="1905000" y="1189037"/>
            <a:ext cx="5451144" cy="4983163"/>
          </a:xfrm>
        </p:spPr>
        <p:txBody>
          <a:bodyPr>
            <a:normAutofit/>
          </a:bodyPr>
          <a:lstStyle/>
          <a:p>
            <a:r>
              <a:rPr lang="en-US" sz="3600" dirty="0" smtClean="0"/>
              <a:t>Power to heal</a:t>
            </a:r>
          </a:p>
          <a:p>
            <a:r>
              <a:rPr lang="en-US" sz="3600" dirty="0" smtClean="0"/>
              <a:t>Power over nature</a:t>
            </a:r>
          </a:p>
          <a:p>
            <a:r>
              <a:rPr lang="en-US" sz="3600" dirty="0" smtClean="0"/>
              <a:t>Power over demons</a:t>
            </a:r>
          </a:p>
          <a:p>
            <a:r>
              <a:rPr lang="en-US" sz="3600" dirty="0" smtClean="0"/>
              <a:t>Power to rebuild a body </a:t>
            </a:r>
          </a:p>
          <a:p>
            <a:r>
              <a:rPr lang="en-US" sz="3600" dirty="0" smtClean="0"/>
              <a:t>Power to create matter</a:t>
            </a:r>
          </a:p>
          <a:p>
            <a:r>
              <a:rPr lang="en-US" sz="3600" dirty="0" smtClean="0"/>
              <a:t>Power over death</a:t>
            </a:r>
          </a:p>
          <a:p>
            <a:r>
              <a:rPr lang="en-US" sz="3600" dirty="0" smtClean="0"/>
              <a:t>Power to forgive sin</a:t>
            </a:r>
            <a:endParaRPr lang="en-US" sz="3600" dirty="0"/>
          </a:p>
        </p:txBody>
      </p:sp>
    </p:spTree>
    <p:extLst>
      <p:ext uri="{BB962C8B-B14F-4D97-AF65-F5344CB8AC3E}">
        <p14:creationId xmlns:p14="http://schemas.microsoft.com/office/powerpoint/2010/main" val="1742743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38200"/>
          </a:xfrm>
        </p:spPr>
        <p:txBody>
          <a:bodyPr>
            <a:noAutofit/>
          </a:bodyPr>
          <a:lstStyle/>
          <a:p>
            <a:r>
              <a:rPr lang="en-US" sz="4000" b="1" u="sng" dirty="0" smtClean="0"/>
              <a:t>But is it true…?</a:t>
            </a:r>
            <a:endParaRPr lang="en-US" sz="4000" b="1" u="sng" dirty="0"/>
          </a:p>
        </p:txBody>
      </p:sp>
      <p:sp>
        <p:nvSpPr>
          <p:cNvPr id="4" name="Content Placeholder 3"/>
          <p:cNvSpPr>
            <a:spLocks noGrp="1"/>
          </p:cNvSpPr>
          <p:nvPr>
            <p:ph idx="1"/>
          </p:nvPr>
        </p:nvSpPr>
        <p:spPr>
          <a:xfrm>
            <a:off x="68240" y="914400"/>
            <a:ext cx="8991600" cy="5257800"/>
          </a:xfrm>
        </p:spPr>
        <p:txBody>
          <a:bodyPr>
            <a:normAutofit/>
          </a:bodyPr>
          <a:lstStyle/>
          <a:p>
            <a:pPr>
              <a:spcAft>
                <a:spcPts val="1200"/>
              </a:spcAft>
            </a:pPr>
            <a:r>
              <a:rPr lang="en-US" dirty="0" smtClean="0"/>
              <a:t>Jesus had powerful enemies</a:t>
            </a:r>
          </a:p>
          <a:p>
            <a:pPr lvl="1">
              <a:spcAft>
                <a:spcPts val="1200"/>
              </a:spcAft>
              <a:buFont typeface="Wingdings" panose="05000000000000000000" pitchFamily="2" charset="2"/>
              <a:buChar char="Ø"/>
            </a:pPr>
            <a:r>
              <a:rPr lang="en-US" dirty="0" smtClean="0"/>
              <a:t> Bad news – they didn’t listen to Him</a:t>
            </a:r>
          </a:p>
          <a:p>
            <a:pPr lvl="1">
              <a:spcAft>
                <a:spcPts val="1200"/>
              </a:spcAft>
              <a:buFont typeface="Wingdings" panose="05000000000000000000" pitchFamily="2" charset="2"/>
              <a:buChar char="Ø"/>
            </a:pPr>
            <a:r>
              <a:rPr lang="en-US" dirty="0" smtClean="0"/>
              <a:t> Good news – they tried to prove He was a fake, but were not able to do it</a:t>
            </a:r>
          </a:p>
          <a:p>
            <a:pPr lvl="1">
              <a:spcAft>
                <a:spcPts val="1200"/>
              </a:spcAft>
              <a:buFont typeface="Wingdings" panose="05000000000000000000" pitchFamily="2" charset="2"/>
              <a:buChar char="Ø"/>
            </a:pPr>
            <a:r>
              <a:rPr lang="en-US" dirty="0" smtClean="0"/>
              <a:t> This “test” helps us know that Jesus’ miracles are true</a:t>
            </a:r>
          </a:p>
          <a:p>
            <a:pPr>
              <a:spcAft>
                <a:spcPts val="1200"/>
              </a:spcAft>
            </a:pPr>
            <a:r>
              <a:rPr lang="en-US" dirty="0" smtClean="0"/>
              <a:t>Why did He do these things?  What was His important message?  (</a:t>
            </a:r>
            <a:r>
              <a:rPr lang="en-US" b="1" dirty="0" smtClean="0"/>
              <a:t>John 20:30-31</a:t>
            </a:r>
            <a:r>
              <a:rPr lang="en-US" dirty="0" smtClean="0"/>
              <a:t>)</a:t>
            </a:r>
          </a:p>
          <a:p>
            <a:pPr>
              <a:spcAft>
                <a:spcPts val="1200"/>
              </a:spcAft>
            </a:pPr>
            <a:r>
              <a:rPr lang="en-US" dirty="0" smtClean="0"/>
              <a:t>We need to see His </a:t>
            </a:r>
            <a:r>
              <a:rPr lang="en-US" u="sng" dirty="0" smtClean="0"/>
              <a:t>works</a:t>
            </a:r>
            <a:r>
              <a:rPr lang="en-US" dirty="0" smtClean="0"/>
              <a:t> </a:t>
            </a:r>
            <a:r>
              <a:rPr lang="en-US" i="1" dirty="0" smtClean="0"/>
              <a:t>AND</a:t>
            </a:r>
            <a:r>
              <a:rPr lang="en-US" dirty="0" smtClean="0"/>
              <a:t> hear His </a:t>
            </a:r>
            <a:r>
              <a:rPr lang="en-US" u="sng" dirty="0" smtClean="0"/>
              <a:t>words</a:t>
            </a:r>
            <a:r>
              <a:rPr lang="en-US" dirty="0" smtClean="0"/>
              <a:t>…</a:t>
            </a:r>
          </a:p>
        </p:txBody>
      </p:sp>
    </p:spTree>
    <p:extLst>
      <p:ext uri="{BB962C8B-B14F-4D97-AF65-F5344CB8AC3E}">
        <p14:creationId xmlns:p14="http://schemas.microsoft.com/office/powerpoint/2010/main" val="319963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lstStyle/>
          <a:p>
            <a:r>
              <a:rPr lang="en-US" b="1" u="sng" dirty="0" smtClean="0"/>
              <a:t>Who is Jesus?</a:t>
            </a:r>
            <a:endParaRPr lang="en-US" b="1" u="sng" dirty="0"/>
          </a:p>
        </p:txBody>
      </p:sp>
      <p:sp>
        <p:nvSpPr>
          <p:cNvPr id="3" name="Content Placeholder 2"/>
          <p:cNvSpPr>
            <a:spLocks noGrp="1"/>
          </p:cNvSpPr>
          <p:nvPr>
            <p:ph idx="1"/>
          </p:nvPr>
        </p:nvSpPr>
        <p:spPr>
          <a:xfrm>
            <a:off x="152400" y="1219200"/>
            <a:ext cx="8686800" cy="4906963"/>
          </a:xfrm>
        </p:spPr>
        <p:txBody>
          <a:bodyPr/>
          <a:lstStyle/>
          <a:p>
            <a:pPr>
              <a:spcAft>
                <a:spcPts val="1200"/>
              </a:spcAft>
            </a:pPr>
            <a:r>
              <a:rPr lang="en-US" b="1" dirty="0" smtClean="0"/>
              <a:t>John 1:29-31  </a:t>
            </a:r>
            <a:r>
              <a:rPr lang="en-US" dirty="0"/>
              <a:t>He is </a:t>
            </a:r>
            <a:r>
              <a:rPr lang="en-US" u="sng" dirty="0"/>
              <a:t>the </a:t>
            </a:r>
            <a:r>
              <a:rPr lang="en-US" u="sng" dirty="0" smtClean="0"/>
              <a:t>Lamb</a:t>
            </a:r>
            <a:r>
              <a:rPr lang="en-US" dirty="0" smtClean="0"/>
              <a:t> of God </a:t>
            </a:r>
          </a:p>
          <a:p>
            <a:pPr>
              <a:spcAft>
                <a:spcPts val="1200"/>
              </a:spcAft>
            </a:pPr>
            <a:r>
              <a:rPr lang="en-US" b="1" dirty="0"/>
              <a:t>John </a:t>
            </a:r>
            <a:r>
              <a:rPr lang="en-US" b="1" dirty="0" smtClean="0"/>
              <a:t>1:49-51  </a:t>
            </a:r>
            <a:r>
              <a:rPr lang="en-US" dirty="0"/>
              <a:t>He is the </a:t>
            </a:r>
            <a:r>
              <a:rPr lang="en-US" u="sng" dirty="0"/>
              <a:t>ladder</a:t>
            </a:r>
            <a:r>
              <a:rPr lang="en-US" dirty="0"/>
              <a:t> to heaven </a:t>
            </a:r>
            <a:endParaRPr lang="en-US" dirty="0" smtClean="0"/>
          </a:p>
          <a:p>
            <a:pPr>
              <a:spcAft>
                <a:spcPts val="1200"/>
              </a:spcAft>
            </a:pPr>
            <a:r>
              <a:rPr lang="en-US" b="1" dirty="0" smtClean="0"/>
              <a:t>John 2:18-22  </a:t>
            </a:r>
            <a:r>
              <a:rPr lang="en-US" dirty="0" smtClean="0"/>
              <a:t>He </a:t>
            </a:r>
            <a:r>
              <a:rPr lang="en-US" dirty="0"/>
              <a:t>is the </a:t>
            </a:r>
            <a:r>
              <a:rPr lang="en-US" u="sng" dirty="0"/>
              <a:t>temple</a:t>
            </a:r>
            <a:r>
              <a:rPr lang="en-US" dirty="0"/>
              <a:t> </a:t>
            </a:r>
            <a:r>
              <a:rPr lang="en-US" dirty="0" smtClean="0"/>
              <a:t>to be torn down and </a:t>
            </a:r>
            <a:r>
              <a:rPr lang="en-US" u="sng" dirty="0" smtClean="0"/>
              <a:t>raised </a:t>
            </a:r>
            <a:r>
              <a:rPr lang="en-US" u="sng" dirty="0"/>
              <a:t>up</a:t>
            </a:r>
            <a:r>
              <a:rPr lang="en-US" dirty="0"/>
              <a:t> again </a:t>
            </a:r>
            <a:endParaRPr lang="en-US" dirty="0" smtClean="0"/>
          </a:p>
          <a:p>
            <a:pPr>
              <a:spcAft>
                <a:spcPts val="1200"/>
              </a:spcAft>
            </a:pPr>
            <a:r>
              <a:rPr lang="en-US" b="1" dirty="0" smtClean="0"/>
              <a:t>John 3:14-16</a:t>
            </a:r>
            <a:r>
              <a:rPr lang="en-US" dirty="0" smtClean="0"/>
              <a:t>  He will be </a:t>
            </a:r>
            <a:r>
              <a:rPr lang="en-US" u="sng" dirty="0" smtClean="0"/>
              <a:t>lifted up</a:t>
            </a:r>
            <a:r>
              <a:rPr lang="en-US" dirty="0" smtClean="0"/>
              <a:t> like </a:t>
            </a:r>
            <a:r>
              <a:rPr lang="en-US" dirty="0"/>
              <a:t>the snake on the </a:t>
            </a:r>
            <a:r>
              <a:rPr lang="en-US" dirty="0" smtClean="0"/>
              <a:t>pole (to save dying sinners) </a:t>
            </a:r>
          </a:p>
          <a:p>
            <a:pPr>
              <a:spcAft>
                <a:spcPts val="1200"/>
              </a:spcAft>
            </a:pPr>
            <a:r>
              <a:rPr lang="en-US" dirty="0" smtClean="0"/>
              <a:t>Our response: </a:t>
            </a:r>
            <a:r>
              <a:rPr lang="en-US" b="1" dirty="0" smtClean="0"/>
              <a:t>Believe</a:t>
            </a:r>
            <a:endParaRPr lang="en-US" b="1" dirty="0"/>
          </a:p>
        </p:txBody>
      </p:sp>
    </p:spTree>
    <p:extLst>
      <p:ext uri="{BB962C8B-B14F-4D97-AF65-F5344CB8AC3E}">
        <p14:creationId xmlns:p14="http://schemas.microsoft.com/office/powerpoint/2010/main" val="299111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u="sng" dirty="0" smtClean="0"/>
              <a:t>I am the Bread of Life</a:t>
            </a:r>
            <a:endParaRPr lang="en-US" b="1" u="sng" dirty="0"/>
          </a:p>
        </p:txBody>
      </p:sp>
      <p:sp>
        <p:nvSpPr>
          <p:cNvPr id="3" name="Content Placeholder 2"/>
          <p:cNvSpPr>
            <a:spLocks noGrp="1"/>
          </p:cNvSpPr>
          <p:nvPr>
            <p:ph idx="1"/>
          </p:nvPr>
        </p:nvSpPr>
        <p:spPr>
          <a:xfrm>
            <a:off x="228600" y="1371600"/>
            <a:ext cx="8610600" cy="5105400"/>
          </a:xfrm>
        </p:spPr>
        <p:txBody>
          <a:bodyPr>
            <a:normAutofit/>
          </a:bodyPr>
          <a:lstStyle/>
          <a:p>
            <a:pPr>
              <a:spcAft>
                <a:spcPts val="1200"/>
              </a:spcAft>
            </a:pPr>
            <a:r>
              <a:rPr lang="en-US" b="1" dirty="0" smtClean="0"/>
              <a:t>John 6:11  </a:t>
            </a:r>
            <a:r>
              <a:rPr lang="en-US" dirty="0" smtClean="0"/>
              <a:t>Jesus </a:t>
            </a:r>
            <a:r>
              <a:rPr lang="en-US" dirty="0" smtClean="0"/>
              <a:t>had </a:t>
            </a:r>
            <a:r>
              <a:rPr lang="en-US" dirty="0" smtClean="0"/>
              <a:t>just created bread and fish, enough to feed 10,000+ people</a:t>
            </a:r>
          </a:p>
          <a:p>
            <a:pPr>
              <a:spcAft>
                <a:spcPts val="1200"/>
              </a:spcAft>
            </a:pPr>
            <a:r>
              <a:rPr lang="en-US" b="1" dirty="0" smtClean="0"/>
              <a:t>John 6:30-31  </a:t>
            </a:r>
            <a:r>
              <a:rPr lang="en-US" dirty="0" smtClean="0"/>
              <a:t>The people want physical bread every day</a:t>
            </a:r>
          </a:p>
          <a:p>
            <a:pPr>
              <a:spcAft>
                <a:spcPts val="1200"/>
              </a:spcAft>
            </a:pPr>
            <a:r>
              <a:rPr lang="en-US" b="1" dirty="0" smtClean="0"/>
              <a:t>John 6:32-35  </a:t>
            </a:r>
            <a:r>
              <a:rPr lang="en-US" dirty="0" smtClean="0"/>
              <a:t>The bread from heaven is a person, and His name is Jesus</a:t>
            </a:r>
          </a:p>
          <a:p>
            <a:pPr>
              <a:spcAft>
                <a:spcPts val="1200"/>
              </a:spcAft>
            </a:pPr>
            <a:r>
              <a:rPr lang="en-US" dirty="0" smtClean="0"/>
              <a:t>Our response:  </a:t>
            </a:r>
            <a:r>
              <a:rPr lang="en-US" b="1" dirty="0" smtClean="0"/>
              <a:t>Believe</a:t>
            </a:r>
            <a:endParaRPr lang="en-US" dirty="0"/>
          </a:p>
        </p:txBody>
      </p:sp>
    </p:spTree>
    <p:extLst>
      <p:ext uri="{BB962C8B-B14F-4D97-AF65-F5344CB8AC3E}">
        <p14:creationId xmlns:p14="http://schemas.microsoft.com/office/powerpoint/2010/main" val="1290084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I am the Light of the World</a:t>
            </a:r>
            <a:endParaRPr lang="en-US" b="1" u="sng" dirty="0"/>
          </a:p>
        </p:txBody>
      </p:sp>
      <p:sp>
        <p:nvSpPr>
          <p:cNvPr id="3" name="Content Placeholder 2"/>
          <p:cNvSpPr>
            <a:spLocks noGrp="1"/>
          </p:cNvSpPr>
          <p:nvPr>
            <p:ph idx="1"/>
          </p:nvPr>
        </p:nvSpPr>
        <p:spPr>
          <a:xfrm>
            <a:off x="228600" y="1371600"/>
            <a:ext cx="8610600" cy="5105400"/>
          </a:xfrm>
        </p:spPr>
        <p:txBody>
          <a:bodyPr>
            <a:normAutofit/>
          </a:bodyPr>
          <a:lstStyle/>
          <a:p>
            <a:pPr>
              <a:spcAft>
                <a:spcPts val="1200"/>
              </a:spcAft>
            </a:pPr>
            <a:r>
              <a:rPr lang="en-US" b="1" dirty="0"/>
              <a:t>John </a:t>
            </a:r>
            <a:r>
              <a:rPr lang="en-US" b="1" dirty="0" smtClean="0"/>
              <a:t>1:1-5,9  </a:t>
            </a:r>
            <a:r>
              <a:rPr lang="en-US" dirty="0" smtClean="0"/>
              <a:t>The Word enlightens the world</a:t>
            </a:r>
          </a:p>
          <a:p>
            <a:pPr>
              <a:spcAft>
                <a:spcPts val="1200"/>
              </a:spcAft>
            </a:pPr>
            <a:r>
              <a:rPr lang="en-US" b="1" dirty="0" smtClean="0"/>
              <a:t>John 9:5-7  </a:t>
            </a:r>
            <a:r>
              <a:rPr lang="en-US" dirty="0" smtClean="0"/>
              <a:t>Jesus heals a man born blind</a:t>
            </a:r>
          </a:p>
          <a:p>
            <a:pPr>
              <a:spcAft>
                <a:spcPts val="1200"/>
              </a:spcAft>
            </a:pPr>
            <a:r>
              <a:rPr lang="en-US" b="1" dirty="0" smtClean="0"/>
              <a:t>John 8:12  </a:t>
            </a:r>
            <a:r>
              <a:rPr lang="en-US" dirty="0" smtClean="0"/>
              <a:t>He is the light of the World</a:t>
            </a:r>
          </a:p>
          <a:p>
            <a:pPr>
              <a:spcAft>
                <a:spcPts val="1200"/>
              </a:spcAft>
            </a:pPr>
            <a:r>
              <a:rPr lang="en-US" dirty="0" smtClean="0"/>
              <a:t>Our response:  </a:t>
            </a:r>
            <a:r>
              <a:rPr lang="en-US" b="1" dirty="0" smtClean="0"/>
              <a:t>Follow</a:t>
            </a:r>
            <a:endParaRPr lang="en-US" dirty="0"/>
          </a:p>
        </p:txBody>
      </p:sp>
    </p:spTree>
    <p:extLst>
      <p:ext uri="{BB962C8B-B14F-4D97-AF65-F5344CB8AC3E}">
        <p14:creationId xmlns:p14="http://schemas.microsoft.com/office/powerpoint/2010/main" val="32305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143000"/>
          </a:xfrm>
        </p:spPr>
        <p:txBody>
          <a:bodyPr>
            <a:normAutofit/>
          </a:bodyPr>
          <a:lstStyle/>
          <a:p>
            <a:r>
              <a:rPr lang="en-US" b="1" u="sng" dirty="0" smtClean="0"/>
              <a:t>I am the Door and the Good Shepherd</a:t>
            </a:r>
            <a:endParaRPr lang="en-US" b="1" u="sng" dirty="0"/>
          </a:p>
        </p:txBody>
      </p:sp>
      <p:sp>
        <p:nvSpPr>
          <p:cNvPr id="3" name="Content Placeholder 2"/>
          <p:cNvSpPr>
            <a:spLocks noGrp="1"/>
          </p:cNvSpPr>
          <p:nvPr>
            <p:ph idx="1"/>
          </p:nvPr>
        </p:nvSpPr>
        <p:spPr>
          <a:xfrm>
            <a:off x="228600" y="1371600"/>
            <a:ext cx="8610600" cy="5105400"/>
          </a:xfrm>
        </p:spPr>
        <p:txBody>
          <a:bodyPr>
            <a:normAutofit/>
          </a:bodyPr>
          <a:lstStyle/>
          <a:p>
            <a:pPr>
              <a:spcAft>
                <a:spcPts val="1200"/>
              </a:spcAft>
            </a:pPr>
            <a:r>
              <a:rPr lang="en-US" b="1" dirty="0" smtClean="0"/>
              <a:t>Psalm 23:1  </a:t>
            </a:r>
            <a:r>
              <a:rPr lang="en-US" dirty="0" smtClean="0"/>
              <a:t>The Lord is my Shepherd</a:t>
            </a:r>
          </a:p>
          <a:p>
            <a:pPr>
              <a:spcAft>
                <a:spcPts val="1200"/>
              </a:spcAft>
            </a:pPr>
            <a:r>
              <a:rPr lang="en-US" b="1" dirty="0" smtClean="0"/>
              <a:t>John 10:7-9  </a:t>
            </a:r>
            <a:r>
              <a:rPr lang="en-US" dirty="0" smtClean="0"/>
              <a:t>Jesus is the door </a:t>
            </a:r>
            <a:r>
              <a:rPr lang="en-US" dirty="0" smtClean="0"/>
              <a:t>for</a:t>
            </a:r>
            <a:r>
              <a:rPr lang="en-US" dirty="0" smtClean="0"/>
              <a:t> </a:t>
            </a:r>
            <a:r>
              <a:rPr lang="en-US" dirty="0" smtClean="0"/>
              <a:t>the sheep</a:t>
            </a:r>
          </a:p>
          <a:p>
            <a:pPr>
              <a:spcAft>
                <a:spcPts val="1200"/>
              </a:spcAft>
            </a:pPr>
            <a:r>
              <a:rPr lang="en-US" b="1" dirty="0" smtClean="0"/>
              <a:t>John 10:11,14  </a:t>
            </a:r>
            <a:r>
              <a:rPr lang="en-US" dirty="0" smtClean="0"/>
              <a:t>He is the good shepherd who dies for His sheep</a:t>
            </a:r>
          </a:p>
          <a:p>
            <a:pPr>
              <a:spcAft>
                <a:spcPts val="1200"/>
              </a:spcAft>
            </a:pPr>
            <a:r>
              <a:rPr lang="en-US" dirty="0" smtClean="0"/>
              <a:t>Our response:  </a:t>
            </a:r>
            <a:r>
              <a:rPr lang="en-US" b="1" dirty="0" smtClean="0"/>
              <a:t>Enter</a:t>
            </a:r>
            <a:endParaRPr lang="en-US" dirty="0"/>
          </a:p>
        </p:txBody>
      </p:sp>
    </p:spTree>
    <p:extLst>
      <p:ext uri="{BB962C8B-B14F-4D97-AF65-F5344CB8AC3E}">
        <p14:creationId xmlns:p14="http://schemas.microsoft.com/office/powerpoint/2010/main" val="170482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u="sng" dirty="0" smtClean="0"/>
              <a:t>I am the Resurrection and the Life</a:t>
            </a:r>
            <a:endParaRPr lang="en-US" b="1" u="sng" dirty="0"/>
          </a:p>
        </p:txBody>
      </p:sp>
      <p:sp>
        <p:nvSpPr>
          <p:cNvPr id="3" name="Content Placeholder 2"/>
          <p:cNvSpPr>
            <a:spLocks noGrp="1"/>
          </p:cNvSpPr>
          <p:nvPr>
            <p:ph idx="1"/>
          </p:nvPr>
        </p:nvSpPr>
        <p:spPr>
          <a:xfrm>
            <a:off x="457200" y="1371600"/>
            <a:ext cx="8001000" cy="5105400"/>
          </a:xfrm>
        </p:spPr>
        <p:txBody>
          <a:bodyPr>
            <a:normAutofit/>
          </a:bodyPr>
          <a:lstStyle/>
          <a:p>
            <a:pPr>
              <a:spcAft>
                <a:spcPts val="1200"/>
              </a:spcAft>
            </a:pPr>
            <a:r>
              <a:rPr lang="en-US" b="1" dirty="0" smtClean="0"/>
              <a:t>John 11:25-26  </a:t>
            </a:r>
            <a:r>
              <a:rPr lang="en-US" dirty="0" smtClean="0"/>
              <a:t>Jesus claims to be the resurrection and the life.</a:t>
            </a:r>
          </a:p>
          <a:p>
            <a:pPr>
              <a:spcAft>
                <a:spcPts val="1200"/>
              </a:spcAft>
            </a:pPr>
            <a:r>
              <a:rPr lang="en-US" b="1" dirty="0" smtClean="0"/>
              <a:t>John 11:27  </a:t>
            </a:r>
            <a:r>
              <a:rPr lang="en-US" dirty="0" smtClean="0"/>
              <a:t>He accepts the title: Christ, Son of God</a:t>
            </a:r>
          </a:p>
          <a:p>
            <a:pPr>
              <a:spcAft>
                <a:spcPts val="1200"/>
              </a:spcAft>
            </a:pPr>
            <a:r>
              <a:rPr lang="en-US" b="1" dirty="0"/>
              <a:t>John 11:43-44  </a:t>
            </a:r>
            <a:r>
              <a:rPr lang="en-US" dirty="0"/>
              <a:t>Jesus raises a dead man back to </a:t>
            </a:r>
            <a:r>
              <a:rPr lang="en-US" dirty="0" smtClean="0"/>
              <a:t>life, proving His claim</a:t>
            </a:r>
          </a:p>
          <a:p>
            <a:pPr>
              <a:spcAft>
                <a:spcPts val="1200"/>
              </a:spcAft>
            </a:pPr>
            <a:r>
              <a:rPr lang="en-US" dirty="0" smtClean="0"/>
              <a:t>Our response:  </a:t>
            </a:r>
            <a:r>
              <a:rPr lang="en-US" b="1" dirty="0" smtClean="0"/>
              <a:t>Believe</a:t>
            </a:r>
            <a:endParaRPr lang="en-US" dirty="0"/>
          </a:p>
        </p:txBody>
      </p:sp>
    </p:spTree>
    <p:extLst>
      <p:ext uri="{BB962C8B-B14F-4D97-AF65-F5344CB8AC3E}">
        <p14:creationId xmlns:p14="http://schemas.microsoft.com/office/powerpoint/2010/main" val="348873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1637</TotalTime>
  <Words>1170</Words>
  <Application>Microsoft Office PowerPoint</Application>
  <PresentationFormat>On-screen Show (4:3)</PresentationFormat>
  <Paragraphs>103</Paragraphs>
  <Slides>14</Slides>
  <Notes>7</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ＭＳ Ｐゴシック</vt:lpstr>
      <vt:lpstr>宋体</vt:lpstr>
      <vt:lpstr>Arial</vt:lpstr>
      <vt:lpstr>Calibri</vt:lpstr>
      <vt:lpstr>Wingdings</vt:lpstr>
      <vt:lpstr>Office Theme</vt:lpstr>
      <vt:lpstr>Who is Jesus?  What did He say?</vt:lpstr>
      <vt:lpstr>PowerPoint Presentation</vt:lpstr>
      <vt:lpstr>The Power of Jesus</vt:lpstr>
      <vt:lpstr>But is it true…?</vt:lpstr>
      <vt:lpstr>Who is Jesus?</vt:lpstr>
      <vt:lpstr>I am the Bread of Life</vt:lpstr>
      <vt:lpstr>I am the Light of the World</vt:lpstr>
      <vt:lpstr>I am the Door and the Good Shepherd</vt:lpstr>
      <vt:lpstr>I am the Resurrection and the Life</vt:lpstr>
      <vt:lpstr>I am the Way, the Truth, and the Life</vt:lpstr>
      <vt:lpstr>I am the true Vine</vt:lpstr>
      <vt:lpstr>I Am</vt:lpstr>
      <vt:lpstr>The amazing love of God</vt:lpstr>
      <vt:lpstr>Our great problems – His great solution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150</cp:revision>
  <dcterms:created xsi:type="dcterms:W3CDTF">2016-09-26T12:13:45Z</dcterms:created>
  <dcterms:modified xsi:type="dcterms:W3CDTF">2021-12-11T23:40:28Z</dcterms:modified>
</cp:coreProperties>
</file>