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8" r:id="rId2"/>
    <p:sldId id="274" r:id="rId3"/>
    <p:sldId id="260" r:id="rId4"/>
    <p:sldId id="262" r:id="rId5"/>
    <p:sldId id="263" r:id="rId6"/>
    <p:sldId id="276" r:id="rId7"/>
    <p:sldId id="264" r:id="rId8"/>
    <p:sldId id="265" r:id="rId9"/>
    <p:sldId id="266" r:id="rId10"/>
    <p:sldId id="275" r:id="rId11"/>
    <p:sldId id="270" r:id="rId12"/>
    <p:sldId id="273" r:id="rId13"/>
    <p:sldId id="269" r:id="rId14"/>
    <p:sldId id="271" r:id="rId15"/>
    <p:sldId id="268" r:id="rId16"/>
    <p:sldId id="257" r:id="rId17"/>
    <p:sldId id="272" r:id="rId18"/>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9331" autoAdjust="0"/>
    <p:restoredTop sz="78488" autoAdjust="0"/>
  </p:normalViewPr>
  <p:slideViewPr>
    <p:cSldViewPr>
      <p:cViewPr varScale="1">
        <p:scale>
          <a:sx n="89" d="100"/>
          <a:sy n="89" d="100"/>
        </p:scale>
        <p:origin x="2034" y="96"/>
      </p:cViewPr>
      <p:guideLst>
        <p:guide orient="horz" pos="2160"/>
        <p:guide pos="2880"/>
      </p:guideLst>
    </p:cSldViewPr>
  </p:slideViewPr>
  <p:notesTextViewPr>
    <p:cViewPr>
      <p:scale>
        <a:sx n="200" d="100"/>
        <a:sy n="200" d="100"/>
      </p:scale>
      <p:origin x="0" y="0"/>
    </p:cViewPr>
  </p:notesTextViewPr>
  <p:sorterViewPr>
    <p:cViewPr>
      <p:scale>
        <a:sx n="180" d="100"/>
        <a:sy n="1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942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23093" y="0"/>
            <a:ext cx="3077739" cy="469424"/>
          </a:xfrm>
          <a:prstGeom prst="rect">
            <a:avLst/>
          </a:prstGeom>
        </p:spPr>
        <p:txBody>
          <a:bodyPr vert="horz" lIns="91440" tIns="45720" rIns="91440" bIns="45720" rtlCol="0"/>
          <a:lstStyle>
            <a:lvl1pPr algn="r">
              <a:defRPr sz="1200"/>
            </a:lvl1pPr>
          </a:lstStyle>
          <a:p>
            <a:fld id="{3B9B3ABA-410A-4F75-991C-F7D97ECA1D50}" type="datetimeFigureOut">
              <a:rPr lang="en-US" smtClean="0"/>
              <a:t>5/27/2023</a:t>
            </a:fld>
            <a:endParaRPr lang="en-US"/>
          </a:p>
        </p:txBody>
      </p:sp>
      <p:sp>
        <p:nvSpPr>
          <p:cNvPr id="4" name="Footer Placeholder 3"/>
          <p:cNvSpPr>
            <a:spLocks noGrp="1"/>
          </p:cNvSpPr>
          <p:nvPr>
            <p:ph type="ftr" sz="quarter" idx="2"/>
          </p:nvPr>
        </p:nvSpPr>
        <p:spPr>
          <a:xfrm>
            <a:off x="1" y="8917421"/>
            <a:ext cx="3077739" cy="46942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23093" y="8917421"/>
            <a:ext cx="3077739" cy="469424"/>
          </a:xfrm>
          <a:prstGeom prst="rect">
            <a:avLst/>
          </a:prstGeom>
        </p:spPr>
        <p:txBody>
          <a:bodyPr vert="horz" lIns="91440" tIns="45720" rIns="91440" bIns="45720" rtlCol="0" anchor="b"/>
          <a:lstStyle>
            <a:lvl1pPr algn="r">
              <a:defRPr sz="1200"/>
            </a:lvl1pPr>
          </a:lstStyle>
          <a:p>
            <a:fld id="{E4E142FA-7C59-4FC1-A6CA-2B222530B30D}" type="slidenum">
              <a:rPr lang="en-US" smtClean="0"/>
              <a:t>‹#›</a:t>
            </a:fld>
            <a:endParaRPr lang="en-US"/>
          </a:p>
        </p:txBody>
      </p:sp>
    </p:spTree>
    <p:extLst>
      <p:ext uri="{BB962C8B-B14F-4D97-AF65-F5344CB8AC3E}">
        <p14:creationId xmlns:p14="http://schemas.microsoft.com/office/powerpoint/2010/main" val="41880462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6B12A253-8BD1-4DAC-BD72-60F78023D727}" type="datetimeFigureOut">
              <a:rPr lang="en-US" smtClean="0"/>
              <a:t>5/27/2023</a:t>
            </a:fld>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9613" y="4459288"/>
            <a:ext cx="5683250" cy="422433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6988"/>
            <a:ext cx="3078163"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2725" y="8916988"/>
            <a:ext cx="3078163" cy="469900"/>
          </a:xfrm>
          <a:prstGeom prst="rect">
            <a:avLst/>
          </a:prstGeom>
        </p:spPr>
        <p:txBody>
          <a:bodyPr vert="horz" lIns="91440" tIns="45720" rIns="91440" bIns="45720" rtlCol="0" anchor="b"/>
          <a:lstStyle>
            <a:lvl1pPr algn="r">
              <a:defRPr sz="1200"/>
            </a:lvl1pPr>
          </a:lstStyle>
          <a:p>
            <a:fld id="{DFD17B28-B1E6-4E79-8ED9-959EEEFA6EEA}" type="slidenum">
              <a:rPr lang="en-US" smtClean="0"/>
              <a:t>‹#›</a:t>
            </a:fld>
            <a:endParaRPr lang="en-US"/>
          </a:p>
        </p:txBody>
      </p:sp>
    </p:spTree>
    <p:extLst>
      <p:ext uri="{BB962C8B-B14F-4D97-AF65-F5344CB8AC3E}">
        <p14:creationId xmlns:p14="http://schemas.microsoft.com/office/powerpoint/2010/main" val="2375233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As we’ve moved through our brief study of the Bible, we’ve focused on the two major problems of mankind: our sin leads to death, and our breaking of God’s laws requires punishment.  Throughout the history of the world, people have been seeking solutions for these problems through:</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good works,   right thinking,   social justice,   religion,   etc.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But when you’re trying to please the almighty, perfect God, none of these solutions are good enough.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Tonight, after two months of study, I want to show you the solution to these problems.  As you might suspect, the only possible solution comes from God Himself. </a:t>
            </a:r>
            <a:endParaRPr lang="en-US" dirty="0"/>
          </a:p>
        </p:txBody>
      </p:sp>
      <p:sp>
        <p:nvSpPr>
          <p:cNvPr id="4" name="Slide Number Placeholder 3"/>
          <p:cNvSpPr>
            <a:spLocks noGrp="1"/>
          </p:cNvSpPr>
          <p:nvPr>
            <p:ph type="sldNum" sz="quarter" idx="10"/>
          </p:nvPr>
        </p:nvSpPr>
        <p:spPr/>
        <p:txBody>
          <a:bodyPr/>
          <a:lstStyle/>
          <a:p>
            <a:fld id="{DFD17B28-B1E6-4E79-8ED9-959EEEFA6EEA}" type="slidenum">
              <a:rPr lang="en-US" smtClean="0"/>
              <a:t>2</a:t>
            </a:fld>
            <a:endParaRPr lang="en-US"/>
          </a:p>
        </p:txBody>
      </p:sp>
    </p:spTree>
    <p:extLst>
      <p:ext uri="{BB962C8B-B14F-4D97-AF65-F5344CB8AC3E}">
        <p14:creationId xmlns:p14="http://schemas.microsoft.com/office/powerpoint/2010/main" val="653668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the Garden of Eden, we saw three effects of the very first sin: fear, guilt, and shame.  Tonight, you saw how Jesus took our punishment on the cross, allowing us to be declared “righteous” – not guilty.  And you saw how He rose from the grave, conquering death and giving us life.  </a:t>
            </a:r>
          </a:p>
          <a:p>
            <a:endParaRPr lang="en-US" dirty="0"/>
          </a:p>
        </p:txBody>
      </p:sp>
      <p:sp>
        <p:nvSpPr>
          <p:cNvPr id="4" name="Slide Number Placeholder 3"/>
          <p:cNvSpPr>
            <a:spLocks noGrp="1"/>
          </p:cNvSpPr>
          <p:nvPr>
            <p:ph type="sldNum" sz="quarter" idx="10"/>
          </p:nvPr>
        </p:nvSpPr>
        <p:spPr/>
        <p:txBody>
          <a:bodyPr/>
          <a:lstStyle/>
          <a:p>
            <a:fld id="{DFD17B28-B1E6-4E79-8ED9-959EEEFA6EEA}" type="slidenum">
              <a:rPr lang="en-US" smtClean="0"/>
              <a:t>13</a:t>
            </a:fld>
            <a:endParaRPr lang="en-US"/>
          </a:p>
        </p:txBody>
      </p:sp>
    </p:spTree>
    <p:extLst>
      <p:ext uri="{BB962C8B-B14F-4D97-AF65-F5344CB8AC3E}">
        <p14:creationId xmlns:p14="http://schemas.microsoft.com/office/powerpoint/2010/main" val="16033287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As we’ve studied the Bible together, we have covered several thousand years of history.  Along the way, I hope that you have come to understand that history is not just a random series of events.  History is really just that: “His Story.”  (</a:t>
            </a:r>
            <a:r>
              <a:rPr lang="en-US" sz="1200" b="1" kern="1200" dirty="0" smtClean="0">
                <a:solidFill>
                  <a:schemeClr val="tx1"/>
                </a:solidFill>
                <a:effectLst/>
                <a:latin typeface="+mn-lt"/>
                <a:ea typeface="+mn-ea"/>
                <a:cs typeface="+mn-cs"/>
              </a:rPr>
              <a:t>1 Corinthians 10:1-6</a:t>
            </a:r>
            <a:r>
              <a:rPr lang="en-US" sz="1200" kern="1200" dirty="0" smtClean="0">
                <a:solidFill>
                  <a:schemeClr val="tx1"/>
                </a:solidFill>
                <a:effectLst/>
                <a:latin typeface="+mn-lt"/>
                <a:ea typeface="+mn-ea"/>
                <a:cs typeface="+mn-cs"/>
              </a:rPr>
              <a:t>).  The true stories in the Bible were not just written down for our entertainment – they were written down to point us clearly to the truth of God’s saving plan through Jesus, “the rock of salvation.” In the Garden of Eden, God killed a lamb as a substitute for sinful people to </a:t>
            </a:r>
            <a:r>
              <a:rPr lang="en-US" sz="1200" u="sng" kern="1200" dirty="0" smtClean="0">
                <a:solidFill>
                  <a:schemeClr val="tx1"/>
                </a:solidFill>
                <a:effectLst/>
                <a:latin typeface="+mn-lt"/>
                <a:ea typeface="+mn-ea"/>
                <a:cs typeface="+mn-cs"/>
              </a:rPr>
              <a:t>covering</a:t>
            </a:r>
            <a:r>
              <a:rPr lang="en-US" sz="1200" kern="1200" dirty="0" smtClean="0">
                <a:solidFill>
                  <a:schemeClr val="tx1"/>
                </a:solidFill>
                <a:effectLst/>
                <a:latin typeface="+mn-lt"/>
                <a:ea typeface="+mn-ea"/>
                <a:cs typeface="+mn-cs"/>
              </a:rPr>
              <a:t> their guilt and shame.  And at the right time, God killed “The Lamb,” His only Son, as the perfect substitute for sinful people, </a:t>
            </a:r>
            <a:r>
              <a:rPr lang="en-US" sz="1200" u="sng" kern="1200" dirty="0" smtClean="0">
                <a:solidFill>
                  <a:schemeClr val="tx1"/>
                </a:solidFill>
                <a:effectLst/>
                <a:latin typeface="+mn-lt"/>
                <a:ea typeface="+mn-ea"/>
                <a:cs typeface="+mn-cs"/>
              </a:rPr>
              <a:t>taking away</a:t>
            </a:r>
            <a:r>
              <a:rPr lang="en-US" sz="1200" kern="1200" dirty="0" smtClean="0">
                <a:solidFill>
                  <a:schemeClr val="tx1"/>
                </a:solidFill>
                <a:effectLst/>
                <a:latin typeface="+mn-lt"/>
                <a:ea typeface="+mn-ea"/>
                <a:cs typeface="+mn-cs"/>
              </a:rPr>
              <a:t> their guilt and shame.</a:t>
            </a:r>
          </a:p>
        </p:txBody>
      </p:sp>
      <p:sp>
        <p:nvSpPr>
          <p:cNvPr id="4" name="Slide Number Placeholder 3"/>
          <p:cNvSpPr>
            <a:spLocks noGrp="1"/>
          </p:cNvSpPr>
          <p:nvPr>
            <p:ph type="sldNum" sz="quarter" idx="10"/>
          </p:nvPr>
        </p:nvSpPr>
        <p:spPr/>
        <p:txBody>
          <a:bodyPr/>
          <a:lstStyle/>
          <a:p>
            <a:fld id="{DFD17B28-B1E6-4E79-8ED9-959EEEFA6EEA}" type="slidenum">
              <a:rPr lang="en-US" smtClean="0"/>
              <a:t>15</a:t>
            </a:fld>
            <a:endParaRPr lang="en-US"/>
          </a:p>
        </p:txBody>
      </p:sp>
    </p:spTree>
    <p:extLst>
      <p:ext uri="{BB962C8B-B14F-4D97-AF65-F5344CB8AC3E}">
        <p14:creationId xmlns:p14="http://schemas.microsoft.com/office/powerpoint/2010/main" val="39266141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Look at </a:t>
            </a:r>
            <a:r>
              <a:rPr lang="en-US" sz="1200" b="1" kern="1200" dirty="0" smtClean="0">
                <a:solidFill>
                  <a:schemeClr val="tx1"/>
                </a:solidFill>
                <a:effectLst/>
                <a:latin typeface="+mn-lt"/>
                <a:ea typeface="+mn-ea"/>
                <a:cs typeface="+mn-cs"/>
              </a:rPr>
              <a:t>Galatians 4:4,5</a:t>
            </a:r>
            <a:r>
              <a:rPr lang="en-US" sz="1200" kern="1200" dirty="0" smtClean="0">
                <a:solidFill>
                  <a:schemeClr val="tx1"/>
                </a:solidFill>
                <a:effectLst/>
                <a:latin typeface="+mn-lt"/>
                <a:ea typeface="+mn-ea"/>
                <a:cs typeface="+mn-cs"/>
              </a:rPr>
              <a:t>.  Here is the message: at the beginning of creation, God made a plan to save you.  And when the time was just right, He sent Jesus to be born, to live, and to die.  He did this because we are all born “under the law,” guilty of breaking His law, separated from Him. The only way to bring you back was for Jesus to come to earth and sacrifice His life, paying the penalty for your sin, rising again to give you new life.</a:t>
            </a:r>
          </a:p>
        </p:txBody>
      </p:sp>
      <p:sp>
        <p:nvSpPr>
          <p:cNvPr id="4" name="Slide Number Placeholder 3"/>
          <p:cNvSpPr>
            <a:spLocks noGrp="1"/>
          </p:cNvSpPr>
          <p:nvPr>
            <p:ph type="sldNum" sz="quarter" idx="10"/>
          </p:nvPr>
        </p:nvSpPr>
        <p:spPr/>
        <p:txBody>
          <a:bodyPr/>
          <a:lstStyle/>
          <a:p>
            <a:fld id="{DFD17B28-B1E6-4E79-8ED9-959EEEFA6EEA}" type="slidenum">
              <a:rPr lang="en-US" smtClean="0"/>
              <a:t>16</a:t>
            </a:fld>
            <a:endParaRPr lang="en-US"/>
          </a:p>
        </p:txBody>
      </p:sp>
    </p:spTree>
    <p:extLst>
      <p:ext uri="{BB962C8B-B14F-4D97-AF65-F5344CB8AC3E}">
        <p14:creationId xmlns:p14="http://schemas.microsoft.com/office/powerpoint/2010/main" val="13196496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Not everyone wanted to see Jesus become king.  The religious leaders were jealous of Him and afraid that He would harm their political relationships with the Roman government.  In a way, this is good for us, because their failed attempts to prove that He was a fraud (fake) helps to confirm that these records are true.  And since His enemies could not prove Him wrong, they sought to silence Him by catching and killing Him.  It is interesting to read one such attempt in </a:t>
            </a:r>
            <a:r>
              <a:rPr lang="en-US" sz="1200" b="1" kern="1200" dirty="0" smtClean="0">
                <a:solidFill>
                  <a:schemeClr val="tx1"/>
                </a:solidFill>
                <a:effectLst/>
                <a:latin typeface="+mn-lt"/>
                <a:ea typeface="+mn-ea"/>
                <a:cs typeface="+mn-cs"/>
              </a:rPr>
              <a:t>John 7:30-32; 45,46</a:t>
            </a:r>
            <a:r>
              <a:rPr lang="en-US" sz="1200" kern="1200" dirty="0" smtClean="0">
                <a:solidFill>
                  <a:schemeClr val="tx1"/>
                </a:solidFill>
                <a:effectLst/>
                <a:latin typeface="+mn-lt"/>
                <a:ea typeface="+mn-ea"/>
                <a:cs typeface="+mn-cs"/>
              </a:rPr>
              <a:t>.  Notice that Jesus was completely in control of what happened.  The Jewish leaders wanted to take Him, but they could not do it until Jesus decided that the time was right.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Do you remember the Passover?  This was the time that all of the Jews remembered how God protected them from death, instructing them to kill a lamb and paint its blood on the doorposts.  Every year during the Passover feast, the people of Israel would kill another lamb, remembering this historic event.  But it was much more than just an historic event – it was a picture of the true Lamb of God, the One who would die to </a:t>
            </a:r>
            <a:r>
              <a:rPr lang="en-US" sz="1200" b="1" kern="1200" dirty="0" smtClean="0">
                <a:solidFill>
                  <a:schemeClr val="tx1"/>
                </a:solidFill>
                <a:effectLst/>
                <a:latin typeface="+mn-lt"/>
                <a:ea typeface="+mn-ea"/>
                <a:cs typeface="+mn-cs"/>
              </a:rPr>
              <a:t>take away </a:t>
            </a:r>
            <a:r>
              <a:rPr lang="en-US" sz="1200" kern="1200" dirty="0" smtClean="0">
                <a:solidFill>
                  <a:schemeClr val="tx1"/>
                </a:solidFill>
                <a:effectLst/>
                <a:latin typeface="+mn-lt"/>
                <a:ea typeface="+mn-ea"/>
                <a:cs typeface="+mn-cs"/>
              </a:rPr>
              <a:t>sin.</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For this reason, Passover was the right time for Jesus to sacrifice His life.  In </a:t>
            </a:r>
            <a:r>
              <a:rPr lang="en-US" sz="1200" b="1" kern="1200" dirty="0" smtClean="0">
                <a:solidFill>
                  <a:schemeClr val="tx1"/>
                </a:solidFill>
                <a:effectLst/>
                <a:latin typeface="+mn-lt"/>
                <a:ea typeface="+mn-ea"/>
                <a:cs typeface="+mn-cs"/>
              </a:rPr>
              <a:t>Mark 14:1,2</a:t>
            </a:r>
            <a:r>
              <a:rPr lang="en-US" sz="1200" kern="1200" dirty="0" smtClean="0">
                <a:solidFill>
                  <a:schemeClr val="tx1"/>
                </a:solidFill>
                <a:effectLst/>
                <a:latin typeface="+mn-lt"/>
                <a:ea typeface="+mn-ea"/>
                <a:cs typeface="+mn-cs"/>
              </a:rPr>
              <a:t>, we see that this was one time where the Jewish leaders </a:t>
            </a:r>
            <a:r>
              <a:rPr lang="en-US" sz="1200" u="sng" kern="1200" dirty="0" smtClean="0">
                <a:solidFill>
                  <a:schemeClr val="tx1"/>
                </a:solidFill>
                <a:effectLst/>
                <a:latin typeface="+mn-lt"/>
                <a:ea typeface="+mn-ea"/>
                <a:cs typeface="+mn-cs"/>
              </a:rPr>
              <a:t>did not want to</a:t>
            </a:r>
            <a:r>
              <a:rPr lang="en-US" sz="1200" kern="1200" dirty="0" smtClean="0">
                <a:solidFill>
                  <a:schemeClr val="tx1"/>
                </a:solidFill>
                <a:effectLst/>
                <a:latin typeface="+mn-lt"/>
                <a:ea typeface="+mn-ea"/>
                <a:cs typeface="+mn-cs"/>
              </a:rPr>
              <a:t> arrest Jesus and kill Him.  But remember, Jesus is in control.  After eating the last supper with His disciples, they go into a garden to pray.  But this is not an easy time – Jesus is faced with the unthinkable.  The perfectly holy God is about to drink in all of the sin of the world.  Jesus cries out to the Father (</a:t>
            </a:r>
            <a:r>
              <a:rPr lang="en-US" sz="1200" b="1" kern="1200" dirty="0" smtClean="0">
                <a:solidFill>
                  <a:schemeClr val="tx1"/>
                </a:solidFill>
                <a:effectLst/>
                <a:latin typeface="+mn-lt"/>
                <a:ea typeface="+mn-ea"/>
                <a:cs typeface="+mn-cs"/>
              </a:rPr>
              <a:t>Mark 14:34-36</a:t>
            </a:r>
            <a:r>
              <a:rPr lang="en-US" sz="1200" kern="1200" dirty="0" smtClean="0">
                <a:solidFill>
                  <a:schemeClr val="tx1"/>
                </a:solidFill>
                <a:effectLst/>
                <a:latin typeface="+mn-lt"/>
                <a:ea typeface="+mn-ea"/>
                <a:cs typeface="+mn-cs"/>
              </a:rPr>
              <a:t>).  But there is no other way.</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So Jesus allowed Himself to be captured by the religious leaders, falsely accused, and turned over to the Romans for execution. </a:t>
            </a:r>
            <a:endParaRPr lang="en-US" dirty="0"/>
          </a:p>
        </p:txBody>
      </p:sp>
      <p:sp>
        <p:nvSpPr>
          <p:cNvPr id="4" name="Slide Number Placeholder 3"/>
          <p:cNvSpPr>
            <a:spLocks noGrp="1"/>
          </p:cNvSpPr>
          <p:nvPr>
            <p:ph type="sldNum" sz="quarter" idx="10"/>
          </p:nvPr>
        </p:nvSpPr>
        <p:spPr/>
        <p:txBody>
          <a:bodyPr/>
          <a:lstStyle/>
          <a:p>
            <a:fld id="{DFD17B28-B1E6-4E79-8ED9-959EEEFA6EEA}" type="slidenum">
              <a:rPr lang="en-US" smtClean="0"/>
              <a:t>4</a:t>
            </a:fld>
            <a:endParaRPr lang="en-US"/>
          </a:p>
        </p:txBody>
      </p:sp>
    </p:spTree>
    <p:extLst>
      <p:ext uri="{BB962C8B-B14F-4D97-AF65-F5344CB8AC3E}">
        <p14:creationId xmlns:p14="http://schemas.microsoft.com/office/powerpoint/2010/main" val="24846209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Even the Roman governor, Pilate, knows that Jesus is innocent, asking the people why He should be condemned (</a:t>
            </a:r>
            <a:r>
              <a:rPr lang="en-US" sz="1200" b="1" kern="1200" dirty="0" smtClean="0">
                <a:solidFill>
                  <a:schemeClr val="tx1"/>
                </a:solidFill>
                <a:effectLst/>
                <a:latin typeface="+mn-lt"/>
                <a:ea typeface="+mn-ea"/>
                <a:cs typeface="+mn-cs"/>
              </a:rPr>
              <a:t>Mark 15:12-15</a:t>
            </a:r>
            <a:r>
              <a:rPr lang="en-US" sz="1200" kern="1200" dirty="0" smtClean="0">
                <a:solidFill>
                  <a:schemeClr val="tx1"/>
                </a:solidFill>
                <a:effectLst/>
                <a:latin typeface="+mn-lt"/>
                <a:ea typeface="+mn-ea"/>
                <a:cs typeface="+mn-cs"/>
              </a:rPr>
              <a:t>).  Jesus stands before them, Immanuel, God in the flesh.  This is the One who healed their sick and fed the hungry, the One who amazed people with His teaching.  They are now given a choice: </a:t>
            </a:r>
            <a:r>
              <a:rPr lang="en-US" sz="1200" u="sng" kern="1200" dirty="0" smtClean="0">
                <a:solidFill>
                  <a:schemeClr val="tx1"/>
                </a:solidFill>
                <a:effectLst/>
                <a:latin typeface="+mn-lt"/>
                <a:ea typeface="+mn-ea"/>
                <a:cs typeface="+mn-cs"/>
              </a:rPr>
              <a:t>what will they do with Jesus</a:t>
            </a:r>
            <a:r>
              <a:rPr lang="en-US" sz="1200" kern="1200" dirty="0" smtClean="0">
                <a:solidFill>
                  <a:schemeClr val="tx1"/>
                </a:solidFill>
                <a:effectLst/>
                <a:latin typeface="+mn-lt"/>
                <a:ea typeface="+mn-ea"/>
                <a:cs typeface="+mn-cs"/>
              </a:rPr>
              <a:t>?  And in direct disobedience to the 1</a:t>
            </a:r>
            <a:r>
              <a:rPr lang="en-US" sz="1200" kern="1200" baseline="30000" dirty="0" smtClean="0">
                <a:solidFill>
                  <a:schemeClr val="tx1"/>
                </a:solidFill>
                <a:effectLst/>
                <a:latin typeface="+mn-lt"/>
                <a:ea typeface="+mn-ea"/>
                <a:cs typeface="+mn-cs"/>
              </a:rPr>
              <a:t>st</a:t>
            </a:r>
            <a:r>
              <a:rPr lang="en-US" sz="1200" kern="1200" dirty="0" smtClean="0">
                <a:solidFill>
                  <a:schemeClr val="tx1"/>
                </a:solidFill>
                <a:effectLst/>
                <a:latin typeface="+mn-lt"/>
                <a:ea typeface="+mn-ea"/>
                <a:cs typeface="+mn-cs"/>
              </a:rPr>
              <a:t> commandment, they choose to turn from God and turn toward man (</a:t>
            </a:r>
            <a:r>
              <a:rPr lang="en-US" sz="1200" b="1" kern="1200" dirty="0" smtClean="0">
                <a:solidFill>
                  <a:schemeClr val="tx1"/>
                </a:solidFill>
                <a:effectLst/>
                <a:latin typeface="+mn-lt"/>
                <a:ea typeface="+mn-ea"/>
                <a:cs typeface="+mn-cs"/>
              </a:rPr>
              <a:t>John 19:15,16</a:t>
            </a:r>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Before His execution, the Romans whipped, tortured, and mocked Him (</a:t>
            </a:r>
            <a:r>
              <a:rPr lang="en-US" sz="1200" b="1" kern="1200" dirty="0" smtClean="0">
                <a:solidFill>
                  <a:schemeClr val="tx1"/>
                </a:solidFill>
                <a:effectLst/>
                <a:latin typeface="+mn-lt"/>
                <a:ea typeface="+mn-ea"/>
                <a:cs typeface="+mn-cs"/>
              </a:rPr>
              <a:t>Mark 15:16-20</a:t>
            </a:r>
            <a:r>
              <a:rPr lang="en-US" sz="1200" kern="1200" dirty="0" smtClean="0">
                <a:solidFill>
                  <a:schemeClr val="tx1"/>
                </a:solidFill>
                <a:effectLst/>
                <a:latin typeface="+mn-lt"/>
                <a:ea typeface="+mn-ea"/>
                <a:cs typeface="+mn-cs"/>
              </a:rPr>
              <a:t>). The Romans were experts at torture, and records from this period tell us about their flogging.  The whip had many strips of leather.  Pieces of metal and bone were tied onto the lashes so they would cut the back of the prisoner when he was beaten.  The prisoner’s hands and legs were tied during this time so he couldn’t escape.  This punishment cut the flesh, muscles, and nerves, often putting the victim into severe shock.  Some prisoners died from the flogging itself.</a:t>
            </a:r>
          </a:p>
          <a:p>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So they place a wooden cross on the back of Jesus (</a:t>
            </a:r>
            <a:r>
              <a:rPr lang="en-US" sz="1200" b="1" kern="1200" dirty="0" smtClean="0">
                <a:solidFill>
                  <a:schemeClr val="tx1"/>
                </a:solidFill>
                <a:effectLst/>
                <a:latin typeface="+mn-lt"/>
                <a:ea typeface="+mn-ea"/>
                <a:cs typeface="+mn-cs"/>
              </a:rPr>
              <a:t>John 19:17</a:t>
            </a:r>
            <a:r>
              <a:rPr lang="en-US" sz="1200" kern="1200" dirty="0" smtClean="0">
                <a:solidFill>
                  <a:schemeClr val="tx1"/>
                </a:solidFill>
                <a:effectLst/>
                <a:latin typeface="+mn-lt"/>
                <a:ea typeface="+mn-ea"/>
                <a:cs typeface="+mn-cs"/>
              </a:rPr>
              <a:t>) and make Him climb the hill of sacrifice.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Crucifixion was used by the Romans for the worst of criminals.  This punishment was made</a:t>
            </a:r>
            <a:r>
              <a:rPr lang="en-US" sz="1200" kern="1200" baseline="0" dirty="0" smtClean="0">
                <a:solidFill>
                  <a:schemeClr val="tx1"/>
                </a:solidFill>
                <a:effectLst/>
                <a:latin typeface="+mn-lt"/>
                <a:ea typeface="+mn-ea"/>
                <a:cs typeface="+mn-cs"/>
              </a:rPr>
              <a:t> even worse </a:t>
            </a:r>
            <a:r>
              <a:rPr lang="en-US" sz="1200" kern="1200" dirty="0" smtClean="0">
                <a:solidFill>
                  <a:schemeClr val="tx1"/>
                </a:solidFill>
                <a:effectLst/>
                <a:latin typeface="+mn-lt"/>
                <a:ea typeface="+mn-ea"/>
                <a:cs typeface="+mn-cs"/>
              </a:rPr>
              <a:t>because usually the person did not die immediately.  He would endure hours and sometimes days of intense physical pain before dying.  For His crucifixion, Jesus was stripped naked and nails were driven through His hands and feet into a wooden cross.  The cross was then placed in an upright position.  The Holy and perfect Creator, lifted up above the crowd, hanging for hours in shame and agony (</a:t>
            </a:r>
            <a:r>
              <a:rPr lang="en-US" sz="1200" b="1" kern="1200" dirty="0" smtClean="0">
                <a:solidFill>
                  <a:schemeClr val="tx1"/>
                </a:solidFill>
                <a:effectLst/>
                <a:latin typeface="+mn-lt"/>
                <a:ea typeface="+mn-ea"/>
                <a:cs typeface="+mn-cs"/>
              </a:rPr>
              <a:t>Mark 15:25</a:t>
            </a:r>
            <a:r>
              <a:rPr lang="en-US" sz="1200" kern="1200" dirty="0" smtClean="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DFD17B28-B1E6-4E79-8ED9-959EEEFA6EEA}" type="slidenum">
              <a:rPr lang="en-US" smtClean="0"/>
              <a:t>5</a:t>
            </a:fld>
            <a:endParaRPr lang="en-US"/>
          </a:p>
        </p:txBody>
      </p:sp>
    </p:spTree>
    <p:extLst>
      <p:ext uri="{BB962C8B-B14F-4D97-AF65-F5344CB8AC3E}">
        <p14:creationId xmlns:p14="http://schemas.microsoft.com/office/powerpoint/2010/main" val="29127026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Usually a sign was put above the criminal to indicate what crime he had committed.  Because Jesus had committed no crime, the Romans could find nothing to charge Him with.  To mock the Jews and their desire to be free from the control of the Romans, they put this title above Jesus’ head where everyone could read it (</a:t>
            </a:r>
            <a:r>
              <a:rPr lang="en-US" sz="1200" b="1" kern="1200" dirty="0" smtClean="0">
                <a:solidFill>
                  <a:schemeClr val="tx1"/>
                </a:solidFill>
                <a:effectLst/>
                <a:latin typeface="+mn-lt"/>
                <a:ea typeface="+mn-ea"/>
                <a:cs typeface="+mn-cs"/>
              </a:rPr>
              <a:t>Mark 15:26</a:t>
            </a:r>
            <a:r>
              <a:rPr lang="en-US" sz="1200" kern="1200" dirty="0" smtClean="0">
                <a:solidFill>
                  <a:schemeClr val="tx1"/>
                </a:solidFill>
                <a:effectLst/>
                <a:latin typeface="+mn-lt"/>
                <a:ea typeface="+mn-ea"/>
                <a:cs typeface="+mn-cs"/>
              </a:rPr>
              <a:t>).  The words that they wrote were true, but they didn’t know it.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Some things that we must notice during this terrible event </a:t>
            </a:r>
            <a:r>
              <a:rPr lang="en-US" sz="1200" b="1" i="1" kern="1200" dirty="0" smtClean="0">
                <a:solidFill>
                  <a:schemeClr val="tx1"/>
                </a:solidFill>
                <a:effectLst/>
                <a:latin typeface="+mn-lt"/>
                <a:ea typeface="+mn-ea"/>
                <a:cs typeface="+mn-cs"/>
              </a:rPr>
              <a:t>(Mark 15:29-32)</a:t>
            </a:r>
            <a:r>
              <a:rPr lang="en-US" sz="1200" kern="1200" dirty="0" smtClean="0">
                <a:solidFill>
                  <a:schemeClr val="tx1"/>
                </a:solidFill>
                <a:effectLst/>
                <a:latin typeface="+mn-lt"/>
                <a:ea typeface="+mn-ea"/>
                <a:cs typeface="+mn-cs"/>
              </a:rPr>
              <a:t>:</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Through the words of the people, the devil was tempting Jesus to come down from the cross, halting the plan of salvation.</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The chief priests admitted the truth about Jesus: “He saved others”</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The priests were very clear about Jesus’ claim to be “the Christ”</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They stated the critical issue: we must choose to “see and believe”</a:t>
            </a:r>
            <a:endParaRPr lang="en-US" dirty="0"/>
          </a:p>
        </p:txBody>
      </p:sp>
      <p:sp>
        <p:nvSpPr>
          <p:cNvPr id="4" name="Slide Number Placeholder 3"/>
          <p:cNvSpPr>
            <a:spLocks noGrp="1"/>
          </p:cNvSpPr>
          <p:nvPr>
            <p:ph type="sldNum" sz="quarter" idx="10"/>
          </p:nvPr>
        </p:nvSpPr>
        <p:spPr/>
        <p:txBody>
          <a:bodyPr/>
          <a:lstStyle/>
          <a:p>
            <a:fld id="{DFD17B28-B1E6-4E79-8ED9-959EEEFA6EEA}" type="slidenum">
              <a:rPr lang="en-US" smtClean="0"/>
              <a:t>6</a:t>
            </a:fld>
            <a:endParaRPr lang="en-US"/>
          </a:p>
        </p:txBody>
      </p:sp>
    </p:spTree>
    <p:extLst>
      <p:ext uri="{BB962C8B-B14F-4D97-AF65-F5344CB8AC3E}">
        <p14:creationId xmlns:p14="http://schemas.microsoft.com/office/powerpoint/2010/main" val="5818908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For three hours, Jesus endured the physical torture of crucifixion.  But then, things got much worse – at 12:00Noon, He began to endure the spiritual torture of suffering the payment for our sins.  The Light came into the world, but now, darkness… (</a:t>
            </a:r>
            <a:r>
              <a:rPr lang="en-US" sz="1200" b="1" i="1" kern="1200" dirty="0" smtClean="0">
                <a:solidFill>
                  <a:schemeClr val="tx1"/>
                </a:solidFill>
                <a:effectLst/>
                <a:latin typeface="+mn-lt"/>
                <a:ea typeface="+mn-ea"/>
                <a:cs typeface="+mn-cs"/>
              </a:rPr>
              <a:t>Mark 15:33-41)</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Why did God turn His back on Jesus, His beloved Son?  Jesus had always obeyed God and had never done anything wrong.  Jesus willingly accepted the complete punishment for our sins so that God could freely forgive and accept us as His children (</a:t>
            </a:r>
            <a:r>
              <a:rPr lang="en-US" sz="1200" b="1" kern="1200" dirty="0" smtClean="0">
                <a:solidFill>
                  <a:schemeClr val="tx1"/>
                </a:solidFill>
                <a:effectLst/>
                <a:latin typeface="+mn-lt"/>
                <a:ea typeface="+mn-ea"/>
                <a:cs typeface="+mn-cs"/>
              </a:rPr>
              <a:t>1 Peter 2:23,24</a:t>
            </a:r>
            <a:r>
              <a:rPr lang="en-US" sz="1200" kern="1200" dirty="0" smtClean="0">
                <a:solidFill>
                  <a:schemeClr val="tx1"/>
                </a:solidFill>
                <a:effectLst/>
                <a:latin typeface="+mn-lt"/>
                <a:ea typeface="+mn-ea"/>
                <a:cs typeface="+mn-cs"/>
              </a:rPr>
              <a:t>).  Jesus was tortured on the cross </a:t>
            </a:r>
            <a:r>
              <a:rPr lang="en-US" sz="1200" u="sng" kern="1200" dirty="0" smtClean="0">
                <a:solidFill>
                  <a:schemeClr val="tx1"/>
                </a:solidFill>
                <a:effectLst/>
                <a:latin typeface="+mn-lt"/>
                <a:ea typeface="+mn-ea"/>
                <a:cs typeface="+mn-cs"/>
              </a:rPr>
              <a:t>because of our second problem, guilt that requires punishment</a:t>
            </a:r>
            <a:r>
              <a:rPr lang="en-US" sz="1200" kern="1200" dirty="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FD17B28-B1E6-4E79-8ED9-959EEEFA6EEA}" type="slidenum">
              <a:rPr lang="en-US" smtClean="0"/>
              <a:t>7</a:t>
            </a:fld>
            <a:endParaRPr lang="en-US"/>
          </a:p>
        </p:txBody>
      </p:sp>
    </p:spTree>
    <p:extLst>
      <p:ext uri="{BB962C8B-B14F-4D97-AF65-F5344CB8AC3E}">
        <p14:creationId xmlns:p14="http://schemas.microsoft.com/office/powerpoint/2010/main" val="3262363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Let’s turn to </a:t>
            </a:r>
            <a:r>
              <a:rPr lang="en-US" sz="1200" b="1" kern="1200" dirty="0" smtClean="0">
                <a:solidFill>
                  <a:schemeClr val="tx1"/>
                </a:solidFill>
                <a:effectLst/>
                <a:latin typeface="+mn-lt"/>
                <a:ea typeface="+mn-ea"/>
                <a:cs typeface="+mn-cs"/>
              </a:rPr>
              <a:t>Matthew 27:50,51</a:t>
            </a:r>
            <a:r>
              <a:rPr lang="en-US" sz="1200" kern="1200" dirty="0" smtClean="0">
                <a:solidFill>
                  <a:schemeClr val="tx1"/>
                </a:solidFill>
                <a:effectLst/>
                <a:latin typeface="+mn-lt"/>
                <a:ea typeface="+mn-ea"/>
                <a:cs typeface="+mn-cs"/>
              </a:rPr>
              <a:t> for the rest of the story.  Notice that Jesus “gave up His spirit.” Even in His death, Jesus is in control (His life was not taken from Him).</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Usually, when criminals were crucified, the Romans left their dead bodies on the crosses as an example to anyone else who would resist their power.  But with Jesus, something very important happens in </a:t>
            </a:r>
            <a:r>
              <a:rPr lang="en-US" sz="1200" b="1" kern="1200" dirty="0" smtClean="0">
                <a:solidFill>
                  <a:schemeClr val="tx1"/>
                </a:solidFill>
                <a:effectLst/>
                <a:latin typeface="+mn-lt"/>
                <a:ea typeface="+mn-ea"/>
                <a:cs typeface="+mn-cs"/>
              </a:rPr>
              <a:t>Matthew 27:57-61.</a:t>
            </a:r>
            <a:r>
              <a:rPr lang="en-US" sz="1200" kern="1200" dirty="0" smtClean="0">
                <a:solidFill>
                  <a:schemeClr val="tx1"/>
                </a:solidFill>
                <a:effectLst/>
                <a:latin typeface="+mn-lt"/>
                <a:ea typeface="+mn-ea"/>
                <a:cs typeface="+mn-cs"/>
              </a:rPr>
              <a:t>  His body was carefully placed in a very secure tomb by a well-known member of the ruling council.  You can see why this was so important in </a:t>
            </a:r>
            <a:r>
              <a:rPr lang="en-US" sz="1200" b="1" kern="1200" dirty="0" smtClean="0">
                <a:solidFill>
                  <a:schemeClr val="tx1"/>
                </a:solidFill>
                <a:effectLst/>
                <a:latin typeface="+mn-lt"/>
                <a:ea typeface="+mn-ea"/>
                <a:cs typeface="+mn-cs"/>
              </a:rPr>
              <a:t>Matthew 27:62-66</a:t>
            </a:r>
            <a:r>
              <a:rPr lang="en-US" sz="1200" kern="1200" dirty="0" smtClean="0">
                <a:solidFill>
                  <a:schemeClr val="tx1"/>
                </a:solidFill>
                <a:effectLst/>
                <a:latin typeface="+mn-lt"/>
                <a:ea typeface="+mn-ea"/>
                <a:cs typeface="+mn-cs"/>
              </a:rPr>
              <a:t>.  Everyone knew that Jesus said He would rise again, so his enemies did everything possible to prevent any tricks by His followers.</a:t>
            </a:r>
          </a:p>
        </p:txBody>
      </p:sp>
      <p:sp>
        <p:nvSpPr>
          <p:cNvPr id="4" name="Slide Number Placeholder 3"/>
          <p:cNvSpPr>
            <a:spLocks noGrp="1"/>
          </p:cNvSpPr>
          <p:nvPr>
            <p:ph type="sldNum" sz="quarter" idx="10"/>
          </p:nvPr>
        </p:nvSpPr>
        <p:spPr/>
        <p:txBody>
          <a:bodyPr/>
          <a:lstStyle/>
          <a:p>
            <a:fld id="{DFD17B28-B1E6-4E79-8ED9-959EEEFA6EEA}" type="slidenum">
              <a:rPr lang="en-US" smtClean="0"/>
              <a:t>8</a:t>
            </a:fld>
            <a:endParaRPr lang="en-US"/>
          </a:p>
        </p:txBody>
      </p:sp>
    </p:spTree>
    <p:extLst>
      <p:ext uri="{BB962C8B-B14F-4D97-AF65-F5344CB8AC3E}">
        <p14:creationId xmlns:p14="http://schemas.microsoft.com/office/powerpoint/2010/main" val="40974699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It is a good thing that they did this.  It adds so much more credibility to what we read in </a:t>
            </a:r>
            <a:r>
              <a:rPr lang="en-US" sz="1200" b="1" kern="1200" dirty="0" smtClean="0">
                <a:solidFill>
                  <a:schemeClr val="tx1"/>
                </a:solidFill>
                <a:effectLst/>
                <a:latin typeface="+mn-lt"/>
                <a:ea typeface="+mn-ea"/>
                <a:cs typeface="+mn-cs"/>
              </a:rPr>
              <a:t>Matthew 28:1-10</a:t>
            </a:r>
            <a:r>
              <a:rPr lang="en-US" sz="1200" kern="1200" dirty="0" smtClean="0">
                <a:solidFill>
                  <a:schemeClr val="tx1"/>
                </a:solidFill>
                <a:effectLst/>
                <a:latin typeface="+mn-lt"/>
                <a:ea typeface="+mn-ea"/>
                <a:cs typeface="+mn-cs"/>
              </a:rPr>
              <a:t>.  Just as He said, Jesus overcame the power of death, solving </a:t>
            </a:r>
            <a:r>
              <a:rPr lang="en-US" sz="1200" u="sng" kern="1200" dirty="0" smtClean="0">
                <a:solidFill>
                  <a:schemeClr val="tx1"/>
                </a:solidFill>
                <a:effectLst/>
                <a:latin typeface="+mn-lt"/>
                <a:ea typeface="+mn-ea"/>
                <a:cs typeface="+mn-cs"/>
              </a:rPr>
              <a:t>our first problem (sin leads to death)</a:t>
            </a:r>
            <a:r>
              <a:rPr lang="en-US" sz="1200" kern="1200" dirty="0" smtClean="0">
                <a:solidFill>
                  <a:schemeClr val="tx1"/>
                </a:solidFill>
                <a:effectLst/>
                <a:latin typeface="+mn-lt"/>
                <a:ea typeface="+mn-ea"/>
                <a:cs typeface="+mn-cs"/>
              </a:rPr>
              <a:t>.  All over the world, there are many tombs of religious leaders.  But there is something special about the tomb where Jesus was buried: it is empty.</a:t>
            </a:r>
          </a:p>
        </p:txBody>
      </p:sp>
      <p:sp>
        <p:nvSpPr>
          <p:cNvPr id="4" name="Slide Number Placeholder 3"/>
          <p:cNvSpPr>
            <a:spLocks noGrp="1"/>
          </p:cNvSpPr>
          <p:nvPr>
            <p:ph type="sldNum" sz="quarter" idx="10"/>
          </p:nvPr>
        </p:nvSpPr>
        <p:spPr/>
        <p:txBody>
          <a:bodyPr/>
          <a:lstStyle/>
          <a:p>
            <a:fld id="{DFD17B28-B1E6-4E79-8ED9-959EEEFA6EEA}" type="slidenum">
              <a:rPr lang="en-US" smtClean="0"/>
              <a:t>9</a:t>
            </a:fld>
            <a:endParaRPr lang="en-US"/>
          </a:p>
        </p:txBody>
      </p:sp>
    </p:spTree>
    <p:extLst>
      <p:ext uri="{BB962C8B-B14F-4D97-AF65-F5344CB8AC3E}">
        <p14:creationId xmlns:p14="http://schemas.microsoft.com/office/powerpoint/2010/main" val="5335401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For many weeks, we have seen the “bad news” from the Bible.  If you ever felt hopeless, lost in sin, destined for death and punishment, it was a reasonable response to the truth of the Bible.  But tonight, you have heard the “good news.”  Turn with me to </a:t>
            </a:r>
            <a:r>
              <a:rPr lang="en-US" sz="1200" b="1" kern="1200" dirty="0" smtClean="0">
                <a:solidFill>
                  <a:schemeClr val="tx1"/>
                </a:solidFill>
                <a:effectLst/>
                <a:latin typeface="+mn-lt"/>
                <a:ea typeface="+mn-ea"/>
                <a:cs typeface="+mn-cs"/>
              </a:rPr>
              <a:t>Romans 6:23</a:t>
            </a:r>
            <a:r>
              <a:rPr lang="en-US" sz="1200" kern="1200" dirty="0" smtClean="0">
                <a:solidFill>
                  <a:schemeClr val="tx1"/>
                </a:solidFill>
                <a:effectLst/>
                <a:latin typeface="+mn-lt"/>
                <a:ea typeface="+mn-ea"/>
                <a:cs typeface="+mn-cs"/>
              </a:rPr>
              <a:t> to see what you should do with this “good news.” Because we have all sinned, we deserve “wages” – death.  But God offers something much better through Jesus – a gift of eternal life.  Like all true gifts, it is not something that we earn or deserve – it is simply something that we receive. </a:t>
            </a:r>
          </a:p>
        </p:txBody>
      </p:sp>
      <p:sp>
        <p:nvSpPr>
          <p:cNvPr id="4" name="Slide Number Placeholder 3"/>
          <p:cNvSpPr>
            <a:spLocks noGrp="1"/>
          </p:cNvSpPr>
          <p:nvPr>
            <p:ph type="sldNum" sz="quarter" idx="10"/>
          </p:nvPr>
        </p:nvSpPr>
        <p:spPr/>
        <p:txBody>
          <a:bodyPr/>
          <a:lstStyle/>
          <a:p>
            <a:fld id="{DFD17B28-B1E6-4E79-8ED9-959EEEFA6EEA}" type="slidenum">
              <a:rPr lang="en-US" smtClean="0"/>
              <a:t>11</a:t>
            </a:fld>
            <a:endParaRPr lang="en-US"/>
          </a:p>
        </p:txBody>
      </p:sp>
    </p:spTree>
    <p:extLst>
      <p:ext uri="{BB962C8B-B14F-4D97-AF65-F5344CB8AC3E}">
        <p14:creationId xmlns:p14="http://schemas.microsoft.com/office/powerpoint/2010/main" val="38919299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So how do we receive it?  Look at </a:t>
            </a:r>
            <a:r>
              <a:rPr lang="en-US" sz="1200" b="1" kern="1200" dirty="0" smtClean="0">
                <a:solidFill>
                  <a:schemeClr val="tx1"/>
                </a:solidFill>
                <a:effectLst/>
                <a:latin typeface="+mn-lt"/>
                <a:ea typeface="+mn-ea"/>
                <a:cs typeface="+mn-cs"/>
              </a:rPr>
              <a:t>Romans 10:9-13</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Without Jesus, we are all lost.  To receive this wonderful, gift, we must confess with our sins before God, agreeing with Him that we have broken His law and deserve punishment.  We must also confess with our mouth “Jesus is Lord” – not just an important historical figure, but the One who we will trust and follow instead of continuing on our sinful way.  And we must believe in our heart, not just our head, that God raised Him from the dead.  We must take a “step of faith.” Not just an intellectual understanding, but deep trust (</a:t>
            </a:r>
            <a:r>
              <a:rPr lang="en-US" sz="1200" b="1" kern="1200" dirty="0" smtClean="0">
                <a:solidFill>
                  <a:schemeClr val="tx1"/>
                </a:solidFill>
                <a:effectLst/>
                <a:latin typeface="+mn-lt"/>
                <a:ea typeface="+mn-ea"/>
                <a:cs typeface="+mn-cs"/>
              </a:rPr>
              <a:t>v.11</a:t>
            </a:r>
            <a:r>
              <a:rPr lang="en-US" sz="1200" kern="1200" dirty="0" smtClean="0">
                <a:solidFill>
                  <a:schemeClr val="tx1"/>
                </a:solidFill>
                <a:effectLst/>
                <a:latin typeface="+mn-lt"/>
                <a:ea typeface="+mn-ea"/>
                <a:cs typeface="+mn-cs"/>
              </a:rPr>
              <a:t>).  Everyone who calls on his name, Jewish or Roman, Chinese or American, will be saved.</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entire world stands guilty, ready for judgment.  But just like in the days of Noah, God has provided a “safe place” to escape judgment.  But it is the only safe place – our problems are too big for any other solution.  Tonight, I would like to encourage you to think deeply about this “good news.”  If you believe that it is true, take a step of faith, trusting in Jesus.  He has already solved your two biggest problems and offers eternal life to you.  He is waiting for you to reach out, by faith, and receive his amazing gift.</a:t>
            </a:r>
          </a:p>
          <a:p>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As we finish tonight, I want you to look at one more thing.  Christianity is much </a:t>
            </a:r>
            <a:r>
              <a:rPr lang="en-US" sz="1200" u="sng" kern="1200" dirty="0" smtClean="0">
                <a:solidFill>
                  <a:schemeClr val="tx1"/>
                </a:solidFill>
                <a:effectLst/>
                <a:latin typeface="+mn-lt"/>
                <a:ea typeface="+mn-ea"/>
                <a:cs typeface="+mn-cs"/>
              </a:rPr>
              <a:t>more than a religion</a:t>
            </a:r>
            <a:r>
              <a:rPr lang="en-US" sz="1200" kern="1200" dirty="0" smtClean="0">
                <a:solidFill>
                  <a:schemeClr val="tx1"/>
                </a:solidFill>
                <a:effectLst/>
                <a:latin typeface="+mn-lt"/>
                <a:ea typeface="+mn-ea"/>
                <a:cs typeface="+mn-cs"/>
              </a:rPr>
              <a:t> – it is a </a:t>
            </a:r>
            <a:r>
              <a:rPr lang="en-US" sz="1200" u="sng" kern="1200" dirty="0" smtClean="0">
                <a:solidFill>
                  <a:schemeClr val="tx1"/>
                </a:solidFill>
                <a:effectLst/>
                <a:latin typeface="+mn-lt"/>
                <a:ea typeface="+mn-ea"/>
                <a:cs typeface="+mn-cs"/>
              </a:rPr>
              <a:t>relationship</a:t>
            </a:r>
            <a:r>
              <a:rPr lang="en-US" sz="1200" kern="1200" dirty="0" smtClean="0">
                <a:solidFill>
                  <a:schemeClr val="tx1"/>
                </a:solidFill>
                <a:effectLst/>
                <a:latin typeface="+mn-lt"/>
                <a:ea typeface="+mn-ea"/>
                <a:cs typeface="+mn-cs"/>
              </a:rPr>
              <a:t>.  Look at </a:t>
            </a:r>
            <a:r>
              <a:rPr lang="en-US" sz="1200" b="1" kern="1200" dirty="0" smtClean="0">
                <a:solidFill>
                  <a:schemeClr val="tx1"/>
                </a:solidFill>
                <a:effectLst/>
                <a:latin typeface="+mn-lt"/>
                <a:ea typeface="+mn-ea"/>
                <a:cs typeface="+mn-cs"/>
              </a:rPr>
              <a:t>Galatians 4:6,7.</a:t>
            </a:r>
            <a:r>
              <a:rPr lang="en-US" sz="1200" kern="1200" dirty="0" smtClean="0">
                <a:solidFill>
                  <a:schemeClr val="tx1"/>
                </a:solidFill>
                <a:effectLst/>
                <a:latin typeface="+mn-lt"/>
                <a:ea typeface="+mn-ea"/>
                <a:cs typeface="+mn-cs"/>
              </a:rPr>
              <a:t>  When a person believes in Jesus, he actually becomes a child of God.  Even more than a “legally adopted son,” but a child who can say “Daddy.”  And when you are a child of God, you can run into His arms without shame.  He adopts you, fully aware of all your sin, all your failures, and all your weaknesses.  He knows everything about you, and still, He loves you.</a:t>
            </a:r>
          </a:p>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FD17B28-B1E6-4E79-8ED9-959EEEFA6EEA}" type="slidenum">
              <a:rPr lang="en-US" smtClean="0"/>
              <a:t>12</a:t>
            </a:fld>
            <a:endParaRPr lang="en-US"/>
          </a:p>
        </p:txBody>
      </p:sp>
    </p:spTree>
    <p:extLst>
      <p:ext uri="{BB962C8B-B14F-4D97-AF65-F5344CB8AC3E}">
        <p14:creationId xmlns:p14="http://schemas.microsoft.com/office/powerpoint/2010/main" val="10512296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4042502-F241-4B5B-AF10-4CF165289BCA}" type="datetimeFigureOut">
              <a:rPr lang="en-US" smtClean="0"/>
              <a:t>5/27/2023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F3D7E-8C7C-4EC6-AF30-D61B9919FCCC}" type="slidenum">
              <a:rPr lang="en-US" smtClean="0"/>
              <a:t>‹#›</a:t>
            </a:fld>
            <a:endParaRPr lang="en-US"/>
          </a:p>
        </p:txBody>
      </p:sp>
    </p:spTree>
    <p:extLst>
      <p:ext uri="{BB962C8B-B14F-4D97-AF65-F5344CB8AC3E}">
        <p14:creationId xmlns:p14="http://schemas.microsoft.com/office/powerpoint/2010/main" val="3293074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4042502-F241-4B5B-AF10-4CF165289BCA}" type="datetimeFigureOut">
              <a:rPr lang="en-US" smtClean="0"/>
              <a:t>5/27/2023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F3D7E-8C7C-4EC6-AF30-D61B9919FCCC}" type="slidenum">
              <a:rPr lang="en-US" smtClean="0"/>
              <a:t>‹#›</a:t>
            </a:fld>
            <a:endParaRPr lang="en-US"/>
          </a:p>
        </p:txBody>
      </p:sp>
    </p:spTree>
    <p:extLst>
      <p:ext uri="{BB962C8B-B14F-4D97-AF65-F5344CB8AC3E}">
        <p14:creationId xmlns:p14="http://schemas.microsoft.com/office/powerpoint/2010/main" val="3564661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4042502-F241-4B5B-AF10-4CF165289BCA}" type="datetimeFigureOut">
              <a:rPr lang="en-US" smtClean="0"/>
              <a:t>5/27/2023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F3D7E-8C7C-4EC6-AF30-D61B9919FCCC}" type="slidenum">
              <a:rPr lang="en-US" smtClean="0"/>
              <a:t>‹#›</a:t>
            </a:fld>
            <a:endParaRPr lang="en-US"/>
          </a:p>
        </p:txBody>
      </p:sp>
    </p:spTree>
    <p:extLst>
      <p:ext uri="{BB962C8B-B14F-4D97-AF65-F5344CB8AC3E}">
        <p14:creationId xmlns:p14="http://schemas.microsoft.com/office/powerpoint/2010/main" val="2946610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4042502-F241-4B5B-AF10-4CF165289BCA}" type="datetimeFigureOut">
              <a:rPr lang="en-US" smtClean="0"/>
              <a:t>5/27/2023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F3D7E-8C7C-4EC6-AF30-D61B9919FCCC}" type="slidenum">
              <a:rPr lang="en-US" smtClean="0"/>
              <a:t>‹#›</a:t>
            </a:fld>
            <a:endParaRPr lang="en-US"/>
          </a:p>
        </p:txBody>
      </p:sp>
    </p:spTree>
    <p:extLst>
      <p:ext uri="{BB962C8B-B14F-4D97-AF65-F5344CB8AC3E}">
        <p14:creationId xmlns:p14="http://schemas.microsoft.com/office/powerpoint/2010/main" val="3963052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042502-F241-4B5B-AF10-4CF165289BCA}" type="datetimeFigureOut">
              <a:rPr lang="en-US" smtClean="0"/>
              <a:t>5/27/2023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F3D7E-8C7C-4EC6-AF30-D61B9919FCCC}" type="slidenum">
              <a:rPr lang="en-US" smtClean="0"/>
              <a:t>‹#›</a:t>
            </a:fld>
            <a:endParaRPr lang="en-US"/>
          </a:p>
        </p:txBody>
      </p:sp>
    </p:spTree>
    <p:extLst>
      <p:ext uri="{BB962C8B-B14F-4D97-AF65-F5344CB8AC3E}">
        <p14:creationId xmlns:p14="http://schemas.microsoft.com/office/powerpoint/2010/main" val="3297682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4042502-F241-4B5B-AF10-4CF165289BCA}" type="datetimeFigureOut">
              <a:rPr lang="en-US" smtClean="0"/>
              <a:t>5/27/2023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1F3D7E-8C7C-4EC6-AF30-D61B9919FCCC}" type="slidenum">
              <a:rPr lang="en-US" smtClean="0"/>
              <a:t>‹#›</a:t>
            </a:fld>
            <a:endParaRPr lang="en-US"/>
          </a:p>
        </p:txBody>
      </p:sp>
    </p:spTree>
    <p:extLst>
      <p:ext uri="{BB962C8B-B14F-4D97-AF65-F5344CB8AC3E}">
        <p14:creationId xmlns:p14="http://schemas.microsoft.com/office/powerpoint/2010/main" val="2250398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4042502-F241-4B5B-AF10-4CF165289BCA}" type="datetimeFigureOut">
              <a:rPr lang="en-US" smtClean="0"/>
              <a:t>5/27/2023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1F3D7E-8C7C-4EC6-AF30-D61B9919FCCC}" type="slidenum">
              <a:rPr lang="en-US" smtClean="0"/>
              <a:t>‹#›</a:t>
            </a:fld>
            <a:endParaRPr lang="en-US"/>
          </a:p>
        </p:txBody>
      </p:sp>
    </p:spTree>
    <p:extLst>
      <p:ext uri="{BB962C8B-B14F-4D97-AF65-F5344CB8AC3E}">
        <p14:creationId xmlns:p14="http://schemas.microsoft.com/office/powerpoint/2010/main" val="618144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4042502-F241-4B5B-AF10-4CF165289BCA}" type="datetimeFigureOut">
              <a:rPr lang="en-US" smtClean="0"/>
              <a:t>5/27/2023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1F3D7E-8C7C-4EC6-AF30-D61B9919FCCC}" type="slidenum">
              <a:rPr lang="en-US" smtClean="0"/>
              <a:t>‹#›</a:t>
            </a:fld>
            <a:endParaRPr lang="en-US"/>
          </a:p>
        </p:txBody>
      </p:sp>
    </p:spTree>
    <p:extLst>
      <p:ext uri="{BB962C8B-B14F-4D97-AF65-F5344CB8AC3E}">
        <p14:creationId xmlns:p14="http://schemas.microsoft.com/office/powerpoint/2010/main" val="877634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42502-F241-4B5B-AF10-4CF165289BCA}" type="datetimeFigureOut">
              <a:rPr lang="en-US" smtClean="0"/>
              <a:t>5/27/2023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1F3D7E-8C7C-4EC6-AF30-D61B9919FCCC}" type="slidenum">
              <a:rPr lang="en-US" smtClean="0"/>
              <a:t>‹#›</a:t>
            </a:fld>
            <a:endParaRPr lang="en-US"/>
          </a:p>
        </p:txBody>
      </p:sp>
    </p:spTree>
    <p:extLst>
      <p:ext uri="{BB962C8B-B14F-4D97-AF65-F5344CB8AC3E}">
        <p14:creationId xmlns:p14="http://schemas.microsoft.com/office/powerpoint/2010/main" val="667898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042502-F241-4B5B-AF10-4CF165289BCA}" type="datetimeFigureOut">
              <a:rPr lang="en-US" smtClean="0"/>
              <a:t>5/27/2023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1F3D7E-8C7C-4EC6-AF30-D61B9919FCCC}" type="slidenum">
              <a:rPr lang="en-US" smtClean="0"/>
              <a:t>‹#›</a:t>
            </a:fld>
            <a:endParaRPr lang="en-US"/>
          </a:p>
        </p:txBody>
      </p:sp>
    </p:spTree>
    <p:extLst>
      <p:ext uri="{BB962C8B-B14F-4D97-AF65-F5344CB8AC3E}">
        <p14:creationId xmlns:p14="http://schemas.microsoft.com/office/powerpoint/2010/main" val="1884901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042502-F241-4B5B-AF10-4CF165289BCA}" type="datetimeFigureOut">
              <a:rPr lang="en-US" smtClean="0"/>
              <a:t>5/27/2023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1F3D7E-8C7C-4EC6-AF30-D61B9919FCCC}" type="slidenum">
              <a:rPr lang="en-US" smtClean="0"/>
              <a:t>‹#›</a:t>
            </a:fld>
            <a:endParaRPr lang="en-US"/>
          </a:p>
        </p:txBody>
      </p:sp>
    </p:spTree>
    <p:extLst>
      <p:ext uri="{BB962C8B-B14F-4D97-AF65-F5344CB8AC3E}">
        <p14:creationId xmlns:p14="http://schemas.microsoft.com/office/powerpoint/2010/main" val="1763440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042502-F241-4B5B-AF10-4CF165289BCA}" type="datetimeFigureOut">
              <a:rPr lang="en-US" smtClean="0"/>
              <a:t>5/27/2023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1F3D7E-8C7C-4EC6-AF30-D61B9919FCCC}" type="slidenum">
              <a:rPr lang="en-US" smtClean="0"/>
              <a:t>‹#›</a:t>
            </a:fld>
            <a:endParaRPr lang="en-US"/>
          </a:p>
        </p:txBody>
      </p:sp>
    </p:spTree>
    <p:extLst>
      <p:ext uri="{BB962C8B-B14F-4D97-AF65-F5344CB8AC3E}">
        <p14:creationId xmlns:p14="http://schemas.microsoft.com/office/powerpoint/2010/main" val="6231397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83392" y="1219200"/>
            <a:ext cx="5382904" cy="1905000"/>
          </a:xfrm>
        </p:spPr>
        <p:txBody>
          <a:bodyPr>
            <a:normAutofit fontScale="90000"/>
          </a:bodyPr>
          <a:lstStyle/>
          <a:p>
            <a:pPr>
              <a:lnSpc>
                <a:spcPct val="150000"/>
              </a:lnSpc>
              <a:spcBef>
                <a:spcPts val="0"/>
              </a:spcBef>
            </a:pPr>
            <a:r>
              <a:rPr lang="en-US" sz="5400" b="1" u="sng" dirty="0"/>
              <a:t>Is </a:t>
            </a:r>
            <a:r>
              <a:rPr lang="en-US" sz="5400" b="1" u="sng" dirty="0" smtClean="0"/>
              <a:t>Death </a:t>
            </a:r>
            <a:r>
              <a:rPr lang="en-US" sz="5400" b="1" u="sng" dirty="0"/>
              <a:t>the </a:t>
            </a:r>
            <a:r>
              <a:rPr lang="en-US" sz="5400" b="1" u="sng" dirty="0" smtClean="0"/>
              <a:t>End</a:t>
            </a:r>
            <a:r>
              <a:rPr lang="en-US" sz="5400" b="1" dirty="0" smtClean="0"/>
              <a:t> ?</a:t>
            </a:r>
            <a:r>
              <a:rPr lang="en-US" b="1" u="sng" dirty="0" smtClean="0"/>
              <a:t/>
            </a:r>
            <a:br>
              <a:rPr lang="en-US" b="1" u="sng" dirty="0" smtClean="0"/>
            </a:br>
            <a:r>
              <a:rPr lang="en-US" sz="4000" b="1" dirty="0" smtClean="0"/>
              <a:t>(or </a:t>
            </a:r>
            <a:r>
              <a:rPr lang="en-US" sz="4000" b="1" dirty="0"/>
              <a:t>the beginning</a:t>
            </a:r>
            <a:r>
              <a:rPr lang="en-US" sz="4000" b="1" dirty="0" smtClean="0"/>
              <a:t>)…</a:t>
            </a:r>
            <a:endParaRPr lang="en-US" dirty="0"/>
          </a:p>
        </p:txBody>
      </p:sp>
      <p:sp>
        <p:nvSpPr>
          <p:cNvPr id="3" name="Subtitle 2"/>
          <p:cNvSpPr>
            <a:spLocks noGrp="1"/>
          </p:cNvSpPr>
          <p:nvPr>
            <p:ph type="subTitle" idx="1"/>
          </p:nvPr>
        </p:nvSpPr>
        <p:spPr>
          <a:xfrm>
            <a:off x="2080716" y="3962400"/>
            <a:ext cx="4988256" cy="1752600"/>
          </a:xfrm>
        </p:spPr>
        <p:txBody>
          <a:bodyPr anchor="ctr" anchorCtr="1"/>
          <a:lstStyle/>
          <a:p>
            <a:r>
              <a:rPr lang="en-US" dirty="0"/>
              <a:t>The ultimate sacrifice…</a:t>
            </a:r>
          </a:p>
        </p:txBody>
      </p:sp>
    </p:spTree>
    <p:extLst>
      <p:ext uri="{BB962C8B-B14F-4D97-AF65-F5344CB8AC3E}">
        <p14:creationId xmlns:p14="http://schemas.microsoft.com/office/powerpoint/2010/main" val="30075398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35358" y="1295400"/>
            <a:ext cx="3352800" cy="4876800"/>
          </a:xfrm>
        </p:spPr>
        <p:txBody>
          <a:bodyPr>
            <a:normAutofit/>
          </a:bodyPr>
          <a:lstStyle/>
          <a:p>
            <a:r>
              <a:rPr lang="en-US" sz="9600" dirty="0" smtClean="0">
                <a:latin typeface="Impact" panose="020B0806030902050204" pitchFamily="34" charset="0"/>
              </a:rPr>
              <a:t>Sin</a:t>
            </a:r>
            <a:r>
              <a:rPr lang="en-US" sz="9600" dirty="0" smtClean="0"/>
              <a:t/>
            </a:r>
            <a:br>
              <a:rPr lang="en-US" sz="9600" dirty="0" smtClean="0"/>
            </a:br>
            <a:r>
              <a:rPr lang="en-US" sz="9600" dirty="0" smtClean="0"/>
              <a:t/>
            </a:r>
            <a:br>
              <a:rPr lang="en-US" sz="9600" dirty="0" smtClean="0"/>
            </a:br>
            <a:r>
              <a:rPr lang="en-US" sz="9600" dirty="0" smtClean="0">
                <a:latin typeface="Impact" panose="020B0806030902050204" pitchFamily="34" charset="0"/>
              </a:rPr>
              <a:t>Death</a:t>
            </a:r>
            <a:endParaRPr lang="en-US" sz="9600" dirty="0">
              <a:latin typeface="Impact" panose="020B0806030902050204" pitchFamily="34" charset="0"/>
            </a:endParaRPr>
          </a:p>
        </p:txBody>
      </p:sp>
      <p:sp>
        <p:nvSpPr>
          <p:cNvPr id="3" name="Down Arrow 2"/>
          <p:cNvSpPr/>
          <p:nvPr/>
        </p:nvSpPr>
        <p:spPr>
          <a:xfrm>
            <a:off x="2057400" y="2895600"/>
            <a:ext cx="496711" cy="1710047"/>
          </a:xfrm>
          <a:prstGeom prst="downArrow">
            <a:avLst/>
          </a:prstGeom>
          <a:solidFill>
            <a:schemeClr val="bg2">
              <a:lumMod val="2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4" name="Title 1"/>
          <p:cNvSpPr txBox="1">
            <a:spLocks/>
          </p:cNvSpPr>
          <p:nvPr/>
        </p:nvSpPr>
        <p:spPr>
          <a:xfrm>
            <a:off x="4572000" y="685800"/>
            <a:ext cx="4343400" cy="344408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ts val="6000"/>
              </a:lnSpc>
            </a:pPr>
            <a:r>
              <a:rPr lang="en-US" sz="7200" b="1" dirty="0" smtClean="0"/>
              <a:t>Guilty of</a:t>
            </a:r>
            <a:br>
              <a:rPr lang="en-US" sz="7200" b="1" dirty="0" smtClean="0"/>
            </a:br>
            <a:r>
              <a:rPr lang="en-US" sz="7200" b="1" dirty="0" smtClean="0"/>
              <a:t>Breaking</a:t>
            </a:r>
            <a:br>
              <a:rPr lang="en-US" sz="7200" b="1" dirty="0" smtClean="0"/>
            </a:br>
            <a:r>
              <a:rPr lang="en-US" sz="7200" b="1" dirty="0" smtClean="0"/>
              <a:t>God’s Law</a:t>
            </a:r>
            <a:endParaRPr lang="en-US" sz="6600" b="1" dirty="0"/>
          </a:p>
        </p:txBody>
      </p:sp>
      <p:sp>
        <p:nvSpPr>
          <p:cNvPr id="6" name="TextBox 5"/>
          <p:cNvSpPr txBox="1"/>
          <p:nvPr/>
        </p:nvSpPr>
        <p:spPr>
          <a:xfrm>
            <a:off x="76200" y="0"/>
            <a:ext cx="8991600" cy="707886"/>
          </a:xfrm>
          <a:prstGeom prst="rect">
            <a:avLst/>
          </a:prstGeom>
          <a:noFill/>
        </p:spPr>
        <p:txBody>
          <a:bodyPr wrap="square" rtlCol="0">
            <a:spAutoFit/>
          </a:bodyPr>
          <a:lstStyle/>
          <a:p>
            <a:pPr algn="ctr"/>
            <a:r>
              <a:rPr lang="en-US" sz="4000" b="1" u="sng" dirty="0" smtClean="0"/>
              <a:t>Two great problem that God has solved</a:t>
            </a:r>
            <a:endParaRPr lang="en-US" sz="4000" b="1" u="sng" dirty="0"/>
          </a:p>
        </p:txBody>
      </p:sp>
      <p:sp>
        <p:nvSpPr>
          <p:cNvPr id="7" name="TextBox 6"/>
          <p:cNvSpPr txBox="1"/>
          <p:nvPr/>
        </p:nvSpPr>
        <p:spPr>
          <a:xfrm>
            <a:off x="4952999" y="4724400"/>
            <a:ext cx="3810000" cy="923330"/>
          </a:xfrm>
          <a:prstGeom prst="rect">
            <a:avLst/>
          </a:prstGeom>
          <a:noFill/>
        </p:spPr>
        <p:txBody>
          <a:bodyPr wrap="square" rtlCol="0">
            <a:spAutoFit/>
          </a:bodyPr>
          <a:lstStyle/>
          <a:p>
            <a:pPr algn="ctr"/>
            <a:r>
              <a:rPr lang="en-US" sz="5400" dirty="0" smtClean="0">
                <a:latin typeface="Impact" panose="020B0806030902050204" pitchFamily="34" charset="0"/>
              </a:rPr>
              <a:t>Punishment</a:t>
            </a:r>
            <a:endParaRPr lang="en-US" sz="5400" dirty="0">
              <a:latin typeface="Impact" panose="020B0806030902050204" pitchFamily="34" charset="0"/>
            </a:endParaRPr>
          </a:p>
        </p:txBody>
      </p:sp>
      <p:sp>
        <p:nvSpPr>
          <p:cNvPr id="8" name="Down Arrow 7"/>
          <p:cNvSpPr/>
          <p:nvPr/>
        </p:nvSpPr>
        <p:spPr>
          <a:xfrm>
            <a:off x="6609644" y="3581400"/>
            <a:ext cx="496711" cy="1066800"/>
          </a:xfrm>
          <a:prstGeom prst="downArrow">
            <a:avLst/>
          </a:prstGeom>
          <a:solidFill>
            <a:schemeClr val="bg2">
              <a:lumMod val="2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9" name="Title 1"/>
          <p:cNvSpPr txBox="1">
            <a:spLocks/>
          </p:cNvSpPr>
          <p:nvPr/>
        </p:nvSpPr>
        <p:spPr>
          <a:xfrm>
            <a:off x="0" y="1080300"/>
            <a:ext cx="4724400" cy="6006300"/>
          </a:xfrm>
          <a:prstGeom prst="rect">
            <a:avLst/>
          </a:prstGeom>
          <a:solidFill>
            <a:schemeClr val="bg1"/>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ts val="6000"/>
              </a:lnSpc>
            </a:pPr>
            <a:r>
              <a:rPr lang="en-US" sz="8000" dirty="0" smtClean="0">
                <a:latin typeface="Broadway" panose="04040905080B02020502" pitchFamily="82" charset="0"/>
              </a:rPr>
              <a:t>Life</a:t>
            </a:r>
            <a:r>
              <a:rPr lang="en-US" sz="8000" dirty="0" smtClean="0"/>
              <a:t/>
            </a:r>
            <a:br>
              <a:rPr lang="en-US" sz="8000" dirty="0" smtClean="0"/>
            </a:br>
            <a:r>
              <a:rPr lang="en-US" sz="8000" dirty="0" smtClean="0"/>
              <a:t/>
            </a:r>
            <a:br>
              <a:rPr lang="en-US" sz="8000" dirty="0" smtClean="0"/>
            </a:br>
            <a:endParaRPr lang="en-US" sz="8000" dirty="0" smtClean="0"/>
          </a:p>
          <a:p>
            <a:pPr>
              <a:lnSpc>
                <a:spcPts val="6000"/>
              </a:lnSpc>
            </a:pPr>
            <a:endParaRPr lang="en-US" sz="8000" dirty="0"/>
          </a:p>
          <a:p>
            <a:pPr>
              <a:lnSpc>
                <a:spcPts val="6000"/>
              </a:lnSpc>
            </a:pPr>
            <a:r>
              <a:rPr lang="en-US" sz="8000" dirty="0" smtClean="0"/>
              <a:t/>
            </a:r>
            <a:br>
              <a:rPr lang="en-US" sz="8000" dirty="0" smtClean="0"/>
            </a:br>
            <a:r>
              <a:rPr lang="en-US" sz="6000" b="1" dirty="0" smtClean="0"/>
              <a:t>Jesus’ Resurrection</a:t>
            </a:r>
            <a:endParaRPr lang="en-US" sz="6000" b="1" dirty="0">
              <a:latin typeface="Impact" panose="020B0806030902050204" pitchFamily="34" charset="0"/>
            </a:endParaRPr>
          </a:p>
        </p:txBody>
      </p:sp>
      <p:sp>
        <p:nvSpPr>
          <p:cNvPr id="10" name="Down Arrow 9"/>
          <p:cNvSpPr/>
          <p:nvPr/>
        </p:nvSpPr>
        <p:spPr>
          <a:xfrm flipV="1">
            <a:off x="1981200" y="2209800"/>
            <a:ext cx="762000" cy="2438400"/>
          </a:xfrm>
          <a:prstGeom prst="downArrow">
            <a:avLst/>
          </a:prstGeom>
          <a:solidFill>
            <a:schemeClr val="bg2">
              <a:lumMod val="2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p:cNvSpPr txBox="1">
            <a:spLocks/>
          </p:cNvSpPr>
          <p:nvPr/>
        </p:nvSpPr>
        <p:spPr>
          <a:xfrm>
            <a:off x="4726674" y="823673"/>
            <a:ext cx="4343400" cy="5853900"/>
          </a:xfrm>
          <a:prstGeom prst="rect">
            <a:avLst/>
          </a:prstGeom>
          <a:solidFill>
            <a:schemeClr val="bg1"/>
          </a:solidFill>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ts val="6400"/>
              </a:lnSpc>
            </a:pPr>
            <a:r>
              <a:rPr lang="en-US" sz="6600" b="1" dirty="0" smtClean="0"/>
              <a:t>Righteous</a:t>
            </a:r>
            <a:br>
              <a:rPr lang="en-US" sz="6600" b="1" dirty="0" smtClean="0"/>
            </a:br>
            <a:r>
              <a:rPr lang="en-US" sz="6000" b="1" dirty="0" smtClean="0"/>
              <a:t>(Not Guilty)</a:t>
            </a:r>
          </a:p>
          <a:p>
            <a:pPr>
              <a:lnSpc>
                <a:spcPts val="6400"/>
              </a:lnSpc>
            </a:pPr>
            <a:endParaRPr lang="en-US" sz="6000" b="1" dirty="0" smtClean="0"/>
          </a:p>
          <a:p>
            <a:pPr>
              <a:lnSpc>
                <a:spcPts val="6400"/>
              </a:lnSpc>
            </a:pPr>
            <a:endParaRPr lang="en-US" sz="6000" b="1" dirty="0"/>
          </a:p>
          <a:p>
            <a:pPr>
              <a:lnSpc>
                <a:spcPts val="6400"/>
              </a:lnSpc>
            </a:pPr>
            <a:endParaRPr lang="en-US" sz="6000" b="1" dirty="0" smtClean="0"/>
          </a:p>
          <a:p>
            <a:pPr>
              <a:lnSpc>
                <a:spcPts val="6000"/>
              </a:lnSpc>
            </a:pPr>
            <a:r>
              <a:rPr lang="en-US" sz="6000" b="1" dirty="0"/>
              <a:t>Jesus’</a:t>
            </a:r>
          </a:p>
          <a:p>
            <a:pPr>
              <a:lnSpc>
                <a:spcPts val="6000"/>
              </a:lnSpc>
            </a:pPr>
            <a:r>
              <a:rPr lang="en-US" sz="6000" b="1" dirty="0"/>
              <a:t>Punishment</a:t>
            </a:r>
          </a:p>
          <a:p>
            <a:pPr>
              <a:lnSpc>
                <a:spcPts val="6400"/>
              </a:lnSpc>
            </a:pPr>
            <a:endParaRPr lang="en-US" sz="6000" b="1" dirty="0"/>
          </a:p>
        </p:txBody>
      </p:sp>
      <p:sp>
        <p:nvSpPr>
          <p:cNvPr id="12" name="Down Arrow 11"/>
          <p:cNvSpPr/>
          <p:nvPr/>
        </p:nvSpPr>
        <p:spPr>
          <a:xfrm flipV="1">
            <a:off x="6477000" y="2590800"/>
            <a:ext cx="762000" cy="2133600"/>
          </a:xfrm>
          <a:prstGeom prst="downArrow">
            <a:avLst/>
          </a:prstGeom>
          <a:solidFill>
            <a:schemeClr val="bg2">
              <a:lumMod val="2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55410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down)">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down)">
                                      <p:cBhvr>
                                        <p:cTn id="15" dur="500"/>
                                        <p:tgtEl>
                                          <p:spTgt spid="9"/>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wipe(down)">
                                      <p:cBhvr>
                                        <p:cTn id="1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38200"/>
          </a:xfrm>
        </p:spPr>
        <p:txBody>
          <a:bodyPr>
            <a:noAutofit/>
          </a:bodyPr>
          <a:lstStyle/>
          <a:p>
            <a:r>
              <a:rPr lang="en-US" sz="4000" u="sng" dirty="0"/>
              <a:t>Bad News / Good News</a:t>
            </a:r>
          </a:p>
        </p:txBody>
      </p:sp>
      <p:sp>
        <p:nvSpPr>
          <p:cNvPr id="4" name="Content Placeholder 3"/>
          <p:cNvSpPr>
            <a:spLocks noGrp="1"/>
          </p:cNvSpPr>
          <p:nvPr>
            <p:ph idx="1"/>
          </p:nvPr>
        </p:nvSpPr>
        <p:spPr>
          <a:xfrm>
            <a:off x="152400" y="990600"/>
            <a:ext cx="8915400" cy="5562600"/>
          </a:xfrm>
        </p:spPr>
        <p:txBody>
          <a:bodyPr>
            <a:normAutofit fontScale="92500" lnSpcReduction="20000"/>
          </a:bodyPr>
          <a:lstStyle/>
          <a:p>
            <a:pPr>
              <a:spcAft>
                <a:spcPts val="1200"/>
              </a:spcAft>
            </a:pPr>
            <a:r>
              <a:rPr lang="en-US" dirty="0"/>
              <a:t>The </a:t>
            </a:r>
            <a:r>
              <a:rPr lang="en-US" u="sng" dirty="0"/>
              <a:t>bad news</a:t>
            </a:r>
            <a:r>
              <a:rPr lang="en-US" dirty="0"/>
              <a:t>: because of our sin and guilt, we deserve death and punishment</a:t>
            </a:r>
            <a:r>
              <a:rPr lang="en-US" dirty="0" smtClean="0"/>
              <a:t>.</a:t>
            </a:r>
          </a:p>
          <a:p>
            <a:pPr>
              <a:spcAft>
                <a:spcPts val="1200"/>
              </a:spcAft>
            </a:pPr>
            <a:r>
              <a:rPr lang="en-US" dirty="0" smtClean="0"/>
              <a:t>Religion and “good works” can </a:t>
            </a:r>
            <a:r>
              <a:rPr lang="en-US" dirty="0"/>
              <a:t>never please the almighty, perfect God</a:t>
            </a:r>
            <a:r>
              <a:rPr lang="en-US" b="1" dirty="0"/>
              <a:t> (Isaiah </a:t>
            </a:r>
            <a:r>
              <a:rPr lang="en-US" b="1" dirty="0" smtClean="0"/>
              <a:t>64:6</a:t>
            </a:r>
            <a:r>
              <a:rPr lang="en-US" dirty="0" smtClean="0"/>
              <a:t>).</a:t>
            </a:r>
            <a:endParaRPr lang="en-US" dirty="0"/>
          </a:p>
          <a:p>
            <a:pPr>
              <a:spcAft>
                <a:spcPts val="1200"/>
              </a:spcAft>
            </a:pPr>
            <a:r>
              <a:rPr lang="en-US" dirty="0"/>
              <a:t>The </a:t>
            </a:r>
            <a:r>
              <a:rPr lang="en-US" u="sng" dirty="0"/>
              <a:t>good news</a:t>
            </a:r>
            <a:r>
              <a:rPr lang="en-US" dirty="0"/>
              <a:t>: Jesus has solved these problems! (</a:t>
            </a:r>
            <a:r>
              <a:rPr lang="en-US" b="1" dirty="0"/>
              <a:t>John </a:t>
            </a:r>
            <a:r>
              <a:rPr lang="en-US" b="1" dirty="0" smtClean="0"/>
              <a:t>14:6</a:t>
            </a:r>
            <a:r>
              <a:rPr lang="en-US" dirty="0" smtClean="0"/>
              <a:t>)</a:t>
            </a:r>
            <a:endParaRPr lang="en-US" dirty="0"/>
          </a:p>
          <a:p>
            <a:pPr>
              <a:spcAft>
                <a:spcPts val="1200"/>
              </a:spcAft>
            </a:pPr>
            <a:r>
              <a:rPr lang="en-US" dirty="0"/>
              <a:t>What will you do about it?  What will you do with Jesus?</a:t>
            </a:r>
          </a:p>
          <a:p>
            <a:pPr>
              <a:spcAft>
                <a:spcPts val="1200"/>
              </a:spcAft>
            </a:pPr>
            <a:r>
              <a:rPr lang="en-US" b="1" dirty="0"/>
              <a:t>Romans 6:23 </a:t>
            </a:r>
            <a:r>
              <a:rPr lang="en-US" dirty="0" smtClean="0"/>
              <a:t> </a:t>
            </a:r>
            <a:r>
              <a:rPr lang="en-US" dirty="0"/>
              <a:t>– the payment for sin is death, but the gift of God is eternal life.  How does a person receive this gift?</a:t>
            </a:r>
          </a:p>
        </p:txBody>
      </p:sp>
    </p:spTree>
    <p:extLst>
      <p:ext uri="{BB962C8B-B14F-4D97-AF65-F5344CB8AC3E}">
        <p14:creationId xmlns:p14="http://schemas.microsoft.com/office/powerpoint/2010/main" val="1510688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38200"/>
          </a:xfrm>
        </p:spPr>
        <p:txBody>
          <a:bodyPr>
            <a:noAutofit/>
          </a:bodyPr>
          <a:lstStyle/>
          <a:p>
            <a:r>
              <a:rPr lang="en-US" sz="4000" u="sng" dirty="0"/>
              <a:t>Receiving the best gift of all</a:t>
            </a:r>
          </a:p>
        </p:txBody>
      </p:sp>
      <p:sp>
        <p:nvSpPr>
          <p:cNvPr id="4" name="Content Placeholder 3"/>
          <p:cNvSpPr>
            <a:spLocks noGrp="1"/>
          </p:cNvSpPr>
          <p:nvPr>
            <p:ph idx="1"/>
          </p:nvPr>
        </p:nvSpPr>
        <p:spPr>
          <a:xfrm>
            <a:off x="0" y="990600"/>
            <a:ext cx="9067800" cy="5562600"/>
          </a:xfrm>
        </p:spPr>
        <p:txBody>
          <a:bodyPr>
            <a:normAutofit fontScale="92500"/>
          </a:bodyPr>
          <a:lstStyle/>
          <a:p>
            <a:pPr>
              <a:spcAft>
                <a:spcPts val="1200"/>
              </a:spcAft>
            </a:pPr>
            <a:r>
              <a:rPr lang="en-US" b="1" dirty="0"/>
              <a:t>Romans 10:9-10 </a:t>
            </a:r>
            <a:r>
              <a:rPr lang="en-US" dirty="0" smtClean="0"/>
              <a:t>– </a:t>
            </a:r>
            <a:r>
              <a:rPr lang="en-US" dirty="0"/>
              <a:t>believe !</a:t>
            </a:r>
          </a:p>
          <a:p>
            <a:pPr lvl="1">
              <a:spcAft>
                <a:spcPts val="1200"/>
              </a:spcAft>
            </a:pPr>
            <a:r>
              <a:rPr lang="en-US" dirty="0" smtClean="0"/>
              <a:t>Turn to God: Stop </a:t>
            </a:r>
            <a:r>
              <a:rPr lang="en-US" dirty="0"/>
              <a:t>believing in yourself </a:t>
            </a:r>
            <a:r>
              <a:rPr lang="en-US" dirty="0" smtClean="0"/>
              <a:t>and “good works”</a:t>
            </a:r>
            <a:endParaRPr lang="en-US" dirty="0"/>
          </a:p>
          <a:p>
            <a:pPr lvl="1">
              <a:spcAft>
                <a:spcPts val="1200"/>
              </a:spcAft>
            </a:pPr>
            <a:r>
              <a:rPr lang="en-US" dirty="0" smtClean="0"/>
              <a:t>Believe </a:t>
            </a:r>
            <a:r>
              <a:rPr lang="en-US" dirty="0"/>
              <a:t>in </a:t>
            </a:r>
            <a:r>
              <a:rPr lang="en-US" u="sng" dirty="0"/>
              <a:t>your heart</a:t>
            </a:r>
            <a:r>
              <a:rPr lang="en-US" dirty="0"/>
              <a:t> that </a:t>
            </a:r>
            <a:r>
              <a:rPr lang="en-US" dirty="0" smtClean="0"/>
              <a:t>Jesus</a:t>
            </a:r>
            <a:r>
              <a:rPr lang="en-US" dirty="0" smtClean="0"/>
              <a:t> </a:t>
            </a:r>
            <a:r>
              <a:rPr lang="en-US" dirty="0"/>
              <a:t>died for </a:t>
            </a:r>
            <a:r>
              <a:rPr lang="en-US" u="sng" dirty="0"/>
              <a:t>your sin</a:t>
            </a:r>
            <a:r>
              <a:rPr lang="en-US" dirty="0"/>
              <a:t> and that </a:t>
            </a:r>
            <a:r>
              <a:rPr lang="en-US" u="sng" dirty="0"/>
              <a:t>God raised Him </a:t>
            </a:r>
            <a:r>
              <a:rPr lang="en-US" dirty="0"/>
              <a:t>from the </a:t>
            </a:r>
            <a:r>
              <a:rPr lang="en-US" dirty="0" smtClean="0"/>
              <a:t>dead</a:t>
            </a:r>
          </a:p>
          <a:p>
            <a:pPr lvl="1">
              <a:spcAft>
                <a:spcPts val="1200"/>
              </a:spcAft>
            </a:pPr>
            <a:r>
              <a:rPr lang="en-US" dirty="0"/>
              <a:t>Confess that Jesus is </a:t>
            </a:r>
            <a:r>
              <a:rPr lang="en-US" u="sng" dirty="0" smtClean="0"/>
              <a:t>Lord</a:t>
            </a:r>
            <a:r>
              <a:rPr lang="en-US" dirty="0" smtClean="0"/>
              <a:t> – your Lord!</a:t>
            </a:r>
            <a:endParaRPr lang="en-US" dirty="0"/>
          </a:p>
          <a:p>
            <a:pPr>
              <a:spcAft>
                <a:spcPts val="1200"/>
              </a:spcAft>
            </a:pPr>
            <a:r>
              <a:rPr lang="en-US" b="1" dirty="0" smtClean="0"/>
              <a:t>John </a:t>
            </a:r>
            <a:r>
              <a:rPr lang="en-US" b="1" dirty="0"/>
              <a:t>1:12 </a:t>
            </a:r>
            <a:r>
              <a:rPr lang="en-US" dirty="0" smtClean="0"/>
              <a:t>– </a:t>
            </a:r>
            <a:r>
              <a:rPr lang="en-US" dirty="0" smtClean="0"/>
              <a:t>Turn to </a:t>
            </a:r>
            <a:r>
              <a:rPr lang="en-US" dirty="0"/>
              <a:t>the </a:t>
            </a:r>
            <a:r>
              <a:rPr lang="en-US" dirty="0" smtClean="0"/>
              <a:t>Father and believe, </a:t>
            </a:r>
            <a:r>
              <a:rPr lang="en-US" dirty="0"/>
              <a:t>becoming a child of God</a:t>
            </a:r>
            <a:r>
              <a:rPr lang="en-US" dirty="0" smtClean="0"/>
              <a:t>!</a:t>
            </a:r>
          </a:p>
          <a:p>
            <a:pPr>
              <a:spcAft>
                <a:spcPts val="1200"/>
              </a:spcAft>
            </a:pPr>
            <a:r>
              <a:rPr lang="en-US" b="1" dirty="0" smtClean="0"/>
              <a:t>Galatians 4:4-7  </a:t>
            </a:r>
            <a:r>
              <a:rPr lang="en-US" dirty="0" smtClean="0"/>
              <a:t>At the right time, Jesus came to make you God’s child.  Is tonight your time to believe?</a:t>
            </a:r>
            <a:endParaRPr lang="en-US" dirty="0"/>
          </a:p>
        </p:txBody>
      </p:sp>
    </p:spTree>
    <p:extLst>
      <p:ext uri="{BB962C8B-B14F-4D97-AF65-F5344CB8AC3E}">
        <p14:creationId xmlns:p14="http://schemas.microsoft.com/office/powerpoint/2010/main" val="766651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38200"/>
          </a:xfrm>
        </p:spPr>
        <p:txBody>
          <a:bodyPr>
            <a:noAutofit/>
          </a:bodyPr>
          <a:lstStyle/>
          <a:p>
            <a:r>
              <a:rPr lang="en-US" sz="4000" u="sng" dirty="0"/>
              <a:t>God’s solution to our big problems</a:t>
            </a:r>
          </a:p>
        </p:txBody>
      </p:sp>
      <p:sp>
        <p:nvSpPr>
          <p:cNvPr id="4" name="Content Placeholder 3"/>
          <p:cNvSpPr>
            <a:spLocks noGrp="1"/>
          </p:cNvSpPr>
          <p:nvPr>
            <p:ph idx="1"/>
          </p:nvPr>
        </p:nvSpPr>
        <p:spPr>
          <a:xfrm>
            <a:off x="152400" y="838200"/>
            <a:ext cx="8915400" cy="5562600"/>
          </a:xfrm>
        </p:spPr>
        <p:txBody>
          <a:bodyPr>
            <a:normAutofit fontScale="92500" lnSpcReduction="20000"/>
          </a:bodyPr>
          <a:lstStyle/>
          <a:p>
            <a:pPr>
              <a:spcAft>
                <a:spcPts val="1200"/>
              </a:spcAft>
            </a:pPr>
            <a:r>
              <a:rPr lang="en-US" dirty="0"/>
              <a:t>In the garden, we all inherited 3 things: fear, guilt, and shame</a:t>
            </a:r>
          </a:p>
          <a:p>
            <a:pPr marL="971550" lvl="1" indent="-514350">
              <a:spcAft>
                <a:spcPts val="1200"/>
              </a:spcAft>
              <a:buFont typeface="+mj-lt"/>
              <a:buAutoNum type="arabicPeriod"/>
            </a:pPr>
            <a:r>
              <a:rPr lang="en-US" dirty="0"/>
              <a:t>Guilt – </a:t>
            </a:r>
            <a:r>
              <a:rPr lang="en-US" u="sng" dirty="0"/>
              <a:t>punishment</a:t>
            </a:r>
            <a:r>
              <a:rPr lang="en-US" dirty="0"/>
              <a:t> for breaking God’s law</a:t>
            </a:r>
          </a:p>
          <a:p>
            <a:pPr marL="971550" lvl="1" indent="-514350">
              <a:spcAft>
                <a:spcPts val="1200"/>
              </a:spcAft>
              <a:buFont typeface="+mj-lt"/>
              <a:buAutoNum type="arabicPeriod"/>
            </a:pPr>
            <a:r>
              <a:rPr lang="en-US" dirty="0"/>
              <a:t>Fear – the fear of </a:t>
            </a:r>
            <a:r>
              <a:rPr lang="en-US" u="sng" dirty="0"/>
              <a:t>death</a:t>
            </a:r>
            <a:r>
              <a:rPr lang="en-US" dirty="0"/>
              <a:t> because of our sin</a:t>
            </a:r>
          </a:p>
          <a:p>
            <a:pPr marL="971550" lvl="1" indent="-514350">
              <a:spcAft>
                <a:spcPts val="1200"/>
              </a:spcAft>
              <a:buFont typeface="+mj-lt"/>
              <a:buAutoNum type="arabicPeriod"/>
            </a:pPr>
            <a:r>
              <a:rPr lang="en-US" dirty="0"/>
              <a:t>Shame – </a:t>
            </a:r>
            <a:r>
              <a:rPr lang="en-US" u="sng" dirty="0"/>
              <a:t>separation</a:t>
            </a:r>
            <a:r>
              <a:rPr lang="en-US" dirty="0"/>
              <a:t> from a loving Father</a:t>
            </a:r>
          </a:p>
          <a:p>
            <a:pPr>
              <a:spcAft>
                <a:spcPts val="1200"/>
              </a:spcAft>
            </a:pPr>
            <a:r>
              <a:rPr lang="en-US" dirty="0"/>
              <a:t>Through Jesus, all 3 things can be solved:</a:t>
            </a:r>
          </a:p>
          <a:p>
            <a:pPr marL="971550" lvl="1" indent="-514350">
              <a:spcAft>
                <a:spcPts val="1200"/>
              </a:spcAft>
              <a:buFont typeface="+mj-lt"/>
              <a:buAutoNum type="arabicPeriod"/>
            </a:pPr>
            <a:r>
              <a:rPr lang="en-US" dirty="0"/>
              <a:t>Through </a:t>
            </a:r>
            <a:r>
              <a:rPr lang="en-US" u="sng" dirty="0"/>
              <a:t>His death</a:t>
            </a:r>
            <a:r>
              <a:rPr lang="en-US" dirty="0"/>
              <a:t>, He was punished for our guilt</a:t>
            </a:r>
          </a:p>
          <a:p>
            <a:pPr marL="971550" lvl="1" indent="-514350">
              <a:spcAft>
                <a:spcPts val="1200"/>
              </a:spcAft>
              <a:buFont typeface="+mj-lt"/>
              <a:buAutoNum type="arabicPeriod"/>
            </a:pPr>
            <a:r>
              <a:rPr lang="en-US" dirty="0"/>
              <a:t>By </a:t>
            </a:r>
            <a:r>
              <a:rPr lang="en-US" u="sng" dirty="0"/>
              <a:t>His resurrection</a:t>
            </a:r>
            <a:r>
              <a:rPr lang="en-US" dirty="0"/>
              <a:t>, Jesus conquered death (cancelling our greatest fear)</a:t>
            </a:r>
          </a:p>
          <a:p>
            <a:pPr marL="971550" lvl="1" indent="-514350">
              <a:spcAft>
                <a:spcPts val="1200"/>
              </a:spcAft>
              <a:buFont typeface="+mj-lt"/>
              <a:buAutoNum type="arabicPeriod"/>
            </a:pPr>
            <a:r>
              <a:rPr lang="en-US" dirty="0"/>
              <a:t>By </a:t>
            </a:r>
            <a:r>
              <a:rPr lang="en-US" u="sng" dirty="0"/>
              <a:t>believing</a:t>
            </a:r>
            <a:r>
              <a:rPr lang="en-US" dirty="0"/>
              <a:t> in Him, we become children of God (acceptance)</a:t>
            </a:r>
          </a:p>
        </p:txBody>
      </p:sp>
    </p:spTree>
    <p:extLst>
      <p:ext uri="{BB962C8B-B14F-4D97-AF65-F5344CB8AC3E}">
        <p14:creationId xmlns:p14="http://schemas.microsoft.com/office/powerpoint/2010/main" val="384690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179359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38200"/>
          </a:xfrm>
        </p:spPr>
        <p:txBody>
          <a:bodyPr>
            <a:noAutofit/>
          </a:bodyPr>
          <a:lstStyle/>
          <a:p>
            <a:r>
              <a:rPr lang="en-US" sz="4000" dirty="0"/>
              <a:t>World </a:t>
            </a:r>
            <a:r>
              <a:rPr lang="en-US" sz="4000" u="sng" dirty="0"/>
              <a:t>History</a:t>
            </a:r>
            <a:r>
              <a:rPr lang="en-US" sz="4000" dirty="0"/>
              <a:t> – it’s </a:t>
            </a:r>
            <a:r>
              <a:rPr lang="en-US" sz="4000" u="sng" dirty="0"/>
              <a:t>His Story</a:t>
            </a:r>
          </a:p>
        </p:txBody>
      </p:sp>
      <p:sp>
        <p:nvSpPr>
          <p:cNvPr id="4" name="Content Placeholder 3"/>
          <p:cNvSpPr>
            <a:spLocks noGrp="1"/>
          </p:cNvSpPr>
          <p:nvPr>
            <p:ph idx="1"/>
          </p:nvPr>
        </p:nvSpPr>
        <p:spPr>
          <a:xfrm>
            <a:off x="152400" y="990600"/>
            <a:ext cx="8915400" cy="5562600"/>
          </a:xfrm>
        </p:spPr>
        <p:txBody>
          <a:bodyPr>
            <a:normAutofit fontScale="92500"/>
          </a:bodyPr>
          <a:lstStyle/>
          <a:p>
            <a:pPr>
              <a:spcAft>
                <a:spcPts val="1200"/>
              </a:spcAft>
            </a:pPr>
            <a:r>
              <a:rPr lang="en-US" dirty="0"/>
              <a:t>History is not just a series of random events</a:t>
            </a:r>
          </a:p>
          <a:p>
            <a:pPr>
              <a:spcAft>
                <a:spcPts val="1200"/>
              </a:spcAft>
            </a:pPr>
            <a:r>
              <a:rPr lang="en-US" dirty="0"/>
              <a:t>Immediately after man sinned, God sacrificed a lamb to cover their shame</a:t>
            </a:r>
          </a:p>
          <a:p>
            <a:pPr>
              <a:spcAft>
                <a:spcPts val="1200"/>
              </a:spcAft>
            </a:pPr>
            <a:r>
              <a:rPr lang="en-US" dirty="0"/>
              <a:t>At Passover, </a:t>
            </a:r>
            <a:r>
              <a:rPr lang="en-US" b="1" dirty="0" smtClean="0"/>
              <a:t>a</a:t>
            </a:r>
            <a:r>
              <a:rPr lang="en-US" dirty="0" smtClean="0"/>
              <a:t> </a:t>
            </a:r>
            <a:r>
              <a:rPr lang="en-US" dirty="0"/>
              <a:t>lamb was sacrificed to prevent death</a:t>
            </a:r>
          </a:p>
          <a:p>
            <a:pPr>
              <a:spcAft>
                <a:spcPts val="1200"/>
              </a:spcAft>
            </a:pPr>
            <a:r>
              <a:rPr lang="en-US" dirty="0"/>
              <a:t>On the cross, </a:t>
            </a:r>
            <a:r>
              <a:rPr lang="en-US" b="1" dirty="0" smtClean="0"/>
              <a:t>the</a:t>
            </a:r>
            <a:r>
              <a:rPr lang="en-US" dirty="0" smtClean="0"/>
              <a:t> </a:t>
            </a:r>
            <a:r>
              <a:rPr lang="en-US" dirty="0"/>
              <a:t>Lamb of God was sacrificed for us</a:t>
            </a:r>
          </a:p>
          <a:p>
            <a:pPr>
              <a:spcAft>
                <a:spcPts val="1200"/>
              </a:spcAft>
            </a:pPr>
            <a:r>
              <a:rPr lang="en-US" dirty="0"/>
              <a:t>God has been guiding history to bring lost people back to Himself</a:t>
            </a:r>
          </a:p>
          <a:p>
            <a:pPr>
              <a:spcAft>
                <a:spcPts val="1200"/>
              </a:spcAft>
            </a:pPr>
            <a:r>
              <a:rPr lang="en-US" b="1" dirty="0"/>
              <a:t>Philippians 2:5-11 </a:t>
            </a:r>
            <a:r>
              <a:rPr lang="en-US" b="1" dirty="0" smtClean="0"/>
              <a:t> </a:t>
            </a:r>
            <a:r>
              <a:rPr lang="en-US" dirty="0" smtClean="0"/>
              <a:t>– </a:t>
            </a:r>
            <a:r>
              <a:rPr lang="en-US" dirty="0"/>
              <a:t>Every knee will bow</a:t>
            </a:r>
          </a:p>
        </p:txBody>
      </p:sp>
    </p:spTree>
    <p:extLst>
      <p:ext uri="{BB962C8B-B14F-4D97-AF65-F5344CB8AC3E}">
        <p14:creationId xmlns:p14="http://schemas.microsoft.com/office/powerpoint/2010/main" val="1295356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76200"/>
            <a:ext cx="8229600" cy="1143000"/>
          </a:xfrm>
        </p:spPr>
        <p:txBody>
          <a:bodyPr/>
          <a:lstStyle/>
          <a:p>
            <a:r>
              <a:rPr lang="en-US" u="sng" dirty="0"/>
              <a:t>The cross cancels the law</a:t>
            </a:r>
          </a:p>
        </p:txBody>
      </p:sp>
      <p:grpSp>
        <p:nvGrpSpPr>
          <p:cNvPr id="2" name="Group 1"/>
          <p:cNvGrpSpPr/>
          <p:nvPr/>
        </p:nvGrpSpPr>
        <p:grpSpPr>
          <a:xfrm>
            <a:off x="1841142" y="1066800"/>
            <a:ext cx="1688742" cy="1905000"/>
            <a:chOff x="1828800" y="1285339"/>
            <a:chExt cx="1688742" cy="1905000"/>
          </a:xfrm>
        </p:grpSpPr>
        <p:grpSp>
          <p:nvGrpSpPr>
            <p:cNvPr id="7" name="Group 6"/>
            <p:cNvGrpSpPr/>
            <p:nvPr/>
          </p:nvGrpSpPr>
          <p:grpSpPr>
            <a:xfrm>
              <a:off x="1828800" y="1285339"/>
              <a:ext cx="838200" cy="1905000"/>
              <a:chOff x="2667000" y="2209800"/>
              <a:chExt cx="838200" cy="1905000"/>
            </a:xfrm>
            <a:solidFill>
              <a:schemeClr val="bg1">
                <a:lumMod val="75000"/>
              </a:schemeClr>
            </a:solidFill>
          </p:grpSpPr>
          <p:sp>
            <p:nvSpPr>
              <p:cNvPr id="5" name="Oval 4"/>
              <p:cNvSpPr/>
              <p:nvPr/>
            </p:nvSpPr>
            <p:spPr>
              <a:xfrm>
                <a:off x="2667000" y="2209800"/>
                <a:ext cx="838200" cy="762000"/>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2667000" y="2590800"/>
                <a:ext cx="838200" cy="15240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4000" dirty="0">
                    <a:solidFill>
                      <a:schemeClr val="tx1"/>
                    </a:solidFill>
                  </a:rPr>
                  <a:t>十</a:t>
                </a:r>
                <a:endParaRPr lang="en-US" dirty="0">
                  <a:solidFill>
                    <a:schemeClr val="tx1"/>
                  </a:solidFill>
                </a:endParaRPr>
              </a:p>
            </p:txBody>
          </p:sp>
        </p:grpSp>
        <p:grpSp>
          <p:nvGrpSpPr>
            <p:cNvPr id="8" name="Group 7"/>
            <p:cNvGrpSpPr/>
            <p:nvPr/>
          </p:nvGrpSpPr>
          <p:grpSpPr>
            <a:xfrm>
              <a:off x="2679342" y="1285339"/>
              <a:ext cx="838200" cy="1905000"/>
              <a:chOff x="2667000" y="2209800"/>
              <a:chExt cx="838200" cy="1905000"/>
            </a:xfrm>
            <a:solidFill>
              <a:schemeClr val="bg1">
                <a:lumMod val="75000"/>
              </a:schemeClr>
            </a:solidFill>
          </p:grpSpPr>
          <p:sp>
            <p:nvSpPr>
              <p:cNvPr id="9" name="Oval 8"/>
              <p:cNvSpPr/>
              <p:nvPr/>
            </p:nvSpPr>
            <p:spPr>
              <a:xfrm>
                <a:off x="2667000" y="2209800"/>
                <a:ext cx="838200" cy="762000"/>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667000" y="2590800"/>
                <a:ext cx="838200" cy="15240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4000" dirty="0">
                    <a:solidFill>
                      <a:schemeClr val="tx1"/>
                    </a:solidFill>
                  </a:rPr>
                  <a:t>诫</a:t>
                </a:r>
                <a:endParaRPr lang="en-US" dirty="0">
                  <a:solidFill>
                    <a:schemeClr val="tx1"/>
                  </a:solidFill>
                </a:endParaRPr>
              </a:p>
            </p:txBody>
          </p:sp>
        </p:grpSp>
      </p:grpSp>
      <p:sp>
        <p:nvSpPr>
          <p:cNvPr id="13" name="TextBox 12"/>
          <p:cNvSpPr txBox="1"/>
          <p:nvPr/>
        </p:nvSpPr>
        <p:spPr>
          <a:xfrm>
            <a:off x="5257800" y="762000"/>
            <a:ext cx="2286000" cy="2646878"/>
          </a:xfrm>
          <a:prstGeom prst="rect">
            <a:avLst/>
          </a:prstGeom>
          <a:noFill/>
        </p:spPr>
        <p:txBody>
          <a:bodyPr wrap="square" rtlCol="0">
            <a:spAutoFit/>
          </a:bodyPr>
          <a:lstStyle/>
          <a:p>
            <a:pPr algn="ctr"/>
            <a:r>
              <a:rPr lang="zh-CN" altLang="en-US" sz="16600" b="1" dirty="0">
                <a:solidFill>
                  <a:srgbClr val="C00000"/>
                </a:solidFill>
              </a:rPr>
              <a:t>十</a:t>
            </a:r>
            <a:endParaRPr lang="en-US" sz="16600" b="1" dirty="0">
              <a:solidFill>
                <a:srgbClr val="C00000"/>
              </a:solidFill>
            </a:endParaRPr>
          </a:p>
        </p:txBody>
      </p:sp>
      <p:sp>
        <p:nvSpPr>
          <p:cNvPr id="14" name="TextBox 13"/>
          <p:cNvSpPr txBox="1"/>
          <p:nvPr/>
        </p:nvSpPr>
        <p:spPr>
          <a:xfrm>
            <a:off x="152400" y="3429000"/>
            <a:ext cx="8839200" cy="3354765"/>
          </a:xfrm>
          <a:prstGeom prst="rect">
            <a:avLst/>
          </a:prstGeom>
          <a:noFill/>
        </p:spPr>
        <p:txBody>
          <a:bodyPr wrap="square" rtlCol="0">
            <a:spAutoFit/>
          </a:bodyPr>
          <a:lstStyle/>
          <a:p>
            <a:r>
              <a:rPr lang="zh-CN" altLang="en-US" sz="2000" b="1" baseline="30000" dirty="0"/>
              <a:t> </a:t>
            </a:r>
            <a:r>
              <a:rPr lang="zh-CN" altLang="en-US" sz="2800" dirty="0"/>
              <a:t>你们从前因着过犯和肉体未受割礼，原是死的，然而　神赦免了我们的一切过犯，使你们与基督一同活过来，</a:t>
            </a:r>
            <a:r>
              <a:rPr lang="en-US" altLang="zh-CN" sz="2800" b="1" baseline="30000" dirty="0"/>
              <a:t> </a:t>
            </a:r>
            <a:r>
              <a:rPr lang="zh-CN" altLang="en-US" sz="2800" dirty="0"/>
              <a:t>抹去了那写在规条上反对我们、与我们为敌的字句，并且把这字句从我们中间拿去，钉在十字架上。</a:t>
            </a:r>
            <a:endParaRPr lang="en-US" altLang="zh-CN" sz="2800" dirty="0"/>
          </a:p>
          <a:p>
            <a:endParaRPr lang="en-US" sz="2000" dirty="0"/>
          </a:p>
          <a:p>
            <a:r>
              <a:rPr lang="en-US" sz="2000" dirty="0"/>
              <a:t>When you were dead in your sins and in the uncircumcision of your sinful nature, God made you alive with Christ.  He forgave us all our sins, having canceled the written code, with its regulations, that was against us and that stood opposed to us; He took it away, nailing it to the cross.  Colossians </a:t>
            </a:r>
            <a:r>
              <a:rPr lang="en-US" sz="2000" dirty="0" smtClean="0"/>
              <a:t>2:13,14</a:t>
            </a:r>
            <a:endParaRPr lang="en-US" sz="2000" dirty="0"/>
          </a:p>
        </p:txBody>
      </p:sp>
    </p:spTree>
    <p:extLst>
      <p:ext uri="{BB962C8B-B14F-4D97-AF65-F5344CB8AC3E}">
        <p14:creationId xmlns:p14="http://schemas.microsoft.com/office/powerpoint/2010/main" val="3558797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nodeType="clickEffect">
                                  <p:stCondLst>
                                    <p:cond delay="0"/>
                                  </p:stCondLst>
                                  <p:childTnLst>
                                    <p:animMotion origin="layout" path="M 3.33333E-6 -3.72803E-6 L 0.20833 0.00555 " pathEditMode="relative" rAng="0" ptsTypes="AA">
                                      <p:cBhvr>
                                        <p:cTn id="6" dur="2000" fill="hold"/>
                                        <p:tgtEl>
                                          <p:spTgt spid="2"/>
                                        </p:tgtEl>
                                        <p:attrNameLst>
                                          <p:attrName>ppt_x</p:attrName>
                                          <p:attrName>ppt_y</p:attrName>
                                        </p:attrNameLst>
                                      </p:cBhvr>
                                      <p:rCtr x="10417" y="278"/>
                                    </p:animMotion>
                                  </p:childTnLst>
                                </p:cTn>
                              </p:par>
                            </p:childTnLst>
                          </p:cTn>
                        </p:par>
                        <p:par>
                          <p:cTn id="7" fill="hold">
                            <p:stCondLst>
                              <p:cond delay="2000"/>
                            </p:stCondLst>
                            <p:childTnLst>
                              <p:par>
                                <p:cTn id="8" presetID="35" presetClass="path" presetSubtype="0" accel="50000" decel="50000" fill="hold" grpId="0" nodeType="afterEffect">
                                  <p:stCondLst>
                                    <p:cond delay="0"/>
                                  </p:stCondLst>
                                  <p:childTnLst>
                                    <p:animMotion origin="layout" path="M 0 0.0074 L -0.2 0.00347 " pathEditMode="relative" rAng="0" ptsTypes="AA">
                                      <p:cBhvr>
                                        <p:cTn id="9" dur="2000" fill="hold"/>
                                        <p:tgtEl>
                                          <p:spTgt spid="13"/>
                                        </p:tgtEl>
                                        <p:attrNameLst>
                                          <p:attrName>ppt_x</p:attrName>
                                          <p:attrName>ppt_y</p:attrName>
                                        </p:attrNameLst>
                                      </p:cBhvr>
                                      <p:rCtr x="-10000" y="-20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8362"/>
          </a:xfrm>
        </p:spPr>
        <p:txBody>
          <a:bodyPr/>
          <a:lstStyle/>
          <a:p>
            <a:r>
              <a:rPr lang="en-US" u="sng" dirty="0"/>
              <a:t>Learn from the Examples of History</a:t>
            </a:r>
          </a:p>
        </p:txBody>
      </p:sp>
      <p:sp>
        <p:nvSpPr>
          <p:cNvPr id="3" name="Content Placeholder 2"/>
          <p:cNvSpPr>
            <a:spLocks noGrp="1"/>
          </p:cNvSpPr>
          <p:nvPr>
            <p:ph idx="1"/>
          </p:nvPr>
        </p:nvSpPr>
        <p:spPr>
          <a:xfrm>
            <a:off x="228600" y="990600"/>
            <a:ext cx="8610600" cy="5486400"/>
          </a:xfrm>
        </p:spPr>
        <p:txBody>
          <a:bodyPr>
            <a:normAutofit/>
          </a:bodyPr>
          <a:lstStyle/>
          <a:p>
            <a:r>
              <a:rPr lang="en-US" b="1" dirty="0"/>
              <a:t>1 Corinthians 10 </a:t>
            </a:r>
            <a:endParaRPr lang="en-US" dirty="0"/>
          </a:p>
          <a:p>
            <a:pPr lvl="1"/>
            <a:r>
              <a:rPr lang="en-US" b="1" dirty="0"/>
              <a:t>Verses 1-4  </a:t>
            </a:r>
            <a:r>
              <a:rPr lang="en-US" dirty="0"/>
              <a:t>Who was the rock in the wilderness?</a:t>
            </a:r>
          </a:p>
          <a:p>
            <a:pPr lvl="1"/>
            <a:r>
              <a:rPr lang="en-US" b="1" dirty="0"/>
              <a:t>Verses 5-10  </a:t>
            </a:r>
            <a:r>
              <a:rPr lang="en-US" dirty="0"/>
              <a:t>What was the purpose of these Old Testament stories?</a:t>
            </a:r>
          </a:p>
          <a:p>
            <a:r>
              <a:rPr lang="en-US" b="1" dirty="0"/>
              <a:t>Hebrews 10:1-4 </a:t>
            </a:r>
            <a:r>
              <a:rPr lang="en-US" dirty="0" smtClean="0"/>
              <a:t> </a:t>
            </a:r>
            <a:r>
              <a:rPr lang="en-US" dirty="0"/>
              <a:t>“Shadows” of the real thing! (</a:t>
            </a:r>
            <a:r>
              <a:rPr lang="en-US" b="1" dirty="0"/>
              <a:t>verses 11-14</a:t>
            </a:r>
            <a:r>
              <a:rPr lang="en-US" dirty="0"/>
              <a:t>)</a:t>
            </a:r>
          </a:p>
          <a:p>
            <a:r>
              <a:rPr lang="en-US" b="1" dirty="0"/>
              <a:t>Hebrews 3:15-19 </a:t>
            </a:r>
            <a:r>
              <a:rPr lang="en-US" dirty="0" smtClean="0"/>
              <a:t> </a:t>
            </a:r>
            <a:r>
              <a:rPr lang="en-US" dirty="0"/>
              <a:t>Why did the Jews fail to enter the promised land?  Unbelief!</a:t>
            </a:r>
          </a:p>
          <a:p>
            <a:r>
              <a:rPr lang="en-US" b="1" dirty="0"/>
              <a:t>Hebrews </a:t>
            </a:r>
            <a:r>
              <a:rPr lang="en-US" b="1" dirty="0" smtClean="0"/>
              <a:t>2:1-3</a:t>
            </a:r>
            <a:r>
              <a:rPr lang="en-US" dirty="0" smtClean="0"/>
              <a:t>  </a:t>
            </a:r>
            <a:r>
              <a:rPr lang="en-US" dirty="0"/>
              <a:t>Be careful – do not let this truth drift away!</a:t>
            </a:r>
          </a:p>
          <a:p>
            <a:endParaRPr lang="en-US" dirty="0"/>
          </a:p>
        </p:txBody>
      </p:sp>
    </p:spTree>
    <p:extLst>
      <p:ext uri="{BB962C8B-B14F-4D97-AF65-F5344CB8AC3E}">
        <p14:creationId xmlns:p14="http://schemas.microsoft.com/office/powerpoint/2010/main" val="3141636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143000"/>
            <a:ext cx="3352800" cy="4876800"/>
          </a:xfrm>
        </p:spPr>
        <p:txBody>
          <a:bodyPr>
            <a:normAutofit/>
          </a:bodyPr>
          <a:lstStyle/>
          <a:p>
            <a:r>
              <a:rPr lang="en-US" sz="9600" dirty="0" smtClean="0">
                <a:latin typeface="Impact" panose="020B0806030902050204" pitchFamily="34" charset="0"/>
              </a:rPr>
              <a:t>Sin</a:t>
            </a:r>
            <a:r>
              <a:rPr lang="en-US" sz="9600" dirty="0" smtClean="0"/>
              <a:t/>
            </a:r>
            <a:br>
              <a:rPr lang="en-US" sz="9600" dirty="0" smtClean="0"/>
            </a:br>
            <a:r>
              <a:rPr lang="en-US" sz="9600" dirty="0" smtClean="0"/>
              <a:t/>
            </a:r>
            <a:br>
              <a:rPr lang="en-US" sz="9600" dirty="0" smtClean="0"/>
            </a:br>
            <a:r>
              <a:rPr lang="en-US" sz="9600" dirty="0" smtClean="0">
                <a:latin typeface="Impact" panose="020B0806030902050204" pitchFamily="34" charset="0"/>
              </a:rPr>
              <a:t>Death</a:t>
            </a:r>
            <a:endParaRPr lang="en-US" sz="9600" dirty="0">
              <a:latin typeface="Impact" panose="020B0806030902050204" pitchFamily="34" charset="0"/>
            </a:endParaRPr>
          </a:p>
        </p:txBody>
      </p:sp>
      <p:sp>
        <p:nvSpPr>
          <p:cNvPr id="3" name="Down Arrow 2"/>
          <p:cNvSpPr/>
          <p:nvPr/>
        </p:nvSpPr>
        <p:spPr>
          <a:xfrm>
            <a:off x="1827389" y="2726376"/>
            <a:ext cx="496711" cy="1710047"/>
          </a:xfrm>
          <a:prstGeom prst="downArrow">
            <a:avLst/>
          </a:prstGeom>
          <a:solidFill>
            <a:schemeClr val="bg2">
              <a:lumMod val="2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4" name="Title 1"/>
          <p:cNvSpPr txBox="1">
            <a:spLocks/>
          </p:cNvSpPr>
          <p:nvPr/>
        </p:nvSpPr>
        <p:spPr>
          <a:xfrm>
            <a:off x="4343400" y="685800"/>
            <a:ext cx="4343400" cy="344408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ts val="6000"/>
              </a:lnSpc>
            </a:pPr>
            <a:r>
              <a:rPr lang="en-US" sz="7200" b="1" dirty="0" smtClean="0"/>
              <a:t>Guilty of</a:t>
            </a:r>
            <a:br>
              <a:rPr lang="en-US" sz="7200" b="1" dirty="0" smtClean="0"/>
            </a:br>
            <a:r>
              <a:rPr lang="en-US" sz="7200" b="1" dirty="0" smtClean="0"/>
              <a:t>Breaking</a:t>
            </a:r>
            <a:br>
              <a:rPr lang="en-US" sz="7200" b="1" dirty="0" smtClean="0"/>
            </a:br>
            <a:r>
              <a:rPr lang="en-US" sz="7200" b="1" dirty="0" smtClean="0"/>
              <a:t>God’s Law</a:t>
            </a:r>
            <a:endParaRPr lang="en-US" sz="6600" b="1" dirty="0"/>
          </a:p>
        </p:txBody>
      </p:sp>
      <p:sp>
        <p:nvSpPr>
          <p:cNvPr id="6" name="TextBox 5"/>
          <p:cNvSpPr txBox="1"/>
          <p:nvPr/>
        </p:nvSpPr>
        <p:spPr>
          <a:xfrm>
            <a:off x="76200" y="152400"/>
            <a:ext cx="8991600" cy="707886"/>
          </a:xfrm>
          <a:prstGeom prst="rect">
            <a:avLst/>
          </a:prstGeom>
          <a:noFill/>
        </p:spPr>
        <p:txBody>
          <a:bodyPr wrap="square" rtlCol="0">
            <a:spAutoFit/>
          </a:bodyPr>
          <a:lstStyle/>
          <a:p>
            <a:pPr algn="ctr"/>
            <a:r>
              <a:rPr lang="en-US" sz="4000" b="1" u="sng" dirty="0" smtClean="0"/>
              <a:t>Two great problems only God can solve</a:t>
            </a:r>
            <a:endParaRPr lang="en-US" sz="4000" b="1" u="sng" dirty="0"/>
          </a:p>
        </p:txBody>
      </p:sp>
      <p:sp>
        <p:nvSpPr>
          <p:cNvPr id="7" name="TextBox 6"/>
          <p:cNvSpPr txBox="1"/>
          <p:nvPr/>
        </p:nvSpPr>
        <p:spPr>
          <a:xfrm>
            <a:off x="3962400" y="4658200"/>
            <a:ext cx="5105400" cy="1107996"/>
          </a:xfrm>
          <a:prstGeom prst="rect">
            <a:avLst/>
          </a:prstGeom>
          <a:noFill/>
        </p:spPr>
        <p:txBody>
          <a:bodyPr wrap="square" rtlCol="0">
            <a:spAutoFit/>
          </a:bodyPr>
          <a:lstStyle/>
          <a:p>
            <a:pPr algn="ctr"/>
            <a:r>
              <a:rPr lang="en-US" sz="6600" dirty="0" smtClean="0">
                <a:latin typeface="Impact" panose="020B0806030902050204" pitchFamily="34" charset="0"/>
              </a:rPr>
              <a:t>Punishment</a:t>
            </a:r>
            <a:endParaRPr lang="en-US" sz="6600" dirty="0">
              <a:latin typeface="Impact" panose="020B0806030902050204" pitchFamily="34" charset="0"/>
            </a:endParaRPr>
          </a:p>
        </p:txBody>
      </p:sp>
      <p:sp>
        <p:nvSpPr>
          <p:cNvPr id="8" name="Down Arrow 7"/>
          <p:cNvSpPr/>
          <p:nvPr/>
        </p:nvSpPr>
        <p:spPr>
          <a:xfrm>
            <a:off x="6324600" y="3581400"/>
            <a:ext cx="496711" cy="1066800"/>
          </a:xfrm>
          <a:prstGeom prst="downArrow">
            <a:avLst/>
          </a:prstGeom>
          <a:solidFill>
            <a:schemeClr val="bg2">
              <a:lumMod val="2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Tree>
    <p:extLst>
      <p:ext uri="{BB962C8B-B14F-4D97-AF65-F5344CB8AC3E}">
        <p14:creationId xmlns:p14="http://schemas.microsoft.com/office/powerpoint/2010/main" val="636002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up)">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up)">
                                      <p:cBhvr>
                                        <p:cTn id="15" dur="500"/>
                                        <p:tgtEl>
                                          <p:spTgt spid="4"/>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wipe(up)">
                                      <p:cBhvr>
                                        <p:cTn id="18" dur="500"/>
                                        <p:tgtEl>
                                          <p:spTgt spid="7"/>
                                        </p:tgtEl>
                                      </p:cBhvr>
                                    </p:animEffect>
                                  </p:childTnLst>
                                </p:cTn>
                              </p:par>
                              <p:par>
                                <p:cTn id="19" presetID="22" presetClass="entr" presetSubtype="1"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wipe(up)">
                                      <p:cBhvr>
                                        <p:cTn id="2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P spid="7" grpId="0"/>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38200"/>
          </a:xfrm>
        </p:spPr>
        <p:txBody>
          <a:bodyPr>
            <a:noAutofit/>
          </a:bodyPr>
          <a:lstStyle/>
          <a:p>
            <a:r>
              <a:rPr lang="en-US" sz="4000" u="sng" dirty="0"/>
              <a:t>From last week, remember…</a:t>
            </a:r>
          </a:p>
        </p:txBody>
      </p:sp>
      <p:sp>
        <p:nvSpPr>
          <p:cNvPr id="4" name="Content Placeholder 3"/>
          <p:cNvSpPr>
            <a:spLocks noGrp="1"/>
          </p:cNvSpPr>
          <p:nvPr>
            <p:ph idx="1"/>
          </p:nvPr>
        </p:nvSpPr>
        <p:spPr>
          <a:xfrm>
            <a:off x="271632" y="1143000"/>
            <a:ext cx="8610600" cy="5105400"/>
          </a:xfrm>
        </p:spPr>
        <p:txBody>
          <a:bodyPr>
            <a:normAutofit/>
          </a:bodyPr>
          <a:lstStyle/>
          <a:p>
            <a:pPr>
              <a:spcAft>
                <a:spcPts val="1200"/>
              </a:spcAft>
            </a:pPr>
            <a:r>
              <a:rPr lang="en-US" b="1" dirty="0"/>
              <a:t>John 1:29 </a:t>
            </a:r>
            <a:r>
              <a:rPr lang="en-US" dirty="0" smtClean="0"/>
              <a:t>– </a:t>
            </a:r>
            <a:r>
              <a:rPr lang="en-US" dirty="0"/>
              <a:t>Jesus is </a:t>
            </a:r>
            <a:r>
              <a:rPr lang="en-US" u="sng" dirty="0"/>
              <a:t>the</a:t>
            </a:r>
            <a:r>
              <a:rPr lang="en-US" dirty="0"/>
              <a:t> lamb of God who </a:t>
            </a:r>
            <a:r>
              <a:rPr lang="en-US" u="sng" dirty="0"/>
              <a:t>takes away </a:t>
            </a:r>
            <a:r>
              <a:rPr lang="en-US" dirty="0"/>
              <a:t>the sin of </a:t>
            </a:r>
            <a:r>
              <a:rPr lang="en-US" u="sng" dirty="0"/>
              <a:t>the world</a:t>
            </a:r>
          </a:p>
          <a:p>
            <a:pPr>
              <a:spcAft>
                <a:spcPts val="1200"/>
              </a:spcAft>
            </a:pPr>
            <a:r>
              <a:rPr lang="en-US" b="1" dirty="0"/>
              <a:t>John 1:50-51 </a:t>
            </a:r>
            <a:r>
              <a:rPr lang="en-US" dirty="0" smtClean="0"/>
              <a:t>– </a:t>
            </a:r>
            <a:r>
              <a:rPr lang="en-US" dirty="0"/>
              <a:t>Jesus is </a:t>
            </a:r>
            <a:r>
              <a:rPr lang="en-US" u="sng" dirty="0"/>
              <a:t>the</a:t>
            </a:r>
            <a:r>
              <a:rPr lang="en-US" dirty="0"/>
              <a:t> stair</a:t>
            </a:r>
            <a:r>
              <a:rPr lang="en-US" u="sng" dirty="0"/>
              <a:t>way</a:t>
            </a:r>
            <a:r>
              <a:rPr lang="en-US" dirty="0"/>
              <a:t> into heaven</a:t>
            </a:r>
          </a:p>
          <a:p>
            <a:pPr>
              <a:spcAft>
                <a:spcPts val="1200"/>
              </a:spcAft>
            </a:pPr>
            <a:r>
              <a:rPr lang="en-US" b="1" dirty="0" smtClean="0"/>
              <a:t>John </a:t>
            </a:r>
            <a:r>
              <a:rPr lang="en-US" b="1" dirty="0"/>
              <a:t>3:16 </a:t>
            </a:r>
            <a:r>
              <a:rPr lang="en-US" dirty="0" smtClean="0"/>
              <a:t>– </a:t>
            </a:r>
            <a:r>
              <a:rPr lang="en-US" dirty="0"/>
              <a:t>God </a:t>
            </a:r>
            <a:r>
              <a:rPr lang="en-US" dirty="0" smtClean="0"/>
              <a:t>(Jesus) came down to sinful </a:t>
            </a:r>
            <a:r>
              <a:rPr lang="en-US" dirty="0"/>
              <a:t>men </a:t>
            </a:r>
            <a:r>
              <a:rPr lang="en-US" dirty="0" smtClean="0"/>
              <a:t>and gives them an opportunity to repent</a:t>
            </a:r>
            <a:endParaRPr lang="en-US" b="1" dirty="0"/>
          </a:p>
          <a:p>
            <a:pPr>
              <a:spcAft>
                <a:spcPts val="1200"/>
              </a:spcAft>
            </a:pPr>
            <a:r>
              <a:rPr lang="en-US" b="1" dirty="0"/>
              <a:t>Mark 10:32-34 </a:t>
            </a:r>
            <a:r>
              <a:rPr lang="en-US" dirty="0" smtClean="0"/>
              <a:t> </a:t>
            </a:r>
            <a:r>
              <a:rPr lang="en-US" dirty="0"/>
              <a:t>– Jesus knew what was about to happen…</a:t>
            </a:r>
          </a:p>
        </p:txBody>
      </p:sp>
    </p:spTree>
    <p:extLst>
      <p:ext uri="{BB962C8B-B14F-4D97-AF65-F5344CB8AC3E}">
        <p14:creationId xmlns:p14="http://schemas.microsoft.com/office/powerpoint/2010/main" val="330934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38200"/>
          </a:xfrm>
        </p:spPr>
        <p:txBody>
          <a:bodyPr>
            <a:noAutofit/>
          </a:bodyPr>
          <a:lstStyle/>
          <a:p>
            <a:r>
              <a:rPr lang="en-US" sz="4000" u="sng" dirty="0"/>
              <a:t>Jesus is </a:t>
            </a:r>
            <a:r>
              <a:rPr lang="en-US" sz="4000" u="sng" dirty="0" smtClean="0"/>
              <a:t>always in </a:t>
            </a:r>
            <a:r>
              <a:rPr lang="en-US" sz="4000" u="sng" dirty="0"/>
              <a:t>control</a:t>
            </a:r>
          </a:p>
        </p:txBody>
      </p:sp>
      <p:sp>
        <p:nvSpPr>
          <p:cNvPr id="4" name="Content Placeholder 3"/>
          <p:cNvSpPr>
            <a:spLocks noGrp="1"/>
          </p:cNvSpPr>
          <p:nvPr>
            <p:ph idx="1"/>
          </p:nvPr>
        </p:nvSpPr>
        <p:spPr>
          <a:xfrm>
            <a:off x="152400" y="914400"/>
            <a:ext cx="8915400" cy="5562600"/>
          </a:xfrm>
        </p:spPr>
        <p:txBody>
          <a:bodyPr>
            <a:normAutofit fontScale="92500"/>
          </a:bodyPr>
          <a:lstStyle/>
          <a:p>
            <a:pPr>
              <a:spcAft>
                <a:spcPts val="1200"/>
              </a:spcAft>
            </a:pPr>
            <a:r>
              <a:rPr lang="en-US" b="1" dirty="0"/>
              <a:t>John 7 </a:t>
            </a:r>
            <a:r>
              <a:rPr lang="en-US" dirty="0" smtClean="0"/>
              <a:t> </a:t>
            </a:r>
            <a:r>
              <a:rPr lang="en-US" dirty="0"/>
              <a:t>: Religious leaders </a:t>
            </a:r>
            <a:r>
              <a:rPr lang="en-US" u="sng" dirty="0"/>
              <a:t>try</a:t>
            </a:r>
            <a:r>
              <a:rPr lang="en-US" dirty="0"/>
              <a:t> to capture Jesus</a:t>
            </a:r>
          </a:p>
          <a:p>
            <a:pPr lvl="1">
              <a:spcAft>
                <a:spcPts val="1200"/>
              </a:spcAft>
            </a:pPr>
            <a:r>
              <a:rPr lang="en-US" b="1" dirty="0"/>
              <a:t>Verses 30-31 </a:t>
            </a:r>
            <a:r>
              <a:rPr lang="en-US" dirty="0"/>
              <a:t>: His time had not yet come</a:t>
            </a:r>
          </a:p>
          <a:p>
            <a:pPr lvl="1">
              <a:spcAft>
                <a:spcPts val="1200"/>
              </a:spcAft>
            </a:pPr>
            <a:r>
              <a:rPr lang="en-US" b="1" dirty="0"/>
              <a:t>Verses 32 </a:t>
            </a:r>
            <a:r>
              <a:rPr lang="en-US" dirty="0"/>
              <a:t>: the guards are sent to get Him</a:t>
            </a:r>
          </a:p>
          <a:p>
            <a:pPr lvl="1">
              <a:spcAft>
                <a:spcPts val="1200"/>
              </a:spcAft>
            </a:pPr>
            <a:r>
              <a:rPr lang="en-US" b="1" dirty="0"/>
              <a:t>Verses 45-46 </a:t>
            </a:r>
            <a:r>
              <a:rPr lang="en-US" dirty="0"/>
              <a:t>: the guards are </a:t>
            </a:r>
            <a:r>
              <a:rPr lang="en-US" dirty="0" smtClean="0"/>
              <a:t>powerless against Jesus</a:t>
            </a:r>
            <a:endParaRPr lang="en-US" dirty="0"/>
          </a:p>
          <a:p>
            <a:pPr>
              <a:spcAft>
                <a:spcPts val="1200"/>
              </a:spcAft>
            </a:pPr>
            <a:r>
              <a:rPr lang="en-US" b="1" dirty="0"/>
              <a:t>Mark 14</a:t>
            </a:r>
            <a:r>
              <a:rPr lang="en-US" dirty="0"/>
              <a:t> </a:t>
            </a:r>
            <a:r>
              <a:rPr lang="en-US" dirty="0" smtClean="0"/>
              <a:t> </a:t>
            </a:r>
            <a:r>
              <a:rPr lang="en-US" dirty="0"/>
              <a:t>: Passover – </a:t>
            </a:r>
            <a:r>
              <a:rPr lang="en-US" u="sng" dirty="0"/>
              <a:t>time</a:t>
            </a:r>
            <a:r>
              <a:rPr lang="en-US" dirty="0"/>
              <a:t> to sacrifice </a:t>
            </a:r>
            <a:r>
              <a:rPr lang="en-US" u="sng" dirty="0"/>
              <a:t>the</a:t>
            </a:r>
            <a:r>
              <a:rPr lang="en-US" dirty="0"/>
              <a:t> lamb </a:t>
            </a:r>
          </a:p>
          <a:p>
            <a:pPr lvl="1">
              <a:spcAft>
                <a:spcPts val="1200"/>
              </a:spcAft>
            </a:pPr>
            <a:r>
              <a:rPr lang="en-US" b="1" dirty="0"/>
              <a:t>Verses 1-2 </a:t>
            </a:r>
            <a:r>
              <a:rPr lang="en-US" dirty="0"/>
              <a:t>: The religious leaders </a:t>
            </a:r>
            <a:r>
              <a:rPr lang="en-US" u="sng" dirty="0"/>
              <a:t>try not</a:t>
            </a:r>
            <a:r>
              <a:rPr lang="en-US" dirty="0"/>
              <a:t> to capture Jesus</a:t>
            </a:r>
          </a:p>
          <a:p>
            <a:pPr lvl="1">
              <a:spcAft>
                <a:spcPts val="1200"/>
              </a:spcAft>
            </a:pPr>
            <a:r>
              <a:rPr lang="en-US" b="1" dirty="0"/>
              <a:t>Verses 34-36 </a:t>
            </a:r>
            <a:r>
              <a:rPr lang="en-US" dirty="0"/>
              <a:t>: Jesus cries out to His Father, but there is </a:t>
            </a:r>
            <a:r>
              <a:rPr lang="en-US" u="sng" dirty="0"/>
              <a:t>no other way</a:t>
            </a:r>
            <a:r>
              <a:rPr lang="en-US" dirty="0"/>
              <a:t> to save the world</a:t>
            </a:r>
          </a:p>
          <a:p>
            <a:pPr lvl="1">
              <a:spcAft>
                <a:spcPts val="1200"/>
              </a:spcAft>
            </a:pPr>
            <a:r>
              <a:rPr lang="en-US" b="1" dirty="0"/>
              <a:t>Verses 41-43 </a:t>
            </a:r>
            <a:r>
              <a:rPr lang="en-US" dirty="0"/>
              <a:t>: The hour has come for Jesus to be </a:t>
            </a:r>
            <a:r>
              <a:rPr lang="en-US" dirty="0" smtClean="0"/>
              <a:t>taken</a:t>
            </a:r>
            <a:endParaRPr lang="en-US" dirty="0"/>
          </a:p>
        </p:txBody>
      </p:sp>
    </p:spTree>
    <p:extLst>
      <p:ext uri="{BB962C8B-B14F-4D97-AF65-F5344CB8AC3E}">
        <p14:creationId xmlns:p14="http://schemas.microsoft.com/office/powerpoint/2010/main" val="4160943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38200"/>
          </a:xfrm>
        </p:spPr>
        <p:txBody>
          <a:bodyPr>
            <a:noAutofit/>
          </a:bodyPr>
          <a:lstStyle/>
          <a:p>
            <a:r>
              <a:rPr lang="en-US" sz="4000" u="sng" dirty="0"/>
              <a:t>Jesus is condemned by His creatures</a:t>
            </a:r>
          </a:p>
        </p:txBody>
      </p:sp>
      <p:sp>
        <p:nvSpPr>
          <p:cNvPr id="4" name="Content Placeholder 3"/>
          <p:cNvSpPr>
            <a:spLocks noGrp="1"/>
          </p:cNvSpPr>
          <p:nvPr>
            <p:ph idx="1"/>
          </p:nvPr>
        </p:nvSpPr>
        <p:spPr>
          <a:xfrm>
            <a:off x="152400" y="914400"/>
            <a:ext cx="8915400" cy="5562600"/>
          </a:xfrm>
        </p:spPr>
        <p:txBody>
          <a:bodyPr>
            <a:normAutofit/>
          </a:bodyPr>
          <a:lstStyle/>
          <a:p>
            <a:pPr>
              <a:spcAft>
                <a:spcPts val="1200"/>
              </a:spcAft>
            </a:pPr>
            <a:r>
              <a:rPr lang="en-US" b="1" dirty="0"/>
              <a:t>Mark 15:12-14 </a:t>
            </a:r>
            <a:r>
              <a:rPr lang="en-US" dirty="0" smtClean="0"/>
              <a:t> </a:t>
            </a:r>
            <a:r>
              <a:rPr lang="en-US" dirty="0"/>
              <a:t>: What will you do with Jesus?</a:t>
            </a:r>
          </a:p>
          <a:p>
            <a:pPr>
              <a:spcAft>
                <a:spcPts val="1200"/>
              </a:spcAft>
            </a:pPr>
            <a:r>
              <a:rPr lang="en-US" b="1" dirty="0"/>
              <a:t>John 19:14-16 </a:t>
            </a:r>
            <a:r>
              <a:rPr lang="en-US" dirty="0" smtClean="0"/>
              <a:t> </a:t>
            </a:r>
            <a:r>
              <a:rPr lang="en-US" dirty="0"/>
              <a:t>: Who is your king?</a:t>
            </a:r>
          </a:p>
          <a:p>
            <a:pPr>
              <a:spcAft>
                <a:spcPts val="1200"/>
              </a:spcAft>
            </a:pPr>
            <a:r>
              <a:rPr lang="en-US" b="1" dirty="0"/>
              <a:t>Mark 15:15-20 </a:t>
            </a:r>
            <a:r>
              <a:rPr lang="en-US" dirty="0"/>
              <a:t>: Jesus is crowned with thorns, whipped, and shamed</a:t>
            </a:r>
          </a:p>
          <a:p>
            <a:pPr>
              <a:spcAft>
                <a:spcPts val="1200"/>
              </a:spcAft>
            </a:pPr>
            <a:r>
              <a:rPr lang="en-US" b="1" dirty="0"/>
              <a:t>John 19:17</a:t>
            </a:r>
            <a:r>
              <a:rPr lang="en-US" dirty="0"/>
              <a:t> : The Son of the Father climbs the hill with the wood of sacrifice on His back – </a:t>
            </a:r>
            <a:r>
              <a:rPr lang="en-US" b="1" dirty="0"/>
              <a:t>the</a:t>
            </a:r>
            <a:r>
              <a:rPr lang="en-US" dirty="0"/>
              <a:t> Lamb </a:t>
            </a:r>
            <a:r>
              <a:rPr lang="en-US" b="1" dirty="0"/>
              <a:t>is</a:t>
            </a:r>
            <a:r>
              <a:rPr lang="en-US" dirty="0"/>
              <a:t> provided</a:t>
            </a:r>
          </a:p>
          <a:p>
            <a:pPr>
              <a:spcAft>
                <a:spcPts val="1200"/>
              </a:spcAft>
            </a:pPr>
            <a:r>
              <a:rPr lang="en-US" b="1" dirty="0"/>
              <a:t>Mark 15:25 </a:t>
            </a:r>
            <a:r>
              <a:rPr lang="en-US" dirty="0"/>
              <a:t>– Jesus is crucified – falsely accused, bleeding, naked and ashamed</a:t>
            </a:r>
          </a:p>
        </p:txBody>
      </p:sp>
    </p:spTree>
    <p:extLst>
      <p:ext uri="{BB962C8B-B14F-4D97-AF65-F5344CB8AC3E}">
        <p14:creationId xmlns:p14="http://schemas.microsoft.com/office/powerpoint/2010/main" val="2446385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38200"/>
          </a:xfrm>
        </p:spPr>
        <p:txBody>
          <a:bodyPr>
            <a:noAutofit/>
          </a:bodyPr>
          <a:lstStyle/>
          <a:p>
            <a:r>
              <a:rPr lang="en-US" sz="4000" u="sng" dirty="0"/>
              <a:t>Jesus suffering </a:t>
            </a:r>
            <a:r>
              <a:rPr lang="en-US" sz="4000" u="sng" dirty="0" smtClean="0"/>
              <a:t>on the cross</a:t>
            </a:r>
            <a:endParaRPr lang="en-US" sz="4000" u="sng" dirty="0"/>
          </a:p>
        </p:txBody>
      </p:sp>
      <p:sp>
        <p:nvSpPr>
          <p:cNvPr id="4" name="Content Placeholder 3"/>
          <p:cNvSpPr>
            <a:spLocks noGrp="1"/>
          </p:cNvSpPr>
          <p:nvPr>
            <p:ph idx="1"/>
          </p:nvPr>
        </p:nvSpPr>
        <p:spPr>
          <a:xfrm>
            <a:off x="152400" y="914400"/>
            <a:ext cx="8915400" cy="5562600"/>
          </a:xfrm>
        </p:spPr>
        <p:txBody>
          <a:bodyPr>
            <a:normAutofit/>
          </a:bodyPr>
          <a:lstStyle/>
          <a:p>
            <a:pPr>
              <a:spcAft>
                <a:spcPts val="1200"/>
              </a:spcAft>
            </a:pPr>
            <a:r>
              <a:rPr lang="en-US" b="1" dirty="0"/>
              <a:t>Mark 15 – </a:t>
            </a:r>
            <a:r>
              <a:rPr lang="en-US" dirty="0"/>
              <a:t>Jesus on the cross, naked and ashamed</a:t>
            </a:r>
          </a:p>
          <a:p>
            <a:pPr lvl="1">
              <a:spcAft>
                <a:spcPts val="1200"/>
              </a:spcAft>
            </a:pPr>
            <a:r>
              <a:rPr lang="en-US" b="1" dirty="0"/>
              <a:t>Verse 26 </a:t>
            </a:r>
            <a:r>
              <a:rPr lang="en-US" dirty="0"/>
              <a:t>: The truth : Jesus is The King of the Jews</a:t>
            </a:r>
          </a:p>
          <a:p>
            <a:pPr lvl="1">
              <a:spcAft>
                <a:spcPts val="1200"/>
              </a:spcAft>
            </a:pPr>
            <a:r>
              <a:rPr lang="en-US" b="1" dirty="0"/>
              <a:t>Verses 29-30 </a:t>
            </a:r>
            <a:r>
              <a:rPr lang="en-US" dirty="0"/>
              <a:t>: “come down” – the temptation of the devil tries to stop the only way of salvation</a:t>
            </a:r>
          </a:p>
          <a:p>
            <a:pPr lvl="1">
              <a:spcAft>
                <a:spcPts val="1200"/>
              </a:spcAft>
            </a:pPr>
            <a:r>
              <a:rPr lang="en-US" b="1" dirty="0"/>
              <a:t>Verse 31 </a:t>
            </a:r>
            <a:r>
              <a:rPr lang="en-US" dirty="0"/>
              <a:t>: “He saved others” – a clear and obvious truth</a:t>
            </a:r>
          </a:p>
          <a:p>
            <a:pPr lvl="1">
              <a:spcAft>
                <a:spcPts val="1200"/>
              </a:spcAft>
            </a:pPr>
            <a:r>
              <a:rPr lang="en-US" b="1" dirty="0"/>
              <a:t>Verse 32 </a:t>
            </a:r>
            <a:r>
              <a:rPr lang="en-US" dirty="0"/>
              <a:t>: Jesus claimed to be the Christ – the promised Savior, and they knew it</a:t>
            </a:r>
          </a:p>
          <a:p>
            <a:pPr lvl="1">
              <a:spcAft>
                <a:spcPts val="1200"/>
              </a:spcAft>
            </a:pPr>
            <a:r>
              <a:rPr lang="en-US" dirty="0"/>
              <a:t>They speak the critical issue: </a:t>
            </a:r>
            <a:r>
              <a:rPr lang="en-US" dirty="0" smtClean="0"/>
              <a:t>to </a:t>
            </a:r>
            <a:r>
              <a:rPr lang="en-US" dirty="0"/>
              <a:t>“see and believe</a:t>
            </a:r>
            <a:r>
              <a:rPr lang="en-US" dirty="0" smtClean="0"/>
              <a:t>”</a:t>
            </a:r>
            <a:endParaRPr lang="en-US" dirty="0"/>
          </a:p>
        </p:txBody>
      </p:sp>
    </p:spTree>
    <p:extLst>
      <p:ext uri="{BB962C8B-B14F-4D97-AF65-F5344CB8AC3E}">
        <p14:creationId xmlns:p14="http://schemas.microsoft.com/office/powerpoint/2010/main" val="4172784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38200"/>
          </a:xfrm>
        </p:spPr>
        <p:txBody>
          <a:bodyPr>
            <a:noAutofit/>
          </a:bodyPr>
          <a:lstStyle/>
          <a:p>
            <a:r>
              <a:rPr lang="en-US" sz="4000" u="sng" dirty="0" smtClean="0"/>
              <a:t>Why did Jesus suffer?</a:t>
            </a:r>
            <a:endParaRPr lang="en-US" sz="4000" u="sng" dirty="0"/>
          </a:p>
        </p:txBody>
      </p:sp>
      <p:sp>
        <p:nvSpPr>
          <p:cNvPr id="4" name="Content Placeholder 3"/>
          <p:cNvSpPr>
            <a:spLocks noGrp="1"/>
          </p:cNvSpPr>
          <p:nvPr>
            <p:ph idx="1"/>
          </p:nvPr>
        </p:nvSpPr>
        <p:spPr>
          <a:xfrm>
            <a:off x="152400" y="914400"/>
            <a:ext cx="8915400" cy="5562600"/>
          </a:xfrm>
        </p:spPr>
        <p:txBody>
          <a:bodyPr>
            <a:normAutofit/>
          </a:bodyPr>
          <a:lstStyle/>
          <a:p>
            <a:pPr>
              <a:spcAft>
                <a:spcPts val="1200"/>
              </a:spcAft>
            </a:pPr>
            <a:r>
              <a:rPr lang="en-US" b="1" dirty="0" smtClean="0"/>
              <a:t>Isaiah 52:14,15 </a:t>
            </a:r>
            <a:r>
              <a:rPr lang="en-US" dirty="0" smtClean="0"/>
              <a:t> A powerful prediction that the Messiah would suffer deeply </a:t>
            </a:r>
          </a:p>
          <a:p>
            <a:pPr>
              <a:spcAft>
                <a:spcPts val="1200"/>
              </a:spcAft>
            </a:pPr>
            <a:r>
              <a:rPr lang="en-US" b="1" dirty="0"/>
              <a:t>Mark </a:t>
            </a:r>
            <a:r>
              <a:rPr lang="en-US" b="1" dirty="0" smtClean="0"/>
              <a:t>15:33-34  </a:t>
            </a:r>
            <a:r>
              <a:rPr lang="en-US" dirty="0" smtClean="0"/>
              <a:t>Not just physical suffering </a:t>
            </a:r>
            <a:r>
              <a:rPr lang="en-US" dirty="0"/>
              <a:t>– </a:t>
            </a:r>
            <a:r>
              <a:rPr lang="en-US" dirty="0" smtClean="0"/>
              <a:t>Spiritual suffering: </a:t>
            </a:r>
            <a:r>
              <a:rPr lang="en-US" b="1" dirty="0" smtClean="0"/>
              <a:t>separation</a:t>
            </a:r>
            <a:r>
              <a:rPr lang="en-US" dirty="0" smtClean="0"/>
              <a:t> from the Father</a:t>
            </a:r>
          </a:p>
          <a:p>
            <a:pPr>
              <a:spcAft>
                <a:spcPts val="1200"/>
              </a:spcAft>
            </a:pPr>
            <a:r>
              <a:rPr lang="en-US" b="1" dirty="0" smtClean="0"/>
              <a:t>Isaiah 53:5-6</a:t>
            </a:r>
            <a:r>
              <a:rPr lang="en-US" dirty="0" smtClean="0"/>
              <a:t>  Our guilt and punishment was put onto Jesus</a:t>
            </a:r>
          </a:p>
          <a:p>
            <a:pPr>
              <a:spcAft>
                <a:spcPts val="1200"/>
              </a:spcAft>
            </a:pPr>
            <a:r>
              <a:rPr lang="en-US" b="1" dirty="0" smtClean="0"/>
              <a:t>1 </a:t>
            </a:r>
            <a:r>
              <a:rPr lang="en-US" b="1" dirty="0"/>
              <a:t>Peter 2:23-24 </a:t>
            </a:r>
            <a:r>
              <a:rPr lang="en-US" dirty="0" smtClean="0"/>
              <a:t> </a:t>
            </a:r>
            <a:r>
              <a:rPr lang="en-US" dirty="0"/>
              <a:t>Jesus took the </a:t>
            </a:r>
            <a:r>
              <a:rPr lang="en-US" b="1" dirty="0"/>
              <a:t>punishment</a:t>
            </a:r>
            <a:r>
              <a:rPr lang="en-US" dirty="0"/>
              <a:t> for </a:t>
            </a:r>
            <a:r>
              <a:rPr lang="en-US" b="1" dirty="0"/>
              <a:t>our guilt</a:t>
            </a:r>
            <a:r>
              <a:rPr lang="en-US" dirty="0"/>
              <a:t>, </a:t>
            </a:r>
            <a:r>
              <a:rPr lang="en-US" u="sng" dirty="0"/>
              <a:t>solving our 2</a:t>
            </a:r>
            <a:r>
              <a:rPr lang="en-US" u="sng" baseline="30000" dirty="0"/>
              <a:t>nd</a:t>
            </a:r>
            <a:r>
              <a:rPr lang="en-US" u="sng" dirty="0"/>
              <a:t> big problem</a:t>
            </a:r>
            <a:r>
              <a:rPr lang="en-US" dirty="0" smtClean="0"/>
              <a:t>!</a:t>
            </a:r>
          </a:p>
          <a:p>
            <a:pPr>
              <a:spcAft>
                <a:spcPts val="1200"/>
              </a:spcAft>
            </a:pPr>
            <a:r>
              <a:rPr lang="en-US" b="1" dirty="0" smtClean="0"/>
              <a:t>John 19:30  </a:t>
            </a:r>
            <a:r>
              <a:rPr lang="en-US" dirty="0" smtClean="0"/>
              <a:t>“It is finished.”  Our debt – paid in full!</a:t>
            </a:r>
            <a:endParaRPr lang="en-US" dirty="0"/>
          </a:p>
        </p:txBody>
      </p:sp>
    </p:spTree>
    <p:extLst>
      <p:ext uri="{BB962C8B-B14F-4D97-AF65-F5344CB8AC3E}">
        <p14:creationId xmlns:p14="http://schemas.microsoft.com/office/powerpoint/2010/main" val="1263340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38200"/>
          </a:xfrm>
        </p:spPr>
        <p:txBody>
          <a:bodyPr>
            <a:noAutofit/>
          </a:bodyPr>
          <a:lstStyle/>
          <a:p>
            <a:r>
              <a:rPr lang="en-US" sz="4000" u="sng" dirty="0"/>
              <a:t>Jesus died and was buried</a:t>
            </a:r>
          </a:p>
        </p:txBody>
      </p:sp>
      <p:sp>
        <p:nvSpPr>
          <p:cNvPr id="4" name="Content Placeholder 3"/>
          <p:cNvSpPr>
            <a:spLocks noGrp="1"/>
          </p:cNvSpPr>
          <p:nvPr>
            <p:ph idx="1"/>
          </p:nvPr>
        </p:nvSpPr>
        <p:spPr>
          <a:xfrm>
            <a:off x="152400" y="914400"/>
            <a:ext cx="8915400" cy="5562600"/>
          </a:xfrm>
        </p:spPr>
        <p:txBody>
          <a:bodyPr>
            <a:normAutofit lnSpcReduction="10000"/>
          </a:bodyPr>
          <a:lstStyle/>
          <a:p>
            <a:pPr>
              <a:spcAft>
                <a:spcPts val="1200"/>
              </a:spcAft>
            </a:pPr>
            <a:r>
              <a:rPr lang="en-US" b="1" dirty="0"/>
              <a:t>Matthew 27 </a:t>
            </a:r>
            <a:r>
              <a:rPr lang="en-US" b="1" dirty="0" smtClean="0"/>
              <a:t>– </a:t>
            </a:r>
            <a:r>
              <a:rPr lang="en-US" dirty="0"/>
              <a:t>Jesus died and was buried</a:t>
            </a:r>
          </a:p>
          <a:p>
            <a:pPr lvl="1">
              <a:spcAft>
                <a:spcPts val="1200"/>
              </a:spcAft>
            </a:pPr>
            <a:r>
              <a:rPr lang="en-US" b="1" dirty="0"/>
              <a:t>Verse 50 </a:t>
            </a:r>
            <a:r>
              <a:rPr lang="en-US" dirty="0"/>
              <a:t>: Jesus “</a:t>
            </a:r>
            <a:r>
              <a:rPr lang="en-US" u="sng" dirty="0"/>
              <a:t>gave up</a:t>
            </a:r>
            <a:r>
              <a:rPr lang="en-US" dirty="0"/>
              <a:t> His spirit” </a:t>
            </a:r>
            <a:r>
              <a:rPr lang="en-US" dirty="0" smtClean="0"/>
              <a:t>(He is </a:t>
            </a:r>
            <a:r>
              <a:rPr lang="en-US" dirty="0"/>
              <a:t>in control)</a:t>
            </a:r>
          </a:p>
          <a:p>
            <a:pPr lvl="1">
              <a:spcAft>
                <a:spcPts val="1200"/>
              </a:spcAft>
            </a:pPr>
            <a:r>
              <a:rPr lang="en-US" b="1" dirty="0"/>
              <a:t>Verse 51 </a:t>
            </a:r>
            <a:r>
              <a:rPr lang="en-US" dirty="0"/>
              <a:t>: the curtain of the temple was torn open </a:t>
            </a:r>
            <a:r>
              <a:rPr lang="en-US" dirty="0" smtClean="0"/>
              <a:t>(removing the separation from </a:t>
            </a:r>
            <a:r>
              <a:rPr lang="en-US" dirty="0"/>
              <a:t>God’s presence</a:t>
            </a:r>
            <a:r>
              <a:rPr lang="en-US" dirty="0" smtClean="0"/>
              <a:t>)</a:t>
            </a:r>
            <a:endParaRPr lang="en-US" dirty="0"/>
          </a:p>
          <a:p>
            <a:pPr lvl="1">
              <a:spcAft>
                <a:spcPts val="1200"/>
              </a:spcAft>
            </a:pPr>
            <a:r>
              <a:rPr lang="en-US" b="1" dirty="0"/>
              <a:t>Verses 57-58 </a:t>
            </a:r>
            <a:r>
              <a:rPr lang="en-US" dirty="0"/>
              <a:t>: Jesus’ body is taken down by Joseph, a well-known leader</a:t>
            </a:r>
          </a:p>
          <a:p>
            <a:pPr lvl="1">
              <a:spcAft>
                <a:spcPts val="1200"/>
              </a:spcAft>
            </a:pPr>
            <a:r>
              <a:rPr lang="en-US" b="1" dirty="0"/>
              <a:t>Verses 59-60 </a:t>
            </a:r>
            <a:r>
              <a:rPr lang="en-US" dirty="0"/>
              <a:t>: Jesus’ body was buried in a secure tomb</a:t>
            </a:r>
          </a:p>
          <a:p>
            <a:pPr lvl="1">
              <a:spcAft>
                <a:spcPts val="1200"/>
              </a:spcAft>
            </a:pPr>
            <a:r>
              <a:rPr lang="en-US" b="1" dirty="0"/>
              <a:t>Verses 62-66 </a:t>
            </a:r>
            <a:r>
              <a:rPr lang="en-US" dirty="0"/>
              <a:t>: the religious leaders knew Jesus promised to rise again, so they </a:t>
            </a:r>
            <a:r>
              <a:rPr lang="en-US" dirty="0" smtClean="0"/>
              <a:t>did </a:t>
            </a:r>
            <a:r>
              <a:rPr lang="en-US" dirty="0"/>
              <a:t>everything possible to prevent grave robbery</a:t>
            </a:r>
          </a:p>
        </p:txBody>
      </p:sp>
    </p:spTree>
    <p:extLst>
      <p:ext uri="{BB962C8B-B14F-4D97-AF65-F5344CB8AC3E}">
        <p14:creationId xmlns:p14="http://schemas.microsoft.com/office/powerpoint/2010/main" val="2258447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76200"/>
            <a:ext cx="9144000" cy="838200"/>
          </a:xfrm>
        </p:spPr>
        <p:txBody>
          <a:bodyPr>
            <a:noAutofit/>
          </a:bodyPr>
          <a:lstStyle/>
          <a:p>
            <a:r>
              <a:rPr lang="en-US" sz="4000" u="sng" dirty="0"/>
              <a:t>Jesus conquers death and rises</a:t>
            </a:r>
          </a:p>
        </p:txBody>
      </p:sp>
      <p:sp>
        <p:nvSpPr>
          <p:cNvPr id="4" name="Content Placeholder 3"/>
          <p:cNvSpPr>
            <a:spLocks noGrp="1"/>
          </p:cNvSpPr>
          <p:nvPr>
            <p:ph idx="1"/>
          </p:nvPr>
        </p:nvSpPr>
        <p:spPr>
          <a:xfrm>
            <a:off x="0" y="838200"/>
            <a:ext cx="9144000" cy="5943600"/>
          </a:xfrm>
        </p:spPr>
        <p:txBody>
          <a:bodyPr>
            <a:normAutofit fontScale="92500" lnSpcReduction="20000"/>
          </a:bodyPr>
          <a:lstStyle/>
          <a:p>
            <a:pPr>
              <a:spcAft>
                <a:spcPts val="1200"/>
              </a:spcAft>
            </a:pPr>
            <a:r>
              <a:rPr lang="en-US" b="1" dirty="0"/>
              <a:t>Matthew 28 </a:t>
            </a:r>
            <a:r>
              <a:rPr lang="en-US" b="1" dirty="0" smtClean="0"/>
              <a:t> </a:t>
            </a:r>
            <a:r>
              <a:rPr lang="en-US" b="1" dirty="0"/>
              <a:t>– </a:t>
            </a:r>
            <a:r>
              <a:rPr lang="en-US" dirty="0"/>
              <a:t>The empty tomb</a:t>
            </a:r>
          </a:p>
          <a:p>
            <a:pPr lvl="1">
              <a:spcAft>
                <a:spcPts val="1200"/>
              </a:spcAft>
            </a:pPr>
            <a:r>
              <a:rPr lang="en-US" b="1" dirty="0"/>
              <a:t>Verse 1 </a:t>
            </a:r>
            <a:r>
              <a:rPr lang="en-US" dirty="0"/>
              <a:t>: Sunday morning, the women go to the tomb</a:t>
            </a:r>
          </a:p>
          <a:p>
            <a:pPr lvl="1">
              <a:spcAft>
                <a:spcPts val="1200"/>
              </a:spcAft>
            </a:pPr>
            <a:r>
              <a:rPr lang="en-US" b="1" dirty="0"/>
              <a:t>Verses 2-4 </a:t>
            </a:r>
            <a:r>
              <a:rPr lang="en-US" dirty="0"/>
              <a:t>: A powerful angel rolled away the stone, terrifying the guards</a:t>
            </a:r>
          </a:p>
          <a:p>
            <a:pPr lvl="1">
              <a:spcAft>
                <a:spcPts val="1200"/>
              </a:spcAft>
            </a:pPr>
            <a:r>
              <a:rPr lang="en-US" b="1" dirty="0"/>
              <a:t>Verses 5-6 </a:t>
            </a:r>
            <a:r>
              <a:rPr lang="en-US" dirty="0"/>
              <a:t>: “He is not here … He has risen, just as He said</a:t>
            </a:r>
            <a:r>
              <a:rPr lang="en-US" dirty="0" smtClean="0"/>
              <a:t>!”</a:t>
            </a:r>
          </a:p>
          <a:p>
            <a:pPr>
              <a:spcAft>
                <a:spcPts val="1200"/>
              </a:spcAft>
            </a:pPr>
            <a:r>
              <a:rPr lang="en-US" b="1" dirty="0" smtClean="0"/>
              <a:t>John 20:26-29  </a:t>
            </a:r>
            <a:r>
              <a:rPr lang="en-US" dirty="0" smtClean="0"/>
              <a:t>The risen Lord and His apostles</a:t>
            </a:r>
          </a:p>
          <a:p>
            <a:pPr>
              <a:spcAft>
                <a:spcPts val="1200"/>
              </a:spcAft>
            </a:pPr>
            <a:r>
              <a:rPr lang="en-US" b="1" dirty="0" smtClean="0"/>
              <a:t>1 Corinthians 15:3-6  </a:t>
            </a:r>
            <a:r>
              <a:rPr lang="en-US" dirty="0" smtClean="0"/>
              <a:t>The risen Jesus and 500 witnesses </a:t>
            </a:r>
            <a:endParaRPr lang="en-US" dirty="0"/>
          </a:p>
          <a:p>
            <a:pPr>
              <a:spcAft>
                <a:spcPts val="1200"/>
              </a:spcAft>
            </a:pPr>
            <a:r>
              <a:rPr lang="en-US" b="1" dirty="0"/>
              <a:t>Jesus died </a:t>
            </a:r>
            <a:r>
              <a:rPr lang="en-US" dirty="0"/>
              <a:t>in our place. He then </a:t>
            </a:r>
            <a:r>
              <a:rPr lang="en-US" b="1" dirty="0"/>
              <a:t>rose</a:t>
            </a:r>
            <a:r>
              <a:rPr lang="en-US" dirty="0"/>
              <a:t> and </a:t>
            </a:r>
            <a:r>
              <a:rPr lang="en-US" b="1" dirty="0"/>
              <a:t>conquered death</a:t>
            </a:r>
            <a:r>
              <a:rPr lang="en-US" dirty="0"/>
              <a:t>, </a:t>
            </a:r>
            <a:r>
              <a:rPr lang="en-US" u="sng" dirty="0"/>
              <a:t>solving our 1</a:t>
            </a:r>
            <a:r>
              <a:rPr lang="en-US" u="sng" baseline="30000" dirty="0"/>
              <a:t>st</a:t>
            </a:r>
            <a:r>
              <a:rPr lang="en-US" u="sng" dirty="0"/>
              <a:t> problem</a:t>
            </a:r>
            <a:r>
              <a:rPr lang="en-US" dirty="0"/>
              <a:t>! </a:t>
            </a:r>
            <a:r>
              <a:rPr lang="en-US" dirty="0" smtClean="0"/>
              <a:t>(</a:t>
            </a:r>
            <a:r>
              <a:rPr lang="en-US" b="1" dirty="0" smtClean="0"/>
              <a:t>John 11:25-26</a:t>
            </a:r>
            <a:r>
              <a:rPr lang="en-US" dirty="0" smtClean="0"/>
              <a:t>)</a:t>
            </a:r>
            <a:endParaRPr lang="en-US" dirty="0"/>
          </a:p>
          <a:p>
            <a:pPr>
              <a:spcAft>
                <a:spcPts val="1200"/>
              </a:spcAft>
            </a:pPr>
            <a:r>
              <a:rPr lang="en-US" dirty="0"/>
              <a:t>There are many </a:t>
            </a:r>
            <a:r>
              <a:rPr lang="en-US" dirty="0" smtClean="0"/>
              <a:t>tombs </a:t>
            </a:r>
            <a:r>
              <a:rPr lang="en-US" dirty="0"/>
              <a:t>of famous leaders all over the world.  Jesus’ tomb is different – it is empty!</a:t>
            </a:r>
          </a:p>
        </p:txBody>
      </p:sp>
    </p:spTree>
    <p:extLst>
      <p:ext uri="{BB962C8B-B14F-4D97-AF65-F5344CB8AC3E}">
        <p14:creationId xmlns:p14="http://schemas.microsoft.com/office/powerpoint/2010/main" val="3977056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940</TotalTime>
  <Words>3407</Words>
  <Application>Microsoft Office PowerPoint</Application>
  <PresentationFormat>On-screen Show (4:3)</PresentationFormat>
  <Paragraphs>169</Paragraphs>
  <Slides>17</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宋体</vt:lpstr>
      <vt:lpstr>Arial</vt:lpstr>
      <vt:lpstr>Broadway</vt:lpstr>
      <vt:lpstr>Calibri</vt:lpstr>
      <vt:lpstr>Impact</vt:lpstr>
      <vt:lpstr>Office Theme</vt:lpstr>
      <vt:lpstr>Is Death the End ? (or the beginning)…</vt:lpstr>
      <vt:lpstr>Sin  Death</vt:lpstr>
      <vt:lpstr>From last week, remember…</vt:lpstr>
      <vt:lpstr>Jesus is always in control</vt:lpstr>
      <vt:lpstr>Jesus is condemned by His creatures</vt:lpstr>
      <vt:lpstr>Jesus suffering on the cross</vt:lpstr>
      <vt:lpstr>Why did Jesus suffer?</vt:lpstr>
      <vt:lpstr>Jesus died and was buried</vt:lpstr>
      <vt:lpstr>Jesus conquers death and rises</vt:lpstr>
      <vt:lpstr>Sin  Death</vt:lpstr>
      <vt:lpstr>Bad News / Good News</vt:lpstr>
      <vt:lpstr>Receiving the best gift of all</vt:lpstr>
      <vt:lpstr>God’s solution to our big problems</vt:lpstr>
      <vt:lpstr>PowerPoint Presentation</vt:lpstr>
      <vt:lpstr>World History – it’s His Story</vt:lpstr>
      <vt:lpstr>The cross cancels the law</vt:lpstr>
      <vt:lpstr>Learn from the Examples of History</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crucifixion and resurrection</dc:title>
  <dc:creator>Mark</dc:creator>
  <cp:lastModifiedBy>Mark Robnett</cp:lastModifiedBy>
  <cp:revision>51</cp:revision>
  <cp:lastPrinted>2019-11-28T02:06:31Z</cp:lastPrinted>
  <dcterms:created xsi:type="dcterms:W3CDTF">2016-09-28T00:02:57Z</dcterms:created>
  <dcterms:modified xsi:type="dcterms:W3CDTF">2023-05-28T01:00:55Z</dcterms:modified>
</cp:coreProperties>
</file>