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322" r:id="rId3"/>
    <p:sldId id="323" r:id="rId4"/>
    <p:sldId id="324" r:id="rId5"/>
    <p:sldId id="304" r:id="rId6"/>
    <p:sldId id="326" r:id="rId7"/>
    <p:sldId id="327" r:id="rId8"/>
    <p:sldId id="325" r:id="rId9"/>
    <p:sldId id="328" r:id="rId10"/>
    <p:sldId id="329" r:id="rId11"/>
    <p:sldId id="260" r:id="rId12"/>
    <p:sldId id="321" r:id="rId13"/>
    <p:sldId id="320" r:id="rId14"/>
    <p:sldId id="330" r:id="rId15"/>
    <p:sldId id="333" r:id="rId16"/>
    <p:sldId id="332" r:id="rId17"/>
    <p:sldId id="334" r:id="rId1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000" autoAdjust="0"/>
  </p:normalViewPr>
  <p:slideViewPr>
    <p:cSldViewPr>
      <p:cViewPr varScale="1">
        <p:scale>
          <a:sx n="75" d="100"/>
          <a:sy n="75" d="100"/>
        </p:scale>
        <p:origin x="2634" y="60"/>
      </p:cViewPr>
      <p:guideLst>
        <p:guide orient="horz" pos="2160"/>
        <p:guide pos="2880"/>
      </p:guideLst>
    </p:cSldViewPr>
  </p:slideViewPr>
  <p:notesTextViewPr>
    <p:cViewPr>
      <p:scale>
        <a:sx n="3" d="2"/>
        <a:sy n="3" d="2"/>
      </p:scale>
      <p:origin x="0" y="0"/>
    </p:cViewPr>
  </p:notesTextViewPr>
  <p:sorterViewPr>
    <p:cViewPr>
      <p:scale>
        <a:sx n="100" d="100"/>
        <a:sy n="100" d="100"/>
      </p:scale>
      <p:origin x="0" y="26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27EFCD9-F467-430F-A49A-D3A0DFF5FAC4}" type="datetimeFigureOut">
              <a:rPr lang="en-US" smtClean="0"/>
              <a:t>3/14/2021</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A50831B-345A-4E75-8589-E758E6BC7E5E}" type="slidenum">
              <a:rPr lang="en-US" smtClean="0"/>
              <a:t>‹#›</a:t>
            </a:fld>
            <a:endParaRPr lang="en-US"/>
          </a:p>
        </p:txBody>
      </p:sp>
    </p:spTree>
    <p:extLst>
      <p:ext uri="{BB962C8B-B14F-4D97-AF65-F5344CB8AC3E}">
        <p14:creationId xmlns:p14="http://schemas.microsoft.com/office/powerpoint/2010/main" val="303766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032E374-53F6-4F8A-9743-1CEF6312913E}" type="datetimeFigureOut">
              <a:rPr lang="en-US" smtClean="0"/>
              <a:t>3/14/2021</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408EE2F0-686A-4CE9-933A-000DB5798FF3}" type="slidenum">
              <a:rPr lang="en-US" smtClean="0"/>
              <a:t>‹#›</a:t>
            </a:fld>
            <a:endParaRPr lang="en-US"/>
          </a:p>
        </p:txBody>
      </p:sp>
    </p:spTree>
    <p:extLst>
      <p:ext uri="{BB962C8B-B14F-4D97-AF65-F5344CB8AC3E}">
        <p14:creationId xmlns:p14="http://schemas.microsoft.com/office/powerpoint/2010/main" val="12980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a:t>
            </a:fld>
            <a:endParaRPr lang="en-US"/>
          </a:p>
        </p:txBody>
      </p:sp>
    </p:spTree>
    <p:extLst>
      <p:ext uri="{BB962C8B-B14F-4D97-AF65-F5344CB8AC3E}">
        <p14:creationId xmlns:p14="http://schemas.microsoft.com/office/powerpoint/2010/main" val="2319386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atheism</a:t>
            </a:r>
            <a:r>
              <a:rPr lang="en-US" baseline="0" dirty="0" smtClean="0"/>
              <a:t> rejects the idea of God and Heaven, it obviously doesn’t believe in sin or salvation.</a:t>
            </a:r>
          </a:p>
          <a:p>
            <a:endParaRPr lang="en-US" baseline="0" dirty="0" smtClean="0"/>
          </a:p>
          <a:p>
            <a:r>
              <a:rPr lang="en-US" sz="1200" kern="1200" dirty="0" smtClean="0">
                <a:solidFill>
                  <a:schemeClr val="tx1"/>
                </a:solidFill>
                <a:effectLst/>
                <a:latin typeface="+mn-lt"/>
                <a:ea typeface="+mn-ea"/>
                <a:cs typeface="+mn-cs"/>
              </a:rPr>
              <a:t>Ultimately, what matters the most is salvation.  The Bible teaches us that our sin has separated us from the Holy God (</a:t>
            </a:r>
            <a:r>
              <a:rPr lang="en-US" sz="1200" b="1" kern="1200" dirty="0" smtClean="0">
                <a:solidFill>
                  <a:schemeClr val="tx1"/>
                </a:solidFill>
                <a:effectLst/>
                <a:latin typeface="+mn-lt"/>
                <a:ea typeface="+mn-ea"/>
                <a:cs typeface="+mn-cs"/>
              </a:rPr>
              <a:t>Isaiah 59:1,2)</a:t>
            </a:r>
            <a:r>
              <a:rPr lang="en-US" sz="1200" kern="1200" dirty="0" smtClean="0">
                <a:solidFill>
                  <a:schemeClr val="tx1"/>
                </a:solidFill>
                <a:effectLst/>
                <a:latin typeface="+mn-lt"/>
                <a:ea typeface="+mn-ea"/>
                <a:cs typeface="+mn-cs"/>
              </a:rPr>
              <a:t> and that everyone is sinful (</a:t>
            </a:r>
            <a:r>
              <a:rPr lang="en-US" sz="1200" b="1" kern="1200" dirty="0" smtClean="0">
                <a:solidFill>
                  <a:schemeClr val="tx1"/>
                </a:solidFill>
                <a:effectLst/>
                <a:latin typeface="+mn-lt"/>
                <a:ea typeface="+mn-ea"/>
                <a:cs typeface="+mn-cs"/>
              </a:rPr>
              <a:t>Romans 3:23</a:t>
            </a:r>
            <a:r>
              <a:rPr lang="en-US" sz="1200" kern="1200" dirty="0" smtClean="0">
                <a:solidFill>
                  <a:schemeClr val="tx1"/>
                </a:solidFill>
                <a:effectLst/>
                <a:latin typeface="+mn-lt"/>
                <a:ea typeface="+mn-ea"/>
                <a:cs typeface="+mn-cs"/>
              </a:rPr>
              <a:t>).  When we look at the world around us (and the heart within us),</a:t>
            </a:r>
            <a:r>
              <a:rPr lang="en-US" sz="1200" kern="1200" baseline="0" dirty="0" smtClean="0">
                <a:solidFill>
                  <a:schemeClr val="tx1"/>
                </a:solidFill>
                <a:effectLst/>
                <a:latin typeface="+mn-lt"/>
                <a:ea typeface="+mn-ea"/>
                <a:cs typeface="+mn-cs"/>
              </a:rPr>
              <a:t> we quickly agree that this is true. </a:t>
            </a:r>
            <a:r>
              <a:rPr lang="en-US" sz="1200" kern="1200" dirty="0" smtClean="0">
                <a:solidFill>
                  <a:schemeClr val="tx1"/>
                </a:solidFill>
                <a:effectLst/>
                <a:latin typeface="+mn-lt"/>
                <a:ea typeface="+mn-ea"/>
                <a:cs typeface="+mn-cs"/>
              </a:rPr>
              <a:t> So we all have a basic need to be “saved” from sin and death.  So, what do the major religions teach about this?</a:t>
            </a:r>
          </a:p>
          <a:p>
            <a:endParaRPr lang="en-US" sz="1200" kern="1200" dirty="0" smtClean="0">
              <a:solidFill>
                <a:schemeClr val="tx1"/>
              </a:solidFill>
              <a:effectLst/>
              <a:latin typeface="+mn-lt"/>
              <a:ea typeface="+mn-ea"/>
              <a:cs typeface="+mn-cs"/>
            </a:endParaRPr>
          </a:p>
          <a:p>
            <a:pPr marL="0" indent="0">
              <a:spcBef>
                <a:spcPts val="0"/>
              </a:spcBef>
              <a:spcAft>
                <a:spcPts val="600"/>
              </a:spcAft>
              <a:buNone/>
            </a:pPr>
            <a:r>
              <a:rPr lang="en-US" sz="1200" b="1" dirty="0" smtClean="0"/>
              <a:t>Hinduism</a:t>
            </a:r>
            <a:r>
              <a:rPr lang="en-US" sz="1200" dirty="0" smtClean="0"/>
              <a:t> (p. 126)</a:t>
            </a:r>
          </a:p>
          <a:p>
            <a:pPr marL="0" indent="0">
              <a:spcBef>
                <a:spcPts val="0"/>
              </a:spcBef>
              <a:spcAft>
                <a:spcPts val="600"/>
              </a:spcAft>
              <a:buNone/>
            </a:pPr>
            <a:r>
              <a:rPr lang="en-US" sz="1200" b="1" dirty="0" smtClean="0"/>
              <a:t>Buddhism</a:t>
            </a:r>
            <a:r>
              <a:rPr lang="en-US" sz="1200" dirty="0" smtClean="0"/>
              <a:t> (p.105, 87)</a:t>
            </a:r>
          </a:p>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13</a:t>
            </a:fld>
            <a:endParaRPr lang="en-US"/>
          </a:p>
        </p:txBody>
      </p:sp>
    </p:spTree>
    <p:extLst>
      <p:ext uri="{BB962C8B-B14F-4D97-AF65-F5344CB8AC3E}">
        <p14:creationId xmlns:p14="http://schemas.microsoft.com/office/powerpoint/2010/main" val="4050193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14</a:t>
            </a:fld>
            <a:endParaRPr lang="en-US"/>
          </a:p>
        </p:txBody>
      </p:sp>
    </p:spTree>
    <p:extLst>
      <p:ext uri="{BB962C8B-B14F-4D97-AF65-F5344CB8AC3E}">
        <p14:creationId xmlns:p14="http://schemas.microsoft.com/office/powerpoint/2010/main" val="4050193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you can see above, all other religions are systems of works; Christianity is a work of faith (</a:t>
            </a:r>
            <a:r>
              <a:rPr lang="en-US" sz="1200" b="1" kern="1200" dirty="0" smtClean="0">
                <a:solidFill>
                  <a:schemeClr val="tx1"/>
                </a:solidFill>
                <a:effectLst/>
                <a:latin typeface="+mn-lt"/>
                <a:ea typeface="+mn-ea"/>
                <a:cs typeface="+mn-cs"/>
              </a:rPr>
              <a:t>Titus 3:5)</a:t>
            </a:r>
            <a:r>
              <a:rPr lang="en-US" sz="1200" kern="1200" dirty="0" smtClean="0">
                <a:solidFill>
                  <a:schemeClr val="tx1"/>
                </a:solidFill>
                <a:effectLst/>
                <a:latin typeface="+mn-lt"/>
                <a:ea typeface="+mn-ea"/>
                <a:cs typeface="+mn-cs"/>
              </a:rPr>
              <a:t>.  All other religions require people to keep “doing” something; Christianity is “done”, </a:t>
            </a:r>
            <a:r>
              <a:rPr lang="en-US" sz="1200" b="1" kern="1200" dirty="0" smtClean="0">
                <a:solidFill>
                  <a:schemeClr val="tx1"/>
                </a:solidFill>
                <a:effectLst/>
                <a:latin typeface="+mn-lt"/>
                <a:ea typeface="+mn-ea"/>
                <a:cs typeface="+mn-cs"/>
              </a:rPr>
              <a:t>John 19:30.</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15</a:t>
            </a:fld>
            <a:endParaRPr lang="en-US"/>
          </a:p>
        </p:txBody>
      </p:sp>
    </p:spTree>
    <p:extLst>
      <p:ext uri="{BB962C8B-B14F-4D97-AF65-F5344CB8AC3E}">
        <p14:creationId xmlns:p14="http://schemas.microsoft.com/office/powerpoint/2010/main" val="4050193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do not need a religion, we need to restore our broken relationship with God.  Because human effort took us away from God, human effort is never sufficient to bring us back to Him.  What we need is for God Himself to come and rescue us – and that’s what He did. He became a man (Jesus Christ) in order to die for us and bring us back.</a:t>
            </a:r>
          </a:p>
        </p:txBody>
      </p:sp>
      <p:sp>
        <p:nvSpPr>
          <p:cNvPr id="4" name="Slide Number Placeholder 3"/>
          <p:cNvSpPr>
            <a:spLocks noGrp="1"/>
          </p:cNvSpPr>
          <p:nvPr>
            <p:ph type="sldNum" sz="quarter" idx="10"/>
          </p:nvPr>
        </p:nvSpPr>
        <p:spPr/>
        <p:txBody>
          <a:bodyPr/>
          <a:lstStyle/>
          <a:p>
            <a:fld id="{408EE2F0-686A-4CE9-933A-000DB5798FF3}" type="slidenum">
              <a:rPr lang="en-US" smtClean="0"/>
              <a:t>16</a:t>
            </a:fld>
            <a:endParaRPr lang="en-US"/>
          </a:p>
        </p:txBody>
      </p:sp>
    </p:spTree>
    <p:extLst>
      <p:ext uri="{BB962C8B-B14F-4D97-AF65-F5344CB8AC3E}">
        <p14:creationId xmlns:p14="http://schemas.microsoft.com/office/powerpoint/2010/main" val="4050193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every</a:t>
            </a:r>
            <a:r>
              <a:rPr lang="en-US" baseline="0" dirty="0" smtClean="0"/>
              <a:t> religion could save people, God would not have sent Jesus to die for us (Galatians 2:21).  But that was not possible.  And since He paid such an unimaginably high price for our salvation, it is clear that there cannot possibly be a man-made way to achieve the same goal.</a:t>
            </a:r>
          </a:p>
          <a:p>
            <a:endParaRPr lang="en-US" baseline="0" dirty="0" smtClean="0"/>
          </a:p>
          <a:p>
            <a:r>
              <a:rPr lang="en-US" sz="1200" kern="1200" dirty="0" smtClean="0">
                <a:solidFill>
                  <a:schemeClr val="tx1"/>
                </a:solidFill>
                <a:effectLst/>
                <a:latin typeface="+mn-lt"/>
                <a:ea typeface="+mn-ea"/>
                <a:cs typeface="+mn-cs"/>
              </a:rPr>
              <a:t>In closing, I want you to consider three reasons important exclusive points made in the Bible:</a:t>
            </a:r>
          </a:p>
          <a:p>
            <a:r>
              <a:rPr lang="en-US" sz="1200" kern="1200" dirty="0" smtClean="0">
                <a:solidFill>
                  <a:schemeClr val="tx1"/>
                </a:solidFill>
                <a:effectLst/>
                <a:latin typeface="+mn-lt"/>
                <a:ea typeface="+mn-ea"/>
                <a:cs typeface="+mn-cs"/>
              </a:rPr>
              <a:t>Jesus was very clear about the narrow way:  </a:t>
            </a:r>
            <a:r>
              <a:rPr lang="en-US" sz="1200" b="1" kern="1200" dirty="0" smtClean="0">
                <a:solidFill>
                  <a:schemeClr val="tx1"/>
                </a:solidFill>
                <a:effectLst/>
                <a:latin typeface="+mn-lt"/>
                <a:ea typeface="+mn-ea"/>
                <a:cs typeface="+mn-cs"/>
              </a:rPr>
              <a:t>John 14:6, Matthew 7:13,14, Acts 4:12</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Father was very clear that there was no other way:</a:t>
            </a:r>
            <a:r>
              <a:rPr lang="en-US" sz="1200" b="1" kern="1200" dirty="0" smtClean="0">
                <a:solidFill>
                  <a:schemeClr val="tx1"/>
                </a:solidFill>
                <a:effectLst/>
                <a:latin typeface="+mn-lt"/>
                <a:ea typeface="+mn-ea"/>
                <a:cs typeface="+mn-cs"/>
              </a:rPr>
              <a:t> Matthew 26:38,39, Galatians 2:21</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Jesus gave his final command because His gospel is critical: </a:t>
            </a:r>
            <a:r>
              <a:rPr lang="en-US" sz="1200" b="1" kern="1200" dirty="0" smtClean="0">
                <a:solidFill>
                  <a:schemeClr val="tx1"/>
                </a:solidFill>
                <a:effectLst/>
                <a:latin typeface="+mn-lt"/>
                <a:ea typeface="+mn-ea"/>
                <a:cs typeface="+mn-cs"/>
              </a:rPr>
              <a:t>Matthew 28:18,19, </a:t>
            </a:r>
            <a:r>
              <a:rPr lang="en-US" sz="1200" b="1" kern="1200" dirty="0" err="1" smtClean="0">
                <a:solidFill>
                  <a:schemeClr val="tx1"/>
                </a:solidFill>
                <a:effectLst/>
                <a:latin typeface="+mn-lt"/>
                <a:ea typeface="+mn-ea"/>
                <a:cs typeface="+mn-cs"/>
              </a:rPr>
              <a:t>Jn</a:t>
            </a:r>
            <a:r>
              <a:rPr lang="en-US" sz="1200" b="1" kern="1200" dirty="0" smtClean="0">
                <a:solidFill>
                  <a:schemeClr val="tx1"/>
                </a:solidFill>
                <a:effectLst/>
                <a:latin typeface="+mn-lt"/>
                <a:ea typeface="+mn-ea"/>
                <a:cs typeface="+mn-cs"/>
              </a:rPr>
              <a:t> 3:36</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Obviously, Jesus didn’t think that all religions were the correct paths to heaven. </a:t>
            </a:r>
          </a:p>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17</a:t>
            </a:fld>
            <a:endParaRPr lang="en-US"/>
          </a:p>
        </p:txBody>
      </p:sp>
    </p:spTree>
    <p:extLst>
      <p:ext uri="{BB962C8B-B14F-4D97-AF65-F5344CB8AC3E}">
        <p14:creationId xmlns:p14="http://schemas.microsoft.com/office/powerpoint/2010/main" val="189364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OK, how did you do?  How many of the questions above were true?  How many were false?  Are you sure?  What if I want question 3 to be true – will my desire make it true for me?  But what if I really, strongly desire for it to be true – can my strong desire make it true?  Of course not.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408EE2F0-686A-4CE9-933A-000DB5798FF3}" type="slidenum">
              <a:rPr lang="en-US" smtClean="0"/>
              <a:t>5</a:t>
            </a:fld>
            <a:endParaRPr lang="en-US"/>
          </a:p>
        </p:txBody>
      </p:sp>
    </p:spTree>
    <p:extLst>
      <p:ext uri="{BB962C8B-B14F-4D97-AF65-F5344CB8AC3E}">
        <p14:creationId xmlns:p14="http://schemas.microsoft.com/office/powerpoint/2010/main" val="3197089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6</a:t>
            </a:fld>
            <a:endParaRPr lang="en-US"/>
          </a:p>
        </p:txBody>
      </p:sp>
    </p:spTree>
    <p:extLst>
      <p:ext uri="{BB962C8B-B14F-4D97-AF65-F5344CB8AC3E}">
        <p14:creationId xmlns:p14="http://schemas.microsoft.com/office/powerpoint/2010/main" val="3197089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Just to be sure that you don’t forget, let me ask you again:  Are some things true while other things are false?  And if I really want to believe that a false idea is true, does my sincerity make it true?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is the point: some things are true and some things are false.  Even if I have a very, very strong belief that I can fly, if I jump out of the window and flap my arms, I will still fall to the ground, accelerating at the speed of 9.8 m/s</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And even if my belief is very sincere, I will probably still die if I fall from our 18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story window.</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7</a:t>
            </a:fld>
            <a:endParaRPr lang="en-US"/>
          </a:p>
        </p:txBody>
      </p:sp>
    </p:spTree>
    <p:extLst>
      <p:ext uri="{BB962C8B-B14F-4D97-AF65-F5344CB8AC3E}">
        <p14:creationId xmlns:p14="http://schemas.microsoft.com/office/powerpoint/2010/main" val="912527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it comes to spiritual things, there are three main reasons why people believe what they do:</a:t>
            </a:r>
          </a:p>
          <a:p>
            <a:r>
              <a:rPr lang="en-US" sz="1200" kern="1200" dirty="0" smtClean="0">
                <a:solidFill>
                  <a:schemeClr val="tx1"/>
                </a:solidFill>
                <a:effectLst/>
                <a:latin typeface="+mn-lt"/>
                <a:ea typeface="+mn-ea"/>
                <a:cs typeface="+mn-cs"/>
              </a:rPr>
              <a:t>1) They accept the belief systems of their culture or their family members.  </a:t>
            </a:r>
          </a:p>
          <a:p>
            <a:r>
              <a:rPr lang="en-US" sz="1200" kern="1200" dirty="0" smtClean="0">
                <a:solidFill>
                  <a:schemeClr val="tx1"/>
                </a:solidFill>
                <a:effectLst/>
                <a:latin typeface="+mn-lt"/>
                <a:ea typeface="+mn-ea"/>
                <a:cs typeface="+mn-cs"/>
              </a:rPr>
              <a:t>2) They accept a belief system that makes them feel good.</a:t>
            </a:r>
          </a:p>
          <a:p>
            <a:r>
              <a:rPr lang="en-US" sz="1200" kern="1200" dirty="0" smtClean="0">
                <a:solidFill>
                  <a:schemeClr val="tx1"/>
                </a:solidFill>
                <a:effectLst/>
                <a:latin typeface="+mn-lt"/>
                <a:ea typeface="+mn-ea"/>
                <a:cs typeface="+mn-cs"/>
              </a:rPr>
              <a:t>3) They search for a belief system that is true.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Which of these seems like the best approach?  Unfortunately, when it comes to choosing a spiritual belief system, many people abandon wisdom and just hope that everything will work out in the end.  Or perhaps, they believe that “it doesn’t really matter what religious group you join, just so long as you are sincere.”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Hopefully, you are wise enough to recognize that there is no amount of sincerity that can take a false belief and make it true.  Regardless of whether you accept a religious system from another culture or inherit the one into which you were born, truth is truth and error is error.  </a:t>
            </a:r>
          </a:p>
        </p:txBody>
      </p:sp>
      <p:sp>
        <p:nvSpPr>
          <p:cNvPr id="4" name="Slide Number Placeholder 3"/>
          <p:cNvSpPr>
            <a:spLocks noGrp="1"/>
          </p:cNvSpPr>
          <p:nvPr>
            <p:ph type="sldNum" sz="quarter" idx="10"/>
          </p:nvPr>
        </p:nvSpPr>
        <p:spPr/>
        <p:txBody>
          <a:bodyPr/>
          <a:lstStyle/>
          <a:p>
            <a:fld id="{408EE2F0-686A-4CE9-933A-000DB5798FF3}" type="slidenum">
              <a:rPr lang="en-US" smtClean="0"/>
              <a:t>8</a:t>
            </a:fld>
            <a:endParaRPr lang="en-US"/>
          </a:p>
        </p:txBody>
      </p:sp>
    </p:spTree>
    <p:extLst>
      <p:ext uri="{BB962C8B-B14F-4D97-AF65-F5344CB8AC3E}">
        <p14:creationId xmlns:p14="http://schemas.microsoft.com/office/powerpoint/2010/main" val="3197089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Before we answer tonight’s question, it is important to ask the fundamental question:</a:t>
            </a:r>
            <a:r>
              <a:rPr lang="en-US" sz="1200" kern="1200" baseline="0" dirty="0" smtClean="0">
                <a:solidFill>
                  <a:schemeClr val="tx1"/>
                </a:solidFill>
                <a:effectLst/>
                <a:latin typeface="+mn-lt"/>
                <a:ea typeface="+mn-ea"/>
                <a:cs typeface="+mn-cs"/>
              </a:rPr>
              <a:t> What is Religion?  A simple fact is this: everyone has some form of religious belief.  Because ultimately, everyone adopts a system of belief and faith that guides their lives.  This is even true for people who reject the existence of God, a decision that is made by faith (believing in something unseen) and one that directs important life choices.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Practically speaking, we are all religious people, because each of us define what we consider to be of supreme importance.  The word “worship” comes from the idea of what something is worth.  We all choose to worship something: God, money, position, power, family, knowledge, adventure, etc.</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08EE2F0-686A-4CE9-933A-000DB5798FF3}" type="slidenum">
              <a:rPr lang="en-US" smtClean="0"/>
              <a:t>9</a:t>
            </a:fld>
            <a:endParaRPr lang="en-US"/>
          </a:p>
        </p:txBody>
      </p:sp>
    </p:spTree>
    <p:extLst>
      <p:ext uri="{BB962C8B-B14F-4D97-AF65-F5344CB8AC3E}">
        <p14:creationId xmlns:p14="http://schemas.microsoft.com/office/powerpoint/2010/main" val="3197089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Many people have been taught that it’s wrong to point at someone else’s religion and say that it is false.  But here is something that you must remember: just as there is truth and error in the physical world, there is also truth and error in the spiritual world.  While it might feel better to say that everyone’s religion is right, our feelings cannot take something that is false and make it true.   The fact is that truth is exclusive, and it doesn’t take too much thinking to see that everyone’s opinions and beliefs cannot be true.  And when we see ideas that totally contradict each other, we quickly know that they cannot all be true.</a:t>
            </a:r>
          </a:p>
        </p:txBody>
      </p:sp>
      <p:sp>
        <p:nvSpPr>
          <p:cNvPr id="4" name="Slide Number Placeholder 3"/>
          <p:cNvSpPr>
            <a:spLocks noGrp="1"/>
          </p:cNvSpPr>
          <p:nvPr>
            <p:ph type="sldNum" sz="quarter" idx="10"/>
          </p:nvPr>
        </p:nvSpPr>
        <p:spPr/>
        <p:txBody>
          <a:bodyPr/>
          <a:lstStyle/>
          <a:p>
            <a:fld id="{408EE2F0-686A-4CE9-933A-000DB5798FF3}" type="slidenum">
              <a:rPr lang="en-US" smtClean="0"/>
              <a:t>10</a:t>
            </a:fld>
            <a:endParaRPr lang="en-US"/>
          </a:p>
        </p:txBody>
      </p:sp>
    </p:spTree>
    <p:extLst>
      <p:ext uri="{BB962C8B-B14F-4D97-AF65-F5344CB8AC3E}">
        <p14:creationId xmlns:p14="http://schemas.microsoft.com/office/powerpoint/2010/main" val="3197089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religion</a:t>
            </a:r>
            <a:r>
              <a:rPr lang="en-US" baseline="0" dirty="0" smtClean="0"/>
              <a:t> has a different view of God.  This is the most fundamental starting point, and clearly proves that all religions are not the same.</a:t>
            </a:r>
          </a:p>
          <a:p>
            <a:endParaRPr lang="en-US" baseline="0" dirty="0" smtClean="0"/>
          </a:p>
          <a:p>
            <a:r>
              <a:rPr lang="en-US" baseline="0" dirty="0" smtClean="0"/>
              <a:t>What do you think?  Do all religions teach the same thing about God?</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11</a:t>
            </a:fld>
            <a:endParaRPr lang="en-US"/>
          </a:p>
        </p:txBody>
      </p:sp>
    </p:spTree>
    <p:extLst>
      <p:ext uri="{BB962C8B-B14F-4D97-AF65-F5344CB8AC3E}">
        <p14:creationId xmlns:p14="http://schemas.microsoft.com/office/powerpoint/2010/main" val="4050193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It’s quite clear that the major religions disagree about God.  So what do they say about the afterlife?</a:t>
            </a:r>
          </a:p>
          <a:p>
            <a:pPr>
              <a:spcAft>
                <a:spcPts val="1200"/>
              </a:spcAft>
            </a:pPr>
            <a:r>
              <a:rPr lang="en-US" sz="1200" b="1" dirty="0" smtClean="0"/>
              <a:t>Buddhism</a:t>
            </a:r>
            <a:r>
              <a:rPr lang="en-US" sz="1200" dirty="0" smtClean="0"/>
              <a:t> – (p.127, 100)</a:t>
            </a:r>
          </a:p>
          <a:p>
            <a:pPr>
              <a:spcAft>
                <a:spcPts val="1200"/>
              </a:spcAft>
            </a:pPr>
            <a:r>
              <a:rPr lang="en-US" sz="1200" b="1" dirty="0" smtClean="0"/>
              <a:t>Hinduism</a:t>
            </a:r>
            <a:r>
              <a:rPr lang="en-US" sz="1200" dirty="0" smtClean="0"/>
              <a:t>: (p.69)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08EE2F0-686A-4CE9-933A-000DB5798FF3}" type="slidenum">
              <a:rPr lang="en-US" smtClean="0"/>
              <a:t>12</a:t>
            </a:fld>
            <a:endParaRPr lang="en-US"/>
          </a:p>
        </p:txBody>
      </p:sp>
    </p:spTree>
    <p:extLst>
      <p:ext uri="{BB962C8B-B14F-4D97-AF65-F5344CB8AC3E}">
        <p14:creationId xmlns:p14="http://schemas.microsoft.com/office/powerpoint/2010/main" val="4050193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9F577D-E681-4A47-B4BB-47777F279314}" type="datetimeFigureOut">
              <a:rPr lang="en-US" smtClean="0"/>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4239072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F577D-E681-4A47-B4BB-47777F279314}" type="datetimeFigureOut">
              <a:rPr lang="en-US" smtClean="0"/>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3332045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F577D-E681-4A47-B4BB-47777F279314}" type="datetimeFigureOut">
              <a:rPr lang="en-US" smtClean="0"/>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173251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F577D-E681-4A47-B4BB-47777F279314}" type="datetimeFigureOut">
              <a:rPr lang="en-US" smtClean="0"/>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3074554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F577D-E681-4A47-B4BB-47777F279314}" type="datetimeFigureOut">
              <a:rPr lang="en-US" smtClean="0"/>
              <a:t>3/14/2021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2135977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9F577D-E681-4A47-B4BB-47777F279314}" type="datetimeFigureOut">
              <a:rPr lang="en-US" smtClean="0"/>
              <a:t>3/14/2021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2992548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9F577D-E681-4A47-B4BB-47777F279314}" type="datetimeFigureOut">
              <a:rPr lang="en-US" smtClean="0"/>
              <a:t>3/14/2021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2285930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9F577D-E681-4A47-B4BB-47777F279314}" type="datetimeFigureOut">
              <a:rPr lang="en-US" smtClean="0"/>
              <a:t>3/14/2021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81454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F577D-E681-4A47-B4BB-47777F279314}" type="datetimeFigureOut">
              <a:rPr lang="en-US" smtClean="0"/>
              <a:t>3/14/2021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2258298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F577D-E681-4A47-B4BB-47777F279314}" type="datetimeFigureOut">
              <a:rPr lang="en-US" smtClean="0"/>
              <a:t>3/14/2021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748407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F577D-E681-4A47-B4BB-47777F279314}" type="datetimeFigureOut">
              <a:rPr lang="en-US" smtClean="0"/>
              <a:t>3/14/2021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2427133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F577D-E681-4A47-B4BB-47777F279314}" type="datetimeFigureOut">
              <a:rPr lang="en-US" smtClean="0"/>
              <a:t>3/14/2021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B6076-CB5A-4CC4-A2F3-6A1F21795C56}" type="slidenum">
              <a:rPr lang="en-US" smtClean="0"/>
              <a:t>‹#›</a:t>
            </a:fld>
            <a:endParaRPr lang="en-US"/>
          </a:p>
        </p:txBody>
      </p:sp>
    </p:spTree>
    <p:extLst>
      <p:ext uri="{BB962C8B-B14F-4D97-AF65-F5344CB8AC3E}">
        <p14:creationId xmlns:p14="http://schemas.microsoft.com/office/powerpoint/2010/main" val="4246869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851025"/>
          </a:xfrm>
        </p:spPr>
        <p:txBody>
          <a:bodyPr>
            <a:noAutofit/>
          </a:bodyPr>
          <a:lstStyle/>
          <a:p>
            <a:r>
              <a:rPr lang="en-US" sz="6000" b="1" dirty="0" smtClean="0"/>
              <a:t>Are </a:t>
            </a:r>
            <a:r>
              <a:rPr lang="en-US" sz="6000" b="1" dirty="0" smtClean="0"/>
              <a:t>all religions basically the same?</a:t>
            </a:r>
            <a:endParaRPr lang="en-US" sz="6000" b="1" dirty="0"/>
          </a:p>
        </p:txBody>
      </p:sp>
      <p:sp>
        <p:nvSpPr>
          <p:cNvPr id="3" name="Subtitle 2"/>
          <p:cNvSpPr>
            <a:spLocks noGrp="1"/>
          </p:cNvSpPr>
          <p:nvPr>
            <p:ph type="subTitle" idx="1"/>
          </p:nvPr>
        </p:nvSpPr>
        <p:spPr>
          <a:xfrm>
            <a:off x="688430" y="3886200"/>
            <a:ext cx="7696200" cy="1752600"/>
          </a:xfrm>
        </p:spPr>
        <p:txBody>
          <a:bodyPr>
            <a:normAutofit/>
          </a:bodyPr>
          <a:lstStyle/>
          <a:p>
            <a:r>
              <a:rPr lang="en-US" dirty="0" smtClean="0">
                <a:solidFill>
                  <a:schemeClr val="tx1">
                    <a:lumMod val="65000"/>
                    <a:lumOff val="35000"/>
                  </a:schemeClr>
                </a:solidFill>
              </a:rPr>
              <a:t>“It doesn’t matter what you believe, so long as you are sincere.”  (Or does it…?)</a:t>
            </a:r>
            <a:endParaRPr lang="en-US" dirty="0">
              <a:solidFill>
                <a:schemeClr val="tx1">
                  <a:lumMod val="65000"/>
                  <a:lumOff val="35000"/>
                </a:schemeClr>
              </a:solidFill>
            </a:endParaRPr>
          </a:p>
        </p:txBody>
      </p:sp>
    </p:spTree>
    <p:extLst>
      <p:ext uri="{BB962C8B-B14F-4D97-AF65-F5344CB8AC3E}">
        <p14:creationId xmlns:p14="http://schemas.microsoft.com/office/powerpoint/2010/main" val="343961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smtClean="0"/>
              <a:t>Some Important Religious Beliefs</a:t>
            </a:r>
            <a:endParaRPr lang="en-US" b="1" dirty="0"/>
          </a:p>
        </p:txBody>
      </p:sp>
      <p:sp>
        <p:nvSpPr>
          <p:cNvPr id="3" name="Content Placeholder 2"/>
          <p:cNvSpPr>
            <a:spLocks noGrp="1"/>
          </p:cNvSpPr>
          <p:nvPr>
            <p:ph idx="1"/>
          </p:nvPr>
        </p:nvSpPr>
        <p:spPr>
          <a:xfrm>
            <a:off x="304800" y="1265237"/>
            <a:ext cx="8686800" cy="5135563"/>
          </a:xfrm>
        </p:spPr>
        <p:txBody>
          <a:bodyPr>
            <a:normAutofit lnSpcReduction="10000"/>
          </a:bodyPr>
          <a:lstStyle/>
          <a:p>
            <a:pPr>
              <a:spcAft>
                <a:spcPts val="1800"/>
              </a:spcAft>
              <a:buSzPct val="70000"/>
              <a:buFont typeface="Wingdings" panose="05000000000000000000" pitchFamily="2" charset="2"/>
              <a:buChar char="q"/>
            </a:pPr>
            <a:r>
              <a:rPr lang="en-US" sz="4000" dirty="0" smtClean="0"/>
              <a:t>  God:  Does God exist?  What is God like?</a:t>
            </a:r>
          </a:p>
          <a:p>
            <a:pPr>
              <a:spcAft>
                <a:spcPts val="1800"/>
              </a:spcAft>
              <a:buSzPct val="70000"/>
              <a:buFont typeface="Wingdings" panose="05000000000000000000" pitchFamily="2" charset="2"/>
              <a:buChar char="q"/>
            </a:pPr>
            <a:r>
              <a:rPr lang="en-US" sz="4000" dirty="0"/>
              <a:t> </a:t>
            </a:r>
            <a:r>
              <a:rPr lang="en-US" sz="4000" dirty="0" smtClean="0"/>
              <a:t> Heaven</a:t>
            </a:r>
            <a:r>
              <a:rPr lang="en-US" sz="4000" dirty="0"/>
              <a:t>: What comes after death?  </a:t>
            </a:r>
            <a:endParaRPr lang="en-US" sz="4000" dirty="0" smtClean="0"/>
          </a:p>
          <a:p>
            <a:pPr>
              <a:spcAft>
                <a:spcPts val="1800"/>
              </a:spcAft>
              <a:buSzPct val="70000"/>
              <a:buFont typeface="Wingdings" panose="05000000000000000000" pitchFamily="2" charset="2"/>
              <a:buChar char="q"/>
            </a:pPr>
            <a:r>
              <a:rPr lang="en-US" sz="4000" dirty="0" smtClean="0"/>
              <a:t>  Salvation: What is required to please God?  How do I become “good”?</a:t>
            </a:r>
          </a:p>
          <a:p>
            <a:pPr>
              <a:spcAft>
                <a:spcPts val="1800"/>
              </a:spcAft>
              <a:buSzPct val="70000"/>
              <a:buFont typeface="Wingdings" panose="05000000000000000000" pitchFamily="2" charset="2"/>
              <a:buChar char="Ø"/>
            </a:pPr>
            <a:r>
              <a:rPr lang="en-US" sz="4000" dirty="0" smtClean="0"/>
              <a:t>  Tonight’s question: Are all religions basically the same?</a:t>
            </a:r>
          </a:p>
        </p:txBody>
      </p:sp>
    </p:spTree>
    <p:extLst>
      <p:ext uri="{BB962C8B-B14F-4D97-AF65-F5344CB8AC3E}">
        <p14:creationId xmlns:p14="http://schemas.microsoft.com/office/powerpoint/2010/main" val="137485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848"/>
            <a:ext cx="8229600" cy="1143000"/>
          </a:xfrm>
        </p:spPr>
        <p:txBody>
          <a:bodyPr>
            <a:normAutofit/>
          </a:bodyPr>
          <a:lstStyle/>
          <a:p>
            <a:r>
              <a:rPr lang="en-US" b="1" u="sng" dirty="0" smtClean="0"/>
              <a:t>God</a:t>
            </a:r>
            <a:endParaRPr lang="en-US" b="1" u="sng" dirty="0"/>
          </a:p>
        </p:txBody>
      </p:sp>
      <p:sp>
        <p:nvSpPr>
          <p:cNvPr id="3" name="Content Placeholder 2"/>
          <p:cNvSpPr>
            <a:spLocks noGrp="1"/>
          </p:cNvSpPr>
          <p:nvPr>
            <p:ph idx="1"/>
          </p:nvPr>
        </p:nvSpPr>
        <p:spPr>
          <a:xfrm>
            <a:off x="228600" y="990600"/>
            <a:ext cx="8686800" cy="5486399"/>
          </a:xfrm>
        </p:spPr>
        <p:txBody>
          <a:bodyPr>
            <a:normAutofit fontScale="85000" lnSpcReduction="10000"/>
          </a:bodyPr>
          <a:lstStyle/>
          <a:p>
            <a:pPr marL="0" indent="0">
              <a:spcAft>
                <a:spcPts val="1200"/>
              </a:spcAft>
              <a:buNone/>
            </a:pPr>
            <a:r>
              <a:rPr lang="en-US" sz="3600" b="1" dirty="0" smtClean="0"/>
              <a:t>Atheism</a:t>
            </a:r>
            <a:r>
              <a:rPr lang="en-US" sz="3600" dirty="0" smtClean="0"/>
              <a:t>: God does not exist.</a:t>
            </a:r>
          </a:p>
          <a:p>
            <a:pPr marL="0" indent="0">
              <a:spcAft>
                <a:spcPts val="1200"/>
              </a:spcAft>
              <a:buNone/>
            </a:pPr>
            <a:r>
              <a:rPr lang="en-US" sz="3600" b="1" dirty="0" smtClean="0"/>
              <a:t>Islam</a:t>
            </a:r>
            <a:r>
              <a:rPr lang="en-US" sz="3600" dirty="0"/>
              <a:t>: Allah is God and does not forgive (Koran, p.65)</a:t>
            </a:r>
          </a:p>
          <a:p>
            <a:pPr marL="0" indent="0">
              <a:spcAft>
                <a:spcPts val="1200"/>
              </a:spcAft>
              <a:buNone/>
            </a:pPr>
            <a:r>
              <a:rPr lang="en-US" sz="3600" b="1" dirty="0"/>
              <a:t>Buddhism</a:t>
            </a:r>
            <a:r>
              <a:rPr lang="en-US" sz="3600" dirty="0"/>
              <a:t>: </a:t>
            </a:r>
            <a:r>
              <a:rPr lang="en-US" sz="3600" dirty="0" smtClean="0"/>
              <a:t>There </a:t>
            </a:r>
            <a:r>
              <a:rPr lang="en-US" sz="3600" dirty="0"/>
              <a:t>isn’t really a God, just </a:t>
            </a:r>
            <a:r>
              <a:rPr lang="en-US" sz="3600" dirty="0" smtClean="0"/>
              <a:t>an unending system of Karma</a:t>
            </a:r>
            <a:endParaRPr lang="en-US" sz="3600" dirty="0"/>
          </a:p>
          <a:p>
            <a:pPr marL="0" indent="0">
              <a:spcAft>
                <a:spcPts val="1200"/>
              </a:spcAft>
              <a:buNone/>
            </a:pPr>
            <a:r>
              <a:rPr lang="en-US" sz="3600" b="1" dirty="0"/>
              <a:t>Hinduism</a:t>
            </a:r>
            <a:r>
              <a:rPr lang="en-US" sz="3600" dirty="0"/>
              <a:t>: there are (at least) 330 million gods, and you can become a god </a:t>
            </a:r>
          </a:p>
          <a:p>
            <a:pPr marL="0" indent="0">
              <a:spcBef>
                <a:spcPts val="0"/>
              </a:spcBef>
              <a:spcAft>
                <a:spcPts val="600"/>
              </a:spcAft>
              <a:buNone/>
            </a:pPr>
            <a:r>
              <a:rPr lang="en-US" sz="3600" b="1" dirty="0"/>
              <a:t>Christianity</a:t>
            </a:r>
            <a:r>
              <a:rPr lang="en-US" sz="3600" dirty="0"/>
              <a:t>: </a:t>
            </a:r>
          </a:p>
          <a:p>
            <a:pPr marL="0" indent="0">
              <a:spcBef>
                <a:spcPts val="0"/>
              </a:spcBef>
              <a:spcAft>
                <a:spcPts val="600"/>
              </a:spcAft>
              <a:buNone/>
            </a:pPr>
            <a:r>
              <a:rPr lang="en-US" sz="3600" dirty="0" smtClean="0"/>
              <a:t>• God is righteous and just, and must punish sin</a:t>
            </a:r>
            <a:endParaRPr lang="en-US" sz="3600" dirty="0"/>
          </a:p>
          <a:p>
            <a:pPr marL="0" indent="0">
              <a:spcBef>
                <a:spcPts val="0"/>
              </a:spcBef>
              <a:spcAft>
                <a:spcPts val="600"/>
              </a:spcAft>
              <a:buNone/>
            </a:pPr>
            <a:r>
              <a:rPr lang="en-US" sz="3600" dirty="0" smtClean="0"/>
              <a:t>• Jesus (God </a:t>
            </a:r>
            <a:r>
              <a:rPr lang="en-US" sz="3600" dirty="0"/>
              <a:t>in the </a:t>
            </a:r>
            <a:r>
              <a:rPr lang="en-US" sz="3600" dirty="0" smtClean="0"/>
              <a:t>flesh) died to forgive sin</a:t>
            </a:r>
            <a:endParaRPr lang="en-US" sz="3600" dirty="0"/>
          </a:p>
          <a:p>
            <a:pPr marL="0" indent="0">
              <a:spcBef>
                <a:spcPts val="0"/>
              </a:spcBef>
              <a:spcAft>
                <a:spcPts val="600"/>
              </a:spcAft>
              <a:buNone/>
            </a:pPr>
            <a:r>
              <a:rPr lang="en-US" sz="3600" dirty="0" smtClean="0"/>
              <a:t>• Jesus over came death and rose from </a:t>
            </a:r>
            <a:r>
              <a:rPr lang="en-US" sz="3600" dirty="0"/>
              <a:t>the </a:t>
            </a:r>
            <a:r>
              <a:rPr lang="en-US" sz="3600" dirty="0" smtClean="0"/>
              <a:t>grave</a:t>
            </a:r>
            <a:endParaRPr lang="en-US" sz="3600" dirty="0"/>
          </a:p>
        </p:txBody>
      </p:sp>
    </p:spTree>
    <p:extLst>
      <p:ext uri="{BB962C8B-B14F-4D97-AF65-F5344CB8AC3E}">
        <p14:creationId xmlns:p14="http://schemas.microsoft.com/office/powerpoint/2010/main" val="59430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848"/>
            <a:ext cx="8229600" cy="1143000"/>
          </a:xfrm>
        </p:spPr>
        <p:txBody>
          <a:bodyPr>
            <a:normAutofit/>
          </a:bodyPr>
          <a:lstStyle/>
          <a:p>
            <a:r>
              <a:rPr lang="en-US" b="1" u="sng" dirty="0" smtClean="0"/>
              <a:t>Heaven / Afterlife</a:t>
            </a:r>
            <a:endParaRPr lang="en-US" b="1" u="sng" dirty="0"/>
          </a:p>
        </p:txBody>
      </p:sp>
      <p:sp>
        <p:nvSpPr>
          <p:cNvPr id="3" name="Content Placeholder 2"/>
          <p:cNvSpPr>
            <a:spLocks noGrp="1"/>
          </p:cNvSpPr>
          <p:nvPr>
            <p:ph idx="1"/>
          </p:nvPr>
        </p:nvSpPr>
        <p:spPr>
          <a:xfrm>
            <a:off x="152400" y="1066801"/>
            <a:ext cx="8763000" cy="5562600"/>
          </a:xfrm>
        </p:spPr>
        <p:txBody>
          <a:bodyPr>
            <a:normAutofit fontScale="77500" lnSpcReduction="20000"/>
          </a:bodyPr>
          <a:lstStyle/>
          <a:p>
            <a:pPr>
              <a:spcAft>
                <a:spcPts val="1200"/>
              </a:spcAft>
            </a:pPr>
            <a:r>
              <a:rPr lang="en-US" sz="3600" b="1" dirty="0" smtClean="0"/>
              <a:t>Atheism</a:t>
            </a:r>
            <a:r>
              <a:rPr lang="en-US" sz="3600" dirty="0" smtClean="0"/>
              <a:t> – life is simply a chemical accident, gone at the point of death</a:t>
            </a:r>
          </a:p>
          <a:p>
            <a:pPr>
              <a:spcAft>
                <a:spcPts val="1200"/>
              </a:spcAft>
            </a:pPr>
            <a:r>
              <a:rPr lang="en-US" sz="3600" b="1" dirty="0" smtClean="0"/>
              <a:t>Islam</a:t>
            </a:r>
            <a:r>
              <a:rPr lang="en-US" sz="3600" dirty="0" smtClean="0"/>
              <a:t> </a:t>
            </a:r>
            <a:r>
              <a:rPr lang="en-US" sz="3600" dirty="0"/>
              <a:t>– if judged worthy, enter a sexual paradise (Koran p.406</a:t>
            </a:r>
            <a:r>
              <a:rPr lang="en-US" sz="3600" dirty="0" smtClean="0"/>
              <a:t>)</a:t>
            </a:r>
          </a:p>
          <a:p>
            <a:pPr>
              <a:spcAft>
                <a:spcPts val="1200"/>
              </a:spcAft>
            </a:pPr>
            <a:r>
              <a:rPr lang="en-US" sz="3600" b="1" dirty="0"/>
              <a:t>Buddhism</a:t>
            </a:r>
            <a:r>
              <a:rPr lang="en-US" sz="3600" dirty="0"/>
              <a:t> – endure suffering and continual rebirths until karma balance permits </a:t>
            </a:r>
            <a:r>
              <a:rPr lang="en-US" sz="3600" dirty="0" smtClean="0"/>
              <a:t>cessation</a:t>
            </a:r>
            <a:endParaRPr lang="en-US" sz="3600" dirty="0"/>
          </a:p>
          <a:p>
            <a:pPr>
              <a:spcAft>
                <a:spcPts val="1200"/>
              </a:spcAft>
            </a:pPr>
            <a:r>
              <a:rPr lang="en-US" sz="3600" b="1" dirty="0"/>
              <a:t>Hinduism</a:t>
            </a:r>
            <a:r>
              <a:rPr lang="en-US" sz="3600" dirty="0"/>
              <a:t>: continual rebirth until mental skill helps break away from “me” and unite with </a:t>
            </a:r>
            <a:r>
              <a:rPr lang="en-US" sz="3600" dirty="0" smtClean="0"/>
              <a:t>God</a:t>
            </a:r>
            <a:endParaRPr lang="en-US" sz="3600" dirty="0"/>
          </a:p>
          <a:p>
            <a:pPr>
              <a:spcBef>
                <a:spcPts val="0"/>
              </a:spcBef>
              <a:spcAft>
                <a:spcPts val="600"/>
              </a:spcAft>
            </a:pPr>
            <a:r>
              <a:rPr lang="en-US" sz="3600" b="1" dirty="0" smtClean="0"/>
              <a:t>Christianity</a:t>
            </a:r>
            <a:r>
              <a:rPr lang="en-US" sz="3600" dirty="0" smtClean="0"/>
              <a:t> </a:t>
            </a:r>
            <a:r>
              <a:rPr lang="en-US" sz="3600" dirty="0"/>
              <a:t>– after life comes </a:t>
            </a:r>
            <a:r>
              <a:rPr lang="en-US" sz="3600" dirty="0" smtClean="0"/>
              <a:t>judgment</a:t>
            </a:r>
          </a:p>
          <a:p>
            <a:pPr marL="857250" lvl="1" indent="-457200">
              <a:spcBef>
                <a:spcPts val="0"/>
              </a:spcBef>
              <a:spcAft>
                <a:spcPts val="600"/>
              </a:spcAft>
            </a:pPr>
            <a:r>
              <a:rPr lang="en-US" sz="3400" dirty="0" smtClean="0"/>
              <a:t>Heaven is a place of God’s presence (Revelation 21:3,4)</a:t>
            </a:r>
          </a:p>
          <a:p>
            <a:pPr marL="857250" lvl="1" indent="-457200">
              <a:spcBef>
                <a:spcPts val="0"/>
              </a:spcBef>
              <a:spcAft>
                <a:spcPts val="600"/>
              </a:spcAft>
            </a:pPr>
            <a:r>
              <a:rPr lang="en-US" sz="3400" dirty="0" smtClean="0"/>
              <a:t>Heaven </a:t>
            </a:r>
            <a:r>
              <a:rPr lang="en-US" sz="3400" dirty="0"/>
              <a:t>is reserved for those in </a:t>
            </a:r>
            <a:r>
              <a:rPr lang="en-US" sz="3400" dirty="0" smtClean="0"/>
              <a:t>Christ (1 </a:t>
            </a:r>
            <a:r>
              <a:rPr lang="en-US" sz="3400" dirty="0"/>
              <a:t>Peter </a:t>
            </a:r>
            <a:r>
              <a:rPr lang="en-US" sz="3400" dirty="0" smtClean="0"/>
              <a:t>1:3,4)</a:t>
            </a:r>
          </a:p>
          <a:p>
            <a:pPr marL="857250" lvl="1" indent="-457200">
              <a:spcBef>
                <a:spcPts val="0"/>
              </a:spcBef>
              <a:spcAft>
                <a:spcPts val="600"/>
              </a:spcAft>
            </a:pPr>
            <a:r>
              <a:rPr lang="en-US" sz="3400" dirty="0" smtClean="0"/>
              <a:t>Believers can </a:t>
            </a:r>
            <a:r>
              <a:rPr lang="en-US" sz="3400" dirty="0"/>
              <a:t>know </a:t>
            </a:r>
            <a:r>
              <a:rPr lang="en-US" sz="3400" dirty="0" smtClean="0"/>
              <a:t>they </a:t>
            </a:r>
            <a:r>
              <a:rPr lang="en-US" sz="3400" dirty="0"/>
              <a:t>have eternal </a:t>
            </a:r>
            <a:r>
              <a:rPr lang="en-US" sz="3400" dirty="0" smtClean="0"/>
              <a:t>life (1 </a:t>
            </a:r>
            <a:r>
              <a:rPr lang="en-US" sz="3400" dirty="0"/>
              <a:t>John </a:t>
            </a:r>
            <a:r>
              <a:rPr lang="en-US" sz="3400" dirty="0" smtClean="0"/>
              <a:t>5:13)</a:t>
            </a:r>
            <a:endParaRPr lang="en-US" sz="3400" dirty="0"/>
          </a:p>
        </p:txBody>
      </p:sp>
    </p:spTree>
    <p:extLst>
      <p:ext uri="{BB962C8B-B14F-4D97-AF65-F5344CB8AC3E}">
        <p14:creationId xmlns:p14="http://schemas.microsoft.com/office/powerpoint/2010/main" val="26039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848"/>
            <a:ext cx="8229600" cy="1143000"/>
          </a:xfrm>
        </p:spPr>
        <p:txBody>
          <a:bodyPr>
            <a:normAutofit/>
          </a:bodyPr>
          <a:lstStyle/>
          <a:p>
            <a:r>
              <a:rPr lang="en-US" b="1" u="sng" dirty="0" smtClean="0"/>
              <a:t>Salvation</a:t>
            </a:r>
            <a:endParaRPr lang="en-US" b="1" u="sng" dirty="0"/>
          </a:p>
        </p:txBody>
      </p:sp>
      <p:sp>
        <p:nvSpPr>
          <p:cNvPr id="3" name="Content Placeholder 2"/>
          <p:cNvSpPr>
            <a:spLocks noGrp="1"/>
          </p:cNvSpPr>
          <p:nvPr>
            <p:ph idx="1"/>
          </p:nvPr>
        </p:nvSpPr>
        <p:spPr>
          <a:xfrm>
            <a:off x="304800" y="1066800"/>
            <a:ext cx="8610600" cy="5562599"/>
          </a:xfrm>
        </p:spPr>
        <p:txBody>
          <a:bodyPr>
            <a:noAutofit/>
          </a:bodyPr>
          <a:lstStyle/>
          <a:p>
            <a:pPr marL="0" indent="0">
              <a:spcBef>
                <a:spcPts val="0"/>
              </a:spcBef>
              <a:spcAft>
                <a:spcPts val="600"/>
              </a:spcAft>
              <a:buNone/>
            </a:pPr>
            <a:r>
              <a:rPr lang="en-US" sz="2400" b="1" dirty="0"/>
              <a:t>Hinduism</a:t>
            </a:r>
            <a:r>
              <a:rPr lang="en-US" sz="2400" dirty="0"/>
              <a:t> – Focus entirely on Krishna at moment of </a:t>
            </a:r>
            <a:r>
              <a:rPr lang="en-US" sz="2400" dirty="0" smtClean="0"/>
              <a:t>death</a:t>
            </a:r>
            <a:endParaRPr lang="en-US" sz="2400" dirty="0"/>
          </a:p>
          <a:p>
            <a:pPr marL="0" indent="0">
              <a:spcBef>
                <a:spcPts val="0"/>
              </a:spcBef>
              <a:spcAft>
                <a:spcPts val="600"/>
              </a:spcAft>
              <a:buNone/>
            </a:pPr>
            <a:r>
              <a:rPr lang="en-US" sz="2400" b="1" dirty="0" smtClean="0"/>
              <a:t>Buddhism</a:t>
            </a:r>
            <a:r>
              <a:rPr lang="en-US" sz="2400" dirty="0" smtClean="0"/>
              <a:t> </a:t>
            </a:r>
            <a:r>
              <a:rPr lang="en-US" sz="2400" dirty="0"/>
              <a:t>– the Eightfold Path and laws of Karma govern </a:t>
            </a:r>
            <a:r>
              <a:rPr lang="en-US" sz="2400" dirty="0" smtClean="0"/>
              <a:t>destiny</a:t>
            </a:r>
            <a:endParaRPr lang="en-US" sz="2400" dirty="0"/>
          </a:p>
          <a:p>
            <a:pPr marL="400050" lvl="1" indent="0">
              <a:spcBef>
                <a:spcPts val="0"/>
              </a:spcBef>
              <a:spcAft>
                <a:spcPts val="600"/>
              </a:spcAft>
              <a:buNone/>
            </a:pPr>
            <a:r>
              <a:rPr lang="en-US" sz="2000" dirty="0" smtClean="0"/>
              <a:t>• Wisdom</a:t>
            </a:r>
            <a:r>
              <a:rPr lang="en-US" sz="2000" dirty="0"/>
              <a:t>:  1) right view,  2) right intention</a:t>
            </a:r>
          </a:p>
          <a:p>
            <a:pPr marL="400050" lvl="1" indent="0">
              <a:spcBef>
                <a:spcPts val="0"/>
              </a:spcBef>
              <a:spcAft>
                <a:spcPts val="600"/>
              </a:spcAft>
              <a:buNone/>
            </a:pPr>
            <a:r>
              <a:rPr lang="en-US" sz="2000" dirty="0" smtClean="0"/>
              <a:t>• Ethical </a:t>
            </a:r>
            <a:r>
              <a:rPr lang="en-US" sz="2000" dirty="0"/>
              <a:t>Conduct:  3) right speech,  4) right action,  5) right livelihood</a:t>
            </a:r>
          </a:p>
          <a:p>
            <a:pPr marL="400050" lvl="1" indent="0">
              <a:spcBef>
                <a:spcPts val="0"/>
              </a:spcBef>
              <a:spcAft>
                <a:spcPts val="600"/>
              </a:spcAft>
              <a:buNone/>
            </a:pPr>
            <a:r>
              <a:rPr lang="en-US" sz="2000" dirty="0" smtClean="0"/>
              <a:t>• Mental </a:t>
            </a:r>
            <a:r>
              <a:rPr lang="en-US" sz="2000" dirty="0"/>
              <a:t>Development:  6) right effort,  7) right mindfulness,  8) right concentration</a:t>
            </a:r>
          </a:p>
          <a:p>
            <a:pPr marL="0" indent="0">
              <a:spcBef>
                <a:spcPts val="0"/>
              </a:spcBef>
              <a:spcAft>
                <a:spcPts val="600"/>
              </a:spcAft>
              <a:buNone/>
            </a:pPr>
            <a:r>
              <a:rPr lang="en-US" sz="2400" b="1" dirty="0"/>
              <a:t>Islam</a:t>
            </a:r>
            <a:r>
              <a:rPr lang="en-US" sz="2400" dirty="0"/>
              <a:t> – the five pillars:</a:t>
            </a:r>
          </a:p>
          <a:p>
            <a:pPr marL="400050" lvl="1" indent="0">
              <a:spcBef>
                <a:spcPts val="0"/>
              </a:spcBef>
              <a:spcAft>
                <a:spcPts val="600"/>
              </a:spcAft>
              <a:buNone/>
            </a:pPr>
            <a:r>
              <a:rPr lang="en-US" sz="2000" dirty="0" smtClean="0"/>
              <a:t>1. Declaring </a:t>
            </a:r>
            <a:r>
              <a:rPr lang="en-US" sz="2000" dirty="0"/>
              <a:t>and believing the Shahada or Creed ("There is no god but Allah, and Mohammed is the messenger of Allah.")</a:t>
            </a:r>
          </a:p>
          <a:p>
            <a:pPr marL="400050" lvl="1" indent="0">
              <a:spcBef>
                <a:spcPts val="0"/>
              </a:spcBef>
              <a:spcAft>
                <a:spcPts val="600"/>
              </a:spcAft>
              <a:buNone/>
            </a:pPr>
            <a:r>
              <a:rPr lang="en-US" sz="2000" dirty="0" smtClean="0"/>
              <a:t>2. Observing </a:t>
            </a:r>
            <a:r>
              <a:rPr lang="en-US" sz="2000" dirty="0"/>
              <a:t>daily prayers (</a:t>
            </a:r>
            <a:r>
              <a:rPr lang="en-US" sz="2000" dirty="0" err="1"/>
              <a:t>Salat</a:t>
            </a:r>
            <a:r>
              <a:rPr lang="en-US" sz="2000" dirty="0"/>
              <a:t>) and attending the Friday public services</a:t>
            </a:r>
          </a:p>
          <a:p>
            <a:pPr marL="400050" lvl="1" indent="0">
              <a:spcBef>
                <a:spcPts val="0"/>
              </a:spcBef>
              <a:spcAft>
                <a:spcPts val="600"/>
              </a:spcAft>
              <a:buNone/>
            </a:pPr>
            <a:r>
              <a:rPr lang="en-US" sz="2000" dirty="0" smtClean="0"/>
              <a:t>3. Fasting </a:t>
            </a:r>
            <a:r>
              <a:rPr lang="en-US" sz="2000" dirty="0"/>
              <a:t>during Ramadan</a:t>
            </a:r>
          </a:p>
          <a:p>
            <a:pPr marL="400050" lvl="1" indent="0">
              <a:spcBef>
                <a:spcPts val="0"/>
              </a:spcBef>
              <a:spcAft>
                <a:spcPts val="600"/>
              </a:spcAft>
              <a:buNone/>
            </a:pPr>
            <a:r>
              <a:rPr lang="en-US" sz="2000" dirty="0" smtClean="0"/>
              <a:t>4. The </a:t>
            </a:r>
            <a:r>
              <a:rPr lang="en-US" sz="2000" dirty="0"/>
              <a:t>giving of alms (Zakat). </a:t>
            </a:r>
          </a:p>
          <a:p>
            <a:pPr marL="400050" lvl="1" indent="0">
              <a:spcBef>
                <a:spcPts val="0"/>
              </a:spcBef>
              <a:spcAft>
                <a:spcPts val="600"/>
              </a:spcAft>
              <a:buNone/>
            </a:pPr>
            <a:r>
              <a:rPr lang="en-US" sz="2000" dirty="0" smtClean="0"/>
              <a:t>5. The </a:t>
            </a:r>
            <a:r>
              <a:rPr lang="en-US" sz="2000" dirty="0"/>
              <a:t>pilgrimage to Mecca (Hajj). </a:t>
            </a:r>
          </a:p>
        </p:txBody>
      </p:sp>
    </p:spTree>
    <p:extLst>
      <p:ext uri="{BB962C8B-B14F-4D97-AF65-F5344CB8AC3E}">
        <p14:creationId xmlns:p14="http://schemas.microsoft.com/office/powerpoint/2010/main" val="419880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left)">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848"/>
            <a:ext cx="8229600" cy="1143000"/>
          </a:xfrm>
        </p:spPr>
        <p:txBody>
          <a:bodyPr>
            <a:normAutofit/>
          </a:bodyPr>
          <a:lstStyle/>
          <a:p>
            <a:r>
              <a:rPr lang="en-US" b="1" u="sng" dirty="0" smtClean="0"/>
              <a:t>Salvation</a:t>
            </a:r>
            <a:endParaRPr lang="en-US" b="1" u="sng" dirty="0"/>
          </a:p>
        </p:txBody>
      </p:sp>
      <p:sp>
        <p:nvSpPr>
          <p:cNvPr id="3" name="Content Placeholder 2"/>
          <p:cNvSpPr>
            <a:spLocks noGrp="1"/>
          </p:cNvSpPr>
          <p:nvPr>
            <p:ph idx="1"/>
          </p:nvPr>
        </p:nvSpPr>
        <p:spPr>
          <a:xfrm>
            <a:off x="228600" y="990600"/>
            <a:ext cx="8763000" cy="5486400"/>
          </a:xfrm>
        </p:spPr>
        <p:txBody>
          <a:bodyPr>
            <a:normAutofit fontScale="92500" lnSpcReduction="10000"/>
          </a:bodyPr>
          <a:lstStyle/>
          <a:p>
            <a:pPr marL="0" indent="0">
              <a:spcAft>
                <a:spcPts val="1200"/>
              </a:spcAft>
              <a:buNone/>
            </a:pPr>
            <a:r>
              <a:rPr lang="en-US" sz="3600" b="1" dirty="0" smtClean="0"/>
              <a:t>Christianity</a:t>
            </a:r>
            <a:r>
              <a:rPr lang="en-US" sz="3600" dirty="0" smtClean="0"/>
              <a:t> </a:t>
            </a:r>
            <a:r>
              <a:rPr lang="en-US" sz="3600" dirty="0"/>
              <a:t>– </a:t>
            </a:r>
            <a:r>
              <a:rPr lang="en-US" sz="3600" dirty="0" smtClean="0"/>
              <a:t>By human effort, people are unable to save themselves, so they need God to save them.  He sacrificed Jesus in our place and offers salvation as a free gift to those who believe.</a:t>
            </a:r>
          </a:p>
          <a:p>
            <a:pPr marL="400050" lvl="1" indent="0">
              <a:spcAft>
                <a:spcPts val="1200"/>
              </a:spcAft>
              <a:buNone/>
            </a:pPr>
            <a:r>
              <a:rPr lang="en-US" dirty="0" smtClean="0"/>
              <a:t>He </a:t>
            </a:r>
            <a:r>
              <a:rPr lang="en-US" dirty="0"/>
              <a:t>saved us, </a:t>
            </a:r>
            <a:r>
              <a:rPr lang="en-US" b="1" dirty="0"/>
              <a:t>not because of righteous things we had done</a:t>
            </a:r>
            <a:r>
              <a:rPr lang="en-US" dirty="0"/>
              <a:t>, but because of his mercy. He saved us through the washing of rebirth and renewal by the Holy Spirit</a:t>
            </a:r>
            <a:r>
              <a:rPr lang="en-US" dirty="0" smtClean="0"/>
              <a:t>,  (Titus 3:5)</a:t>
            </a:r>
            <a:endParaRPr lang="en-US" dirty="0"/>
          </a:p>
          <a:p>
            <a:pPr marL="400050" lvl="1" indent="0">
              <a:spcAft>
                <a:spcPts val="1200"/>
              </a:spcAft>
              <a:buNone/>
            </a:pPr>
            <a:r>
              <a:rPr lang="en-US" dirty="0" smtClean="0"/>
              <a:t>For </a:t>
            </a:r>
            <a:r>
              <a:rPr lang="en-US" dirty="0"/>
              <a:t>the </a:t>
            </a:r>
            <a:r>
              <a:rPr lang="en-US" dirty="0" smtClean="0"/>
              <a:t>payment for our sin </a:t>
            </a:r>
            <a:r>
              <a:rPr lang="en-US" dirty="0"/>
              <a:t>is death, but </a:t>
            </a:r>
            <a:r>
              <a:rPr lang="en-US" b="1" dirty="0"/>
              <a:t>the gift of God </a:t>
            </a:r>
            <a:r>
              <a:rPr lang="en-US" dirty="0"/>
              <a:t>is eternal life in Christ Jesus our Lord</a:t>
            </a:r>
            <a:r>
              <a:rPr lang="en-US" dirty="0" smtClean="0"/>
              <a:t>.  (Romans 6:23)</a:t>
            </a:r>
          </a:p>
          <a:p>
            <a:pPr marL="400050" lvl="1" indent="0">
              <a:spcAft>
                <a:spcPts val="1200"/>
              </a:spcAft>
              <a:buNone/>
            </a:pPr>
            <a:r>
              <a:rPr lang="en-US" dirty="0" smtClean="0"/>
              <a:t>If </a:t>
            </a:r>
            <a:r>
              <a:rPr lang="en-US" dirty="0"/>
              <a:t>you declare with your mouth, “Jesus is Lord,” and </a:t>
            </a:r>
            <a:r>
              <a:rPr lang="en-US" b="1" dirty="0"/>
              <a:t>believe</a:t>
            </a:r>
            <a:r>
              <a:rPr lang="en-US" dirty="0"/>
              <a:t> in your heart that God raised him from the dead, you will be saved</a:t>
            </a:r>
            <a:r>
              <a:rPr lang="en-US" dirty="0" smtClean="0"/>
              <a:t>. (Romans 10:9)</a:t>
            </a:r>
            <a:endParaRPr lang="en-US" dirty="0"/>
          </a:p>
        </p:txBody>
      </p:sp>
    </p:spTree>
    <p:extLst>
      <p:ext uri="{BB962C8B-B14F-4D97-AF65-F5344CB8AC3E}">
        <p14:creationId xmlns:p14="http://schemas.microsoft.com/office/powerpoint/2010/main" val="69337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9848"/>
            <a:ext cx="8839200" cy="1143000"/>
          </a:xfrm>
        </p:spPr>
        <p:txBody>
          <a:bodyPr>
            <a:normAutofit fontScale="90000"/>
          </a:bodyPr>
          <a:lstStyle/>
          <a:p>
            <a:r>
              <a:rPr lang="en-US" b="1" u="sng" dirty="0" smtClean="0"/>
              <a:t>Aren’t all religions basically the same?</a:t>
            </a:r>
            <a:endParaRPr lang="en-US" b="1" u="sng" dirty="0"/>
          </a:p>
        </p:txBody>
      </p:sp>
      <p:sp>
        <p:nvSpPr>
          <p:cNvPr id="3" name="Content Placeholder 2"/>
          <p:cNvSpPr>
            <a:spLocks noGrp="1"/>
          </p:cNvSpPr>
          <p:nvPr>
            <p:ph idx="1"/>
          </p:nvPr>
        </p:nvSpPr>
        <p:spPr>
          <a:xfrm>
            <a:off x="304800" y="990600"/>
            <a:ext cx="8534400" cy="5638800"/>
          </a:xfrm>
        </p:spPr>
        <p:txBody>
          <a:bodyPr>
            <a:normAutofit fontScale="77500" lnSpcReduction="20000"/>
          </a:bodyPr>
          <a:lstStyle/>
          <a:p>
            <a:pPr marL="0" indent="0">
              <a:lnSpc>
                <a:spcPct val="120000"/>
              </a:lnSpc>
              <a:spcBef>
                <a:spcPts val="0"/>
              </a:spcBef>
              <a:spcAft>
                <a:spcPts val="1200"/>
              </a:spcAft>
              <a:buNone/>
            </a:pPr>
            <a:r>
              <a:rPr lang="en-US" sz="3600" b="1" dirty="0"/>
              <a:t>NO</a:t>
            </a:r>
            <a:r>
              <a:rPr lang="en-US" sz="4100" dirty="0" smtClean="0"/>
              <a:t>!  </a:t>
            </a:r>
            <a:r>
              <a:rPr lang="en-US" sz="3600" dirty="0" smtClean="0"/>
              <a:t>They have different views of God, heaven, and salvation.</a:t>
            </a:r>
          </a:p>
          <a:p>
            <a:pPr marL="0" indent="0">
              <a:lnSpc>
                <a:spcPct val="120000"/>
              </a:lnSpc>
              <a:spcBef>
                <a:spcPts val="0"/>
              </a:spcBef>
              <a:spcAft>
                <a:spcPts val="1200"/>
              </a:spcAft>
              <a:buNone/>
            </a:pPr>
            <a:r>
              <a:rPr lang="en-US" sz="3600" dirty="0" smtClean="0"/>
              <a:t>Most religions require </a:t>
            </a:r>
            <a:r>
              <a:rPr lang="en-US" sz="3600" dirty="0"/>
              <a:t>followers to </a:t>
            </a:r>
            <a:r>
              <a:rPr lang="en-US" sz="3600" b="1" dirty="0"/>
              <a:t>continue doing </a:t>
            </a:r>
            <a:r>
              <a:rPr lang="en-US" sz="3600" dirty="0"/>
              <a:t>good works, and if they </a:t>
            </a:r>
            <a:r>
              <a:rPr lang="en-US" sz="3600" b="1" dirty="0"/>
              <a:t>do</a:t>
            </a:r>
            <a:r>
              <a:rPr lang="en-US" sz="3600" dirty="0"/>
              <a:t> enough, they earn </a:t>
            </a:r>
            <a:r>
              <a:rPr lang="en-US" sz="3600" dirty="0" smtClean="0"/>
              <a:t>salvation:</a:t>
            </a:r>
            <a:endParaRPr lang="en-US" sz="3600" dirty="0"/>
          </a:p>
          <a:p>
            <a:pPr marL="400050" lvl="1" indent="0">
              <a:lnSpc>
                <a:spcPct val="120000"/>
              </a:lnSpc>
              <a:spcBef>
                <a:spcPts val="0"/>
              </a:spcBef>
              <a:spcAft>
                <a:spcPts val="1200"/>
              </a:spcAft>
              <a:buNone/>
            </a:pPr>
            <a:r>
              <a:rPr lang="en-US" sz="3400" dirty="0" smtClean="0"/>
              <a:t>Hinduism requires disciplined meditation</a:t>
            </a:r>
          </a:p>
          <a:p>
            <a:pPr marL="400050" lvl="1" indent="0">
              <a:lnSpc>
                <a:spcPct val="120000"/>
              </a:lnSpc>
              <a:spcBef>
                <a:spcPts val="0"/>
              </a:spcBef>
              <a:spcAft>
                <a:spcPts val="1200"/>
              </a:spcAft>
              <a:buNone/>
            </a:pPr>
            <a:r>
              <a:rPr lang="en-US" sz="3400" dirty="0" smtClean="0"/>
              <a:t>Buddhism requires people to follow the “Eightfold Path”</a:t>
            </a:r>
          </a:p>
          <a:p>
            <a:pPr marL="400050" lvl="1" indent="0">
              <a:lnSpc>
                <a:spcPct val="120000"/>
              </a:lnSpc>
              <a:spcBef>
                <a:spcPts val="0"/>
              </a:spcBef>
              <a:spcAft>
                <a:spcPts val="1200"/>
              </a:spcAft>
              <a:buNone/>
            </a:pPr>
            <a:r>
              <a:rPr lang="en-US" sz="3400" dirty="0" smtClean="0"/>
              <a:t>Islam requires followers to obey the “Five Pillars”</a:t>
            </a:r>
          </a:p>
          <a:p>
            <a:pPr marL="0" indent="0">
              <a:lnSpc>
                <a:spcPct val="120000"/>
              </a:lnSpc>
              <a:spcBef>
                <a:spcPts val="0"/>
              </a:spcBef>
              <a:spcAft>
                <a:spcPts val="1200"/>
              </a:spcAft>
              <a:buNone/>
            </a:pPr>
            <a:r>
              <a:rPr lang="en-US" sz="3600" dirty="0"/>
              <a:t>But, one religion is different from all others</a:t>
            </a:r>
            <a:r>
              <a:rPr lang="en-US" sz="3600" dirty="0" smtClean="0"/>
              <a:t>: Christianity. It does not require followers to earn salvation – it is simply a gift of God through faith.</a:t>
            </a:r>
          </a:p>
        </p:txBody>
      </p:sp>
    </p:spTree>
    <p:extLst>
      <p:ext uri="{BB962C8B-B14F-4D97-AF65-F5344CB8AC3E}">
        <p14:creationId xmlns:p14="http://schemas.microsoft.com/office/powerpoint/2010/main" val="374031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9848"/>
            <a:ext cx="8839200" cy="1143000"/>
          </a:xfrm>
        </p:spPr>
        <p:txBody>
          <a:bodyPr>
            <a:normAutofit/>
          </a:bodyPr>
          <a:lstStyle/>
          <a:p>
            <a:r>
              <a:rPr lang="en-US" b="1" u="sng" dirty="0" smtClean="0"/>
              <a:t>Do, do, do, do …    OR     Done!</a:t>
            </a:r>
            <a:endParaRPr lang="en-US" b="1" u="sng" dirty="0"/>
          </a:p>
        </p:txBody>
      </p:sp>
      <p:sp>
        <p:nvSpPr>
          <p:cNvPr id="3" name="Content Placeholder 2"/>
          <p:cNvSpPr>
            <a:spLocks noGrp="1"/>
          </p:cNvSpPr>
          <p:nvPr>
            <p:ph idx="1"/>
          </p:nvPr>
        </p:nvSpPr>
        <p:spPr>
          <a:xfrm>
            <a:off x="304800" y="1189037"/>
            <a:ext cx="8610600" cy="5364163"/>
          </a:xfrm>
        </p:spPr>
        <p:txBody>
          <a:bodyPr>
            <a:normAutofit/>
          </a:bodyPr>
          <a:lstStyle/>
          <a:p>
            <a:pPr>
              <a:lnSpc>
                <a:spcPct val="110000"/>
              </a:lnSpc>
              <a:spcBef>
                <a:spcPts val="0"/>
              </a:spcBef>
              <a:spcAft>
                <a:spcPts val="600"/>
              </a:spcAft>
            </a:pPr>
            <a:r>
              <a:rPr lang="en-US" sz="3600" dirty="0" smtClean="0"/>
              <a:t>Jesus came to die for us:</a:t>
            </a:r>
          </a:p>
          <a:p>
            <a:pPr lvl="1">
              <a:lnSpc>
                <a:spcPct val="110000"/>
              </a:lnSpc>
              <a:spcBef>
                <a:spcPts val="0"/>
              </a:spcBef>
              <a:spcAft>
                <a:spcPts val="600"/>
              </a:spcAft>
            </a:pPr>
            <a:r>
              <a:rPr lang="en-US" sz="3200" dirty="0" smtClean="0"/>
              <a:t>“</a:t>
            </a:r>
            <a:r>
              <a:rPr lang="en-US" sz="3200" dirty="0"/>
              <a:t>He himself bore our </a:t>
            </a:r>
            <a:r>
              <a:rPr lang="en-US" sz="3200" dirty="0" smtClean="0"/>
              <a:t>sins </a:t>
            </a:r>
            <a:r>
              <a:rPr lang="en-US" sz="3200" dirty="0"/>
              <a:t>in </a:t>
            </a:r>
            <a:r>
              <a:rPr lang="en-US" sz="3200" dirty="0" smtClean="0"/>
              <a:t>His </a:t>
            </a:r>
            <a:r>
              <a:rPr lang="en-US" sz="3200" dirty="0"/>
              <a:t>body on the cross, so that we might die to sins and live for righteousness; </a:t>
            </a:r>
            <a:r>
              <a:rPr lang="en-US" sz="3200" b="1" dirty="0" smtClean="0"/>
              <a:t>by His </a:t>
            </a:r>
            <a:r>
              <a:rPr lang="en-US" sz="3200" b="1" dirty="0"/>
              <a:t>wounds </a:t>
            </a:r>
            <a:r>
              <a:rPr lang="en-US" sz="3200" dirty="0"/>
              <a:t>you have been healed</a:t>
            </a:r>
            <a:r>
              <a:rPr lang="en-US" sz="3200" dirty="0" smtClean="0"/>
              <a:t>.” (1 Peter 2:24)</a:t>
            </a:r>
          </a:p>
          <a:p>
            <a:pPr lvl="1">
              <a:lnSpc>
                <a:spcPct val="110000"/>
              </a:lnSpc>
              <a:spcBef>
                <a:spcPts val="0"/>
              </a:spcBef>
              <a:spcAft>
                <a:spcPts val="600"/>
              </a:spcAft>
            </a:pPr>
            <a:r>
              <a:rPr lang="en-US" sz="3200" dirty="0" smtClean="0"/>
              <a:t>“When </a:t>
            </a:r>
            <a:r>
              <a:rPr lang="en-US" sz="3200" dirty="0"/>
              <a:t>he had received the drink, Jesus said, </a:t>
            </a:r>
            <a:r>
              <a:rPr lang="en-US" sz="3200" dirty="0" smtClean="0"/>
              <a:t>‘</a:t>
            </a:r>
            <a:r>
              <a:rPr lang="en-US" sz="3200" b="1" dirty="0" smtClean="0"/>
              <a:t>It </a:t>
            </a:r>
            <a:r>
              <a:rPr lang="en-US" sz="3200" b="1" dirty="0"/>
              <a:t>is finished</a:t>
            </a:r>
            <a:r>
              <a:rPr lang="en-US" sz="3200" dirty="0" smtClean="0"/>
              <a:t>.’ </a:t>
            </a:r>
            <a:r>
              <a:rPr lang="en-US" sz="3200" dirty="0"/>
              <a:t>With that, he bowed his head and gave up his spirit</a:t>
            </a:r>
            <a:r>
              <a:rPr lang="en-US" sz="3200" dirty="0" smtClean="0"/>
              <a:t>.” (John 19:30)</a:t>
            </a:r>
            <a:endParaRPr lang="en-US" sz="3200" dirty="0"/>
          </a:p>
        </p:txBody>
      </p:sp>
    </p:spTree>
    <p:extLst>
      <p:ext uri="{BB962C8B-B14F-4D97-AF65-F5344CB8AC3E}">
        <p14:creationId xmlns:p14="http://schemas.microsoft.com/office/powerpoint/2010/main" val="36866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b="1" u="sng" dirty="0" smtClean="0"/>
              <a:t>Closing words from the Bible:</a:t>
            </a:r>
            <a:endParaRPr lang="en-US" b="1" u="sng" dirty="0"/>
          </a:p>
        </p:txBody>
      </p:sp>
      <p:sp>
        <p:nvSpPr>
          <p:cNvPr id="3" name="Content Placeholder 2"/>
          <p:cNvSpPr>
            <a:spLocks noGrp="1"/>
          </p:cNvSpPr>
          <p:nvPr>
            <p:ph idx="1"/>
          </p:nvPr>
        </p:nvSpPr>
        <p:spPr>
          <a:xfrm>
            <a:off x="304800" y="1066800"/>
            <a:ext cx="8610600" cy="5486400"/>
          </a:xfrm>
        </p:spPr>
        <p:txBody>
          <a:bodyPr>
            <a:normAutofit lnSpcReduction="10000"/>
          </a:bodyPr>
          <a:lstStyle/>
          <a:p>
            <a:pPr>
              <a:spcBef>
                <a:spcPts val="0"/>
              </a:spcBef>
              <a:spcAft>
                <a:spcPts val="1200"/>
              </a:spcAft>
            </a:pPr>
            <a:r>
              <a:rPr lang="en-US" dirty="0" smtClean="0"/>
              <a:t>Jesus </a:t>
            </a:r>
            <a:r>
              <a:rPr lang="en-US" dirty="0"/>
              <a:t>answered, “I am the way and the truth and the life. No one comes to the Father except through me</a:t>
            </a:r>
            <a:r>
              <a:rPr lang="en-US" dirty="0" smtClean="0"/>
              <a:t>.”  John 14:6</a:t>
            </a:r>
            <a:endParaRPr lang="en-US" dirty="0"/>
          </a:p>
          <a:p>
            <a:pPr>
              <a:spcBef>
                <a:spcPts val="0"/>
              </a:spcBef>
              <a:spcAft>
                <a:spcPts val="1200"/>
              </a:spcAft>
            </a:pPr>
            <a:r>
              <a:rPr lang="en-US" dirty="0"/>
              <a:t>“Enter through the narrow gate. For wide is the gate and broad is the road that leads to destruction, and many enter through it. </a:t>
            </a:r>
            <a:r>
              <a:rPr lang="en-US" dirty="0" smtClean="0"/>
              <a:t> </a:t>
            </a:r>
            <a:r>
              <a:rPr lang="en-US" dirty="0"/>
              <a:t>But small is the gate and narrow the road that leads to life, and only a few find it</a:t>
            </a:r>
            <a:r>
              <a:rPr lang="en-US" dirty="0" smtClean="0"/>
              <a:t>.”  Matthew 7:13,14</a:t>
            </a:r>
          </a:p>
          <a:p>
            <a:pPr>
              <a:spcBef>
                <a:spcPts val="0"/>
              </a:spcBef>
              <a:spcAft>
                <a:spcPts val="1200"/>
              </a:spcAft>
            </a:pPr>
            <a:r>
              <a:rPr lang="en-US" dirty="0" smtClean="0"/>
              <a:t>“Salvation </a:t>
            </a:r>
            <a:r>
              <a:rPr lang="en-US" dirty="0"/>
              <a:t>is found in no one else, for there is no other name under heaven given to mankind by which we must be saved.” </a:t>
            </a:r>
            <a:r>
              <a:rPr lang="en-US" dirty="0" smtClean="0"/>
              <a:t>Acts 4:12</a:t>
            </a:r>
            <a:endParaRPr lang="en-US" dirty="0"/>
          </a:p>
        </p:txBody>
      </p:sp>
    </p:spTree>
    <p:extLst>
      <p:ext uri="{BB962C8B-B14F-4D97-AF65-F5344CB8AC3E}">
        <p14:creationId xmlns:p14="http://schemas.microsoft.com/office/powerpoint/2010/main" val="288781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44562"/>
          </a:xfrm>
        </p:spPr>
        <p:txBody>
          <a:bodyPr/>
          <a:lstStyle/>
          <a:p>
            <a:r>
              <a:rPr lang="en-US" b="1" u="sng" dirty="0" smtClean="0"/>
              <a:t>A Short Quiz : Question #1</a:t>
            </a:r>
            <a:endParaRPr lang="en-US" b="1" u="sng" dirty="0"/>
          </a:p>
        </p:txBody>
      </p:sp>
      <p:sp>
        <p:nvSpPr>
          <p:cNvPr id="3" name="Content Placeholder 2"/>
          <p:cNvSpPr>
            <a:spLocks noGrp="1"/>
          </p:cNvSpPr>
          <p:nvPr>
            <p:ph idx="1"/>
          </p:nvPr>
        </p:nvSpPr>
        <p:spPr>
          <a:xfrm>
            <a:off x="381000" y="1143000"/>
            <a:ext cx="8458200" cy="4983163"/>
          </a:xfrm>
        </p:spPr>
        <p:txBody>
          <a:bodyPr>
            <a:normAutofit/>
          </a:bodyPr>
          <a:lstStyle/>
          <a:p>
            <a:pPr marL="0" indent="0">
              <a:buNone/>
            </a:pPr>
            <a:r>
              <a:rPr lang="en-US" sz="3600" dirty="0" smtClean="0"/>
              <a:t>What is the current price of this beautiful mansion in Vero </a:t>
            </a:r>
            <a:r>
              <a:rPr lang="en-US" sz="3600" dirty="0"/>
              <a:t>Beach, FL, </a:t>
            </a:r>
            <a:r>
              <a:rPr lang="en-US" sz="3600" dirty="0" smtClean="0"/>
              <a:t>USA?</a:t>
            </a:r>
          </a:p>
          <a:p>
            <a:pPr marL="0" indent="0">
              <a:buNone/>
            </a:pPr>
            <a:endParaRPr lang="en-US" dirty="0"/>
          </a:p>
          <a:p>
            <a:pPr marL="514350" indent="-514350">
              <a:buFont typeface="+mj-lt"/>
              <a:buAutoNum type="alphaUcPeriod"/>
            </a:pPr>
            <a:r>
              <a:rPr lang="en-US" dirty="0" smtClean="0"/>
              <a:t>$12,950</a:t>
            </a:r>
          </a:p>
          <a:p>
            <a:pPr marL="514350" indent="-514350">
              <a:buFont typeface="+mj-lt"/>
              <a:buAutoNum type="alphaUcPeriod"/>
            </a:pPr>
            <a:r>
              <a:rPr lang="en-US" dirty="0" smtClean="0"/>
              <a:t>$129,500</a:t>
            </a:r>
          </a:p>
          <a:p>
            <a:pPr marL="514350" indent="-514350">
              <a:buFont typeface="+mj-lt"/>
              <a:buAutoNum type="alphaUcPeriod"/>
            </a:pPr>
            <a:r>
              <a:rPr lang="en-US" dirty="0" smtClean="0"/>
              <a:t>$1,295,000</a:t>
            </a:r>
          </a:p>
          <a:p>
            <a:pPr marL="514350" indent="-514350">
              <a:buFont typeface="+mj-lt"/>
              <a:buAutoNum type="alphaUcPeriod"/>
            </a:pPr>
            <a:r>
              <a:rPr lang="en-US" dirty="0" smtClean="0"/>
              <a:t>$</a:t>
            </a:r>
            <a:r>
              <a:rPr lang="en-US" dirty="0"/>
              <a:t>12,950,000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3775" y="2743200"/>
            <a:ext cx="5610225" cy="3724275"/>
          </a:xfrm>
          <a:prstGeom prst="rect">
            <a:avLst/>
          </a:prstGeom>
        </p:spPr>
      </p:pic>
    </p:spTree>
    <p:extLst>
      <p:ext uri="{BB962C8B-B14F-4D97-AF65-F5344CB8AC3E}">
        <p14:creationId xmlns:p14="http://schemas.microsoft.com/office/powerpoint/2010/main" val="3889403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ungs diagram detailed.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219200"/>
            <a:ext cx="3992493" cy="5105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245100" y="1155700"/>
            <a:ext cx="1054100" cy="156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6200"/>
            <a:ext cx="8229600" cy="944562"/>
          </a:xfrm>
        </p:spPr>
        <p:txBody>
          <a:bodyPr/>
          <a:lstStyle/>
          <a:p>
            <a:r>
              <a:rPr lang="en-US" b="1" u="sng" dirty="0" smtClean="0"/>
              <a:t>A Short Quiz : Question #2</a:t>
            </a:r>
            <a:endParaRPr lang="en-US" b="1" u="sng" dirty="0"/>
          </a:p>
        </p:txBody>
      </p:sp>
      <p:sp>
        <p:nvSpPr>
          <p:cNvPr id="3" name="Content Placeholder 2"/>
          <p:cNvSpPr>
            <a:spLocks noGrp="1"/>
          </p:cNvSpPr>
          <p:nvPr>
            <p:ph idx="1"/>
          </p:nvPr>
        </p:nvSpPr>
        <p:spPr>
          <a:xfrm>
            <a:off x="990600" y="1143000"/>
            <a:ext cx="7848600" cy="4983163"/>
          </a:xfrm>
        </p:spPr>
        <p:txBody>
          <a:bodyPr>
            <a:normAutofit/>
          </a:bodyPr>
          <a:lstStyle/>
          <a:p>
            <a:pPr marL="0" indent="0">
              <a:buNone/>
            </a:pPr>
            <a:r>
              <a:rPr lang="en-US" sz="3600" dirty="0" smtClean="0"/>
              <a:t>What body part is shown in this picture?</a:t>
            </a:r>
          </a:p>
          <a:p>
            <a:pPr marL="0" indent="0">
              <a:buNone/>
            </a:pPr>
            <a:endParaRPr lang="en-US" dirty="0"/>
          </a:p>
          <a:p>
            <a:pPr marL="514350" indent="-514350">
              <a:buFont typeface="+mj-lt"/>
              <a:buAutoNum type="alphaUcPeriod"/>
            </a:pPr>
            <a:r>
              <a:rPr lang="en-US" dirty="0" smtClean="0"/>
              <a:t>Heart</a:t>
            </a:r>
          </a:p>
          <a:p>
            <a:pPr marL="514350" indent="-514350">
              <a:buFont typeface="+mj-lt"/>
              <a:buAutoNum type="alphaUcPeriod"/>
            </a:pPr>
            <a:r>
              <a:rPr lang="en-US" dirty="0" smtClean="0"/>
              <a:t>Hand</a:t>
            </a:r>
          </a:p>
          <a:p>
            <a:pPr marL="514350" indent="-514350">
              <a:buFont typeface="+mj-lt"/>
              <a:buAutoNum type="alphaUcPeriod"/>
            </a:pPr>
            <a:r>
              <a:rPr lang="en-US" dirty="0" smtClean="0"/>
              <a:t>Lungs</a:t>
            </a:r>
          </a:p>
          <a:p>
            <a:pPr marL="514350" indent="-514350">
              <a:buFont typeface="+mj-lt"/>
              <a:buAutoNum type="alphaUcPeriod"/>
            </a:pPr>
            <a:r>
              <a:rPr lang="en-US" dirty="0" smtClean="0"/>
              <a:t>Brain</a:t>
            </a:r>
            <a:endParaRPr lang="en-US" dirty="0"/>
          </a:p>
        </p:txBody>
      </p:sp>
      <p:sp>
        <p:nvSpPr>
          <p:cNvPr id="5" name="TextBox 4"/>
          <p:cNvSpPr txBox="1"/>
          <p:nvPr/>
        </p:nvSpPr>
        <p:spPr>
          <a:xfrm>
            <a:off x="3505200" y="6324600"/>
            <a:ext cx="5562600" cy="461665"/>
          </a:xfrm>
          <a:prstGeom prst="rect">
            <a:avLst/>
          </a:prstGeom>
          <a:noFill/>
        </p:spPr>
        <p:txBody>
          <a:bodyPr wrap="square" rtlCol="0">
            <a:spAutoFit/>
          </a:bodyPr>
          <a:lstStyle/>
          <a:p>
            <a:r>
              <a:rPr lang="en-US" sz="1200" dirty="0"/>
              <a:t>By Patrick J. Lynch, medical illustrator - Patrick J. Lynch, medical illustrator, CC BY 2.5, https://commons.wikimedia.org/w/index.php?curid=1496626</a:t>
            </a:r>
          </a:p>
        </p:txBody>
      </p:sp>
    </p:spTree>
    <p:extLst>
      <p:ext uri="{BB962C8B-B14F-4D97-AF65-F5344CB8AC3E}">
        <p14:creationId xmlns:p14="http://schemas.microsoft.com/office/powerpoint/2010/main" val="1251613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44562"/>
          </a:xfrm>
        </p:spPr>
        <p:txBody>
          <a:bodyPr/>
          <a:lstStyle/>
          <a:p>
            <a:r>
              <a:rPr lang="en-US" b="1" u="sng" dirty="0" smtClean="0"/>
              <a:t>A Short Quiz : Question #3</a:t>
            </a:r>
            <a:endParaRPr lang="en-US" b="1" u="sng" dirty="0"/>
          </a:p>
        </p:txBody>
      </p:sp>
      <p:sp>
        <p:nvSpPr>
          <p:cNvPr id="3" name="Content Placeholder 2"/>
          <p:cNvSpPr>
            <a:spLocks noGrp="1"/>
          </p:cNvSpPr>
          <p:nvPr>
            <p:ph idx="1"/>
          </p:nvPr>
        </p:nvSpPr>
        <p:spPr>
          <a:xfrm>
            <a:off x="1600200" y="1265237"/>
            <a:ext cx="5715000" cy="4983163"/>
          </a:xfrm>
        </p:spPr>
        <p:txBody>
          <a:bodyPr>
            <a:normAutofit/>
          </a:bodyPr>
          <a:lstStyle/>
          <a:p>
            <a:pPr marL="0" indent="0">
              <a:buNone/>
            </a:pPr>
            <a:r>
              <a:rPr lang="en-US" sz="3600" dirty="0" smtClean="0"/>
              <a:t>Mark is the President of the United States.</a:t>
            </a:r>
            <a:endParaRPr lang="en-US" dirty="0"/>
          </a:p>
          <a:p>
            <a:pPr marL="0" indent="0">
              <a:buNone/>
            </a:pPr>
            <a:endParaRPr lang="en-US" dirty="0" smtClean="0"/>
          </a:p>
          <a:p>
            <a:pPr marL="0" indent="0">
              <a:buNone/>
            </a:pPr>
            <a:r>
              <a:rPr lang="en-US" b="1" dirty="0" smtClean="0"/>
              <a:t>TRUE</a:t>
            </a:r>
          </a:p>
          <a:p>
            <a:pPr marL="0" indent="0">
              <a:buNone/>
            </a:pPr>
            <a:r>
              <a:rPr lang="en-US" dirty="0" smtClean="0"/>
              <a:t>   or </a:t>
            </a:r>
          </a:p>
          <a:p>
            <a:pPr marL="0" indent="0">
              <a:buNone/>
            </a:pPr>
            <a:r>
              <a:rPr lang="en-US" b="1" dirty="0" smtClean="0"/>
              <a:t>FALSE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133600"/>
            <a:ext cx="2438400" cy="3827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939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smtClean="0"/>
              <a:t>Truth and Error</a:t>
            </a:r>
            <a:endParaRPr lang="en-US" b="1" dirty="0"/>
          </a:p>
        </p:txBody>
      </p:sp>
      <p:sp>
        <p:nvSpPr>
          <p:cNvPr id="3" name="Content Placeholder 2"/>
          <p:cNvSpPr>
            <a:spLocks noGrp="1"/>
          </p:cNvSpPr>
          <p:nvPr>
            <p:ph idx="1"/>
          </p:nvPr>
        </p:nvSpPr>
        <p:spPr>
          <a:xfrm>
            <a:off x="228600" y="990600"/>
            <a:ext cx="8839200" cy="5562601"/>
          </a:xfrm>
        </p:spPr>
        <p:txBody>
          <a:bodyPr>
            <a:normAutofit fontScale="85000" lnSpcReduction="20000"/>
          </a:bodyPr>
          <a:lstStyle/>
          <a:p>
            <a:pPr>
              <a:lnSpc>
                <a:spcPct val="120000"/>
              </a:lnSpc>
            </a:pPr>
            <a:r>
              <a:rPr lang="en-US" sz="4000" dirty="0" smtClean="0"/>
              <a:t>Some things are true:</a:t>
            </a:r>
          </a:p>
          <a:p>
            <a:pPr lvl="1">
              <a:lnSpc>
                <a:spcPct val="120000"/>
              </a:lnSpc>
            </a:pPr>
            <a:r>
              <a:rPr lang="en-US" sz="3600" dirty="0" smtClean="0"/>
              <a:t>The house price is $12,950,000</a:t>
            </a:r>
          </a:p>
          <a:p>
            <a:pPr lvl="1"/>
            <a:r>
              <a:rPr lang="en-US" sz="3600" dirty="0" smtClean="0"/>
              <a:t>The picture is of human lungs</a:t>
            </a:r>
          </a:p>
          <a:p>
            <a:pPr lvl="1"/>
            <a:r>
              <a:rPr lang="en-US" sz="3600" dirty="0" smtClean="0"/>
              <a:t>Mark is not President of the USA</a:t>
            </a:r>
          </a:p>
          <a:p>
            <a:pPr lvl="1"/>
            <a:endParaRPr lang="en-US" sz="3600" dirty="0" smtClean="0"/>
          </a:p>
          <a:p>
            <a:pPr>
              <a:spcAft>
                <a:spcPts val="1800"/>
              </a:spcAft>
            </a:pPr>
            <a:r>
              <a:rPr lang="en-US" sz="4000" dirty="0" smtClean="0"/>
              <a:t>What if I </a:t>
            </a:r>
            <a:r>
              <a:rPr lang="en-US" sz="4000" b="1" dirty="0" smtClean="0"/>
              <a:t>strongly believe</a:t>
            </a:r>
            <a:r>
              <a:rPr lang="en-US" sz="4000" dirty="0" smtClean="0"/>
              <a:t> that the picture is of a human hand?</a:t>
            </a:r>
          </a:p>
          <a:p>
            <a:pPr>
              <a:spcAft>
                <a:spcPts val="1800"/>
              </a:spcAft>
            </a:pPr>
            <a:r>
              <a:rPr lang="en-US" sz="4000" dirty="0" smtClean="0"/>
              <a:t>What if I </a:t>
            </a:r>
            <a:r>
              <a:rPr lang="en-US" sz="4000" b="1" i="1" dirty="0" smtClean="0"/>
              <a:t>really</a:t>
            </a:r>
            <a:r>
              <a:rPr lang="en-US" sz="4000" b="1" dirty="0" smtClean="0"/>
              <a:t> desire </a:t>
            </a:r>
            <a:r>
              <a:rPr lang="en-US" sz="4000" dirty="0" smtClean="0"/>
              <a:t>to be the president?</a:t>
            </a:r>
          </a:p>
          <a:p>
            <a:pPr>
              <a:spcAft>
                <a:spcPts val="1800"/>
              </a:spcAft>
            </a:pPr>
            <a:r>
              <a:rPr lang="en-US" sz="4000" dirty="0" smtClean="0"/>
              <a:t>Strong belief and strong desire do not change facts about truth.</a:t>
            </a:r>
          </a:p>
        </p:txBody>
      </p:sp>
    </p:spTree>
    <p:extLst>
      <p:ext uri="{BB962C8B-B14F-4D97-AF65-F5344CB8AC3E}">
        <p14:creationId xmlns:p14="http://schemas.microsoft.com/office/powerpoint/2010/main" val="428567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 can fl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779630" y="2819400"/>
            <a:ext cx="5225773" cy="3919330"/>
          </a:xfrm>
          <a:prstGeom prst="rect">
            <a:avLst/>
          </a:prstGeom>
        </p:spPr>
      </p:pic>
      <p:sp>
        <p:nvSpPr>
          <p:cNvPr id="2" name="Title 1"/>
          <p:cNvSpPr>
            <a:spLocks noGrp="1"/>
          </p:cNvSpPr>
          <p:nvPr>
            <p:ph type="title"/>
          </p:nvPr>
        </p:nvSpPr>
        <p:spPr>
          <a:xfrm>
            <a:off x="457200" y="-76200"/>
            <a:ext cx="8229600" cy="1143000"/>
          </a:xfrm>
        </p:spPr>
        <p:txBody>
          <a:bodyPr>
            <a:normAutofit fontScale="90000"/>
          </a:bodyPr>
          <a:lstStyle/>
          <a:p>
            <a:r>
              <a:rPr lang="en-US" b="1" u="sng" dirty="0" smtClean="0"/>
              <a:t>Sincere Belief Doesn’t Change Facts</a:t>
            </a:r>
            <a:endParaRPr lang="en-US" b="1" dirty="0"/>
          </a:p>
        </p:txBody>
      </p:sp>
      <p:sp>
        <p:nvSpPr>
          <p:cNvPr id="3" name="Content Placeholder 2"/>
          <p:cNvSpPr>
            <a:spLocks noGrp="1"/>
          </p:cNvSpPr>
          <p:nvPr>
            <p:ph idx="1"/>
          </p:nvPr>
        </p:nvSpPr>
        <p:spPr>
          <a:xfrm>
            <a:off x="228600" y="990600"/>
            <a:ext cx="8839200" cy="5562601"/>
          </a:xfrm>
        </p:spPr>
        <p:txBody>
          <a:bodyPr>
            <a:normAutofit/>
          </a:bodyPr>
          <a:lstStyle/>
          <a:p>
            <a:pPr marL="0" indent="0">
              <a:spcAft>
                <a:spcPts val="1800"/>
              </a:spcAft>
              <a:buNone/>
            </a:pPr>
            <a:r>
              <a:rPr lang="en-US" sz="3600" dirty="0"/>
              <a:t>I believe I can </a:t>
            </a:r>
            <a:r>
              <a:rPr lang="en-US" sz="3600" dirty="0" smtClean="0"/>
              <a:t>fly, I </a:t>
            </a:r>
            <a:r>
              <a:rPr lang="en-US" sz="3600" dirty="0"/>
              <a:t>believe I can touch the sky</a:t>
            </a:r>
            <a:br>
              <a:rPr lang="en-US" sz="3600" dirty="0"/>
            </a:br>
            <a:r>
              <a:rPr lang="en-US" sz="3600" dirty="0"/>
              <a:t>I think about it every night and </a:t>
            </a:r>
            <a:r>
              <a:rPr lang="en-US" sz="3600" dirty="0" smtClean="0"/>
              <a:t>day</a:t>
            </a:r>
            <a:r>
              <a:rPr lang="en-US" sz="3600" dirty="0"/>
              <a:t/>
            </a:r>
            <a:br>
              <a:rPr lang="en-US" sz="3600" dirty="0"/>
            </a:br>
            <a:r>
              <a:rPr lang="en-US" sz="3600" dirty="0"/>
              <a:t>Spread my wings and fly </a:t>
            </a:r>
            <a:r>
              <a:rPr lang="en-US" sz="3600" dirty="0" smtClean="0"/>
              <a:t>away</a:t>
            </a:r>
          </a:p>
          <a:p>
            <a:pPr marL="0" indent="0">
              <a:spcAft>
                <a:spcPts val="1800"/>
              </a:spcAft>
              <a:buNone/>
            </a:pPr>
            <a:endParaRPr lang="en-US" sz="3600" dirty="0" smtClean="0"/>
          </a:p>
          <a:p>
            <a:pPr marL="0" indent="0">
              <a:spcBef>
                <a:spcPts val="0"/>
              </a:spcBef>
              <a:buNone/>
            </a:pPr>
            <a:r>
              <a:rPr lang="en-US" sz="3600" dirty="0" smtClean="0"/>
              <a:t>Belief is beautiful,</a:t>
            </a:r>
          </a:p>
          <a:p>
            <a:pPr marL="0" indent="0">
              <a:spcBef>
                <a:spcPts val="0"/>
              </a:spcBef>
              <a:buNone/>
            </a:pPr>
            <a:r>
              <a:rPr lang="en-US" sz="3600" dirty="0"/>
              <a:t>b</a:t>
            </a:r>
            <a:r>
              <a:rPr lang="en-US" sz="3600" dirty="0" smtClean="0"/>
              <a:t>ut truth is what </a:t>
            </a:r>
          </a:p>
          <a:p>
            <a:pPr marL="0" indent="0">
              <a:spcBef>
                <a:spcPts val="0"/>
              </a:spcBef>
              <a:buNone/>
            </a:pPr>
            <a:r>
              <a:rPr lang="en-US" sz="3600" dirty="0"/>
              <a:t>r</a:t>
            </a:r>
            <a:r>
              <a:rPr lang="en-US" sz="3600" dirty="0" smtClean="0"/>
              <a:t>eally matters!</a:t>
            </a:r>
          </a:p>
        </p:txBody>
      </p:sp>
      <p:sp>
        <p:nvSpPr>
          <p:cNvPr id="5" name="TextBox 4"/>
          <p:cNvSpPr txBox="1"/>
          <p:nvPr/>
        </p:nvSpPr>
        <p:spPr>
          <a:xfrm>
            <a:off x="4330700" y="2819400"/>
            <a:ext cx="4267200" cy="523220"/>
          </a:xfrm>
          <a:prstGeom prst="rect">
            <a:avLst/>
          </a:prstGeom>
          <a:solidFill>
            <a:schemeClr val="tx1"/>
          </a:solidFill>
        </p:spPr>
        <p:txBody>
          <a:bodyPr wrap="square" rtlCol="0">
            <a:spAutoFit/>
          </a:bodyPr>
          <a:lstStyle/>
          <a:p>
            <a:pPr algn="ctr"/>
            <a:r>
              <a:rPr lang="en-US" sz="1400" dirty="0" smtClean="0">
                <a:solidFill>
                  <a:schemeClr val="bg1"/>
                </a:solidFill>
              </a:rPr>
              <a:t>“I believe I can fly”;  26-Nov-1996</a:t>
            </a:r>
          </a:p>
          <a:p>
            <a:pPr algn="ctr"/>
            <a:r>
              <a:rPr lang="en-US" sz="1400" dirty="0" smtClean="0">
                <a:solidFill>
                  <a:schemeClr val="bg1"/>
                </a:solidFill>
              </a:rPr>
              <a:t>Label: </a:t>
            </a:r>
            <a:r>
              <a:rPr lang="en-US" sz="1400" dirty="0" err="1" smtClean="0">
                <a:solidFill>
                  <a:schemeClr val="bg1"/>
                </a:solidFill>
              </a:rPr>
              <a:t>AtlanticJive</a:t>
            </a:r>
            <a:r>
              <a:rPr lang="en-US" sz="1400" dirty="0" smtClean="0">
                <a:solidFill>
                  <a:schemeClr val="bg1"/>
                </a:solidFill>
              </a:rPr>
              <a:t>;  Written by: Robert </a:t>
            </a:r>
            <a:r>
              <a:rPr lang="en-US" sz="1400" dirty="0">
                <a:solidFill>
                  <a:schemeClr val="bg1"/>
                </a:solidFill>
              </a:rPr>
              <a:t>Kelly</a:t>
            </a:r>
          </a:p>
        </p:txBody>
      </p:sp>
    </p:spTree>
    <p:extLst>
      <p:ext uri="{BB962C8B-B14F-4D97-AF65-F5344CB8AC3E}">
        <p14:creationId xmlns:p14="http://schemas.microsoft.com/office/powerpoint/2010/main" val="352490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4"/>
                                        </p:tgtEl>
                                      </p:cBhvr>
                                    </p:cmd>
                                  </p:childTnLst>
                                </p:cTn>
                              </p:par>
                            </p:childTnLst>
                          </p:cTn>
                        </p:par>
                      </p:childTnLst>
                    </p:cTn>
                  </p:par>
                </p:childTnLst>
              </p:cTn>
              <p:nextCondLst>
                <p:cond evt="onClick" delay="0">
                  <p:tgtEl>
                    <p:spTgt spid="4"/>
                  </p:tgtEl>
                </p:cond>
              </p:nextCondLst>
            </p:seq>
            <p:video>
              <p:cMediaNode vol="80000">
                <p:cTn id="26" fill="hold" display="0">
                  <p:stCondLst>
                    <p:cond delay="indefinite"/>
                  </p:stCondLst>
                </p:cTn>
                <p:tgtEl>
                  <p:spTgt spid="4"/>
                </p:tgtEl>
              </p:cMediaNode>
            </p:video>
          </p:childTnLst>
        </p:cTn>
      </p:par>
    </p:tnLst>
    <p:bldLst>
      <p:bldP spid="3" grpId="0" uiExpand="1"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4800" b="1" u="sng" dirty="0" smtClean="0"/>
              <a:t>One more time…</a:t>
            </a:r>
            <a:endParaRPr lang="en-US" sz="4800" b="1" u="sng" dirty="0"/>
          </a:p>
        </p:txBody>
      </p:sp>
      <p:sp>
        <p:nvSpPr>
          <p:cNvPr id="3" name="Content Placeholder 2"/>
          <p:cNvSpPr>
            <a:spLocks noGrp="1"/>
          </p:cNvSpPr>
          <p:nvPr>
            <p:ph idx="1"/>
          </p:nvPr>
        </p:nvSpPr>
        <p:spPr>
          <a:xfrm>
            <a:off x="304800" y="1371600"/>
            <a:ext cx="8610600" cy="5105400"/>
          </a:xfrm>
        </p:spPr>
        <p:txBody>
          <a:bodyPr>
            <a:normAutofit/>
          </a:bodyPr>
          <a:lstStyle/>
          <a:p>
            <a:pPr>
              <a:spcAft>
                <a:spcPts val="1200"/>
              </a:spcAft>
            </a:pPr>
            <a:r>
              <a:rPr lang="en-US" dirty="0" smtClean="0"/>
              <a:t>Are some things true while other things are false?</a:t>
            </a:r>
          </a:p>
          <a:p>
            <a:pPr>
              <a:spcAft>
                <a:spcPts val="1200"/>
              </a:spcAft>
            </a:pPr>
            <a:r>
              <a:rPr lang="en-US" dirty="0" smtClean="0"/>
              <a:t>If I really, really believe something is true, does my sincere belief make it true?</a:t>
            </a:r>
          </a:p>
          <a:p>
            <a:pPr>
              <a:spcAft>
                <a:spcPts val="1200"/>
              </a:spcAft>
            </a:pPr>
            <a:r>
              <a:rPr lang="en-US" dirty="0" smtClean="0"/>
              <a:t>People say:  “It really doesn’t matter what you believe – just be very sincere.”  Is that true?</a:t>
            </a:r>
          </a:p>
          <a:p>
            <a:pPr>
              <a:spcAft>
                <a:spcPts val="1200"/>
              </a:spcAft>
            </a:pPr>
            <a:r>
              <a:rPr lang="en-US" dirty="0" smtClean="0"/>
              <a:t>If I really believe that I can fly, should I jump off of a tall building?</a:t>
            </a:r>
            <a:endParaRPr lang="en-US" dirty="0"/>
          </a:p>
        </p:txBody>
      </p:sp>
    </p:spTree>
    <p:extLst>
      <p:ext uri="{BB962C8B-B14F-4D97-AF65-F5344CB8AC3E}">
        <p14:creationId xmlns:p14="http://schemas.microsoft.com/office/powerpoint/2010/main" val="384194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smtClean="0"/>
              <a:t>Why</a:t>
            </a:r>
            <a:r>
              <a:rPr lang="en-US" b="1" dirty="0" smtClean="0"/>
              <a:t> do people believe?</a:t>
            </a:r>
            <a:endParaRPr lang="en-US" b="1" dirty="0"/>
          </a:p>
        </p:txBody>
      </p:sp>
      <p:sp>
        <p:nvSpPr>
          <p:cNvPr id="3" name="Content Placeholder 2"/>
          <p:cNvSpPr>
            <a:spLocks noGrp="1"/>
          </p:cNvSpPr>
          <p:nvPr>
            <p:ph idx="1"/>
          </p:nvPr>
        </p:nvSpPr>
        <p:spPr>
          <a:xfrm>
            <a:off x="304800" y="1265237"/>
            <a:ext cx="8686800" cy="4525963"/>
          </a:xfrm>
        </p:spPr>
        <p:txBody>
          <a:bodyPr>
            <a:normAutofit/>
          </a:bodyPr>
          <a:lstStyle/>
          <a:p>
            <a:pPr>
              <a:spcAft>
                <a:spcPts val="1800"/>
              </a:spcAft>
            </a:pPr>
            <a:r>
              <a:rPr lang="en-US" sz="4000" dirty="0" smtClean="0"/>
              <a:t>Society, culture, family</a:t>
            </a:r>
          </a:p>
          <a:p>
            <a:pPr lvl="1">
              <a:spcAft>
                <a:spcPts val="1800"/>
              </a:spcAft>
            </a:pPr>
            <a:r>
              <a:rPr lang="en-US" sz="3600" dirty="0" smtClean="0"/>
              <a:t>It is easy to passively blend into culture</a:t>
            </a:r>
          </a:p>
          <a:p>
            <a:pPr>
              <a:spcAft>
                <a:spcPts val="1800"/>
              </a:spcAft>
            </a:pPr>
            <a:r>
              <a:rPr lang="en-US" sz="4000" dirty="0" smtClean="0"/>
              <a:t>It helps me cope / feel better</a:t>
            </a:r>
          </a:p>
          <a:p>
            <a:pPr lvl="1">
              <a:spcAft>
                <a:spcPts val="1800"/>
              </a:spcAft>
            </a:pPr>
            <a:r>
              <a:rPr lang="en-US" sz="3600" dirty="0" smtClean="0"/>
              <a:t>But so do drugs and alcohol (for a while)</a:t>
            </a:r>
          </a:p>
          <a:p>
            <a:pPr>
              <a:spcAft>
                <a:spcPts val="1800"/>
              </a:spcAft>
            </a:pPr>
            <a:r>
              <a:rPr lang="en-US" sz="4000" dirty="0" smtClean="0"/>
              <a:t>It is true</a:t>
            </a:r>
          </a:p>
        </p:txBody>
      </p:sp>
    </p:spTree>
    <p:extLst>
      <p:ext uri="{BB962C8B-B14F-4D97-AF65-F5344CB8AC3E}">
        <p14:creationId xmlns:p14="http://schemas.microsoft.com/office/powerpoint/2010/main" val="287174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smtClean="0"/>
              <a:t>What</a:t>
            </a:r>
            <a:r>
              <a:rPr lang="en-US" b="1" dirty="0" smtClean="0"/>
              <a:t> is Religion?</a:t>
            </a:r>
            <a:endParaRPr lang="en-US" b="1" dirty="0"/>
          </a:p>
        </p:txBody>
      </p:sp>
      <p:sp>
        <p:nvSpPr>
          <p:cNvPr id="3" name="Content Placeholder 2"/>
          <p:cNvSpPr>
            <a:spLocks noGrp="1"/>
          </p:cNvSpPr>
          <p:nvPr>
            <p:ph idx="1"/>
          </p:nvPr>
        </p:nvSpPr>
        <p:spPr>
          <a:xfrm>
            <a:off x="228600" y="990600"/>
            <a:ext cx="8763000" cy="5562599"/>
          </a:xfrm>
        </p:spPr>
        <p:txBody>
          <a:bodyPr>
            <a:normAutofit fontScale="92500" lnSpcReduction="10000"/>
          </a:bodyPr>
          <a:lstStyle/>
          <a:p>
            <a:r>
              <a:rPr lang="en-US" sz="4000" dirty="0" smtClean="0"/>
              <a:t>Religion is </a:t>
            </a:r>
            <a:r>
              <a:rPr lang="en-US" sz="4000" b="1" dirty="0" smtClean="0"/>
              <a:t>system </a:t>
            </a:r>
            <a:r>
              <a:rPr lang="en-US" sz="4000" b="1" dirty="0"/>
              <a:t>of </a:t>
            </a:r>
            <a:r>
              <a:rPr lang="en-US" sz="4000" b="1" dirty="0" smtClean="0"/>
              <a:t>belief and faith </a:t>
            </a:r>
            <a:r>
              <a:rPr lang="en-US" sz="4000" dirty="0" smtClean="0"/>
              <a:t>which guides our life.  It helps us answer important questions, such as:</a:t>
            </a:r>
          </a:p>
          <a:p>
            <a:pPr lvl="1"/>
            <a:r>
              <a:rPr lang="en-US" sz="3500" dirty="0" smtClean="0"/>
              <a:t>Origin: where did I come from</a:t>
            </a:r>
          </a:p>
          <a:p>
            <a:pPr lvl="1"/>
            <a:r>
              <a:rPr lang="en-US" sz="3500" dirty="0" smtClean="0"/>
              <a:t>Meaning: why am I here?</a:t>
            </a:r>
          </a:p>
          <a:p>
            <a:pPr lvl="1"/>
            <a:r>
              <a:rPr lang="en-US" sz="3500" dirty="0" smtClean="0"/>
              <a:t>Morality: how to judge between good and evil?</a:t>
            </a:r>
          </a:p>
          <a:p>
            <a:pPr lvl="1">
              <a:spcAft>
                <a:spcPts val="1200"/>
              </a:spcAft>
            </a:pPr>
            <a:r>
              <a:rPr lang="en-US" sz="3500" dirty="0" smtClean="0"/>
              <a:t>Destiny: is there life after death?</a:t>
            </a:r>
          </a:p>
          <a:p>
            <a:r>
              <a:rPr lang="en-US" sz="4000" dirty="0" smtClean="0"/>
              <a:t>Our religion defines what we consider to be of </a:t>
            </a:r>
            <a:r>
              <a:rPr lang="en-US" sz="4000" b="1" dirty="0" smtClean="0"/>
              <a:t>highest </a:t>
            </a:r>
            <a:r>
              <a:rPr lang="en-US" sz="4000" b="1" dirty="0"/>
              <a:t>importance</a:t>
            </a:r>
            <a:r>
              <a:rPr lang="en-US" sz="4000" dirty="0" smtClean="0"/>
              <a:t>. What are some things that people “worship”?</a:t>
            </a:r>
          </a:p>
        </p:txBody>
      </p:sp>
    </p:spTree>
    <p:extLst>
      <p:ext uri="{BB962C8B-B14F-4D97-AF65-F5344CB8AC3E}">
        <p14:creationId xmlns:p14="http://schemas.microsoft.com/office/powerpoint/2010/main" val="60586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1562</TotalTime>
  <Words>2369</Words>
  <Application>Microsoft Office PowerPoint</Application>
  <PresentationFormat>On-screen Show (4:3)</PresentationFormat>
  <Paragraphs>167</Paragraphs>
  <Slides>17</Slides>
  <Notes>14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Office Theme</vt:lpstr>
      <vt:lpstr>Are all religions basically the same?</vt:lpstr>
      <vt:lpstr>A Short Quiz : Question #1</vt:lpstr>
      <vt:lpstr>A Short Quiz : Question #2</vt:lpstr>
      <vt:lpstr>A Short Quiz : Question #3</vt:lpstr>
      <vt:lpstr>Truth and Error</vt:lpstr>
      <vt:lpstr>Sincere Belief Doesn’t Change Facts</vt:lpstr>
      <vt:lpstr>One more time…</vt:lpstr>
      <vt:lpstr>Why do people believe?</vt:lpstr>
      <vt:lpstr>What is Religion?</vt:lpstr>
      <vt:lpstr>Some Important Religious Beliefs</vt:lpstr>
      <vt:lpstr>God</vt:lpstr>
      <vt:lpstr>Heaven / Afterlife</vt:lpstr>
      <vt:lpstr>Salvation</vt:lpstr>
      <vt:lpstr>Salvation</vt:lpstr>
      <vt:lpstr>Aren’t all religions basically the same?</vt:lpstr>
      <vt:lpstr>Do, do, do, do …    OR     Done!</vt:lpstr>
      <vt:lpstr>Closing words from the Bible:</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Study the Bible?</dc:title>
  <dc:creator>Mark Robnett</dc:creator>
  <cp:lastModifiedBy>Mark Robnett</cp:lastModifiedBy>
  <cp:revision>123</cp:revision>
  <cp:lastPrinted>2020-04-21T22:39:39Z</cp:lastPrinted>
  <dcterms:created xsi:type="dcterms:W3CDTF">2016-04-11T00:38:16Z</dcterms:created>
  <dcterms:modified xsi:type="dcterms:W3CDTF">2021-03-14T23:39:52Z</dcterms:modified>
</cp:coreProperties>
</file>