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63" r:id="rId4"/>
    <p:sldId id="268" r:id="rId5"/>
    <p:sldId id="264" r:id="rId6"/>
    <p:sldId id="265" r:id="rId7"/>
    <p:sldId id="266" r:id="rId8"/>
    <p:sldId id="267" r:id="rId9"/>
    <p:sldId id="271" r:id="rId10"/>
    <p:sldId id="259" r:id="rId11"/>
    <p:sldId id="260" r:id="rId12"/>
    <p:sldId id="261" r:id="rId13"/>
    <p:sldId id="26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514" autoAdjust="0"/>
  </p:normalViewPr>
  <p:slideViewPr>
    <p:cSldViewPr>
      <p:cViewPr varScale="1">
        <p:scale>
          <a:sx n="72" d="100"/>
          <a:sy n="72" d="100"/>
        </p:scale>
        <p:origin x="-132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BD32FD-4CDF-4BEB-9DB3-DF886C9444CD}" type="datetimeFigureOut">
              <a:rPr lang="en-US" smtClean="0"/>
              <a:t>12/7/2020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C037F7-017C-45AB-A680-DE862E149EE8}" type="slidenum">
              <a:rPr lang="en-US" smtClean="0"/>
              <a:t>‹#›</a:t>
            </a:fld>
            <a:endParaRPr lang="en-US"/>
          </a:p>
        </p:txBody>
      </p:sp>
    </p:spTree>
    <p:extLst>
      <p:ext uri="{BB962C8B-B14F-4D97-AF65-F5344CB8AC3E}">
        <p14:creationId xmlns:p14="http://schemas.microsoft.com/office/powerpoint/2010/main" val="468092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news.bbc.co.uk/2/hi/special_report/1997/unification_church/34821.stm"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During these days of the Coronavirus pandemic, we are constantly hearing warnings from people about how to stay out of danger:  don’t touch your face, wash your hands often, avoid contact with people who display symptoms, wear a mask in public, stay home unless you must go out, etc.  Warnings are very important, and it is wise to obey warnings from people with wisdom and authority.</a:t>
            </a:r>
          </a:p>
          <a:p>
            <a:endParaRPr lang="en-US" dirty="0"/>
          </a:p>
        </p:txBody>
      </p:sp>
      <p:sp>
        <p:nvSpPr>
          <p:cNvPr id="4" name="Slide Number Placeholder 3"/>
          <p:cNvSpPr>
            <a:spLocks noGrp="1"/>
          </p:cNvSpPr>
          <p:nvPr>
            <p:ph type="sldNum" sz="quarter" idx="10"/>
          </p:nvPr>
        </p:nvSpPr>
        <p:spPr/>
        <p:txBody>
          <a:bodyPr/>
          <a:lstStyle/>
          <a:p>
            <a:fld id="{C5C037F7-017C-45AB-A680-DE862E149EE8}" type="slidenum">
              <a:rPr lang="en-US" smtClean="0"/>
              <a:t>1</a:t>
            </a:fld>
            <a:endParaRPr lang="en-US"/>
          </a:p>
        </p:txBody>
      </p:sp>
    </p:spTree>
    <p:extLst>
      <p:ext uri="{BB962C8B-B14F-4D97-AF65-F5344CB8AC3E}">
        <p14:creationId xmlns:p14="http://schemas.microsoft.com/office/powerpoint/2010/main" val="13990724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False teachers often have an attractive personality, one that draws people to them.  They have the ability to gain the trust of others and will often speak or write in such a way that seems wonderful (even supernatural).  As the group grows, that leader becomes the source of ultimate source of authority for the group members.  If a member of the group has a different idea than the man in leadership, he is criticized and condemned.</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Some examples of well-known false teachers include Sun Yung Moon (of the Moonies), William </a:t>
            </a:r>
            <a:r>
              <a:rPr lang="en-US" sz="1200" kern="1200" dirty="0" err="1" smtClean="0">
                <a:solidFill>
                  <a:schemeClr val="tx1"/>
                </a:solidFill>
                <a:effectLst/>
                <a:latin typeface="+mn-lt"/>
                <a:ea typeface="+mn-ea"/>
                <a:cs typeface="+mn-cs"/>
              </a:rPr>
              <a:t>Taze</a:t>
            </a:r>
            <a:r>
              <a:rPr lang="en-US" sz="1200" kern="1200" dirty="0" smtClean="0">
                <a:solidFill>
                  <a:schemeClr val="tx1"/>
                </a:solidFill>
                <a:effectLst/>
                <a:latin typeface="+mn-lt"/>
                <a:ea typeface="+mn-ea"/>
                <a:cs typeface="+mn-cs"/>
              </a:rPr>
              <a:t> Russell (of the Jehovah’s Witnesses), Joseph Smith (of the Mormons), the Pope (Roman Catholic Church) and Lightning Deng (of Eastern Lightning</a:t>
            </a:r>
            <a:r>
              <a:rPr lang="en-US" sz="1200" kern="1200" baseline="300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Often, the leader of the cult will write a book, and the words of that book will be considered to be direct revelation from God.  But not all false teachers are famous – some are just leaders of a small group.</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When we place our ultimate trust in the authority of a single man, we will find ourselves heading the wrong way.  Sometimes, the pastor of a church can exercise too much direction and control over the congregation.  When someone disagrees with him and chooses to leave the group, they are slandered and considered a troublemaker.  There is only one source of authority that is worthy of our complete trust: The Bible.  If anyone claims to have an “extra” revelation or a special interpretation of the Bible, run away, fast!  You must know these verses – memorize them and cling to them:</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pPr lvl="0"/>
            <a:r>
              <a:rPr lang="en-US" sz="1200" b="1" kern="1200" dirty="0" smtClean="0">
                <a:solidFill>
                  <a:schemeClr val="tx1"/>
                </a:solidFill>
                <a:effectLst/>
                <a:latin typeface="+mn-lt"/>
                <a:ea typeface="+mn-ea"/>
                <a:cs typeface="+mn-cs"/>
              </a:rPr>
              <a:t>2 Timothy 3:16,17</a:t>
            </a:r>
            <a:r>
              <a:rPr lang="en-US" sz="1200" kern="1200" dirty="0" smtClean="0">
                <a:solidFill>
                  <a:schemeClr val="tx1"/>
                </a:solidFill>
                <a:effectLst/>
                <a:latin typeface="+mn-lt"/>
                <a:ea typeface="+mn-ea"/>
                <a:cs typeface="+mn-cs"/>
              </a:rPr>
              <a:t>   Only the Bible is God-breathed, not the individual teaching of a man (</a:t>
            </a:r>
            <a:r>
              <a:rPr lang="en-US" sz="1200" b="1" kern="1200" dirty="0" smtClean="0">
                <a:solidFill>
                  <a:schemeClr val="tx1"/>
                </a:solidFill>
                <a:effectLst/>
                <a:latin typeface="+mn-lt"/>
                <a:ea typeface="+mn-ea"/>
                <a:cs typeface="+mn-cs"/>
              </a:rPr>
              <a:t>2 Peter 1:20,21</a:t>
            </a:r>
            <a:r>
              <a:rPr lang="en-US" sz="1200" kern="1200" dirty="0" smtClean="0">
                <a:solidFill>
                  <a:schemeClr val="tx1"/>
                </a:solidFill>
                <a:effectLst/>
                <a:latin typeface="+mn-lt"/>
                <a:ea typeface="+mn-ea"/>
                <a:cs typeface="+mn-cs"/>
              </a:rPr>
              <a:t>).  It alone is enough for Christians to live and grow.</a:t>
            </a:r>
            <a:endParaRPr lang="en-US" dirty="0" smtClean="0">
              <a:effectLst/>
            </a:endParaRPr>
          </a:p>
          <a:p>
            <a:pPr lvl="0"/>
            <a:r>
              <a:rPr lang="en-US" sz="1200" b="1" kern="1200" dirty="0" smtClean="0">
                <a:solidFill>
                  <a:schemeClr val="tx1"/>
                </a:solidFill>
                <a:effectLst/>
                <a:latin typeface="+mn-lt"/>
                <a:ea typeface="+mn-ea"/>
                <a:cs typeface="+mn-cs"/>
              </a:rPr>
              <a:t>Revelation 22:18,19 </a:t>
            </a:r>
            <a:r>
              <a:rPr lang="en-US" sz="1200" kern="1200" dirty="0" smtClean="0">
                <a:solidFill>
                  <a:schemeClr val="tx1"/>
                </a:solidFill>
                <a:effectLst/>
                <a:latin typeface="+mn-lt"/>
                <a:ea typeface="+mn-ea"/>
                <a:cs typeface="+mn-cs"/>
              </a:rPr>
              <a:t>  warns us that anyone who adds to the Bible will be punished.</a:t>
            </a:r>
            <a:endParaRPr lang="en-US" dirty="0" smtClean="0">
              <a:effectLst/>
            </a:endParaRPr>
          </a:p>
          <a:p>
            <a:pPr lvl="0"/>
            <a:r>
              <a:rPr lang="en-US" sz="1200" b="1" kern="1200" dirty="0" smtClean="0">
                <a:solidFill>
                  <a:schemeClr val="tx1"/>
                </a:solidFill>
                <a:effectLst/>
                <a:latin typeface="+mn-lt"/>
                <a:ea typeface="+mn-ea"/>
                <a:cs typeface="+mn-cs"/>
              </a:rPr>
              <a:t>Galatians 1:8,9</a:t>
            </a:r>
            <a:r>
              <a:rPr lang="en-US" sz="1200" kern="1200" dirty="0" smtClean="0">
                <a:solidFill>
                  <a:schemeClr val="tx1"/>
                </a:solidFill>
                <a:effectLst/>
                <a:latin typeface="+mn-lt"/>
                <a:ea typeface="+mn-ea"/>
                <a:cs typeface="+mn-cs"/>
              </a:rPr>
              <a:t>   warns that anyone who preaches a gospel contrary to the Bible will be condemned.</a:t>
            </a:r>
            <a:endParaRPr lang="en-US" dirty="0" smtClean="0">
              <a:effectLst/>
            </a:endParaRPr>
          </a:p>
          <a:p>
            <a:pPr lvl="0"/>
            <a:r>
              <a:rPr lang="en-US" sz="1200" b="1" kern="1200" dirty="0" smtClean="0">
                <a:solidFill>
                  <a:schemeClr val="tx1"/>
                </a:solidFill>
                <a:effectLst/>
                <a:latin typeface="+mn-lt"/>
                <a:ea typeface="+mn-ea"/>
                <a:cs typeface="+mn-cs"/>
              </a:rPr>
              <a:t>Isaiah 1:18 </a:t>
            </a:r>
            <a:r>
              <a:rPr lang="en-US" sz="1200" kern="1200" dirty="0" smtClean="0">
                <a:solidFill>
                  <a:schemeClr val="tx1"/>
                </a:solidFill>
                <a:effectLst/>
                <a:latin typeface="+mn-lt"/>
                <a:ea typeface="+mn-ea"/>
                <a:cs typeface="+mn-cs"/>
              </a:rPr>
              <a:t> shows that God encourages us to reason together about the truth.  If the leader of your group every makes you feel bad for asking questions, he may be trying to keep you from discovering the truth.</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C5C037F7-017C-45AB-A680-DE862E149EE8}" type="slidenum">
              <a:rPr lang="en-US" smtClean="0"/>
              <a:t>10</a:t>
            </a:fld>
            <a:endParaRPr lang="en-US"/>
          </a:p>
        </p:txBody>
      </p:sp>
    </p:spTree>
    <p:extLst>
      <p:ext uri="{BB962C8B-B14F-4D97-AF65-F5344CB8AC3E}">
        <p14:creationId xmlns:p14="http://schemas.microsoft.com/office/powerpoint/2010/main" val="19231772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Almost every false teacher will lie about the identity of Jesus.  They will deny that He is really God, they will deny that he was really a physical man, they will deny that He is the only Savior, they will deny His resurrection from the dead, etc.  We must be clear on what the Bible, our source of authority, says about who Jesus is.</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u="sng" kern="1200" dirty="0" smtClean="0">
                <a:solidFill>
                  <a:schemeClr val="tx1"/>
                </a:solidFill>
                <a:effectLst/>
                <a:latin typeface="+mn-lt"/>
                <a:ea typeface="+mn-ea"/>
                <a:cs typeface="+mn-cs"/>
              </a:rPr>
              <a:t>Jesus is God</a:t>
            </a:r>
            <a:endParaRPr lang="en-US" dirty="0" smtClean="0">
              <a:effectLst/>
            </a:endParaRPr>
          </a:p>
          <a:p>
            <a:r>
              <a:rPr lang="en-US" sz="1200" b="1" kern="1200" dirty="0" smtClean="0">
                <a:solidFill>
                  <a:schemeClr val="tx1"/>
                </a:solidFill>
                <a:effectLst/>
                <a:latin typeface="+mn-lt"/>
                <a:ea typeface="+mn-ea"/>
                <a:cs typeface="+mn-cs"/>
              </a:rPr>
              <a:t>Isaiah 9:6</a:t>
            </a:r>
            <a:r>
              <a:rPr lang="en-US" sz="1200" kern="1200" dirty="0" smtClean="0">
                <a:solidFill>
                  <a:schemeClr val="tx1"/>
                </a:solidFill>
                <a:effectLst/>
                <a:latin typeface="+mn-lt"/>
                <a:ea typeface="+mn-ea"/>
                <a:cs typeface="+mn-cs"/>
              </a:rPr>
              <a:t>   calls Christ "mighty God" and “everlasting Father”</a:t>
            </a:r>
            <a:endParaRPr lang="en-US" dirty="0" smtClean="0">
              <a:effectLst/>
            </a:endParaRPr>
          </a:p>
          <a:p>
            <a:r>
              <a:rPr lang="en-US" sz="1200" b="1" kern="1200" dirty="0" smtClean="0">
                <a:solidFill>
                  <a:schemeClr val="tx1"/>
                </a:solidFill>
                <a:effectLst/>
                <a:latin typeface="+mn-lt"/>
                <a:ea typeface="+mn-ea"/>
                <a:cs typeface="+mn-cs"/>
              </a:rPr>
              <a:t>Matthew 1:23</a:t>
            </a:r>
            <a:r>
              <a:rPr lang="en-US" sz="1200" kern="1200" dirty="0" smtClean="0">
                <a:solidFill>
                  <a:schemeClr val="tx1"/>
                </a:solidFill>
                <a:effectLst/>
                <a:latin typeface="+mn-lt"/>
                <a:ea typeface="+mn-ea"/>
                <a:cs typeface="+mn-cs"/>
              </a:rPr>
              <a:t>   Jesus is Immanuel = "God with us"</a:t>
            </a:r>
            <a:endParaRPr lang="en-US" dirty="0" smtClean="0">
              <a:effectLst/>
            </a:endParaRPr>
          </a:p>
          <a:p>
            <a:r>
              <a:rPr lang="en-US" sz="1200" b="1" kern="1200" dirty="0" smtClean="0">
                <a:solidFill>
                  <a:schemeClr val="tx1"/>
                </a:solidFill>
                <a:effectLst/>
                <a:latin typeface="+mn-lt"/>
                <a:ea typeface="+mn-ea"/>
                <a:cs typeface="+mn-cs"/>
              </a:rPr>
              <a:t>John 20:28</a:t>
            </a:r>
            <a:r>
              <a:rPr lang="en-US" sz="1200" kern="1200" dirty="0" smtClean="0">
                <a:solidFill>
                  <a:schemeClr val="tx1"/>
                </a:solidFill>
                <a:effectLst/>
                <a:latin typeface="+mn-lt"/>
                <a:ea typeface="+mn-ea"/>
                <a:cs typeface="+mn-cs"/>
              </a:rPr>
              <a:t>   "My Lord and my God" is accepted by Jesus</a:t>
            </a:r>
            <a:endParaRPr lang="en-US" dirty="0" smtClean="0">
              <a:effectLst/>
            </a:endParaRPr>
          </a:p>
          <a:p>
            <a:r>
              <a:rPr lang="en-US" sz="1200" b="1" kern="1200" dirty="0" smtClean="0">
                <a:solidFill>
                  <a:schemeClr val="tx1"/>
                </a:solidFill>
                <a:effectLst/>
                <a:latin typeface="+mn-lt"/>
                <a:ea typeface="+mn-ea"/>
                <a:cs typeface="+mn-cs"/>
              </a:rPr>
              <a:t>Colossians 2:9</a:t>
            </a:r>
            <a:r>
              <a:rPr lang="en-US" sz="1200" kern="1200" dirty="0" smtClean="0">
                <a:solidFill>
                  <a:schemeClr val="tx1"/>
                </a:solidFill>
                <a:effectLst/>
                <a:latin typeface="+mn-lt"/>
                <a:ea typeface="+mn-ea"/>
                <a:cs typeface="+mn-cs"/>
              </a:rPr>
              <a:t>   In Jesus, God dwells in bodily form</a:t>
            </a:r>
            <a:endParaRPr lang="en-US" dirty="0" smtClean="0">
              <a:effectLst/>
            </a:endParaRPr>
          </a:p>
          <a:p>
            <a:r>
              <a:rPr lang="en-US" sz="1200" b="1" kern="1200" dirty="0" smtClean="0">
                <a:solidFill>
                  <a:schemeClr val="tx1"/>
                </a:solidFill>
                <a:effectLst/>
                <a:latin typeface="+mn-lt"/>
                <a:ea typeface="+mn-ea"/>
                <a:cs typeface="+mn-cs"/>
              </a:rPr>
              <a:t>Hebrews 1:3,8</a:t>
            </a:r>
            <a:r>
              <a:rPr lang="en-US" sz="1200" kern="1200" dirty="0" smtClean="0">
                <a:solidFill>
                  <a:schemeClr val="tx1"/>
                </a:solidFill>
                <a:effectLst/>
                <a:latin typeface="+mn-lt"/>
                <a:ea typeface="+mn-ea"/>
                <a:cs typeface="+mn-cs"/>
              </a:rPr>
              <a:t>   The Father calls Jesus “God”</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u="sng" kern="1200" dirty="0" smtClean="0">
                <a:solidFill>
                  <a:schemeClr val="tx1"/>
                </a:solidFill>
                <a:effectLst/>
                <a:latin typeface="+mn-lt"/>
                <a:ea typeface="+mn-ea"/>
                <a:cs typeface="+mn-cs"/>
              </a:rPr>
              <a:t>Jesus was a physical man</a:t>
            </a:r>
            <a:endParaRPr lang="en-US" dirty="0" smtClean="0">
              <a:effectLst/>
            </a:endParaRPr>
          </a:p>
          <a:p>
            <a:r>
              <a:rPr lang="en-US" sz="1200" b="1" kern="1200" dirty="0" smtClean="0">
                <a:solidFill>
                  <a:schemeClr val="tx1"/>
                </a:solidFill>
                <a:effectLst/>
                <a:latin typeface="+mn-lt"/>
                <a:ea typeface="+mn-ea"/>
                <a:cs typeface="+mn-cs"/>
              </a:rPr>
              <a:t>1 Timothy 3:16</a:t>
            </a:r>
            <a:r>
              <a:rPr lang="en-US" sz="1200" kern="1200" dirty="0" smtClean="0">
                <a:solidFill>
                  <a:schemeClr val="tx1"/>
                </a:solidFill>
                <a:effectLst/>
                <a:latin typeface="+mn-lt"/>
                <a:ea typeface="+mn-ea"/>
                <a:cs typeface="+mn-cs"/>
              </a:rPr>
              <a:t>   He appeared in the body</a:t>
            </a:r>
            <a:endParaRPr lang="en-US" dirty="0" smtClean="0">
              <a:effectLst/>
            </a:endParaRPr>
          </a:p>
          <a:p>
            <a:r>
              <a:rPr lang="en-US" sz="1200" b="1" kern="1200" dirty="0" smtClean="0">
                <a:solidFill>
                  <a:schemeClr val="tx1"/>
                </a:solidFill>
                <a:effectLst/>
                <a:latin typeface="+mn-lt"/>
                <a:ea typeface="+mn-ea"/>
                <a:cs typeface="+mn-cs"/>
              </a:rPr>
              <a:t>1 John 4:2</a:t>
            </a:r>
            <a:r>
              <a:rPr lang="en-US" sz="1200" kern="1200" dirty="0" smtClean="0">
                <a:solidFill>
                  <a:schemeClr val="tx1"/>
                </a:solidFill>
                <a:effectLst/>
                <a:latin typeface="+mn-lt"/>
                <a:ea typeface="+mn-ea"/>
                <a:cs typeface="+mn-cs"/>
              </a:rPr>
              <a:t>   Jesus Christ has come in the flesh</a:t>
            </a:r>
            <a:endParaRPr lang="en-US" dirty="0" smtClean="0">
              <a:effectLst/>
            </a:endParaRPr>
          </a:p>
          <a:p>
            <a:r>
              <a:rPr lang="en-US" sz="1200" b="1" kern="1200" dirty="0" smtClean="0">
                <a:solidFill>
                  <a:schemeClr val="tx1"/>
                </a:solidFill>
                <a:effectLst/>
                <a:latin typeface="+mn-lt"/>
                <a:ea typeface="+mn-ea"/>
                <a:cs typeface="+mn-cs"/>
              </a:rPr>
              <a:t>2 John 7 </a:t>
            </a:r>
            <a:r>
              <a:rPr lang="en-US" sz="1200" kern="1200" dirty="0" smtClean="0">
                <a:solidFill>
                  <a:schemeClr val="tx1"/>
                </a:solidFill>
                <a:effectLst/>
                <a:latin typeface="+mn-lt"/>
                <a:ea typeface="+mn-ea"/>
                <a:cs typeface="+mn-cs"/>
              </a:rPr>
              <a:t>  How to tell a deceiver</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u="sng" kern="1200" dirty="0" smtClean="0">
                <a:solidFill>
                  <a:schemeClr val="tx1"/>
                </a:solidFill>
                <a:effectLst/>
                <a:latin typeface="+mn-lt"/>
                <a:ea typeface="+mn-ea"/>
                <a:cs typeface="+mn-cs"/>
              </a:rPr>
              <a:t>Jesus is the only way to heaven</a:t>
            </a:r>
            <a:endParaRPr lang="en-US" dirty="0" smtClean="0">
              <a:effectLst/>
            </a:endParaRPr>
          </a:p>
          <a:p>
            <a:r>
              <a:rPr lang="en-US" sz="1200" b="1" kern="1200" dirty="0" smtClean="0">
                <a:solidFill>
                  <a:schemeClr val="tx1"/>
                </a:solidFill>
                <a:effectLst/>
                <a:latin typeface="+mn-lt"/>
                <a:ea typeface="+mn-ea"/>
                <a:cs typeface="+mn-cs"/>
              </a:rPr>
              <a:t>John 14:6 </a:t>
            </a:r>
            <a:r>
              <a:rPr lang="en-US" sz="1200" kern="1200" dirty="0" smtClean="0">
                <a:solidFill>
                  <a:schemeClr val="tx1"/>
                </a:solidFill>
                <a:effectLst/>
                <a:latin typeface="+mn-lt"/>
                <a:ea typeface="+mn-ea"/>
                <a:cs typeface="+mn-cs"/>
              </a:rPr>
              <a:t>  I am the way, no one comes except through Me</a:t>
            </a:r>
            <a:endParaRPr lang="en-US" dirty="0" smtClean="0">
              <a:effectLst/>
            </a:endParaRPr>
          </a:p>
          <a:p>
            <a:r>
              <a:rPr lang="en-US" sz="1200" b="1" kern="1200" dirty="0" smtClean="0">
                <a:solidFill>
                  <a:schemeClr val="tx1"/>
                </a:solidFill>
                <a:effectLst/>
                <a:latin typeface="+mn-lt"/>
                <a:ea typeface="+mn-ea"/>
                <a:cs typeface="+mn-cs"/>
              </a:rPr>
              <a:t>Acts 4:12</a:t>
            </a:r>
            <a:r>
              <a:rPr lang="en-US" sz="1200" kern="1200" dirty="0" smtClean="0">
                <a:solidFill>
                  <a:schemeClr val="tx1"/>
                </a:solidFill>
                <a:effectLst/>
                <a:latin typeface="+mn-lt"/>
                <a:ea typeface="+mn-ea"/>
                <a:cs typeface="+mn-cs"/>
              </a:rPr>
              <a:t>   Salvation is found in no one else</a:t>
            </a:r>
            <a:endParaRPr lang="en-US" dirty="0"/>
          </a:p>
        </p:txBody>
      </p:sp>
      <p:sp>
        <p:nvSpPr>
          <p:cNvPr id="4" name="Slide Number Placeholder 3"/>
          <p:cNvSpPr>
            <a:spLocks noGrp="1"/>
          </p:cNvSpPr>
          <p:nvPr>
            <p:ph type="sldNum" sz="quarter" idx="10"/>
          </p:nvPr>
        </p:nvSpPr>
        <p:spPr/>
        <p:txBody>
          <a:bodyPr/>
          <a:lstStyle/>
          <a:p>
            <a:fld id="{C5C037F7-017C-45AB-A680-DE862E149EE8}" type="slidenum">
              <a:rPr lang="en-US" smtClean="0"/>
              <a:t>11</a:t>
            </a:fld>
            <a:endParaRPr lang="en-US"/>
          </a:p>
        </p:txBody>
      </p:sp>
    </p:spTree>
    <p:extLst>
      <p:ext uri="{BB962C8B-B14F-4D97-AF65-F5344CB8AC3E}">
        <p14:creationId xmlns:p14="http://schemas.microsoft.com/office/powerpoint/2010/main" val="26822963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Many false teachers have a hidden agenda – they often seek to trap their members into a life of activity and financial contributions to their cause (often, the enrichment and power of their leader).  Something that sets true Christianity apart from every other religion is the process of salvation.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While every other religion seeks to bring man back to God through a series of good works, the Bible teaches that Jesus Christ actually brings man to God through his self-sacrifice.  From beginning to end, the Bible makes it clear that true salvation is a gift that we receive when we put our faith in the sacrifice of Jesus Christ by God’s grace.  Most false teachers develop a legalistic process that members must follow, allowing them to control the group by measuring behavior, relationships with outsider, etc.</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b="1" kern="1200" dirty="0" smtClean="0">
                <a:solidFill>
                  <a:schemeClr val="tx1"/>
                </a:solidFill>
                <a:effectLst/>
                <a:latin typeface="+mn-lt"/>
                <a:ea typeface="+mn-ea"/>
                <a:cs typeface="+mn-cs"/>
              </a:rPr>
              <a:t>Genesis 15:6</a:t>
            </a:r>
            <a:r>
              <a:rPr lang="en-US" sz="1200" kern="1200" dirty="0" smtClean="0">
                <a:solidFill>
                  <a:schemeClr val="tx1"/>
                </a:solidFill>
                <a:effectLst/>
                <a:latin typeface="+mn-lt"/>
                <a:ea typeface="+mn-ea"/>
                <a:cs typeface="+mn-cs"/>
              </a:rPr>
              <a:t>  The first mention of righteousness resulted from belief</a:t>
            </a:r>
            <a:endParaRPr lang="en-US" dirty="0" smtClean="0">
              <a:effectLst/>
            </a:endParaRPr>
          </a:p>
          <a:p>
            <a:r>
              <a:rPr lang="en-US" sz="1200" b="1" kern="1200" dirty="0" smtClean="0">
                <a:solidFill>
                  <a:schemeClr val="tx1"/>
                </a:solidFill>
                <a:effectLst/>
                <a:latin typeface="+mn-lt"/>
                <a:ea typeface="+mn-ea"/>
                <a:cs typeface="+mn-cs"/>
              </a:rPr>
              <a:t>Isaiah 53:4,5</a:t>
            </a:r>
            <a:r>
              <a:rPr lang="en-US" sz="1200" kern="1200" dirty="0" smtClean="0">
                <a:solidFill>
                  <a:schemeClr val="tx1"/>
                </a:solidFill>
                <a:effectLst/>
                <a:latin typeface="+mn-lt"/>
                <a:ea typeface="+mn-ea"/>
                <a:cs typeface="+mn-cs"/>
              </a:rPr>
              <a:t>  Jesus brought us peace by His punishment</a:t>
            </a:r>
            <a:endParaRPr lang="en-US" dirty="0" smtClean="0">
              <a:effectLst/>
            </a:endParaRPr>
          </a:p>
          <a:p>
            <a:r>
              <a:rPr lang="en-US" sz="1200" b="1" kern="1200" dirty="0" smtClean="0">
                <a:solidFill>
                  <a:schemeClr val="tx1"/>
                </a:solidFill>
                <a:effectLst/>
                <a:latin typeface="+mn-lt"/>
                <a:ea typeface="+mn-ea"/>
                <a:cs typeface="+mn-cs"/>
              </a:rPr>
              <a:t>Romans 6:23 </a:t>
            </a:r>
            <a:r>
              <a:rPr lang="en-US" sz="1200" kern="1200" dirty="0" smtClean="0">
                <a:solidFill>
                  <a:schemeClr val="tx1"/>
                </a:solidFill>
                <a:effectLst/>
                <a:latin typeface="+mn-lt"/>
                <a:ea typeface="+mn-ea"/>
                <a:cs typeface="+mn-cs"/>
              </a:rPr>
              <a:t> All deserve death, but can receive the gift of salvation</a:t>
            </a:r>
            <a:endParaRPr lang="en-US" dirty="0" smtClean="0">
              <a:effectLst/>
            </a:endParaRPr>
          </a:p>
          <a:p>
            <a:r>
              <a:rPr lang="en-US" sz="1200" b="1" kern="1200" dirty="0" smtClean="0">
                <a:solidFill>
                  <a:schemeClr val="tx1"/>
                </a:solidFill>
                <a:effectLst/>
                <a:latin typeface="+mn-lt"/>
                <a:ea typeface="+mn-ea"/>
                <a:cs typeface="+mn-cs"/>
              </a:rPr>
              <a:t>Galatians 2:16</a:t>
            </a:r>
            <a:r>
              <a:rPr lang="en-US" sz="1200" kern="1200" dirty="0" smtClean="0">
                <a:solidFill>
                  <a:schemeClr val="tx1"/>
                </a:solidFill>
                <a:effectLst/>
                <a:latin typeface="+mn-lt"/>
                <a:ea typeface="+mn-ea"/>
                <a:cs typeface="+mn-cs"/>
              </a:rPr>
              <a:t>  Religious rituals do not save</a:t>
            </a:r>
            <a:endParaRPr lang="en-US" dirty="0" smtClean="0">
              <a:effectLst/>
            </a:endParaRPr>
          </a:p>
          <a:p>
            <a:r>
              <a:rPr lang="en-US" sz="1200" b="1" kern="1200" dirty="0" smtClean="0">
                <a:solidFill>
                  <a:schemeClr val="tx1"/>
                </a:solidFill>
                <a:effectLst/>
                <a:latin typeface="+mn-lt"/>
                <a:ea typeface="+mn-ea"/>
                <a:cs typeface="+mn-cs"/>
              </a:rPr>
              <a:t>1 Peter 2:24</a:t>
            </a:r>
            <a:r>
              <a:rPr lang="en-US" sz="1200" kern="1200" dirty="0" smtClean="0">
                <a:solidFill>
                  <a:schemeClr val="tx1"/>
                </a:solidFill>
                <a:effectLst/>
                <a:latin typeface="+mn-lt"/>
                <a:ea typeface="+mn-ea"/>
                <a:cs typeface="+mn-cs"/>
              </a:rPr>
              <a:t>  Christ's death allows salvation</a:t>
            </a:r>
            <a:endParaRPr lang="en-US" dirty="0" smtClean="0">
              <a:effectLst/>
            </a:endParaRPr>
          </a:p>
          <a:p>
            <a:r>
              <a:rPr lang="en-US" sz="1200" b="1" kern="1200" dirty="0" smtClean="0">
                <a:solidFill>
                  <a:schemeClr val="tx1"/>
                </a:solidFill>
                <a:effectLst/>
                <a:latin typeface="+mn-lt"/>
                <a:ea typeface="+mn-ea"/>
                <a:cs typeface="+mn-cs"/>
              </a:rPr>
              <a:t>Ephesians 2:8,9</a:t>
            </a:r>
            <a:r>
              <a:rPr lang="en-US" sz="1200" kern="1200" dirty="0" smtClean="0">
                <a:solidFill>
                  <a:schemeClr val="tx1"/>
                </a:solidFill>
                <a:effectLst/>
                <a:latin typeface="+mn-lt"/>
                <a:ea typeface="+mn-ea"/>
                <a:cs typeface="+mn-cs"/>
              </a:rPr>
              <a:t>  Salvation comes by faith, not good works</a:t>
            </a:r>
            <a:endParaRPr lang="en-US" dirty="0" smtClean="0">
              <a:effectLst/>
            </a:endParaRPr>
          </a:p>
          <a:p>
            <a:r>
              <a:rPr lang="en-US" sz="1200" b="1" kern="1200" dirty="0" smtClean="0">
                <a:solidFill>
                  <a:schemeClr val="tx1"/>
                </a:solidFill>
                <a:effectLst/>
                <a:latin typeface="+mn-lt"/>
                <a:ea typeface="+mn-ea"/>
                <a:cs typeface="+mn-cs"/>
              </a:rPr>
              <a:t>Ephesians 2:10</a:t>
            </a:r>
            <a:r>
              <a:rPr lang="en-US" sz="1200" kern="1200" dirty="0" smtClean="0">
                <a:solidFill>
                  <a:schemeClr val="tx1"/>
                </a:solidFill>
                <a:effectLst/>
                <a:latin typeface="+mn-lt"/>
                <a:ea typeface="+mn-ea"/>
                <a:cs typeface="+mn-cs"/>
              </a:rPr>
              <a:t>  Good works result from salvation</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Don’t misunderstand me about this.  While the Bible is clear that people are saved totally by the grace of God, it also indicates that real Christians will have a heart-felt desire to please God.  Their lives with be changed and they will bear “good fruit.” As we read onward in </a:t>
            </a:r>
            <a:r>
              <a:rPr lang="en-US" sz="1200" b="1" kern="1200" dirty="0" smtClean="0">
                <a:solidFill>
                  <a:schemeClr val="tx1"/>
                </a:solidFill>
                <a:effectLst/>
                <a:latin typeface="+mn-lt"/>
                <a:ea typeface="+mn-ea"/>
                <a:cs typeface="+mn-cs"/>
              </a:rPr>
              <a:t>Matthew 7:16-20</a:t>
            </a:r>
            <a:r>
              <a:rPr lang="en-US" sz="1200" kern="1200" dirty="0" smtClean="0">
                <a:solidFill>
                  <a:schemeClr val="tx1"/>
                </a:solidFill>
                <a:effectLst/>
                <a:latin typeface="+mn-lt"/>
                <a:ea typeface="+mn-ea"/>
                <a:cs typeface="+mn-cs"/>
              </a:rPr>
              <a:t>, we see that we can recognize the false teachers by their fruit.  If they claim to believe all of the things above, but do not demonstrate the fruit of the Spirit (Galatians 5:22,23), they may have knowledge in their head by lack Jesus in their heart. </a:t>
            </a:r>
            <a:endParaRPr lang="en-US" dirty="0">
              <a:effectLst/>
            </a:endParaRPr>
          </a:p>
        </p:txBody>
      </p:sp>
      <p:sp>
        <p:nvSpPr>
          <p:cNvPr id="4" name="Slide Number Placeholder 3"/>
          <p:cNvSpPr>
            <a:spLocks noGrp="1"/>
          </p:cNvSpPr>
          <p:nvPr>
            <p:ph type="sldNum" sz="quarter" idx="10"/>
          </p:nvPr>
        </p:nvSpPr>
        <p:spPr/>
        <p:txBody>
          <a:bodyPr/>
          <a:lstStyle/>
          <a:p>
            <a:fld id="{C5C037F7-017C-45AB-A680-DE862E149EE8}" type="slidenum">
              <a:rPr lang="en-US" smtClean="0"/>
              <a:t>12</a:t>
            </a:fld>
            <a:endParaRPr lang="en-US"/>
          </a:p>
        </p:txBody>
      </p:sp>
    </p:spTree>
    <p:extLst>
      <p:ext uri="{BB962C8B-B14F-4D97-AF65-F5344CB8AC3E}">
        <p14:creationId xmlns:p14="http://schemas.microsoft.com/office/powerpoint/2010/main" val="11888515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 purposely selected three things in our discussion that are good indicators of a false gospel.  In almost every case, you can </a:t>
            </a:r>
            <a:r>
              <a:rPr lang="en-US" sz="1200" b="1" kern="1200" dirty="0" smtClean="0">
                <a:solidFill>
                  <a:schemeClr val="tx1"/>
                </a:solidFill>
                <a:effectLst/>
                <a:latin typeface="+mn-lt"/>
                <a:ea typeface="+mn-ea"/>
                <a:cs typeface="+mn-cs"/>
              </a:rPr>
              <a:t>recognize a false religion by errors in one of these areas. </a:t>
            </a:r>
            <a:r>
              <a:rPr lang="en-US" sz="1200" kern="1200" dirty="0" smtClean="0">
                <a:solidFill>
                  <a:schemeClr val="tx1"/>
                </a:solidFill>
                <a:effectLst/>
                <a:latin typeface="+mn-lt"/>
                <a:ea typeface="+mn-ea"/>
                <a:cs typeface="+mn-cs"/>
              </a:rPr>
              <a:t>Please examine what the Bible teaches on these three areas.  Learn these verses and get a clear understanding of these critical truths.  When you are very clear about true Christianity, it will be easy to recognize a fake religion – a cult.</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Also, if you understand these simple but important differences, you will be ready to make a defense to anyone who asks about your faith (</a:t>
            </a:r>
            <a:r>
              <a:rPr lang="en-US" sz="1200" b="1" kern="1200" dirty="0" smtClean="0">
                <a:solidFill>
                  <a:schemeClr val="tx1"/>
                </a:solidFill>
                <a:effectLst/>
                <a:latin typeface="+mn-lt"/>
                <a:ea typeface="+mn-ea"/>
                <a:cs typeface="+mn-cs"/>
              </a:rPr>
              <a:t>1 Peter 3:15</a:t>
            </a:r>
            <a:r>
              <a:rPr lang="en-US" sz="1200" kern="1200" dirty="0" smtClean="0">
                <a:solidFill>
                  <a:schemeClr val="tx1"/>
                </a:solidFill>
                <a:effectLst/>
                <a:latin typeface="+mn-lt"/>
                <a:ea typeface="+mn-ea"/>
                <a:cs typeface="+mn-cs"/>
              </a:rPr>
              <a:t>).  And when you tell people about your faith, </a:t>
            </a:r>
            <a:r>
              <a:rPr lang="en-US" sz="1200" u="sng" kern="1200" dirty="0" smtClean="0">
                <a:solidFill>
                  <a:schemeClr val="tx1"/>
                </a:solidFill>
                <a:effectLst/>
                <a:latin typeface="+mn-lt"/>
                <a:ea typeface="+mn-ea"/>
                <a:cs typeface="+mn-cs"/>
              </a:rPr>
              <a:t>do it in a spirit of love</a:t>
            </a:r>
            <a:r>
              <a:rPr lang="en-US" sz="1200" kern="1200" dirty="0" smtClean="0">
                <a:solidFill>
                  <a:schemeClr val="tx1"/>
                </a:solidFill>
                <a:effectLst/>
                <a:latin typeface="+mn-lt"/>
                <a:ea typeface="+mn-ea"/>
                <a:cs typeface="+mn-cs"/>
              </a:rPr>
              <a:t> – it is hard for anyone to argue with a loving person who patiently shares the truth. (</a:t>
            </a:r>
            <a:r>
              <a:rPr lang="en-US" sz="1200" b="1" kern="1200" dirty="0" smtClean="0">
                <a:solidFill>
                  <a:schemeClr val="tx1"/>
                </a:solidFill>
                <a:effectLst/>
                <a:latin typeface="+mn-lt"/>
                <a:ea typeface="+mn-ea"/>
                <a:cs typeface="+mn-cs"/>
              </a:rPr>
              <a:t>John 13:34,35</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2 Timothy 2:24-26</a:t>
            </a:r>
            <a:r>
              <a:rPr lang="en-US" sz="1200" kern="1200" dirty="0" smtClean="0">
                <a:solidFill>
                  <a:schemeClr val="tx1"/>
                </a:solidFill>
                <a:effectLst/>
                <a:latin typeface="+mn-lt"/>
                <a:ea typeface="+mn-ea"/>
                <a:cs typeface="+mn-cs"/>
              </a:rPr>
              <a:t>) </a:t>
            </a:r>
            <a:endParaRPr lang="en-US" dirty="0" smtClean="0">
              <a:effectLst/>
            </a:endParaRPr>
          </a:p>
        </p:txBody>
      </p:sp>
      <p:sp>
        <p:nvSpPr>
          <p:cNvPr id="4" name="Slide Number Placeholder 3"/>
          <p:cNvSpPr>
            <a:spLocks noGrp="1"/>
          </p:cNvSpPr>
          <p:nvPr>
            <p:ph type="sldNum" sz="quarter" idx="10"/>
          </p:nvPr>
        </p:nvSpPr>
        <p:spPr/>
        <p:txBody>
          <a:bodyPr/>
          <a:lstStyle/>
          <a:p>
            <a:fld id="{C5C037F7-017C-45AB-A680-DE862E149EE8}" type="slidenum">
              <a:rPr lang="en-US" smtClean="0"/>
              <a:t>13</a:t>
            </a:fld>
            <a:endParaRPr lang="en-US"/>
          </a:p>
        </p:txBody>
      </p:sp>
    </p:spTree>
    <p:extLst>
      <p:ext uri="{BB962C8B-B14F-4D97-AF65-F5344CB8AC3E}">
        <p14:creationId xmlns:p14="http://schemas.microsoft.com/office/powerpoint/2010/main" val="32919980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the same way, the Bible contains many warnings about false teachers.  Here are just a few examples:</a:t>
            </a:r>
            <a:endParaRPr lang="en-US" dirty="0" smtClean="0">
              <a:effectLst/>
            </a:endParaRPr>
          </a:p>
          <a:p>
            <a:r>
              <a:rPr lang="en-US" sz="1200" b="1" kern="1200" dirty="0" smtClean="0">
                <a:solidFill>
                  <a:schemeClr val="tx1"/>
                </a:solidFill>
                <a:effectLst/>
                <a:latin typeface="+mn-lt"/>
                <a:ea typeface="+mn-ea"/>
                <a:cs typeface="+mn-cs"/>
              </a:rPr>
              <a:t>Matthew 7:15  </a:t>
            </a:r>
            <a:r>
              <a:rPr lang="en-US" sz="1200" kern="1200" dirty="0" smtClean="0">
                <a:solidFill>
                  <a:schemeClr val="tx1"/>
                </a:solidFill>
                <a:effectLst/>
                <a:latin typeface="+mn-lt"/>
                <a:ea typeface="+mn-ea"/>
                <a:cs typeface="+mn-cs"/>
              </a:rPr>
              <a:t>Early in the New Testament, Jesus warned us to watch out for false prophets – they come to us dressed in sheep’s clothing, but inside, they are hungry wolves.  </a:t>
            </a:r>
            <a:endParaRPr lang="en-US" dirty="0" smtClean="0">
              <a:effectLst/>
            </a:endParaRPr>
          </a:p>
          <a:p>
            <a:r>
              <a:rPr lang="en-US" sz="1200" b="1" kern="1200" dirty="0" smtClean="0">
                <a:solidFill>
                  <a:schemeClr val="tx1"/>
                </a:solidFill>
                <a:effectLst/>
                <a:latin typeface="+mn-lt"/>
                <a:ea typeface="+mn-ea"/>
                <a:cs typeface="+mn-cs"/>
              </a:rPr>
              <a:t>Acts 20:28-30</a:t>
            </a:r>
            <a:r>
              <a:rPr lang="en-US" sz="1200" kern="1200" dirty="0" smtClean="0">
                <a:solidFill>
                  <a:schemeClr val="tx1"/>
                </a:solidFill>
                <a:effectLst/>
                <a:latin typeface="+mn-lt"/>
                <a:ea typeface="+mn-ea"/>
                <a:cs typeface="+mn-cs"/>
              </a:rPr>
              <a:t>  Paul warns the leaders of growing churches against people who will rise up and twist the truth, hungry wolves ready to destroy the church.</a:t>
            </a:r>
            <a:endParaRPr lang="en-US" dirty="0" smtClean="0">
              <a:effectLst/>
            </a:endParaRPr>
          </a:p>
          <a:p>
            <a:r>
              <a:rPr lang="en-US" sz="1200" b="1" kern="1200" dirty="0" smtClean="0">
                <a:solidFill>
                  <a:schemeClr val="tx1"/>
                </a:solidFill>
                <a:effectLst/>
                <a:latin typeface="+mn-lt"/>
                <a:ea typeface="+mn-ea"/>
                <a:cs typeface="+mn-cs"/>
              </a:rPr>
              <a:t>2 Peter 2:1-3  </a:t>
            </a:r>
            <a:r>
              <a:rPr lang="en-US" sz="1200" kern="1200" dirty="0" smtClean="0">
                <a:solidFill>
                  <a:schemeClr val="tx1"/>
                </a:solidFill>
                <a:effectLst/>
                <a:latin typeface="+mn-lt"/>
                <a:ea typeface="+mn-ea"/>
                <a:cs typeface="+mn-cs"/>
              </a:rPr>
              <a:t>Peter warns us to beware of these false teachers who will show up around us, even in the church, and will try to lead you away from the truth.  Sadly, many who are not paying attention will follow them in their wrong teachings.</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These are very serious warnings from our Lord and those that He put in authority over the early church.  We must pay attention so that we are not deceived!</a:t>
            </a:r>
            <a:endParaRPr lang="en-US" dirty="0" smtClean="0">
              <a:effectLst/>
            </a:endParaRPr>
          </a:p>
        </p:txBody>
      </p:sp>
      <p:sp>
        <p:nvSpPr>
          <p:cNvPr id="4" name="Slide Number Placeholder 3"/>
          <p:cNvSpPr>
            <a:spLocks noGrp="1"/>
          </p:cNvSpPr>
          <p:nvPr>
            <p:ph type="sldNum" sz="quarter" idx="10"/>
          </p:nvPr>
        </p:nvSpPr>
        <p:spPr/>
        <p:txBody>
          <a:bodyPr/>
          <a:lstStyle/>
          <a:p>
            <a:fld id="{C5C037F7-017C-45AB-A680-DE862E149EE8}" type="slidenum">
              <a:rPr lang="en-US" smtClean="0"/>
              <a:t>2</a:t>
            </a:fld>
            <a:endParaRPr lang="en-US"/>
          </a:p>
        </p:txBody>
      </p:sp>
    </p:spTree>
    <p:extLst>
      <p:ext uri="{BB962C8B-B14F-4D97-AF65-F5344CB8AC3E}">
        <p14:creationId xmlns:p14="http://schemas.microsoft.com/office/powerpoint/2010/main" val="4245843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{Hold up a thorn branch on which grapes have been stuck}  At first glance, this plant might appear to the untrained eye to be a grape bush.  You’ll notice that it has delicious fruit attached to it.  In the same way, some religious groups appear very nice at first glance.  But when you look more carefully, there is something very ugly and dangerous hiding just under the surface.  (The Bible often uses thorns as a picture of the curse of sin.)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the same way, we are commanded to train ourselves to examine every spiritual truth carefully:  </a:t>
            </a:r>
            <a:r>
              <a:rPr lang="en-US" sz="1200" b="1" kern="1200" dirty="0" smtClean="0">
                <a:solidFill>
                  <a:schemeClr val="tx1"/>
                </a:solidFill>
                <a:effectLst/>
                <a:latin typeface="+mn-lt"/>
                <a:ea typeface="+mn-ea"/>
                <a:cs typeface="+mn-cs"/>
              </a:rPr>
              <a:t>1 Thessalonians 5:21,22 </a:t>
            </a:r>
            <a:r>
              <a:rPr lang="en-US" sz="1200" kern="1200" dirty="0" smtClean="0">
                <a:solidFill>
                  <a:schemeClr val="tx1"/>
                </a:solidFill>
                <a:effectLst/>
                <a:latin typeface="+mn-lt"/>
                <a:ea typeface="+mn-ea"/>
                <a:cs typeface="+mn-cs"/>
              </a:rPr>
              <a:t>“Test  everything. Hold on to the good. Avoid every kind of evil.”  We must grow up to be mature Christians so that we will not be deceived by the cunning and crafty ones (</a:t>
            </a:r>
            <a:r>
              <a:rPr lang="en-US" sz="1200" b="1" kern="1200" dirty="0" smtClean="0">
                <a:solidFill>
                  <a:schemeClr val="tx1"/>
                </a:solidFill>
                <a:effectLst/>
                <a:latin typeface="+mn-lt"/>
                <a:ea typeface="+mn-ea"/>
                <a:cs typeface="+mn-cs"/>
              </a:rPr>
              <a:t>Ephesians 4:14</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When I moved to China, I was warned about the risk of counterfeit 100 RMB bills.  I was taught to examine each bill carefully: feel the hair and look at the number 100 on an angle.  When you get to know the appearance of real money, it is much easier to recognize fake money if someone gives it to you.</a:t>
            </a:r>
            <a:endParaRPr lang="en-US" dirty="0" smtClean="0">
              <a:effectLst/>
            </a:endParaRPr>
          </a:p>
        </p:txBody>
      </p:sp>
      <p:sp>
        <p:nvSpPr>
          <p:cNvPr id="4" name="Slide Number Placeholder 3"/>
          <p:cNvSpPr>
            <a:spLocks noGrp="1"/>
          </p:cNvSpPr>
          <p:nvPr>
            <p:ph type="sldNum" sz="quarter" idx="10"/>
          </p:nvPr>
        </p:nvSpPr>
        <p:spPr/>
        <p:txBody>
          <a:bodyPr/>
          <a:lstStyle/>
          <a:p>
            <a:fld id="{C5C037F7-017C-45AB-A680-DE862E149EE8}" type="slidenum">
              <a:rPr lang="en-US" smtClean="0"/>
              <a:t>3</a:t>
            </a:fld>
            <a:endParaRPr lang="en-US"/>
          </a:p>
        </p:txBody>
      </p:sp>
    </p:spTree>
    <p:extLst>
      <p:ext uri="{BB962C8B-B14F-4D97-AF65-F5344CB8AC3E}">
        <p14:creationId xmlns:p14="http://schemas.microsoft.com/office/powerpoint/2010/main" val="5071435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Here are three common ways that false teachers work.  There are certainly others, but here are some to be aware of…</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5C037F7-017C-45AB-A680-DE862E149EE8}" type="slidenum">
              <a:rPr lang="en-US" smtClean="0"/>
              <a:t>4</a:t>
            </a:fld>
            <a:endParaRPr lang="en-US"/>
          </a:p>
        </p:txBody>
      </p:sp>
    </p:spTree>
    <p:extLst>
      <p:ext uri="{BB962C8B-B14F-4D97-AF65-F5344CB8AC3E}">
        <p14:creationId xmlns:p14="http://schemas.microsoft.com/office/powerpoint/2010/main" val="1811683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smtClean="0">
                <a:solidFill>
                  <a:schemeClr val="tx1"/>
                </a:solidFill>
                <a:effectLst/>
                <a:latin typeface="+mn-lt"/>
                <a:ea typeface="+mn-ea"/>
                <a:cs typeface="+mn-cs"/>
              </a:rPr>
              <a:t>By making empty promises</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 Genesis 3:1-5</a:t>
            </a:r>
            <a:r>
              <a:rPr lang="en-US" sz="1200" kern="1200" dirty="0" smtClean="0">
                <a:solidFill>
                  <a:schemeClr val="tx1"/>
                </a:solidFill>
                <a:effectLst/>
                <a:latin typeface="+mn-lt"/>
                <a:ea typeface="+mn-ea"/>
                <a:cs typeface="+mn-cs"/>
              </a:rPr>
              <a:t>  This is the oldest trick in the book, starting with Satan who promised Eve that disobedience to God was the quick path to success (obviously a lie).  False teachers can seduce people by promising to fulfil their worldly desires or granting them special privileges and powers.  These teachers can be very exciting and impressive, easily attracting people based on their magnetic personality.</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When people seek pleasure, money, signs and healings (above God), they are easily drawn away from the truth.</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5C037F7-017C-45AB-A680-DE862E149EE8}" type="slidenum">
              <a:rPr lang="en-US" smtClean="0"/>
              <a:t>5</a:t>
            </a:fld>
            <a:endParaRPr lang="en-US"/>
          </a:p>
        </p:txBody>
      </p:sp>
    </p:spTree>
    <p:extLst>
      <p:ext uri="{BB962C8B-B14F-4D97-AF65-F5344CB8AC3E}">
        <p14:creationId xmlns:p14="http://schemas.microsoft.com/office/powerpoint/2010/main" val="1811683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smtClean="0">
                <a:solidFill>
                  <a:schemeClr val="tx1"/>
                </a:solidFill>
                <a:effectLst/>
                <a:latin typeface="+mn-lt"/>
                <a:ea typeface="+mn-ea"/>
                <a:cs typeface="+mn-cs"/>
              </a:rPr>
              <a:t>Confusion</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Colossians 2:8</a:t>
            </a:r>
            <a:r>
              <a:rPr lang="en-US" sz="1200" kern="1200" dirty="0" smtClean="0">
                <a:solidFill>
                  <a:schemeClr val="tx1"/>
                </a:solidFill>
                <a:effectLst/>
                <a:latin typeface="+mn-lt"/>
                <a:ea typeface="+mn-ea"/>
                <a:cs typeface="+mn-cs"/>
              </a:rPr>
              <a:t>   False teachers often try to confuse people by asking questions that are hard (or impossible) to answer (e.g. the Trinity).  They will then use our confusion to make us doubt our understanding of anything and everything.  Eventually, our faith in the truth gets shaken and we can become more open to their twisted ways of thinking, taking a person captive.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Earthly philosophy glorifies the search and criticizes those who claim to find the truth, even though a decision must eventually be made.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Just because you don’t understand something, don’t assume that it is false.</a:t>
            </a:r>
          </a:p>
        </p:txBody>
      </p:sp>
      <p:sp>
        <p:nvSpPr>
          <p:cNvPr id="4" name="Slide Number Placeholder 3"/>
          <p:cNvSpPr>
            <a:spLocks noGrp="1"/>
          </p:cNvSpPr>
          <p:nvPr>
            <p:ph type="sldNum" sz="quarter" idx="10"/>
          </p:nvPr>
        </p:nvSpPr>
        <p:spPr/>
        <p:txBody>
          <a:bodyPr/>
          <a:lstStyle/>
          <a:p>
            <a:fld id="{C5C037F7-017C-45AB-A680-DE862E149EE8}" type="slidenum">
              <a:rPr lang="en-US" smtClean="0"/>
              <a:t>6</a:t>
            </a:fld>
            <a:endParaRPr lang="en-US"/>
          </a:p>
        </p:txBody>
      </p:sp>
    </p:spTree>
    <p:extLst>
      <p:ext uri="{BB962C8B-B14F-4D97-AF65-F5344CB8AC3E}">
        <p14:creationId xmlns:p14="http://schemas.microsoft.com/office/powerpoint/2010/main" val="1811683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smtClean="0">
                <a:solidFill>
                  <a:schemeClr val="tx1"/>
                </a:solidFill>
                <a:effectLst/>
                <a:latin typeface="+mn-lt"/>
                <a:ea typeface="+mn-ea"/>
                <a:cs typeface="+mn-cs"/>
              </a:rPr>
              <a:t>Cultural Adaptation and Acceptance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2 Timothy 4:3-4</a:t>
            </a:r>
            <a:r>
              <a:rPr lang="en-US" sz="1200" kern="1200" dirty="0" smtClean="0">
                <a:solidFill>
                  <a:schemeClr val="tx1"/>
                </a:solidFill>
                <a:effectLst/>
                <a:latin typeface="+mn-lt"/>
                <a:ea typeface="+mn-ea"/>
                <a:cs typeface="+mn-cs"/>
              </a:rPr>
              <a:t> is a good description of many modern religious leaders.  Our culture has changed the meaning of the word “tolerance.”  The actual word means that we should treat people with respect even though they are different than us.  But now, the word has come to mean that we should accept every belief of every person, regardless of how offensive it might be or how contrary it might be to the Bible.  Bible-believing Christians are often labeled as “intolerant” or “hateful” because they take a firm stance on Biblical principles.  False teachers in the church will move people incrementally away from God by encouraging adaptation of worldly ideas, eventually diluting truth to the point that it no longer matters.</a:t>
            </a:r>
          </a:p>
        </p:txBody>
      </p:sp>
      <p:sp>
        <p:nvSpPr>
          <p:cNvPr id="4" name="Slide Number Placeholder 3"/>
          <p:cNvSpPr>
            <a:spLocks noGrp="1"/>
          </p:cNvSpPr>
          <p:nvPr>
            <p:ph type="sldNum" sz="quarter" idx="10"/>
          </p:nvPr>
        </p:nvSpPr>
        <p:spPr/>
        <p:txBody>
          <a:bodyPr/>
          <a:lstStyle/>
          <a:p>
            <a:fld id="{C5C037F7-017C-45AB-A680-DE862E149EE8}" type="slidenum">
              <a:rPr lang="en-US" smtClean="0"/>
              <a:t>7</a:t>
            </a:fld>
            <a:endParaRPr lang="en-US"/>
          </a:p>
        </p:txBody>
      </p:sp>
    </p:spTree>
    <p:extLst>
      <p:ext uri="{BB962C8B-B14F-4D97-AF65-F5344CB8AC3E}">
        <p14:creationId xmlns:p14="http://schemas.microsoft.com/office/powerpoint/2010/main" val="1811683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So, how do we deal with this danger?  By being very clear on the most important things.  Almost every false teacher will be wrong in one or more of three areas.  Just because someone says that they are Christian (or that their group is a Christian church), it doesn’t mean that they are truthful.  These three things help you to sort out some of the groups that are not truly Christian.</a:t>
            </a:r>
            <a:endParaRPr lang="en-US" dirty="0" smtClean="0">
              <a:effectLst/>
            </a:endParaRPr>
          </a:p>
        </p:txBody>
      </p:sp>
      <p:sp>
        <p:nvSpPr>
          <p:cNvPr id="4" name="Slide Number Placeholder 3"/>
          <p:cNvSpPr>
            <a:spLocks noGrp="1"/>
          </p:cNvSpPr>
          <p:nvPr>
            <p:ph type="sldNum" sz="quarter" idx="10"/>
          </p:nvPr>
        </p:nvSpPr>
        <p:spPr/>
        <p:txBody>
          <a:bodyPr/>
          <a:lstStyle/>
          <a:p>
            <a:fld id="{C5C037F7-017C-45AB-A680-DE862E149EE8}" type="slidenum">
              <a:rPr lang="en-US" smtClean="0"/>
              <a:t>8</a:t>
            </a:fld>
            <a:endParaRPr lang="en-US"/>
          </a:p>
        </p:txBody>
      </p:sp>
    </p:spTree>
    <p:extLst>
      <p:ext uri="{BB962C8B-B14F-4D97-AF65-F5344CB8AC3E}">
        <p14:creationId xmlns:p14="http://schemas.microsoft.com/office/powerpoint/2010/main" val="18116837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Sun</a:t>
            </a:r>
            <a:r>
              <a:rPr lang="en-US" sz="1200" b="0" i="0" kern="1200" baseline="0" dirty="0" smtClean="0">
                <a:solidFill>
                  <a:schemeClr val="tx1"/>
                </a:solidFill>
                <a:effectLst/>
                <a:latin typeface="+mn-lt"/>
                <a:ea typeface="+mn-ea"/>
                <a:cs typeface="+mn-cs"/>
              </a:rPr>
              <a:t> Young Moon </a:t>
            </a:r>
            <a:r>
              <a:rPr lang="en-US" sz="1200" b="0" i="0" kern="1200" dirty="0" smtClean="0">
                <a:solidFill>
                  <a:schemeClr val="tx1"/>
                </a:solidFill>
                <a:effectLst/>
                <a:latin typeface="+mn-lt"/>
                <a:ea typeface="+mn-ea"/>
                <a:cs typeface="+mn-cs"/>
              </a:rPr>
              <a:t>fled from North to South Korea near the end of Korean War, where he founded his church and began to formulate his doctrinal views. The result was a religion based on marriage and family values that included a </a:t>
            </a:r>
            <a:r>
              <a:rPr lang="en-US" sz="1200" b="0" i="0" u="sng" kern="1200" dirty="0" smtClean="0">
                <a:solidFill>
                  <a:schemeClr val="tx1"/>
                </a:solidFill>
                <a:effectLst/>
                <a:latin typeface="+mn-lt"/>
                <a:ea typeface="+mn-ea"/>
                <a:cs typeface="+mn-cs"/>
                <a:hlinkClick r:id="rId3"/>
              </a:rPr>
              <a:t>mix of Confucian and Christian beliefs</a:t>
            </a:r>
            <a:r>
              <a:rPr lang="en-US" sz="1200" b="0" i="0" kern="1200" dirty="0" smtClean="0">
                <a:solidFill>
                  <a:schemeClr val="tx1"/>
                </a:solidFill>
                <a:effectLst/>
                <a:latin typeface="+mn-lt"/>
                <a:ea typeface="+mn-ea"/>
                <a:cs typeface="+mn-cs"/>
              </a:rPr>
              <a:t>. Three years after creating his church, Moon published </a:t>
            </a:r>
            <a:r>
              <a:rPr lang="en-US" sz="1200" b="0" i="1" kern="1200" dirty="0" smtClean="0">
                <a:solidFill>
                  <a:schemeClr val="tx1"/>
                </a:solidFill>
                <a:effectLst/>
                <a:latin typeface="+mn-lt"/>
                <a:ea typeface="+mn-ea"/>
                <a:cs typeface="+mn-cs"/>
              </a:rPr>
              <a:t>Exposition of the Divine Principle</a:t>
            </a:r>
            <a:r>
              <a:rPr lang="en-US" sz="1200" b="0" i="0" kern="1200" dirty="0" smtClean="0">
                <a:solidFill>
                  <a:schemeClr val="tx1"/>
                </a:solidFill>
                <a:effectLst/>
                <a:latin typeface="+mn-lt"/>
                <a:ea typeface="+mn-ea"/>
                <a:cs typeface="+mn-cs"/>
              </a:rPr>
              <a:t>, a reinterpretation of the Bible that his followers treat as holy scripture.</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Jim Jones was seen as a beacon of peace across the racial divide and a leading advocate for socialism.  He moved hundreds of cult members to "Jonestown" in Guyana, where he and followers believed they could create a "socialist paradise." After shooting a congressman and three</a:t>
            </a:r>
            <a:r>
              <a:rPr lang="en-US" sz="1200" b="0" i="0" kern="1200" baseline="0" dirty="0" smtClean="0">
                <a:solidFill>
                  <a:schemeClr val="tx1"/>
                </a:solidFill>
                <a:effectLst/>
                <a:latin typeface="+mn-lt"/>
                <a:ea typeface="+mn-ea"/>
                <a:cs typeface="+mn-cs"/>
              </a:rPr>
              <a:t> reporters, </a:t>
            </a:r>
            <a:r>
              <a:rPr lang="en-US" sz="1200" b="0" i="0" kern="1200" dirty="0" smtClean="0">
                <a:solidFill>
                  <a:schemeClr val="tx1"/>
                </a:solidFill>
                <a:effectLst/>
                <a:latin typeface="+mn-lt"/>
                <a:ea typeface="+mn-ea"/>
                <a:cs typeface="+mn-cs"/>
              </a:rPr>
              <a:t>Jones led 918 followers into a mass murder-suicide known now as the "Jonestown Massacre" on November 18, 1978. Most died by drinking cyanide mixed with Kool-Aid. The reverend, however, died of a self-inflicted gunshot wound to the head.</a:t>
            </a:r>
          </a:p>
          <a:p>
            <a:endParaRPr lang="en-US" sz="1200" b="0" i="0" kern="1200" dirty="0" smtClean="0">
              <a:solidFill>
                <a:schemeClr val="tx1"/>
              </a:solidFill>
              <a:effectLst/>
              <a:latin typeface="+mn-lt"/>
              <a:ea typeface="+mn-ea"/>
              <a:cs typeface="+mn-cs"/>
            </a:endParaRPr>
          </a:p>
          <a:p>
            <a:r>
              <a:rPr lang="en-US" dirty="0" smtClean="0"/>
              <a:t>Joel Osteen is senior pastor at Lakewood Church, the largest Protestant church in America. Weekly attendance at the Houston-based church is 52,000</a:t>
            </a:r>
            <a:r>
              <a:rPr lang="en-US" baseline="0" dirty="0" smtClean="0"/>
              <a:t> and </a:t>
            </a:r>
            <a:r>
              <a:rPr lang="en-US" dirty="0" smtClean="0"/>
              <a:t>7 million people in 100 different countries watch Lakewood Church broadcasts every week. Osteen’s book </a:t>
            </a:r>
            <a:r>
              <a:rPr lang="en-US" b="1" dirty="0" smtClean="0"/>
              <a:t>Your Best Life Now</a:t>
            </a:r>
            <a:r>
              <a:rPr lang="en-US" dirty="0" smtClean="0"/>
              <a:t> was on the New York Times Best Seller list for 200 weeks. Royalties from Osteen’s book sales, radio show, public speaking fees, and church collection reportedly generate $55 million per year. He and his wife, co-pastor Victoria Osteen, live with their two kids in a $10.5 million mansion in the Houston suburbs. Osteen’s </a:t>
            </a:r>
            <a:r>
              <a:rPr lang="en-US" b="1" dirty="0" smtClean="0"/>
              <a:t>net worth is reported as $40 million</a:t>
            </a:r>
            <a:r>
              <a:rPr lang="en-US" dirty="0" smtClean="0"/>
              <a:t>. Osteen’s message promotes the name-it-claim-it or word-faith theology: “We have to conceive it on the inside before we’re ever going to receive it on the outside.” Listening to Osteen, a person would think God primarily wants to make poor people wealthy, sad people happy, and insecure people self-confident. But, according to the Bible, God primarily wants to make dead people live (John 5:24) and wicked people righteous (Matthew 9:13).</a:t>
            </a:r>
            <a:endParaRPr lang="en-US" dirty="0"/>
          </a:p>
        </p:txBody>
      </p:sp>
      <p:sp>
        <p:nvSpPr>
          <p:cNvPr id="4" name="Slide Number Placeholder 3"/>
          <p:cNvSpPr>
            <a:spLocks noGrp="1"/>
          </p:cNvSpPr>
          <p:nvPr>
            <p:ph type="sldNum" sz="quarter" idx="10"/>
          </p:nvPr>
        </p:nvSpPr>
        <p:spPr/>
        <p:txBody>
          <a:bodyPr/>
          <a:lstStyle/>
          <a:p>
            <a:fld id="{C5C037F7-017C-45AB-A680-DE862E149EE8}" type="slidenum">
              <a:rPr lang="en-US" smtClean="0"/>
              <a:t>9</a:t>
            </a:fld>
            <a:endParaRPr lang="en-US"/>
          </a:p>
        </p:txBody>
      </p:sp>
    </p:spTree>
    <p:extLst>
      <p:ext uri="{BB962C8B-B14F-4D97-AF65-F5344CB8AC3E}">
        <p14:creationId xmlns:p14="http://schemas.microsoft.com/office/powerpoint/2010/main" val="3200345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D4C71A-C056-4F4B-8ED6-7BE9A55AB778}" type="datetimeFigureOut">
              <a:rPr lang="en-US" smtClean="0"/>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521D1-B94B-4A97-9EFA-4E6D4C21D0FD}" type="slidenum">
              <a:rPr lang="en-US" smtClean="0"/>
              <a:t>‹#›</a:t>
            </a:fld>
            <a:endParaRPr lang="en-US"/>
          </a:p>
        </p:txBody>
      </p:sp>
    </p:spTree>
    <p:extLst>
      <p:ext uri="{BB962C8B-B14F-4D97-AF65-F5344CB8AC3E}">
        <p14:creationId xmlns:p14="http://schemas.microsoft.com/office/powerpoint/2010/main" val="1126440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D4C71A-C056-4F4B-8ED6-7BE9A55AB778}" type="datetimeFigureOut">
              <a:rPr lang="en-US" smtClean="0"/>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521D1-B94B-4A97-9EFA-4E6D4C21D0FD}" type="slidenum">
              <a:rPr lang="en-US" smtClean="0"/>
              <a:t>‹#›</a:t>
            </a:fld>
            <a:endParaRPr lang="en-US"/>
          </a:p>
        </p:txBody>
      </p:sp>
    </p:spTree>
    <p:extLst>
      <p:ext uri="{BB962C8B-B14F-4D97-AF65-F5344CB8AC3E}">
        <p14:creationId xmlns:p14="http://schemas.microsoft.com/office/powerpoint/2010/main" val="698829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D4C71A-C056-4F4B-8ED6-7BE9A55AB778}" type="datetimeFigureOut">
              <a:rPr lang="en-US" smtClean="0"/>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521D1-B94B-4A97-9EFA-4E6D4C21D0FD}" type="slidenum">
              <a:rPr lang="en-US" smtClean="0"/>
              <a:t>‹#›</a:t>
            </a:fld>
            <a:endParaRPr lang="en-US"/>
          </a:p>
        </p:txBody>
      </p:sp>
    </p:spTree>
    <p:extLst>
      <p:ext uri="{BB962C8B-B14F-4D97-AF65-F5344CB8AC3E}">
        <p14:creationId xmlns:p14="http://schemas.microsoft.com/office/powerpoint/2010/main" val="2406824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D4C71A-C056-4F4B-8ED6-7BE9A55AB778}" type="datetimeFigureOut">
              <a:rPr lang="en-US" smtClean="0"/>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521D1-B94B-4A97-9EFA-4E6D4C21D0FD}" type="slidenum">
              <a:rPr lang="en-US" smtClean="0"/>
              <a:t>‹#›</a:t>
            </a:fld>
            <a:endParaRPr lang="en-US"/>
          </a:p>
        </p:txBody>
      </p:sp>
    </p:spTree>
    <p:extLst>
      <p:ext uri="{BB962C8B-B14F-4D97-AF65-F5344CB8AC3E}">
        <p14:creationId xmlns:p14="http://schemas.microsoft.com/office/powerpoint/2010/main" val="3205995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D4C71A-C056-4F4B-8ED6-7BE9A55AB778}" type="datetimeFigureOut">
              <a:rPr lang="en-US" smtClean="0"/>
              <a:t>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521D1-B94B-4A97-9EFA-4E6D4C21D0FD}" type="slidenum">
              <a:rPr lang="en-US" smtClean="0"/>
              <a:t>‹#›</a:t>
            </a:fld>
            <a:endParaRPr lang="en-US"/>
          </a:p>
        </p:txBody>
      </p:sp>
    </p:spTree>
    <p:extLst>
      <p:ext uri="{BB962C8B-B14F-4D97-AF65-F5344CB8AC3E}">
        <p14:creationId xmlns:p14="http://schemas.microsoft.com/office/powerpoint/2010/main" val="137169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D4C71A-C056-4F4B-8ED6-7BE9A55AB778}" type="datetimeFigureOut">
              <a:rPr lang="en-US" smtClean="0"/>
              <a:t>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1521D1-B94B-4A97-9EFA-4E6D4C21D0FD}" type="slidenum">
              <a:rPr lang="en-US" smtClean="0"/>
              <a:t>‹#›</a:t>
            </a:fld>
            <a:endParaRPr lang="en-US"/>
          </a:p>
        </p:txBody>
      </p:sp>
    </p:spTree>
    <p:extLst>
      <p:ext uri="{BB962C8B-B14F-4D97-AF65-F5344CB8AC3E}">
        <p14:creationId xmlns:p14="http://schemas.microsoft.com/office/powerpoint/2010/main" val="1447293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D4C71A-C056-4F4B-8ED6-7BE9A55AB778}" type="datetimeFigureOut">
              <a:rPr lang="en-US" smtClean="0"/>
              <a:t>12/7/2020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1521D1-B94B-4A97-9EFA-4E6D4C21D0FD}" type="slidenum">
              <a:rPr lang="en-US" smtClean="0"/>
              <a:t>‹#›</a:t>
            </a:fld>
            <a:endParaRPr lang="en-US"/>
          </a:p>
        </p:txBody>
      </p:sp>
    </p:spTree>
    <p:extLst>
      <p:ext uri="{BB962C8B-B14F-4D97-AF65-F5344CB8AC3E}">
        <p14:creationId xmlns:p14="http://schemas.microsoft.com/office/powerpoint/2010/main" val="984296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D4C71A-C056-4F4B-8ED6-7BE9A55AB778}" type="datetimeFigureOut">
              <a:rPr lang="en-US" smtClean="0"/>
              <a:t>12/7/2020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1521D1-B94B-4A97-9EFA-4E6D4C21D0FD}" type="slidenum">
              <a:rPr lang="en-US" smtClean="0"/>
              <a:t>‹#›</a:t>
            </a:fld>
            <a:endParaRPr lang="en-US"/>
          </a:p>
        </p:txBody>
      </p:sp>
    </p:spTree>
    <p:extLst>
      <p:ext uri="{BB962C8B-B14F-4D97-AF65-F5344CB8AC3E}">
        <p14:creationId xmlns:p14="http://schemas.microsoft.com/office/powerpoint/2010/main" val="4293045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D4C71A-C056-4F4B-8ED6-7BE9A55AB778}" type="datetimeFigureOut">
              <a:rPr lang="en-US" smtClean="0"/>
              <a:t>12/7/2020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1521D1-B94B-4A97-9EFA-4E6D4C21D0FD}" type="slidenum">
              <a:rPr lang="en-US" smtClean="0"/>
              <a:t>‹#›</a:t>
            </a:fld>
            <a:endParaRPr lang="en-US"/>
          </a:p>
        </p:txBody>
      </p:sp>
    </p:spTree>
    <p:extLst>
      <p:ext uri="{BB962C8B-B14F-4D97-AF65-F5344CB8AC3E}">
        <p14:creationId xmlns:p14="http://schemas.microsoft.com/office/powerpoint/2010/main" val="1025316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D4C71A-C056-4F4B-8ED6-7BE9A55AB778}" type="datetimeFigureOut">
              <a:rPr lang="en-US" smtClean="0"/>
              <a:t>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1521D1-B94B-4A97-9EFA-4E6D4C21D0FD}" type="slidenum">
              <a:rPr lang="en-US" smtClean="0"/>
              <a:t>‹#›</a:t>
            </a:fld>
            <a:endParaRPr lang="en-US"/>
          </a:p>
        </p:txBody>
      </p:sp>
    </p:spTree>
    <p:extLst>
      <p:ext uri="{BB962C8B-B14F-4D97-AF65-F5344CB8AC3E}">
        <p14:creationId xmlns:p14="http://schemas.microsoft.com/office/powerpoint/2010/main" val="3166464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D4C71A-C056-4F4B-8ED6-7BE9A55AB778}" type="datetimeFigureOut">
              <a:rPr lang="en-US" smtClean="0"/>
              <a:t>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1521D1-B94B-4A97-9EFA-4E6D4C21D0FD}" type="slidenum">
              <a:rPr lang="en-US" smtClean="0"/>
              <a:t>‹#›</a:t>
            </a:fld>
            <a:endParaRPr lang="en-US"/>
          </a:p>
        </p:txBody>
      </p:sp>
    </p:spTree>
    <p:extLst>
      <p:ext uri="{BB962C8B-B14F-4D97-AF65-F5344CB8AC3E}">
        <p14:creationId xmlns:p14="http://schemas.microsoft.com/office/powerpoint/2010/main" val="217651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D4C71A-C056-4F4B-8ED6-7BE9A55AB778}" type="datetimeFigureOut">
              <a:rPr lang="en-US" smtClean="0"/>
              <a:t>12/7/2020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1521D1-B94B-4A97-9EFA-4E6D4C21D0FD}" type="slidenum">
              <a:rPr lang="en-US" smtClean="0"/>
              <a:t>‹#›</a:t>
            </a:fld>
            <a:endParaRPr lang="en-US"/>
          </a:p>
        </p:txBody>
      </p:sp>
    </p:spTree>
    <p:extLst>
      <p:ext uri="{BB962C8B-B14F-4D97-AF65-F5344CB8AC3E}">
        <p14:creationId xmlns:p14="http://schemas.microsoft.com/office/powerpoint/2010/main" val="3461408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smtClean="0"/>
              <a:t>False Teachers and Cults</a:t>
            </a:r>
            <a:endParaRPr lang="en-US" sz="5400" b="1" dirty="0"/>
          </a:p>
        </p:txBody>
      </p:sp>
      <p:sp>
        <p:nvSpPr>
          <p:cNvPr id="3" name="Subtitle 2"/>
          <p:cNvSpPr>
            <a:spLocks noGrp="1"/>
          </p:cNvSpPr>
          <p:nvPr>
            <p:ph type="subTitle" idx="1"/>
          </p:nvPr>
        </p:nvSpPr>
        <p:spPr/>
        <p:txBody>
          <a:bodyPr/>
          <a:lstStyle/>
          <a:p>
            <a:r>
              <a:rPr lang="en-US" dirty="0" smtClean="0"/>
              <a:t>Serious Warnings!</a:t>
            </a:r>
            <a:endParaRPr lang="en-US" dirty="0"/>
          </a:p>
        </p:txBody>
      </p:sp>
    </p:spTree>
    <p:extLst>
      <p:ext uri="{BB962C8B-B14F-4D97-AF65-F5344CB8AC3E}">
        <p14:creationId xmlns:p14="http://schemas.microsoft.com/office/powerpoint/2010/main" val="25093168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b="1" u="sng" dirty="0" smtClean="0"/>
              <a:t>Test #1: Source of Authority</a:t>
            </a:r>
            <a:endParaRPr lang="en-US" b="1" u="sng" dirty="0"/>
          </a:p>
        </p:txBody>
      </p:sp>
      <p:sp>
        <p:nvSpPr>
          <p:cNvPr id="3" name="Content Placeholder 2"/>
          <p:cNvSpPr>
            <a:spLocks noGrp="1"/>
          </p:cNvSpPr>
          <p:nvPr>
            <p:ph idx="1"/>
          </p:nvPr>
        </p:nvSpPr>
        <p:spPr>
          <a:xfrm>
            <a:off x="0" y="914400"/>
            <a:ext cx="9144000" cy="5715000"/>
          </a:xfrm>
        </p:spPr>
        <p:txBody>
          <a:bodyPr>
            <a:noAutofit/>
          </a:bodyPr>
          <a:lstStyle/>
          <a:p>
            <a:pPr marL="0" indent="0">
              <a:buNone/>
            </a:pPr>
            <a:r>
              <a:rPr lang="en-US" sz="2200" b="1" dirty="0" smtClean="0"/>
              <a:t>The Bible </a:t>
            </a:r>
            <a:r>
              <a:rPr lang="en-US" sz="2200" dirty="0" smtClean="0"/>
              <a:t>is the only source of authority that is worthy of our complete trust:</a:t>
            </a:r>
          </a:p>
          <a:p>
            <a:pPr marL="0" indent="0">
              <a:buNone/>
            </a:pPr>
            <a:endParaRPr lang="en-US" sz="2200" dirty="0" smtClean="0">
              <a:effectLst/>
            </a:endParaRPr>
          </a:p>
          <a:p>
            <a:pPr lvl="1" indent="-342900">
              <a:buFont typeface="Wingdings" panose="05000000000000000000" pitchFamily="2" charset="2"/>
              <a:buChar char="ü"/>
            </a:pPr>
            <a:r>
              <a:rPr lang="en-US" sz="2200" b="1" dirty="0" smtClean="0"/>
              <a:t>2 </a:t>
            </a:r>
            <a:r>
              <a:rPr lang="en-US" sz="2200" b="1" dirty="0"/>
              <a:t>Peter 1:20,21</a:t>
            </a:r>
            <a:r>
              <a:rPr lang="en-US" sz="2200" dirty="0"/>
              <a:t> </a:t>
            </a:r>
            <a:r>
              <a:rPr lang="en-US" sz="2200" dirty="0" smtClean="0"/>
              <a:t> The Bible </a:t>
            </a:r>
            <a:r>
              <a:rPr lang="en-US" sz="2200" u="sng" dirty="0" smtClean="0"/>
              <a:t>came from God</a:t>
            </a:r>
            <a:r>
              <a:rPr lang="en-US" sz="2200" dirty="0" smtClean="0"/>
              <a:t> through men</a:t>
            </a:r>
            <a:endParaRPr lang="en-US" sz="2200" dirty="0"/>
          </a:p>
          <a:p>
            <a:pPr lvl="1" indent="-342900">
              <a:buFont typeface="Wingdings" panose="05000000000000000000" pitchFamily="2" charset="2"/>
              <a:buChar char="ü"/>
            </a:pPr>
            <a:r>
              <a:rPr lang="en-US" sz="2200" b="1" dirty="0"/>
              <a:t>2 Timothy </a:t>
            </a:r>
            <a:r>
              <a:rPr lang="en-US" sz="2200" b="1" dirty="0" smtClean="0"/>
              <a:t>3:16,17</a:t>
            </a:r>
            <a:r>
              <a:rPr lang="en-US" sz="2200" dirty="0" smtClean="0"/>
              <a:t>  The </a:t>
            </a:r>
            <a:r>
              <a:rPr lang="en-US" sz="2200" dirty="0"/>
              <a:t>Bible is </a:t>
            </a:r>
            <a:r>
              <a:rPr lang="en-US" sz="2200" dirty="0" smtClean="0"/>
              <a:t>“God-breathed” </a:t>
            </a:r>
            <a:r>
              <a:rPr lang="en-US" sz="2200" dirty="0"/>
              <a:t>and </a:t>
            </a:r>
            <a:r>
              <a:rPr lang="en-US" sz="2200" dirty="0" smtClean="0"/>
              <a:t>has </a:t>
            </a:r>
            <a:r>
              <a:rPr lang="en-US" sz="2200" u="sng" dirty="0" smtClean="0"/>
              <a:t>everything we need</a:t>
            </a:r>
            <a:r>
              <a:rPr lang="en-US" sz="2200" dirty="0" smtClean="0"/>
              <a:t> to </a:t>
            </a:r>
            <a:r>
              <a:rPr lang="en-US" sz="2200" dirty="0"/>
              <a:t>live and grow.</a:t>
            </a:r>
          </a:p>
          <a:p>
            <a:pPr lvl="1" indent="-342900">
              <a:buFont typeface="Wingdings" panose="05000000000000000000" pitchFamily="2" charset="2"/>
              <a:buChar char="ü"/>
            </a:pPr>
            <a:r>
              <a:rPr lang="en-US" sz="2200" b="1" dirty="0" smtClean="0"/>
              <a:t>Revelation 22:18,19 </a:t>
            </a:r>
            <a:r>
              <a:rPr lang="en-US" sz="2200" dirty="0" smtClean="0"/>
              <a:t> Warns that anyone who </a:t>
            </a:r>
            <a:r>
              <a:rPr lang="en-US" sz="2200" u="sng" dirty="0" smtClean="0"/>
              <a:t>adds to</a:t>
            </a:r>
            <a:r>
              <a:rPr lang="en-US" sz="2200" dirty="0" smtClean="0"/>
              <a:t> the Bible will be punished.</a:t>
            </a:r>
            <a:endParaRPr lang="en-US" sz="2200" dirty="0" smtClean="0">
              <a:effectLst/>
            </a:endParaRPr>
          </a:p>
          <a:p>
            <a:pPr lvl="1" indent="-342900">
              <a:buFont typeface="Wingdings" panose="05000000000000000000" pitchFamily="2" charset="2"/>
              <a:buChar char="ü"/>
            </a:pPr>
            <a:r>
              <a:rPr lang="en-US" sz="2200" b="1" dirty="0" smtClean="0"/>
              <a:t>Galatians 1:8,9</a:t>
            </a:r>
            <a:r>
              <a:rPr lang="en-US" sz="2200" dirty="0" smtClean="0"/>
              <a:t>  Warns that anyone who preaches a </a:t>
            </a:r>
            <a:r>
              <a:rPr lang="en-US" sz="2200" u="sng" dirty="0" smtClean="0"/>
              <a:t>different</a:t>
            </a:r>
            <a:r>
              <a:rPr lang="en-US" sz="2200" dirty="0" smtClean="0"/>
              <a:t> gospel will be condemned.</a:t>
            </a:r>
            <a:endParaRPr lang="en-US" sz="2200" dirty="0" smtClean="0">
              <a:effectLst/>
            </a:endParaRPr>
          </a:p>
          <a:p>
            <a:pPr lvl="1" indent="-342900">
              <a:buFont typeface="Wingdings" panose="05000000000000000000" pitchFamily="2" charset="2"/>
              <a:buChar char="ü"/>
            </a:pPr>
            <a:r>
              <a:rPr lang="en-US" sz="2200" b="1" dirty="0" smtClean="0"/>
              <a:t>Isaiah 1:18 </a:t>
            </a:r>
            <a:r>
              <a:rPr lang="en-US" sz="2200" dirty="0" smtClean="0"/>
              <a:t> Shows that God encourages us to </a:t>
            </a:r>
            <a:r>
              <a:rPr lang="en-US" sz="2200" u="sng" dirty="0" smtClean="0"/>
              <a:t>test for the truth</a:t>
            </a:r>
            <a:endParaRPr lang="en-US" sz="2200" u="sng" dirty="0" smtClean="0">
              <a:effectLst/>
            </a:endParaRPr>
          </a:p>
          <a:p>
            <a:pPr marL="0" indent="0">
              <a:buNone/>
            </a:pPr>
            <a:endParaRPr lang="en-US" sz="2200" dirty="0" smtClean="0"/>
          </a:p>
          <a:p>
            <a:pPr marL="0" indent="0">
              <a:buNone/>
            </a:pPr>
            <a:r>
              <a:rPr lang="en-US" sz="2200" dirty="0" smtClean="0"/>
              <a:t>Leaders with strong personalities can attract followers, gain trust, and develop a position of absolute authority.  If a leader criticizes or condemns followers for asking questions or challenging decisions, watch out!</a:t>
            </a:r>
          </a:p>
        </p:txBody>
      </p:sp>
    </p:spTree>
    <p:extLst>
      <p:ext uri="{BB962C8B-B14F-4D97-AF65-F5344CB8AC3E}">
        <p14:creationId xmlns:p14="http://schemas.microsoft.com/office/powerpoint/2010/main" val="3146823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left)">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wipe(left)">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b="1" u="sng" dirty="0" smtClean="0"/>
              <a:t>Test #2: Who is Jesus Christ?</a:t>
            </a:r>
            <a:endParaRPr lang="en-US" b="1" u="sng" dirty="0"/>
          </a:p>
        </p:txBody>
      </p:sp>
      <p:sp>
        <p:nvSpPr>
          <p:cNvPr id="3" name="Content Placeholder 2"/>
          <p:cNvSpPr>
            <a:spLocks noGrp="1"/>
          </p:cNvSpPr>
          <p:nvPr>
            <p:ph idx="1"/>
          </p:nvPr>
        </p:nvSpPr>
        <p:spPr>
          <a:xfrm>
            <a:off x="304800" y="914400"/>
            <a:ext cx="7772400" cy="5715000"/>
          </a:xfrm>
        </p:spPr>
        <p:txBody>
          <a:bodyPr>
            <a:noAutofit/>
          </a:bodyPr>
          <a:lstStyle/>
          <a:p>
            <a:pPr marL="0" indent="0">
              <a:buNone/>
            </a:pPr>
            <a:r>
              <a:rPr lang="en-US" sz="2000" u="sng" dirty="0" smtClean="0"/>
              <a:t>Jesus </a:t>
            </a:r>
            <a:r>
              <a:rPr lang="en-US" sz="2000" u="sng" dirty="0"/>
              <a:t>is God</a:t>
            </a:r>
            <a:endParaRPr lang="en-US" sz="2000" dirty="0" smtClean="0">
              <a:effectLst/>
            </a:endParaRPr>
          </a:p>
          <a:p>
            <a:pPr>
              <a:buFont typeface="Wingdings" panose="05000000000000000000" pitchFamily="2" charset="2"/>
              <a:buChar char="ü"/>
            </a:pPr>
            <a:r>
              <a:rPr lang="en-US" sz="2000" b="1" dirty="0"/>
              <a:t>Isaiah 9:6</a:t>
            </a:r>
            <a:r>
              <a:rPr lang="en-US" sz="2000" dirty="0"/>
              <a:t>   calls Christ "mighty God" and “everlasting Father”</a:t>
            </a:r>
            <a:endParaRPr lang="en-US" sz="2000" dirty="0" smtClean="0">
              <a:effectLst/>
            </a:endParaRPr>
          </a:p>
          <a:p>
            <a:pPr>
              <a:buFont typeface="Wingdings" panose="05000000000000000000" pitchFamily="2" charset="2"/>
              <a:buChar char="ü"/>
            </a:pPr>
            <a:r>
              <a:rPr lang="en-US" sz="2000" b="1" dirty="0"/>
              <a:t>Matthew 1:23</a:t>
            </a:r>
            <a:r>
              <a:rPr lang="en-US" sz="2000" dirty="0"/>
              <a:t>   Jesus is Immanuel = "God with us"</a:t>
            </a:r>
            <a:endParaRPr lang="en-US" sz="2000" dirty="0" smtClean="0">
              <a:effectLst/>
            </a:endParaRPr>
          </a:p>
          <a:p>
            <a:pPr>
              <a:buFont typeface="Wingdings" panose="05000000000000000000" pitchFamily="2" charset="2"/>
              <a:buChar char="ü"/>
            </a:pPr>
            <a:r>
              <a:rPr lang="en-US" sz="2000" b="1" dirty="0"/>
              <a:t>John 20:28</a:t>
            </a:r>
            <a:r>
              <a:rPr lang="en-US" sz="2000" dirty="0"/>
              <a:t>   "My Lord and my God" is accepted by Jesus</a:t>
            </a:r>
            <a:endParaRPr lang="en-US" sz="2000" dirty="0" smtClean="0">
              <a:effectLst/>
            </a:endParaRPr>
          </a:p>
          <a:p>
            <a:pPr>
              <a:buFont typeface="Wingdings" panose="05000000000000000000" pitchFamily="2" charset="2"/>
              <a:buChar char="ü"/>
            </a:pPr>
            <a:r>
              <a:rPr lang="en-US" sz="2000" b="1" dirty="0"/>
              <a:t>Colossians 2:9</a:t>
            </a:r>
            <a:r>
              <a:rPr lang="en-US" sz="2000" dirty="0"/>
              <a:t>   In Jesus, God dwells in bodily form</a:t>
            </a:r>
            <a:endParaRPr lang="en-US" sz="2000" dirty="0" smtClean="0">
              <a:effectLst/>
            </a:endParaRPr>
          </a:p>
          <a:p>
            <a:pPr>
              <a:buFont typeface="Wingdings" panose="05000000000000000000" pitchFamily="2" charset="2"/>
              <a:buChar char="ü"/>
            </a:pPr>
            <a:r>
              <a:rPr lang="en-US" sz="2000" b="1" dirty="0"/>
              <a:t>Hebrews 1:3,8</a:t>
            </a:r>
            <a:r>
              <a:rPr lang="en-US" sz="2000" dirty="0"/>
              <a:t>   The Father calls Jesus “God</a:t>
            </a:r>
            <a:r>
              <a:rPr lang="en-US" sz="2000" dirty="0" smtClean="0"/>
              <a:t>”</a:t>
            </a:r>
          </a:p>
          <a:p>
            <a:pPr>
              <a:buFont typeface="Wingdings" panose="05000000000000000000" pitchFamily="2" charset="2"/>
              <a:buChar char="ü"/>
            </a:pPr>
            <a:r>
              <a:rPr lang="en-US" sz="2000" b="1" dirty="0" smtClean="0">
                <a:effectLst/>
              </a:rPr>
              <a:t>Colossians 1:15,16</a:t>
            </a:r>
            <a:r>
              <a:rPr lang="en-US" sz="2000" dirty="0" smtClean="0">
                <a:effectLst/>
              </a:rPr>
              <a:t>  We exist for Him (not the other way around)</a:t>
            </a:r>
          </a:p>
          <a:p>
            <a:pPr marL="0" indent="0">
              <a:buNone/>
            </a:pPr>
            <a:r>
              <a:rPr lang="en-US" sz="2000" dirty="0"/>
              <a:t> </a:t>
            </a:r>
            <a:endParaRPr lang="en-US" sz="2000" dirty="0" smtClean="0">
              <a:effectLst/>
            </a:endParaRPr>
          </a:p>
          <a:p>
            <a:pPr marL="0" indent="0">
              <a:buNone/>
            </a:pPr>
            <a:r>
              <a:rPr lang="en-US" sz="2000" u="sng" dirty="0"/>
              <a:t>Jesus was a physical man</a:t>
            </a:r>
            <a:endParaRPr lang="en-US" sz="2000" dirty="0" smtClean="0">
              <a:effectLst/>
            </a:endParaRPr>
          </a:p>
          <a:p>
            <a:pPr>
              <a:buFont typeface="Wingdings" panose="05000000000000000000" pitchFamily="2" charset="2"/>
              <a:buChar char="ü"/>
            </a:pPr>
            <a:r>
              <a:rPr lang="en-US" sz="2000" b="1" dirty="0"/>
              <a:t>1 Timothy 3:16</a:t>
            </a:r>
            <a:r>
              <a:rPr lang="en-US" sz="2000" dirty="0"/>
              <a:t>   He appeared in the body</a:t>
            </a:r>
            <a:endParaRPr lang="en-US" sz="2000" dirty="0" smtClean="0">
              <a:effectLst/>
            </a:endParaRPr>
          </a:p>
          <a:p>
            <a:pPr>
              <a:buFont typeface="Wingdings" panose="05000000000000000000" pitchFamily="2" charset="2"/>
              <a:buChar char="ü"/>
            </a:pPr>
            <a:r>
              <a:rPr lang="en-US" sz="2000" b="1" dirty="0"/>
              <a:t>1 John 4:2</a:t>
            </a:r>
            <a:r>
              <a:rPr lang="en-US" sz="2000" dirty="0"/>
              <a:t>   Jesus Christ has come in the flesh</a:t>
            </a:r>
            <a:endParaRPr lang="en-US" sz="2000" dirty="0" smtClean="0">
              <a:effectLst/>
            </a:endParaRPr>
          </a:p>
          <a:p>
            <a:pPr>
              <a:buFont typeface="Wingdings" panose="05000000000000000000" pitchFamily="2" charset="2"/>
              <a:buChar char="ü"/>
            </a:pPr>
            <a:r>
              <a:rPr lang="en-US" sz="2000" b="1" dirty="0"/>
              <a:t>2 John 7 </a:t>
            </a:r>
            <a:r>
              <a:rPr lang="en-US" sz="2000" dirty="0"/>
              <a:t>  How to tell a deceiver</a:t>
            </a:r>
            <a:endParaRPr lang="en-US" sz="2000" dirty="0" smtClean="0">
              <a:effectLst/>
            </a:endParaRPr>
          </a:p>
          <a:p>
            <a:pPr marL="0" indent="0">
              <a:buNone/>
            </a:pPr>
            <a:r>
              <a:rPr lang="en-US" sz="2000" dirty="0"/>
              <a:t> </a:t>
            </a:r>
            <a:endParaRPr lang="en-US" sz="2000" dirty="0" smtClean="0">
              <a:effectLst/>
            </a:endParaRPr>
          </a:p>
          <a:p>
            <a:pPr marL="0" indent="0">
              <a:buNone/>
            </a:pPr>
            <a:r>
              <a:rPr lang="en-US" sz="2000" u="sng" dirty="0"/>
              <a:t>Jesus is the only way to heaven</a:t>
            </a:r>
            <a:endParaRPr lang="en-US" sz="2000" dirty="0" smtClean="0">
              <a:effectLst/>
            </a:endParaRPr>
          </a:p>
          <a:p>
            <a:pPr>
              <a:buFont typeface="Wingdings" panose="05000000000000000000" pitchFamily="2" charset="2"/>
              <a:buChar char="ü"/>
            </a:pPr>
            <a:r>
              <a:rPr lang="en-US" sz="2000" b="1" dirty="0"/>
              <a:t>John 14:6 </a:t>
            </a:r>
            <a:r>
              <a:rPr lang="en-US" sz="2000" dirty="0"/>
              <a:t>  I am the way, no one comes except through Me</a:t>
            </a:r>
            <a:endParaRPr lang="en-US" sz="2000" dirty="0" smtClean="0">
              <a:effectLst/>
            </a:endParaRPr>
          </a:p>
          <a:p>
            <a:pPr>
              <a:buFont typeface="Wingdings" panose="05000000000000000000" pitchFamily="2" charset="2"/>
              <a:buChar char="ü"/>
            </a:pPr>
            <a:r>
              <a:rPr lang="en-US" sz="2000" b="1" dirty="0"/>
              <a:t>Acts 4:12</a:t>
            </a:r>
            <a:r>
              <a:rPr lang="en-US" sz="2000" dirty="0"/>
              <a:t>   Salvation is found in no one else</a:t>
            </a:r>
            <a:endParaRPr lang="en-US" sz="2000" dirty="0">
              <a:effectLst/>
            </a:endParaRPr>
          </a:p>
        </p:txBody>
      </p:sp>
    </p:spTree>
    <p:extLst>
      <p:ext uri="{BB962C8B-B14F-4D97-AF65-F5344CB8AC3E}">
        <p14:creationId xmlns:p14="http://schemas.microsoft.com/office/powerpoint/2010/main" val="2959579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left)">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left)">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wipe(left)">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wipe(left)">
                                      <p:cBhvr>
                                        <p:cTn id="67" dur="5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wipe(left)">
                                      <p:cBhvr>
                                        <p:cTn id="72" dur="500"/>
                                        <p:tgtEl>
                                          <p:spTgt spid="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wipe(left)">
                                      <p:cBhvr>
                                        <p:cTn id="77" dur="500"/>
                                        <p:tgtEl>
                                          <p:spTgt spid="3">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3">
                                            <p:txEl>
                                              <p:pRg st="15" end="15"/>
                                            </p:txEl>
                                          </p:spTgt>
                                        </p:tgtEl>
                                        <p:attrNameLst>
                                          <p:attrName>style.visibility</p:attrName>
                                        </p:attrNameLst>
                                      </p:cBhvr>
                                      <p:to>
                                        <p:strVal val="visible"/>
                                      </p:to>
                                    </p:set>
                                    <p:animEffect transition="in" filter="wipe(left)">
                                      <p:cBhvr>
                                        <p:cTn id="82" dur="5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b="1" u="sng" dirty="0" smtClean="0"/>
              <a:t>Test #3: Salvation by Grace Alone</a:t>
            </a:r>
            <a:endParaRPr lang="en-US" b="1" u="sng" dirty="0"/>
          </a:p>
        </p:txBody>
      </p:sp>
      <p:sp>
        <p:nvSpPr>
          <p:cNvPr id="3" name="Content Placeholder 2"/>
          <p:cNvSpPr>
            <a:spLocks noGrp="1"/>
          </p:cNvSpPr>
          <p:nvPr>
            <p:ph idx="1"/>
          </p:nvPr>
        </p:nvSpPr>
        <p:spPr>
          <a:xfrm>
            <a:off x="304800" y="914400"/>
            <a:ext cx="8382000" cy="5715000"/>
          </a:xfrm>
        </p:spPr>
        <p:txBody>
          <a:bodyPr>
            <a:noAutofit/>
          </a:bodyPr>
          <a:lstStyle/>
          <a:p>
            <a:pPr marL="0" indent="0">
              <a:buNone/>
            </a:pPr>
            <a:r>
              <a:rPr lang="en-US" sz="2000" b="1" dirty="0" smtClean="0"/>
              <a:t>Religion</a:t>
            </a:r>
            <a:r>
              <a:rPr lang="en-US" sz="2000" dirty="0" smtClean="0"/>
              <a:t> tries to save people by a </a:t>
            </a:r>
            <a:r>
              <a:rPr lang="en-US" sz="2000" dirty="0"/>
              <a:t>series of good </a:t>
            </a:r>
            <a:r>
              <a:rPr lang="en-US" sz="2000" dirty="0" smtClean="0"/>
              <a:t>works</a:t>
            </a:r>
          </a:p>
          <a:p>
            <a:pPr marL="0" indent="0">
              <a:buNone/>
            </a:pPr>
            <a:r>
              <a:rPr lang="en-US" sz="2000" b="1" dirty="0" smtClean="0"/>
              <a:t>The </a:t>
            </a:r>
            <a:r>
              <a:rPr lang="en-US" sz="2000" b="1" dirty="0"/>
              <a:t>Bible </a:t>
            </a:r>
            <a:r>
              <a:rPr lang="en-US" sz="2000" dirty="0"/>
              <a:t>teaches that Jesus Christ </a:t>
            </a:r>
            <a:r>
              <a:rPr lang="en-US" sz="2000" dirty="0" smtClean="0"/>
              <a:t>sacrificed Himself to pay for our sins, giving forgiveness and righteousness as a free gift of grace.</a:t>
            </a:r>
          </a:p>
          <a:p>
            <a:pPr marL="0" indent="0">
              <a:buNone/>
            </a:pPr>
            <a:endParaRPr lang="en-US" sz="2000" dirty="0" smtClean="0">
              <a:effectLst/>
            </a:endParaRPr>
          </a:p>
          <a:p>
            <a:pPr marL="685800" lvl="1">
              <a:buFont typeface="Wingdings" panose="05000000000000000000" pitchFamily="2" charset="2"/>
              <a:buChar char="ü"/>
            </a:pPr>
            <a:r>
              <a:rPr lang="en-US" sz="2000" b="1" dirty="0" smtClean="0"/>
              <a:t>Romans 3:23 </a:t>
            </a:r>
            <a:r>
              <a:rPr lang="en-US" sz="2000" dirty="0" smtClean="0"/>
              <a:t> Every person is separated from God by their sin</a:t>
            </a:r>
          </a:p>
          <a:p>
            <a:pPr marL="685800" lvl="1">
              <a:buFont typeface="Wingdings" panose="05000000000000000000" pitchFamily="2" charset="2"/>
              <a:buChar char="ü"/>
            </a:pPr>
            <a:r>
              <a:rPr lang="en-US" sz="2000" b="1" dirty="0"/>
              <a:t>Romans 6:23 </a:t>
            </a:r>
            <a:r>
              <a:rPr lang="en-US" sz="2000" dirty="0"/>
              <a:t> All deserve death, but can receive the gift of </a:t>
            </a:r>
            <a:r>
              <a:rPr lang="en-US" sz="2000" dirty="0" smtClean="0"/>
              <a:t>salvation</a:t>
            </a:r>
            <a:endParaRPr lang="en-US" sz="2000" dirty="0" smtClean="0"/>
          </a:p>
          <a:p>
            <a:pPr marL="685800" lvl="1">
              <a:buFont typeface="Wingdings" panose="05000000000000000000" pitchFamily="2" charset="2"/>
              <a:buChar char="ü"/>
            </a:pPr>
            <a:r>
              <a:rPr lang="en-US" sz="2000" b="1" dirty="0" smtClean="0"/>
              <a:t>Genesis </a:t>
            </a:r>
            <a:r>
              <a:rPr lang="en-US" sz="2000" b="1" dirty="0"/>
              <a:t>15:6</a:t>
            </a:r>
            <a:r>
              <a:rPr lang="en-US" sz="2000" dirty="0"/>
              <a:t>  The first mention of righteousness resulted from belief</a:t>
            </a:r>
            <a:endParaRPr lang="en-US" sz="2000" dirty="0" smtClean="0">
              <a:effectLst/>
            </a:endParaRPr>
          </a:p>
          <a:p>
            <a:pPr marL="685800" lvl="1">
              <a:buFont typeface="Wingdings" panose="05000000000000000000" pitchFamily="2" charset="2"/>
              <a:buChar char="ü"/>
            </a:pPr>
            <a:r>
              <a:rPr lang="en-US" sz="2000" b="1" dirty="0"/>
              <a:t>Isaiah 53:4,5</a:t>
            </a:r>
            <a:r>
              <a:rPr lang="en-US" sz="2000" dirty="0"/>
              <a:t>  Jesus brought us peace by His punishment</a:t>
            </a:r>
            <a:endParaRPr lang="en-US" sz="2000" dirty="0" smtClean="0">
              <a:effectLst/>
            </a:endParaRPr>
          </a:p>
          <a:p>
            <a:pPr marL="685800" lvl="1">
              <a:buFont typeface="Wingdings" panose="05000000000000000000" pitchFamily="2" charset="2"/>
              <a:buChar char="ü"/>
            </a:pPr>
            <a:r>
              <a:rPr lang="en-US" sz="2000" b="1" dirty="0" smtClean="0"/>
              <a:t>Galatians </a:t>
            </a:r>
            <a:r>
              <a:rPr lang="en-US" sz="2000" b="1" dirty="0"/>
              <a:t>2:16</a:t>
            </a:r>
            <a:r>
              <a:rPr lang="en-US" sz="2000" dirty="0"/>
              <a:t>  Religious rituals do not save</a:t>
            </a:r>
            <a:endParaRPr lang="en-US" sz="2000" dirty="0" smtClean="0">
              <a:effectLst/>
            </a:endParaRPr>
          </a:p>
          <a:p>
            <a:pPr marL="685800" lvl="1">
              <a:buFont typeface="Wingdings" panose="05000000000000000000" pitchFamily="2" charset="2"/>
              <a:buChar char="ü"/>
            </a:pPr>
            <a:r>
              <a:rPr lang="en-US" sz="2000" b="1" dirty="0"/>
              <a:t>1 Peter 2:24</a:t>
            </a:r>
            <a:r>
              <a:rPr lang="en-US" sz="2000" dirty="0"/>
              <a:t>  </a:t>
            </a:r>
            <a:r>
              <a:rPr lang="en-US" sz="2000" dirty="0" smtClean="0"/>
              <a:t>Christ died to pay for our sin.</a:t>
            </a:r>
            <a:endParaRPr lang="en-US" sz="2000" dirty="0" smtClean="0">
              <a:effectLst/>
            </a:endParaRPr>
          </a:p>
          <a:p>
            <a:pPr marL="685800" lvl="1">
              <a:buFont typeface="Wingdings" panose="05000000000000000000" pitchFamily="2" charset="2"/>
              <a:buChar char="ü"/>
            </a:pPr>
            <a:r>
              <a:rPr lang="en-US" sz="2000" b="1" dirty="0"/>
              <a:t>Ephesians 2:8,9</a:t>
            </a:r>
            <a:r>
              <a:rPr lang="en-US" sz="2000" dirty="0"/>
              <a:t>  Salvation comes by faith, not good works</a:t>
            </a:r>
            <a:endParaRPr lang="en-US" sz="2000" dirty="0" smtClean="0">
              <a:effectLst/>
            </a:endParaRPr>
          </a:p>
          <a:p>
            <a:pPr marL="685800" lvl="1">
              <a:buFont typeface="Wingdings" panose="05000000000000000000" pitchFamily="2" charset="2"/>
              <a:buChar char="ü"/>
            </a:pPr>
            <a:r>
              <a:rPr lang="en-US" sz="2000" b="1" dirty="0"/>
              <a:t>Ephesians 2:10</a:t>
            </a:r>
            <a:r>
              <a:rPr lang="en-US" sz="2000" dirty="0"/>
              <a:t>  Good works result from </a:t>
            </a:r>
            <a:r>
              <a:rPr lang="en-US" sz="2000" dirty="0" smtClean="0"/>
              <a:t>salvation</a:t>
            </a:r>
          </a:p>
          <a:p>
            <a:pPr marL="685800" lvl="1">
              <a:buFont typeface="Wingdings" panose="05000000000000000000" pitchFamily="2" charset="2"/>
              <a:buChar char="ü"/>
            </a:pPr>
            <a:endParaRPr lang="en-US" sz="2000" dirty="0" smtClean="0">
              <a:effectLst/>
            </a:endParaRPr>
          </a:p>
          <a:p>
            <a:pPr marL="0" indent="0">
              <a:buNone/>
            </a:pPr>
            <a:r>
              <a:rPr lang="en-US" sz="2000" b="1" dirty="0" smtClean="0"/>
              <a:t>Matthew 7:16-20  </a:t>
            </a:r>
            <a:r>
              <a:rPr lang="en-US" sz="2000" dirty="0" smtClean="0"/>
              <a:t>People are saved totally by the grace of God. When people are truly saved, they are changed and bear “good fruit.” (</a:t>
            </a:r>
            <a:r>
              <a:rPr lang="en-US" sz="2000" dirty="0"/>
              <a:t>Galatians 5:22,23</a:t>
            </a:r>
            <a:r>
              <a:rPr lang="en-US" sz="2000" dirty="0" smtClean="0"/>
              <a:t>)</a:t>
            </a:r>
            <a:endParaRPr lang="en-US" sz="2000" dirty="0">
              <a:effectLst/>
            </a:endParaRPr>
          </a:p>
        </p:txBody>
      </p:sp>
    </p:spTree>
    <p:extLst>
      <p:ext uri="{BB962C8B-B14F-4D97-AF65-F5344CB8AC3E}">
        <p14:creationId xmlns:p14="http://schemas.microsoft.com/office/powerpoint/2010/main" val="1476799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left)">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left)">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left)">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left)">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wipe(left)">
                                      <p:cBhvr>
                                        <p:cTn id="52" dur="5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3">
                                            <p:txEl>
                                              <p:pRg st="12" end="12"/>
                                            </p:txEl>
                                          </p:spTgt>
                                        </p:tgtEl>
                                        <p:attrNameLst>
                                          <p:attrName>style.visibility</p:attrName>
                                        </p:attrNameLst>
                                      </p:cBhvr>
                                      <p:to>
                                        <p:strVal val="visible"/>
                                      </p:to>
                                    </p:set>
                                    <p:animEffect transition="in" filter="wipe(left)">
                                      <p:cBhvr>
                                        <p:cTn id="57"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b="1" u="sng" dirty="0" smtClean="0"/>
              <a:t>Defend Gently</a:t>
            </a:r>
            <a:endParaRPr lang="en-US" b="1" u="sng" dirty="0"/>
          </a:p>
        </p:txBody>
      </p:sp>
      <p:sp>
        <p:nvSpPr>
          <p:cNvPr id="3" name="Content Placeholder 2"/>
          <p:cNvSpPr>
            <a:spLocks noGrp="1"/>
          </p:cNvSpPr>
          <p:nvPr>
            <p:ph idx="1"/>
          </p:nvPr>
        </p:nvSpPr>
        <p:spPr>
          <a:xfrm>
            <a:off x="152400" y="990600"/>
            <a:ext cx="8763000" cy="5715000"/>
          </a:xfrm>
        </p:spPr>
        <p:txBody>
          <a:bodyPr>
            <a:noAutofit/>
          </a:bodyPr>
          <a:lstStyle/>
          <a:p>
            <a:r>
              <a:rPr lang="en-US" sz="2600" dirty="0" smtClean="0"/>
              <a:t>Understand what </a:t>
            </a:r>
            <a:r>
              <a:rPr lang="en-US" sz="2600" dirty="0"/>
              <a:t>the Bible teaches on these three </a:t>
            </a:r>
            <a:r>
              <a:rPr lang="en-US" sz="2600" dirty="0" smtClean="0"/>
              <a:t>areas and learn these </a:t>
            </a:r>
            <a:r>
              <a:rPr lang="en-US" sz="2600" dirty="0"/>
              <a:t>verses and get a clear understanding of these critical truths.  </a:t>
            </a:r>
            <a:endParaRPr lang="en-US" sz="2600" dirty="0" smtClean="0"/>
          </a:p>
          <a:p>
            <a:r>
              <a:rPr lang="en-US" sz="2600" dirty="0" smtClean="0"/>
              <a:t>When </a:t>
            </a:r>
            <a:r>
              <a:rPr lang="en-US" sz="2600" dirty="0"/>
              <a:t>you are very clear about true Christianity, it will be </a:t>
            </a:r>
            <a:r>
              <a:rPr lang="en-US" sz="2600" dirty="0" smtClean="0"/>
              <a:t>easier </a:t>
            </a:r>
            <a:r>
              <a:rPr lang="en-US" sz="2600" dirty="0"/>
              <a:t>to recognize a fake religion – a cult</a:t>
            </a:r>
            <a:r>
              <a:rPr lang="en-US" sz="2600" dirty="0" smtClean="0"/>
              <a:t>.</a:t>
            </a:r>
            <a:r>
              <a:rPr lang="en-US" sz="2600" dirty="0"/>
              <a:t> </a:t>
            </a:r>
            <a:endParaRPr lang="en-US" sz="2600" dirty="0" smtClean="0"/>
          </a:p>
          <a:p>
            <a:r>
              <a:rPr lang="en-US" sz="2600" b="1" dirty="0" smtClean="0"/>
              <a:t>1 </a:t>
            </a:r>
            <a:r>
              <a:rPr lang="en-US" sz="2600" b="1" dirty="0"/>
              <a:t>Thessalonians 5:21,22 </a:t>
            </a:r>
            <a:r>
              <a:rPr lang="en-US" sz="2600" b="1" dirty="0" smtClean="0"/>
              <a:t> “</a:t>
            </a:r>
            <a:r>
              <a:rPr lang="en-US" sz="2600" dirty="0" smtClean="0"/>
              <a:t>Test  </a:t>
            </a:r>
            <a:r>
              <a:rPr lang="en-US" sz="2600" dirty="0"/>
              <a:t>everything. Hold on to the good. Avoid every kind of evil.”  </a:t>
            </a:r>
            <a:endParaRPr lang="en-US" sz="2600" dirty="0" smtClean="0"/>
          </a:p>
          <a:p>
            <a:r>
              <a:rPr lang="en-US" sz="2600" b="1" dirty="0" smtClean="0"/>
              <a:t>1 Peter 3:15 </a:t>
            </a:r>
            <a:r>
              <a:rPr lang="en-US" sz="2600" dirty="0" smtClean="0"/>
              <a:t> Prepare yourself to </a:t>
            </a:r>
            <a:r>
              <a:rPr lang="en-US" sz="2600" dirty="0"/>
              <a:t>make a defense to anyone who asks about your </a:t>
            </a:r>
            <a:r>
              <a:rPr lang="en-US" sz="2600" dirty="0" smtClean="0"/>
              <a:t>faith</a:t>
            </a:r>
          </a:p>
          <a:p>
            <a:r>
              <a:rPr lang="en-US" sz="2600" b="1" dirty="0" smtClean="0"/>
              <a:t>2 Timothy 2:24-26 </a:t>
            </a:r>
            <a:r>
              <a:rPr lang="en-US" sz="2600" dirty="0" smtClean="0"/>
              <a:t> When </a:t>
            </a:r>
            <a:r>
              <a:rPr lang="en-US" sz="2600" dirty="0"/>
              <a:t>you tell people about your faith, </a:t>
            </a:r>
            <a:r>
              <a:rPr lang="en-US" sz="2600" u="sng" dirty="0"/>
              <a:t>do it in a spirit of love</a:t>
            </a:r>
            <a:r>
              <a:rPr lang="en-US" sz="2600" dirty="0"/>
              <a:t> – it is hard for anyone to argue with a loving person who patiently shares the truth. (</a:t>
            </a:r>
            <a:r>
              <a:rPr lang="en-US" sz="2600" b="1" dirty="0"/>
              <a:t>John </a:t>
            </a:r>
            <a:r>
              <a:rPr lang="en-US" sz="2600" b="1" dirty="0" smtClean="0"/>
              <a:t>13:34,35</a:t>
            </a:r>
            <a:r>
              <a:rPr lang="en-US" sz="2600" dirty="0" smtClean="0"/>
              <a:t>) </a:t>
            </a:r>
            <a:endParaRPr lang="en-US" sz="2600" dirty="0">
              <a:effectLst/>
            </a:endParaRPr>
          </a:p>
        </p:txBody>
      </p:sp>
    </p:spTree>
    <p:extLst>
      <p:ext uri="{BB962C8B-B14F-4D97-AF65-F5344CB8AC3E}">
        <p14:creationId xmlns:p14="http://schemas.microsoft.com/office/powerpoint/2010/main" val="642427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b="1" u="sng" dirty="0" smtClean="0"/>
              <a:t>Some Warnings</a:t>
            </a:r>
            <a:endParaRPr lang="en-US" b="1" u="sng" dirty="0"/>
          </a:p>
        </p:txBody>
      </p:sp>
      <p:sp>
        <p:nvSpPr>
          <p:cNvPr id="3" name="Content Placeholder 2"/>
          <p:cNvSpPr>
            <a:spLocks noGrp="1"/>
          </p:cNvSpPr>
          <p:nvPr>
            <p:ph idx="1"/>
          </p:nvPr>
        </p:nvSpPr>
        <p:spPr>
          <a:xfrm>
            <a:off x="228600" y="1295400"/>
            <a:ext cx="8686800" cy="5257800"/>
          </a:xfrm>
        </p:spPr>
        <p:txBody>
          <a:bodyPr>
            <a:normAutofit fontScale="92500" lnSpcReduction="10000"/>
          </a:bodyPr>
          <a:lstStyle/>
          <a:p>
            <a:r>
              <a:rPr lang="en-US" b="1" dirty="0"/>
              <a:t>Matthew 7:15  </a:t>
            </a:r>
            <a:r>
              <a:rPr lang="en-US" b="1" dirty="0" smtClean="0"/>
              <a:t> </a:t>
            </a:r>
            <a:r>
              <a:rPr lang="en-US" dirty="0" smtClean="0"/>
              <a:t>Jesus </a:t>
            </a:r>
            <a:r>
              <a:rPr lang="en-US" dirty="0"/>
              <a:t>warned us to watch out for false prophets – they come to us dressed in sheep’s clothing, but inside, they are hungry wolves.  </a:t>
            </a:r>
            <a:endParaRPr lang="en-US" dirty="0" smtClean="0">
              <a:effectLst/>
            </a:endParaRPr>
          </a:p>
          <a:p>
            <a:r>
              <a:rPr lang="en-US" b="1" dirty="0"/>
              <a:t>Acts 20:28-30</a:t>
            </a:r>
            <a:r>
              <a:rPr lang="en-US" dirty="0"/>
              <a:t>  Paul </a:t>
            </a:r>
            <a:r>
              <a:rPr lang="en-US" dirty="0" smtClean="0"/>
              <a:t>warned church leaders </a:t>
            </a:r>
            <a:r>
              <a:rPr lang="en-US" dirty="0"/>
              <a:t>of </a:t>
            </a:r>
            <a:r>
              <a:rPr lang="en-US" dirty="0" smtClean="0"/>
              <a:t>about people </a:t>
            </a:r>
            <a:r>
              <a:rPr lang="en-US" dirty="0"/>
              <a:t>who will rise up and twist the truth, </a:t>
            </a:r>
            <a:r>
              <a:rPr lang="en-US" dirty="0" smtClean="0"/>
              <a:t>destroy </a:t>
            </a:r>
            <a:r>
              <a:rPr lang="en-US" dirty="0"/>
              <a:t>the church</a:t>
            </a:r>
            <a:r>
              <a:rPr lang="en-US" dirty="0" smtClean="0"/>
              <a:t>.</a:t>
            </a:r>
            <a:endParaRPr lang="en-US" dirty="0" smtClean="0">
              <a:effectLst/>
            </a:endParaRPr>
          </a:p>
          <a:p>
            <a:r>
              <a:rPr lang="en-US" b="1" dirty="0"/>
              <a:t>2 Peter 2:1-3  </a:t>
            </a:r>
            <a:r>
              <a:rPr lang="en-US" dirty="0"/>
              <a:t>Peter </a:t>
            </a:r>
            <a:r>
              <a:rPr lang="en-US" dirty="0" smtClean="0"/>
              <a:t>warned about false </a:t>
            </a:r>
            <a:r>
              <a:rPr lang="en-US" dirty="0"/>
              <a:t>teachers </a:t>
            </a:r>
            <a:r>
              <a:rPr lang="en-US" dirty="0" smtClean="0"/>
              <a:t>in </a:t>
            </a:r>
            <a:r>
              <a:rPr lang="en-US" dirty="0"/>
              <a:t>the </a:t>
            </a:r>
            <a:r>
              <a:rPr lang="en-US" dirty="0" smtClean="0"/>
              <a:t>church who will lead people away </a:t>
            </a:r>
            <a:r>
              <a:rPr lang="en-US" dirty="0"/>
              <a:t>from the truth</a:t>
            </a:r>
            <a:r>
              <a:rPr lang="en-US" dirty="0" smtClean="0"/>
              <a:t>.</a:t>
            </a:r>
          </a:p>
          <a:p>
            <a:r>
              <a:rPr lang="en-US" dirty="0" smtClean="0"/>
              <a:t>False teachers confuse and mislead </a:t>
            </a:r>
            <a:r>
              <a:rPr lang="en-US" b="1" dirty="0" smtClean="0"/>
              <a:t>non-believers</a:t>
            </a:r>
            <a:r>
              <a:rPr lang="en-US" dirty="0" smtClean="0"/>
              <a:t>, and they shake the faith of </a:t>
            </a:r>
            <a:r>
              <a:rPr lang="en-US" b="1" dirty="0" smtClean="0"/>
              <a:t>believers</a:t>
            </a:r>
            <a:r>
              <a:rPr lang="en-US" dirty="0" smtClean="0"/>
              <a:t>.</a:t>
            </a:r>
          </a:p>
        </p:txBody>
      </p:sp>
    </p:spTree>
    <p:extLst>
      <p:ext uri="{BB962C8B-B14F-4D97-AF65-F5344CB8AC3E}">
        <p14:creationId xmlns:p14="http://schemas.microsoft.com/office/powerpoint/2010/main" val="2694834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sz="4800" b="1" u="sng" dirty="0" smtClean="0"/>
              <a:t>Identifying Fakes</a:t>
            </a:r>
            <a:endParaRPr lang="en-US" sz="4800" b="1" u="sng" dirty="0"/>
          </a:p>
        </p:txBody>
      </p:sp>
      <p:sp>
        <p:nvSpPr>
          <p:cNvPr id="3" name="Content Placeholder 2"/>
          <p:cNvSpPr>
            <a:spLocks noGrp="1"/>
          </p:cNvSpPr>
          <p:nvPr>
            <p:ph idx="1"/>
          </p:nvPr>
        </p:nvSpPr>
        <p:spPr>
          <a:xfrm>
            <a:off x="3505200" y="3708800"/>
            <a:ext cx="5486400" cy="2844399"/>
          </a:xfrm>
        </p:spPr>
        <p:txBody>
          <a:bodyPr>
            <a:normAutofit fontScale="77500" lnSpcReduction="20000"/>
          </a:bodyPr>
          <a:lstStyle/>
          <a:p>
            <a:pPr marL="0" indent="0">
              <a:spcAft>
                <a:spcPts val="1200"/>
              </a:spcAft>
              <a:buNone/>
            </a:pPr>
            <a:r>
              <a:rPr lang="en-US" dirty="0"/>
              <a:t> </a:t>
            </a:r>
            <a:r>
              <a:rPr lang="en-US" b="1" dirty="0" smtClean="0"/>
              <a:t>1 </a:t>
            </a:r>
            <a:r>
              <a:rPr lang="en-US" b="1" dirty="0"/>
              <a:t>Thessalonians </a:t>
            </a:r>
            <a:r>
              <a:rPr lang="en-US" b="1" dirty="0" smtClean="0"/>
              <a:t>5:21,22;  </a:t>
            </a:r>
            <a:r>
              <a:rPr lang="en-US" b="1" dirty="0"/>
              <a:t>Acts </a:t>
            </a:r>
            <a:r>
              <a:rPr lang="en-US" b="1" dirty="0" smtClean="0"/>
              <a:t>17:10,11  </a:t>
            </a:r>
            <a:r>
              <a:rPr lang="en-US" dirty="0" smtClean="0"/>
              <a:t>Do </a:t>
            </a:r>
            <a:r>
              <a:rPr lang="en-US" dirty="0"/>
              <a:t>not accept counterfeits!  </a:t>
            </a:r>
            <a:r>
              <a:rPr lang="en-US" i="1" dirty="0"/>
              <a:t>Train yourself with </a:t>
            </a:r>
            <a:r>
              <a:rPr lang="en-US" b="1" i="1" dirty="0"/>
              <a:t>truth</a:t>
            </a:r>
            <a:r>
              <a:rPr lang="en-US" i="1" dirty="0"/>
              <a:t> </a:t>
            </a:r>
            <a:r>
              <a:rPr lang="en-US" dirty="0"/>
              <a:t>in order to examine every spiritual claim carefully</a:t>
            </a:r>
            <a:r>
              <a:rPr lang="en-US" dirty="0" smtClean="0"/>
              <a:t>!</a:t>
            </a:r>
          </a:p>
          <a:p>
            <a:pPr marL="0" indent="0">
              <a:spcAft>
                <a:spcPts val="1200"/>
              </a:spcAft>
              <a:buNone/>
            </a:pPr>
            <a:r>
              <a:rPr lang="en-US" b="1" dirty="0" smtClean="0"/>
              <a:t>Ephesians </a:t>
            </a:r>
            <a:r>
              <a:rPr lang="en-US" b="1" dirty="0"/>
              <a:t>4:14  </a:t>
            </a:r>
            <a:r>
              <a:rPr lang="en-US" dirty="0" smtClean="0"/>
              <a:t>Grow </a:t>
            </a:r>
            <a:r>
              <a:rPr lang="en-US" dirty="0"/>
              <a:t>up to </a:t>
            </a:r>
            <a:r>
              <a:rPr lang="en-US" b="1" dirty="0"/>
              <a:t>be mature </a:t>
            </a:r>
            <a:r>
              <a:rPr lang="en-US" dirty="0" smtClean="0"/>
              <a:t>so </a:t>
            </a:r>
            <a:r>
              <a:rPr lang="en-US" dirty="0"/>
              <a:t>that </a:t>
            </a:r>
            <a:r>
              <a:rPr lang="en-US" dirty="0" smtClean="0"/>
              <a:t>you will </a:t>
            </a:r>
            <a:r>
              <a:rPr lang="en-US" dirty="0"/>
              <a:t>not be deceived by the cunning and crafty </a:t>
            </a:r>
            <a:r>
              <a:rPr lang="en-US" dirty="0" smtClean="0"/>
              <a:t>ones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8280" y="1093002"/>
            <a:ext cx="2912120" cy="5231598"/>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3800" y="1172429"/>
            <a:ext cx="4343400" cy="2256571"/>
          </a:xfrm>
          <a:prstGeom prst="rect">
            <a:avLst/>
          </a:prstGeom>
        </p:spPr>
      </p:pic>
    </p:spTree>
    <p:extLst>
      <p:ext uri="{BB962C8B-B14F-4D97-AF65-F5344CB8AC3E}">
        <p14:creationId xmlns:p14="http://schemas.microsoft.com/office/powerpoint/2010/main" val="2271645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left)">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a:bodyPr>
          <a:lstStyle/>
          <a:p>
            <a:r>
              <a:rPr lang="en-US" b="1" u="sng" dirty="0" smtClean="0"/>
              <a:t>Some Ways that They Work</a:t>
            </a:r>
            <a:endParaRPr lang="en-US" b="1" u="sng" dirty="0"/>
          </a:p>
        </p:txBody>
      </p:sp>
      <p:sp>
        <p:nvSpPr>
          <p:cNvPr id="3" name="Content Placeholder 2"/>
          <p:cNvSpPr>
            <a:spLocks noGrp="1"/>
          </p:cNvSpPr>
          <p:nvPr>
            <p:ph idx="1"/>
          </p:nvPr>
        </p:nvSpPr>
        <p:spPr>
          <a:xfrm>
            <a:off x="914400" y="1219200"/>
            <a:ext cx="7239000" cy="3962400"/>
          </a:xfrm>
        </p:spPr>
        <p:txBody>
          <a:bodyPr>
            <a:normAutofit/>
          </a:bodyPr>
          <a:lstStyle/>
          <a:p>
            <a:pPr>
              <a:spcAft>
                <a:spcPts val="1200"/>
              </a:spcAft>
            </a:pPr>
            <a:r>
              <a:rPr lang="en-US" sz="4000" b="1" dirty="0" smtClean="0">
                <a:solidFill>
                  <a:schemeClr val="tx2">
                    <a:lumMod val="50000"/>
                  </a:schemeClr>
                </a:solidFill>
              </a:rPr>
              <a:t>Making Empty Promises</a:t>
            </a:r>
            <a:endParaRPr lang="en-US" sz="4000" dirty="0" smtClean="0"/>
          </a:p>
          <a:p>
            <a:pPr>
              <a:spcAft>
                <a:spcPts val="1200"/>
              </a:spcAft>
            </a:pPr>
            <a:r>
              <a:rPr lang="en-US" sz="4000" b="1" dirty="0" smtClean="0">
                <a:solidFill>
                  <a:schemeClr val="tx2">
                    <a:lumMod val="50000"/>
                  </a:schemeClr>
                </a:solidFill>
              </a:rPr>
              <a:t>Creating Confusion and Doubt</a:t>
            </a:r>
            <a:endParaRPr lang="en-US" sz="4000" dirty="0" smtClean="0"/>
          </a:p>
          <a:p>
            <a:pPr>
              <a:spcAft>
                <a:spcPts val="1200"/>
              </a:spcAft>
            </a:pPr>
            <a:r>
              <a:rPr lang="en-US" sz="4000" b="1" dirty="0" smtClean="0">
                <a:solidFill>
                  <a:schemeClr val="tx2">
                    <a:lumMod val="50000"/>
                  </a:schemeClr>
                </a:solidFill>
              </a:rPr>
              <a:t>Demanding Acceptance of everything and everyone</a:t>
            </a:r>
            <a:endParaRPr lang="en-US" sz="4000" dirty="0">
              <a:effectLst/>
            </a:endParaRPr>
          </a:p>
        </p:txBody>
      </p:sp>
    </p:spTree>
    <p:extLst>
      <p:ext uri="{BB962C8B-B14F-4D97-AF65-F5344CB8AC3E}">
        <p14:creationId xmlns:p14="http://schemas.microsoft.com/office/powerpoint/2010/main" val="3282467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a:bodyPr>
          <a:lstStyle/>
          <a:p>
            <a:r>
              <a:rPr lang="en-US" b="1" u="sng" dirty="0" smtClean="0"/>
              <a:t>Some Ways that They Work</a:t>
            </a:r>
            <a:endParaRPr lang="en-US" b="1" u="sng" dirty="0"/>
          </a:p>
        </p:txBody>
      </p:sp>
      <p:sp>
        <p:nvSpPr>
          <p:cNvPr id="3" name="Content Placeholder 2"/>
          <p:cNvSpPr>
            <a:spLocks noGrp="1"/>
          </p:cNvSpPr>
          <p:nvPr>
            <p:ph idx="1"/>
          </p:nvPr>
        </p:nvSpPr>
        <p:spPr>
          <a:xfrm>
            <a:off x="0" y="990600"/>
            <a:ext cx="9144000" cy="5715000"/>
          </a:xfrm>
        </p:spPr>
        <p:txBody>
          <a:bodyPr>
            <a:normAutofit/>
          </a:bodyPr>
          <a:lstStyle/>
          <a:p>
            <a:pPr marL="0" indent="0">
              <a:spcAft>
                <a:spcPts val="1200"/>
              </a:spcAft>
              <a:buNone/>
            </a:pPr>
            <a:r>
              <a:rPr lang="en-US" sz="3000" b="1" u="sng" dirty="0" smtClean="0">
                <a:solidFill>
                  <a:schemeClr val="tx2">
                    <a:lumMod val="50000"/>
                  </a:schemeClr>
                </a:solidFill>
              </a:rPr>
              <a:t>Empty Promises</a:t>
            </a:r>
            <a:r>
              <a:rPr lang="en-US" sz="3000" dirty="0" smtClean="0"/>
              <a:t>:  </a:t>
            </a:r>
            <a:r>
              <a:rPr lang="en-US" sz="3000" b="1" dirty="0" smtClean="0"/>
              <a:t>Genesis 3:1-5</a:t>
            </a:r>
            <a:r>
              <a:rPr lang="en-US" sz="3000" dirty="0" smtClean="0"/>
              <a:t>  A false teacher with a “magnetic personality” can attract </a:t>
            </a:r>
            <a:r>
              <a:rPr lang="en-US" sz="3000" dirty="0"/>
              <a:t>people by promising to </a:t>
            </a:r>
            <a:r>
              <a:rPr lang="en-US" sz="3000" dirty="0" smtClean="0"/>
              <a:t>give them special </a:t>
            </a:r>
            <a:r>
              <a:rPr lang="en-US" sz="3000" dirty="0"/>
              <a:t>privileges and powers. </a:t>
            </a:r>
            <a:endParaRPr lang="en-US" sz="3000" dirty="0" smtClean="0"/>
          </a:p>
          <a:p>
            <a:pPr marL="0" indent="0">
              <a:spcAft>
                <a:spcPts val="1200"/>
              </a:spcAft>
              <a:buNone/>
            </a:pPr>
            <a:r>
              <a:rPr lang="en-US" sz="3000" b="1" dirty="0" smtClean="0"/>
              <a:t>2 Timothy 3:2-5</a:t>
            </a:r>
            <a:r>
              <a:rPr lang="en-US" sz="3000" dirty="0" smtClean="0"/>
              <a:t>  Lovers of </a:t>
            </a:r>
            <a:r>
              <a:rPr lang="en-US" sz="3000" u="sng" dirty="0" smtClean="0"/>
              <a:t>pleasure</a:t>
            </a:r>
            <a:r>
              <a:rPr lang="en-US" sz="3000" dirty="0" smtClean="0"/>
              <a:t> rather than lovers of God</a:t>
            </a:r>
            <a:r>
              <a:rPr lang="en-US" sz="3000" dirty="0"/>
              <a:t> </a:t>
            </a:r>
            <a:endParaRPr lang="en-US" sz="3000" dirty="0" smtClean="0"/>
          </a:p>
          <a:p>
            <a:pPr marL="0" indent="0">
              <a:spcAft>
                <a:spcPts val="1200"/>
              </a:spcAft>
              <a:buNone/>
            </a:pPr>
            <a:r>
              <a:rPr lang="en-US" sz="3000" b="1" dirty="0" smtClean="0">
                <a:effectLst/>
              </a:rPr>
              <a:t>1 Timothy 6:3-5</a:t>
            </a:r>
            <a:r>
              <a:rPr lang="en-US" sz="3000" dirty="0" smtClean="0">
                <a:effectLst/>
              </a:rPr>
              <a:t>  They think that godliness is a means to </a:t>
            </a:r>
            <a:r>
              <a:rPr lang="en-US" sz="3000" u="sng" dirty="0" smtClean="0">
                <a:effectLst/>
              </a:rPr>
              <a:t>financial gain</a:t>
            </a:r>
            <a:r>
              <a:rPr lang="en-US" sz="3000" dirty="0" smtClean="0">
                <a:effectLst/>
              </a:rPr>
              <a:t> (but then, see verses 9-10)</a:t>
            </a:r>
          </a:p>
          <a:p>
            <a:pPr marL="0" indent="0">
              <a:spcAft>
                <a:spcPts val="1200"/>
              </a:spcAft>
              <a:buNone/>
            </a:pPr>
            <a:r>
              <a:rPr lang="en-US" sz="3000" b="1" dirty="0" smtClean="0"/>
              <a:t>Revelation 13:13-14</a:t>
            </a:r>
            <a:r>
              <a:rPr lang="en-US" sz="3000" dirty="0" smtClean="0"/>
              <a:t>  The devil will also perform </a:t>
            </a:r>
            <a:r>
              <a:rPr lang="en-US" sz="3000" u="sng" dirty="0" smtClean="0"/>
              <a:t>signs</a:t>
            </a:r>
          </a:p>
          <a:p>
            <a:pPr marL="0" indent="0">
              <a:spcAft>
                <a:spcPts val="1200"/>
              </a:spcAft>
              <a:buNone/>
            </a:pPr>
            <a:r>
              <a:rPr lang="en-US" sz="3000" dirty="0" smtClean="0">
                <a:effectLst/>
              </a:rPr>
              <a:t>Promises of </a:t>
            </a:r>
            <a:r>
              <a:rPr lang="en-US" sz="3000" u="sng" dirty="0" smtClean="0">
                <a:effectLst/>
              </a:rPr>
              <a:t>healing</a:t>
            </a:r>
            <a:r>
              <a:rPr lang="en-US" sz="3000" dirty="0" smtClean="0">
                <a:effectLst/>
              </a:rPr>
              <a:t>  (</a:t>
            </a:r>
            <a:r>
              <a:rPr lang="en-US" sz="3000" b="1" dirty="0"/>
              <a:t>Acts 19:11-12</a:t>
            </a:r>
            <a:r>
              <a:rPr lang="en-US" sz="3000" dirty="0"/>
              <a:t> </a:t>
            </a:r>
            <a:r>
              <a:rPr lang="en-US" sz="3000" dirty="0" smtClean="0"/>
              <a:t>was true of apostles; but </a:t>
            </a:r>
            <a:r>
              <a:rPr lang="en-US" sz="3000" dirty="0" smtClean="0">
                <a:effectLst/>
              </a:rPr>
              <a:t>also see 2Timothy 4:20 and Philippians 2:25-27)</a:t>
            </a:r>
          </a:p>
        </p:txBody>
      </p:sp>
    </p:spTree>
    <p:extLst>
      <p:ext uri="{BB962C8B-B14F-4D97-AF65-F5344CB8AC3E}">
        <p14:creationId xmlns:p14="http://schemas.microsoft.com/office/powerpoint/2010/main" val="2989407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a:bodyPr>
          <a:lstStyle/>
          <a:p>
            <a:r>
              <a:rPr lang="en-US" b="1" u="sng" dirty="0" smtClean="0"/>
              <a:t>Some Ways that They Work</a:t>
            </a:r>
            <a:endParaRPr lang="en-US" b="1" u="sng" dirty="0"/>
          </a:p>
        </p:txBody>
      </p:sp>
      <p:sp>
        <p:nvSpPr>
          <p:cNvPr id="3" name="Content Placeholder 2"/>
          <p:cNvSpPr>
            <a:spLocks noGrp="1"/>
          </p:cNvSpPr>
          <p:nvPr>
            <p:ph idx="1"/>
          </p:nvPr>
        </p:nvSpPr>
        <p:spPr>
          <a:xfrm>
            <a:off x="0" y="990600"/>
            <a:ext cx="9144000" cy="5715000"/>
          </a:xfrm>
        </p:spPr>
        <p:txBody>
          <a:bodyPr>
            <a:normAutofit/>
          </a:bodyPr>
          <a:lstStyle/>
          <a:p>
            <a:pPr marL="0" indent="0">
              <a:spcAft>
                <a:spcPts val="1200"/>
              </a:spcAft>
              <a:buNone/>
            </a:pPr>
            <a:r>
              <a:rPr lang="en-US" sz="3000" u="sng" dirty="0" smtClean="0">
                <a:solidFill>
                  <a:schemeClr val="tx2">
                    <a:lumMod val="50000"/>
                  </a:schemeClr>
                </a:solidFill>
              </a:rPr>
              <a:t>Empty Promises</a:t>
            </a:r>
            <a:r>
              <a:rPr lang="en-US" sz="3000" dirty="0" smtClean="0"/>
              <a:t>:  Genesis 3:1-5  </a:t>
            </a:r>
          </a:p>
          <a:p>
            <a:pPr marL="0" indent="0">
              <a:spcAft>
                <a:spcPts val="1200"/>
              </a:spcAft>
              <a:buNone/>
            </a:pPr>
            <a:r>
              <a:rPr lang="en-US" sz="3000" b="1" u="sng" dirty="0" smtClean="0">
                <a:solidFill>
                  <a:schemeClr val="tx2">
                    <a:lumMod val="50000"/>
                  </a:schemeClr>
                </a:solidFill>
              </a:rPr>
              <a:t>Confusion and Doubt</a:t>
            </a:r>
            <a:r>
              <a:rPr lang="en-US" sz="3000" dirty="0" smtClean="0"/>
              <a:t>:  </a:t>
            </a:r>
            <a:r>
              <a:rPr lang="en-US" sz="3000" b="1" dirty="0"/>
              <a:t>Colossians 2:8</a:t>
            </a:r>
            <a:r>
              <a:rPr lang="en-US" sz="3000" dirty="0"/>
              <a:t>   </a:t>
            </a:r>
            <a:r>
              <a:rPr lang="en-US" sz="3000" dirty="0" smtClean="0"/>
              <a:t>By asking </a:t>
            </a:r>
            <a:r>
              <a:rPr lang="en-US" sz="3000" dirty="0"/>
              <a:t>questions that are </a:t>
            </a:r>
            <a:r>
              <a:rPr lang="en-US" sz="3000" dirty="0" smtClean="0"/>
              <a:t>difficult to </a:t>
            </a:r>
            <a:r>
              <a:rPr lang="en-US" sz="3000" dirty="0"/>
              <a:t>answer (e.g. the </a:t>
            </a:r>
            <a:r>
              <a:rPr lang="en-US" sz="3000" dirty="0" smtClean="0"/>
              <a:t>Trinity, predestination), false teachers create doubt about the truth. When faith is shaken, people become open to twisted </a:t>
            </a:r>
            <a:r>
              <a:rPr lang="en-US" sz="3000" dirty="0"/>
              <a:t>ways of </a:t>
            </a:r>
            <a:r>
              <a:rPr lang="en-US" sz="3000" dirty="0" smtClean="0"/>
              <a:t>thinking.</a:t>
            </a:r>
            <a:r>
              <a:rPr lang="en-US" sz="3000" dirty="0"/>
              <a:t> </a:t>
            </a:r>
            <a:endParaRPr lang="en-US" sz="3000" dirty="0" smtClean="0"/>
          </a:p>
          <a:p>
            <a:pPr marL="0" indent="0">
              <a:spcAft>
                <a:spcPts val="1200"/>
              </a:spcAft>
              <a:buNone/>
            </a:pPr>
            <a:r>
              <a:rPr lang="en-US" sz="3000" b="1" dirty="0" smtClean="0">
                <a:effectLst/>
              </a:rPr>
              <a:t>Romans 16:17-18  </a:t>
            </a:r>
            <a:r>
              <a:rPr lang="en-US" sz="3000" dirty="0" smtClean="0">
                <a:effectLst/>
              </a:rPr>
              <a:t>Smooth talk + flattery = </a:t>
            </a:r>
            <a:r>
              <a:rPr lang="en-US" sz="3000" u="sng" dirty="0" smtClean="0">
                <a:effectLst/>
              </a:rPr>
              <a:t>divisions</a:t>
            </a:r>
          </a:p>
          <a:p>
            <a:pPr marL="0" indent="0">
              <a:spcAft>
                <a:spcPts val="1200"/>
              </a:spcAft>
              <a:buNone/>
            </a:pPr>
            <a:r>
              <a:rPr lang="en-US" sz="3000" b="1" dirty="0" smtClean="0"/>
              <a:t>2 Timothy 2:16-18; 3:7,13  </a:t>
            </a:r>
            <a:r>
              <a:rPr lang="en-US" sz="3000" u="sng" dirty="0" smtClean="0"/>
              <a:t>Always</a:t>
            </a:r>
            <a:r>
              <a:rPr lang="en-US" sz="3000" dirty="0" smtClean="0"/>
              <a:t> learning, but </a:t>
            </a:r>
            <a:r>
              <a:rPr lang="en-US" sz="3000" u="sng" dirty="0" smtClean="0"/>
              <a:t>never</a:t>
            </a:r>
            <a:r>
              <a:rPr lang="en-US" sz="3000" dirty="0" smtClean="0"/>
              <a:t> arriving at the truth</a:t>
            </a:r>
          </a:p>
          <a:p>
            <a:pPr marL="0" indent="0">
              <a:spcAft>
                <a:spcPts val="1200"/>
              </a:spcAft>
              <a:buNone/>
            </a:pPr>
            <a:r>
              <a:rPr lang="en-US" sz="3000" b="1" dirty="0" smtClean="0">
                <a:effectLst/>
              </a:rPr>
              <a:t>2 Thessalonians 2:9-12  </a:t>
            </a:r>
            <a:r>
              <a:rPr lang="en-US" sz="3000" dirty="0" smtClean="0">
                <a:effectLst/>
              </a:rPr>
              <a:t>They refuse to </a:t>
            </a:r>
            <a:r>
              <a:rPr lang="en-US" sz="3000" u="sng" dirty="0" smtClean="0">
                <a:effectLst/>
              </a:rPr>
              <a:t>love the truth</a:t>
            </a:r>
          </a:p>
        </p:txBody>
      </p:sp>
    </p:spTree>
    <p:extLst>
      <p:ext uri="{BB962C8B-B14F-4D97-AF65-F5344CB8AC3E}">
        <p14:creationId xmlns:p14="http://schemas.microsoft.com/office/powerpoint/2010/main" val="2430664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a:bodyPr>
          <a:lstStyle/>
          <a:p>
            <a:r>
              <a:rPr lang="en-US" b="1" u="sng" dirty="0" smtClean="0"/>
              <a:t>Some Ways that They Work</a:t>
            </a:r>
            <a:endParaRPr lang="en-US" b="1" u="sng" dirty="0"/>
          </a:p>
        </p:txBody>
      </p:sp>
      <p:sp>
        <p:nvSpPr>
          <p:cNvPr id="3" name="Content Placeholder 2"/>
          <p:cNvSpPr>
            <a:spLocks noGrp="1"/>
          </p:cNvSpPr>
          <p:nvPr>
            <p:ph idx="1"/>
          </p:nvPr>
        </p:nvSpPr>
        <p:spPr>
          <a:xfrm>
            <a:off x="0" y="990600"/>
            <a:ext cx="9144000" cy="5715000"/>
          </a:xfrm>
        </p:spPr>
        <p:txBody>
          <a:bodyPr>
            <a:normAutofit fontScale="92500" lnSpcReduction="10000"/>
          </a:bodyPr>
          <a:lstStyle/>
          <a:p>
            <a:pPr marL="0" indent="0">
              <a:spcAft>
                <a:spcPts val="1200"/>
              </a:spcAft>
              <a:buNone/>
            </a:pPr>
            <a:r>
              <a:rPr lang="en-US" u="sng" dirty="0" smtClean="0">
                <a:solidFill>
                  <a:schemeClr val="tx2">
                    <a:lumMod val="50000"/>
                  </a:schemeClr>
                </a:solidFill>
              </a:rPr>
              <a:t>Empty Promises</a:t>
            </a:r>
            <a:r>
              <a:rPr lang="en-US" dirty="0" smtClean="0"/>
              <a:t>:  Genesis 3:1-5 </a:t>
            </a:r>
            <a:r>
              <a:rPr lang="en-US" dirty="0"/>
              <a:t> </a:t>
            </a:r>
            <a:endParaRPr lang="en-US" dirty="0" smtClean="0">
              <a:effectLst/>
            </a:endParaRPr>
          </a:p>
          <a:p>
            <a:pPr marL="0" indent="0">
              <a:spcAft>
                <a:spcPts val="1200"/>
              </a:spcAft>
              <a:buNone/>
            </a:pPr>
            <a:r>
              <a:rPr lang="en-US" u="sng" dirty="0" smtClean="0">
                <a:solidFill>
                  <a:schemeClr val="tx2">
                    <a:lumMod val="50000"/>
                  </a:schemeClr>
                </a:solidFill>
              </a:rPr>
              <a:t>Confusion and Doubt</a:t>
            </a:r>
            <a:r>
              <a:rPr lang="en-US" dirty="0" smtClean="0"/>
              <a:t>:  </a:t>
            </a:r>
            <a:r>
              <a:rPr lang="en-US" dirty="0"/>
              <a:t>Colossians 2:8   </a:t>
            </a:r>
            <a:endParaRPr lang="en-US" dirty="0" smtClean="0"/>
          </a:p>
          <a:p>
            <a:pPr marL="0" indent="0">
              <a:spcAft>
                <a:spcPts val="1200"/>
              </a:spcAft>
              <a:buNone/>
            </a:pPr>
            <a:r>
              <a:rPr lang="en-US" b="1" u="sng" dirty="0" smtClean="0">
                <a:solidFill>
                  <a:schemeClr val="tx2">
                    <a:lumMod val="50000"/>
                  </a:schemeClr>
                </a:solidFill>
              </a:rPr>
              <a:t>Demand Acceptance</a:t>
            </a:r>
            <a:r>
              <a:rPr lang="en-US" dirty="0" smtClean="0"/>
              <a:t>: </a:t>
            </a:r>
            <a:r>
              <a:rPr lang="en-US" b="1" dirty="0" smtClean="0"/>
              <a:t> 2 Timothy 4:3-4</a:t>
            </a:r>
            <a:r>
              <a:rPr lang="en-US" dirty="0" smtClean="0"/>
              <a:t>  False teachers may encourage “tolerance” (acceptance) of every </a:t>
            </a:r>
            <a:r>
              <a:rPr lang="en-US" dirty="0"/>
              <a:t>belief of every person, </a:t>
            </a:r>
            <a:r>
              <a:rPr lang="en-US" dirty="0" smtClean="0"/>
              <a:t>leading people away </a:t>
            </a:r>
            <a:r>
              <a:rPr lang="en-US" dirty="0"/>
              <a:t>from </a:t>
            </a:r>
            <a:r>
              <a:rPr lang="en-US" dirty="0" smtClean="0"/>
              <a:t>God’s absolute truths about right and wrong.</a:t>
            </a:r>
          </a:p>
          <a:p>
            <a:pPr marL="0" indent="0">
              <a:spcAft>
                <a:spcPts val="1200"/>
              </a:spcAft>
              <a:buNone/>
            </a:pPr>
            <a:r>
              <a:rPr lang="en-US" b="1" dirty="0" smtClean="0"/>
              <a:t>Isaiah 5:20</a:t>
            </a:r>
            <a:r>
              <a:rPr lang="en-US" dirty="0" smtClean="0"/>
              <a:t>  Calling good evil and evil good</a:t>
            </a:r>
            <a:endParaRPr lang="en-US" dirty="0"/>
          </a:p>
          <a:p>
            <a:pPr marL="0" indent="0">
              <a:spcAft>
                <a:spcPts val="1200"/>
              </a:spcAft>
              <a:buNone/>
            </a:pPr>
            <a:r>
              <a:rPr lang="en-US" b="1" dirty="0" smtClean="0">
                <a:effectLst/>
              </a:rPr>
              <a:t>1 Corinthians 6:9-11; Ephesians 5:5-6</a:t>
            </a:r>
            <a:r>
              <a:rPr lang="en-US" dirty="0" smtClean="0">
                <a:effectLst/>
              </a:rPr>
              <a:t>  Immorality has a very high price – no inheritance in God’s kingdom</a:t>
            </a:r>
          </a:p>
          <a:p>
            <a:pPr marL="0" indent="0">
              <a:spcAft>
                <a:spcPts val="1200"/>
              </a:spcAft>
              <a:buNone/>
            </a:pPr>
            <a:r>
              <a:rPr lang="en-US" b="1" dirty="0" smtClean="0"/>
              <a:t>Galatians 6:7</a:t>
            </a:r>
            <a:r>
              <a:rPr lang="en-US" dirty="0" smtClean="0"/>
              <a:t>  People reap what they sow</a:t>
            </a:r>
            <a:endParaRPr lang="en-US" dirty="0">
              <a:effectLst/>
            </a:endParaRPr>
          </a:p>
        </p:txBody>
      </p:sp>
    </p:spTree>
    <p:extLst>
      <p:ext uri="{BB962C8B-B14F-4D97-AF65-F5344CB8AC3E}">
        <p14:creationId xmlns:p14="http://schemas.microsoft.com/office/powerpoint/2010/main" val="2430664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left)">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left)">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a:bodyPr>
          <a:lstStyle/>
          <a:p>
            <a:r>
              <a:rPr lang="en-US" b="1" u="sng" dirty="0" smtClean="0"/>
              <a:t>Some Ways that They Work</a:t>
            </a:r>
            <a:endParaRPr lang="en-US" b="1" u="sng" dirty="0"/>
          </a:p>
        </p:txBody>
      </p:sp>
      <p:sp>
        <p:nvSpPr>
          <p:cNvPr id="3" name="Content Placeholder 2"/>
          <p:cNvSpPr>
            <a:spLocks noGrp="1"/>
          </p:cNvSpPr>
          <p:nvPr>
            <p:ph idx="1"/>
          </p:nvPr>
        </p:nvSpPr>
        <p:spPr>
          <a:xfrm>
            <a:off x="0" y="990600"/>
            <a:ext cx="9144000" cy="5715000"/>
          </a:xfrm>
        </p:spPr>
        <p:txBody>
          <a:bodyPr>
            <a:normAutofit fontScale="92500" lnSpcReduction="10000"/>
          </a:bodyPr>
          <a:lstStyle/>
          <a:p>
            <a:pPr marL="0" indent="0">
              <a:spcAft>
                <a:spcPts val="1200"/>
              </a:spcAft>
              <a:buNone/>
            </a:pPr>
            <a:r>
              <a:rPr lang="en-US" b="1" u="sng" dirty="0" smtClean="0">
                <a:solidFill>
                  <a:schemeClr val="tx2">
                    <a:lumMod val="50000"/>
                  </a:schemeClr>
                </a:solidFill>
              </a:rPr>
              <a:t>Empty Promises</a:t>
            </a:r>
            <a:r>
              <a:rPr lang="en-US" dirty="0" smtClean="0"/>
              <a:t>:  </a:t>
            </a:r>
            <a:r>
              <a:rPr lang="en-US" b="1" dirty="0" smtClean="0"/>
              <a:t>Genesis 3:1-5</a:t>
            </a:r>
            <a:r>
              <a:rPr lang="en-US" dirty="0" smtClean="0"/>
              <a:t>  A false teacher with a “magnetic personality” can attract </a:t>
            </a:r>
            <a:r>
              <a:rPr lang="en-US" dirty="0"/>
              <a:t>people by promising to </a:t>
            </a:r>
            <a:r>
              <a:rPr lang="en-US" dirty="0" smtClean="0"/>
              <a:t>give them special </a:t>
            </a:r>
            <a:r>
              <a:rPr lang="en-US" dirty="0"/>
              <a:t>privileges and powers.  </a:t>
            </a:r>
            <a:endParaRPr lang="en-US" dirty="0" smtClean="0">
              <a:effectLst/>
            </a:endParaRPr>
          </a:p>
          <a:p>
            <a:pPr marL="0" indent="0">
              <a:spcAft>
                <a:spcPts val="1200"/>
              </a:spcAft>
              <a:buNone/>
            </a:pPr>
            <a:r>
              <a:rPr lang="en-US" b="1" u="sng" dirty="0" smtClean="0">
                <a:solidFill>
                  <a:schemeClr val="tx2">
                    <a:lumMod val="50000"/>
                  </a:schemeClr>
                </a:solidFill>
              </a:rPr>
              <a:t>Confusion and Doubt</a:t>
            </a:r>
            <a:r>
              <a:rPr lang="en-US" dirty="0" smtClean="0"/>
              <a:t>:  </a:t>
            </a:r>
            <a:r>
              <a:rPr lang="en-US" b="1" dirty="0"/>
              <a:t>Colossians 2:8</a:t>
            </a:r>
            <a:r>
              <a:rPr lang="en-US" dirty="0"/>
              <a:t>   </a:t>
            </a:r>
            <a:r>
              <a:rPr lang="en-US" dirty="0" smtClean="0"/>
              <a:t>By asking </a:t>
            </a:r>
            <a:r>
              <a:rPr lang="en-US" dirty="0"/>
              <a:t>questions that are </a:t>
            </a:r>
            <a:r>
              <a:rPr lang="en-US" dirty="0" smtClean="0"/>
              <a:t>difficult to </a:t>
            </a:r>
            <a:r>
              <a:rPr lang="en-US" dirty="0"/>
              <a:t>answer (e.g. the </a:t>
            </a:r>
            <a:r>
              <a:rPr lang="en-US" dirty="0" smtClean="0"/>
              <a:t>Trinity, predestination), false teachers create doubt about the truth. When faith is shaken, people become open to twisted </a:t>
            </a:r>
            <a:r>
              <a:rPr lang="en-US" dirty="0"/>
              <a:t>ways of </a:t>
            </a:r>
            <a:r>
              <a:rPr lang="en-US" dirty="0" smtClean="0"/>
              <a:t>thinking.</a:t>
            </a:r>
            <a:r>
              <a:rPr lang="en-US" dirty="0"/>
              <a:t> </a:t>
            </a:r>
            <a:endParaRPr lang="en-US" dirty="0" smtClean="0">
              <a:effectLst/>
            </a:endParaRPr>
          </a:p>
          <a:p>
            <a:pPr marL="0" indent="0">
              <a:spcAft>
                <a:spcPts val="1200"/>
              </a:spcAft>
              <a:buNone/>
            </a:pPr>
            <a:r>
              <a:rPr lang="en-US" b="1" u="sng" dirty="0" smtClean="0">
                <a:solidFill>
                  <a:schemeClr val="tx2">
                    <a:lumMod val="50000"/>
                  </a:schemeClr>
                </a:solidFill>
              </a:rPr>
              <a:t>Demand Acceptance</a:t>
            </a:r>
            <a:r>
              <a:rPr lang="en-US" dirty="0" smtClean="0"/>
              <a:t>: </a:t>
            </a:r>
            <a:r>
              <a:rPr lang="en-US" b="1" dirty="0" smtClean="0"/>
              <a:t> 2 Timothy 4:3-4</a:t>
            </a:r>
            <a:r>
              <a:rPr lang="en-US" dirty="0" smtClean="0"/>
              <a:t>  False </a:t>
            </a:r>
            <a:r>
              <a:rPr lang="en-US" dirty="0"/>
              <a:t>teachers may </a:t>
            </a:r>
            <a:r>
              <a:rPr lang="en-US" dirty="0" smtClean="0"/>
              <a:t>encourage </a:t>
            </a:r>
            <a:r>
              <a:rPr lang="en-US" dirty="0"/>
              <a:t>“tolerance” (acceptance) of every belief of every person, leading people away from God’s absolute truths about right and wrong.</a:t>
            </a:r>
            <a:endParaRPr lang="en-US" dirty="0">
              <a:effectLst/>
            </a:endParaRPr>
          </a:p>
        </p:txBody>
      </p:sp>
    </p:spTree>
    <p:extLst>
      <p:ext uri="{BB962C8B-B14F-4D97-AF65-F5344CB8AC3E}">
        <p14:creationId xmlns:p14="http://schemas.microsoft.com/office/powerpoint/2010/main" val="14148232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b="1" u="sng" dirty="0" smtClean="0"/>
              <a:t>Some False Teachers</a:t>
            </a:r>
            <a:endParaRPr lang="en-US" b="1" u="sng" dirty="0"/>
          </a:p>
        </p:txBody>
      </p:sp>
      <p:pic>
        <p:nvPicPr>
          <p:cNvPr id="1026" name="Picture 2" descr="Book of Mormon - Wikipedi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729" y="838200"/>
            <a:ext cx="1854229" cy="26670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On Feast of St. Peter, The Pope Encourages Prayer For Leaders Not Criticism"/>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40705" r="4371"/>
          <a:stretch/>
        </p:blipFill>
        <p:spPr bwMode="auto">
          <a:xfrm>
            <a:off x="2057400" y="818606"/>
            <a:ext cx="2212931" cy="268659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New World Translation of the Holy Scriptures by Anonymou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0" y="818606"/>
            <a:ext cx="1837283" cy="268659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Sun Myung Moon - Bio, News, Photos - Washington Times"/>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9164" r="9584"/>
          <a:stretch/>
        </p:blipFill>
        <p:spPr bwMode="auto">
          <a:xfrm>
            <a:off x="4321629" y="838200"/>
            <a:ext cx="2338250" cy="246017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305165" y="2878463"/>
            <a:ext cx="2340427" cy="646331"/>
          </a:xfrm>
          <a:prstGeom prst="rect">
            <a:avLst/>
          </a:prstGeom>
          <a:solidFill>
            <a:schemeClr val="bg1"/>
          </a:solidFill>
          <a:ln>
            <a:solidFill>
              <a:schemeClr val="accent1"/>
            </a:solidFill>
          </a:ln>
        </p:spPr>
        <p:txBody>
          <a:bodyPr wrap="square" rtlCol="0">
            <a:spAutoFit/>
          </a:bodyPr>
          <a:lstStyle/>
          <a:p>
            <a:pPr algn="ctr"/>
            <a:r>
              <a:rPr lang="en-US" dirty="0" smtClean="0"/>
              <a:t>Sun Young Moon (Unification Church)</a:t>
            </a:r>
            <a:endParaRPr lang="en-US" dirty="0"/>
          </a:p>
        </p:txBody>
      </p:sp>
      <p:pic>
        <p:nvPicPr>
          <p:cNvPr id="1034" name="Picture 10" descr="The Chinese 'Lady Jesus' cult has entered Northeast India and the Churches  of Nagaland are horrified"/>
          <p:cNvPicPr>
            <a:picLocks noChangeAspect="1" noChangeArrowheads="1"/>
          </p:cNvPicPr>
          <p:nvPr/>
        </p:nvPicPr>
        <p:blipFill rotWithShape="1">
          <a:blip r:embed="rId7">
            <a:extLst>
              <a:ext uri="{28A0092B-C50C-407E-A947-70E740481C1C}">
                <a14:useLocalDpi xmlns:a14="http://schemas.microsoft.com/office/drawing/2010/main" val="0"/>
              </a:ext>
            </a:extLst>
          </a:blip>
          <a:srcRect l="38594"/>
          <a:stretch/>
        </p:blipFill>
        <p:spPr bwMode="auto">
          <a:xfrm>
            <a:off x="88729" y="3657600"/>
            <a:ext cx="3797471" cy="2409581"/>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Under the spell of Jim Jones: Inside the tragedy of the Jonestown massacr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12191" r="30348"/>
          <a:stretch/>
        </p:blipFill>
        <p:spPr bwMode="auto">
          <a:xfrm>
            <a:off x="6531203" y="3657600"/>
            <a:ext cx="2164080" cy="2118504"/>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6477000" y="5791200"/>
            <a:ext cx="2340427" cy="646331"/>
          </a:xfrm>
          <a:prstGeom prst="rect">
            <a:avLst/>
          </a:prstGeom>
          <a:solidFill>
            <a:schemeClr val="bg1"/>
          </a:solidFill>
          <a:ln>
            <a:solidFill>
              <a:schemeClr val="accent1"/>
            </a:solidFill>
          </a:ln>
        </p:spPr>
        <p:txBody>
          <a:bodyPr wrap="square" rtlCol="0">
            <a:spAutoFit/>
          </a:bodyPr>
          <a:lstStyle/>
          <a:p>
            <a:pPr algn="ctr"/>
            <a:r>
              <a:rPr lang="en-US" dirty="0" smtClean="0"/>
              <a:t>Jim Jones</a:t>
            </a:r>
          </a:p>
          <a:p>
            <a:pPr algn="ctr"/>
            <a:r>
              <a:rPr lang="en-US" dirty="0" smtClean="0"/>
              <a:t>(Jonestown, Guyana)</a:t>
            </a:r>
            <a:endParaRPr lang="en-US" dirty="0"/>
          </a:p>
        </p:txBody>
      </p:sp>
      <p:pic>
        <p:nvPicPr>
          <p:cNvPr id="1038" name="Picture 14" descr="Joel Osteen: By the numbers and other interesting facts - pennlive.com"/>
          <p:cNvPicPr>
            <a:picLocks noChangeAspect="1" noChangeArrowheads="1"/>
          </p:cNvPicPr>
          <p:nvPr/>
        </p:nvPicPr>
        <p:blipFill rotWithShape="1">
          <a:blip r:embed="rId9">
            <a:extLst>
              <a:ext uri="{28A0092B-C50C-407E-A947-70E740481C1C}">
                <a14:useLocalDpi xmlns:a14="http://schemas.microsoft.com/office/drawing/2010/main" val="0"/>
              </a:ext>
            </a:extLst>
          </a:blip>
          <a:srcRect l="25168" r="10239"/>
          <a:stretch/>
        </p:blipFill>
        <p:spPr bwMode="auto">
          <a:xfrm>
            <a:off x="4069080" y="3657600"/>
            <a:ext cx="2255520" cy="2583997"/>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3984173" y="5906869"/>
            <a:ext cx="2340427" cy="646331"/>
          </a:xfrm>
          <a:prstGeom prst="rect">
            <a:avLst/>
          </a:prstGeom>
          <a:solidFill>
            <a:schemeClr val="bg1"/>
          </a:solidFill>
          <a:ln>
            <a:solidFill>
              <a:schemeClr val="accent1"/>
            </a:solidFill>
          </a:ln>
        </p:spPr>
        <p:txBody>
          <a:bodyPr wrap="square" rtlCol="0">
            <a:spAutoFit/>
          </a:bodyPr>
          <a:lstStyle/>
          <a:p>
            <a:pPr algn="ctr"/>
            <a:r>
              <a:rPr lang="en-US" dirty="0" smtClean="0"/>
              <a:t>Joel Osteen</a:t>
            </a:r>
          </a:p>
          <a:p>
            <a:pPr algn="ctr"/>
            <a:r>
              <a:rPr lang="en-US" dirty="0" smtClean="0"/>
              <a:t>(Lakewood Church)</a:t>
            </a:r>
            <a:endParaRPr lang="en-US" dirty="0"/>
          </a:p>
        </p:txBody>
      </p:sp>
    </p:spTree>
    <p:extLst>
      <p:ext uri="{BB962C8B-B14F-4D97-AF65-F5344CB8AC3E}">
        <p14:creationId xmlns:p14="http://schemas.microsoft.com/office/powerpoint/2010/main" val="26857037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756</TotalTime>
  <Words>1727</Words>
  <Application>Microsoft Office PowerPoint</Application>
  <PresentationFormat>On-screen Show (4:3)</PresentationFormat>
  <Paragraphs>174</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False Teachers and Cults</vt:lpstr>
      <vt:lpstr>Some Warnings</vt:lpstr>
      <vt:lpstr>Identifying Fakes</vt:lpstr>
      <vt:lpstr>Some Ways that They Work</vt:lpstr>
      <vt:lpstr>Some Ways that They Work</vt:lpstr>
      <vt:lpstr>Some Ways that They Work</vt:lpstr>
      <vt:lpstr>Some Ways that They Work</vt:lpstr>
      <vt:lpstr>Some Ways that They Work</vt:lpstr>
      <vt:lpstr>Some False Teachers</vt:lpstr>
      <vt:lpstr>Test #1: Source of Authority</vt:lpstr>
      <vt:lpstr>Test #2: Who is Jesus Christ?</vt:lpstr>
      <vt:lpstr>Test #3: Salvation by Grace Alone</vt:lpstr>
      <vt:lpstr>Defend Gently</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False Teachers and Cults</dc:title>
  <dc:creator>Multiple Authors</dc:creator>
  <cp:lastModifiedBy>Multiple Authors</cp:lastModifiedBy>
  <cp:revision>40</cp:revision>
  <dcterms:created xsi:type="dcterms:W3CDTF">2020-04-30T01:23:36Z</dcterms:created>
  <dcterms:modified xsi:type="dcterms:W3CDTF">2020-12-07T15:14:37Z</dcterms:modified>
</cp:coreProperties>
</file>