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70" r:id="rId4"/>
    <p:sldId id="259" r:id="rId5"/>
    <p:sldId id="261" r:id="rId6"/>
    <p:sldId id="260" r:id="rId7"/>
    <p:sldId id="264" r:id="rId8"/>
    <p:sldId id="265" r:id="rId9"/>
    <p:sldId id="266" r:id="rId10"/>
    <p:sldId id="267" r:id="rId11"/>
    <p:sldId id="271" r:id="rId12"/>
    <p:sldId id="26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450" autoAdjust="0"/>
    <p:restoredTop sz="82696" autoAdjust="0"/>
  </p:normalViewPr>
  <p:slideViewPr>
    <p:cSldViewPr>
      <p:cViewPr varScale="1">
        <p:scale>
          <a:sx n="99" d="100"/>
          <a:sy n="99" d="100"/>
        </p:scale>
        <p:origin x="1842"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5B33BA-143E-4DAB-930A-37399D48775F}" type="datetimeFigureOut">
              <a:rPr lang="en-US" smtClean="0"/>
              <a:t>5/1/2021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9AC047-08FF-4637-9B71-BE4D8921567E}" type="slidenum">
              <a:rPr lang="en-US" smtClean="0"/>
              <a:t>‹#›</a:t>
            </a:fld>
            <a:endParaRPr lang="en-US"/>
          </a:p>
        </p:txBody>
      </p:sp>
    </p:spTree>
    <p:extLst>
      <p:ext uri="{BB962C8B-B14F-4D97-AF65-F5344CB8AC3E}">
        <p14:creationId xmlns:p14="http://schemas.microsoft.com/office/powerpoint/2010/main" val="42597047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9AC047-08FF-4637-9B71-BE4D8921567E}" type="slidenum">
              <a:rPr lang="en-US" smtClean="0"/>
              <a:t>1</a:t>
            </a:fld>
            <a:endParaRPr lang="en-US"/>
          </a:p>
        </p:txBody>
      </p:sp>
    </p:spTree>
    <p:extLst>
      <p:ext uri="{BB962C8B-B14F-4D97-AF65-F5344CB8AC3E}">
        <p14:creationId xmlns:p14="http://schemas.microsoft.com/office/powerpoint/2010/main" val="42182023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I’m not saying that God doesn’t care about what we do.  He does care, and He does give us instruction by His word.  When making decisions, consider these things: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What</a:t>
            </a:r>
            <a:r>
              <a:rPr lang="en-US" sz="1200" kern="1200" dirty="0" smtClean="0">
                <a:solidFill>
                  <a:schemeClr val="tx1"/>
                </a:solidFill>
                <a:effectLst/>
                <a:latin typeface="+mn-lt"/>
                <a:ea typeface="+mn-ea"/>
                <a:cs typeface="+mn-cs"/>
              </a:rPr>
              <a:t> will I do?  Does the Bible command (or forbid it)? (</a:t>
            </a:r>
            <a:r>
              <a:rPr lang="en-US" sz="1200" b="1" kern="1200" dirty="0" smtClean="0">
                <a:solidFill>
                  <a:schemeClr val="tx1"/>
                </a:solidFill>
                <a:effectLst/>
                <a:latin typeface="+mn-lt"/>
                <a:ea typeface="+mn-ea"/>
                <a:cs typeface="+mn-cs"/>
              </a:rPr>
              <a:t>Proverbs 28:9</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Why</a:t>
            </a:r>
            <a:r>
              <a:rPr lang="en-US" sz="1200" kern="1200" dirty="0" smtClean="0">
                <a:solidFill>
                  <a:schemeClr val="tx1"/>
                </a:solidFill>
                <a:effectLst/>
                <a:latin typeface="+mn-lt"/>
                <a:ea typeface="+mn-ea"/>
                <a:cs typeface="+mn-cs"/>
              </a:rPr>
              <a:t> am I doing it?  Is this my plan or is it God’s plan? (</a:t>
            </a:r>
            <a:r>
              <a:rPr lang="en-US" sz="1200" b="1" kern="1200" dirty="0" smtClean="0">
                <a:solidFill>
                  <a:schemeClr val="tx1"/>
                </a:solidFill>
                <a:effectLst/>
                <a:latin typeface="+mn-lt"/>
                <a:ea typeface="+mn-ea"/>
                <a:cs typeface="+mn-cs"/>
              </a:rPr>
              <a:t>Psalm 127:1</a:t>
            </a:r>
            <a:r>
              <a:rPr lang="en-US" sz="1200" kern="1200" dirty="0" smtClean="0">
                <a:solidFill>
                  <a:schemeClr val="tx1"/>
                </a:solidFill>
                <a:effectLst/>
                <a:latin typeface="+mn-lt"/>
                <a:ea typeface="+mn-ea"/>
                <a:cs typeface="+mn-cs"/>
              </a:rPr>
              <a:t>).  Will this glorify God and help me grow in His image (or master me – </a:t>
            </a:r>
            <a:r>
              <a:rPr lang="en-US" sz="1200" b="1" kern="1200" dirty="0" smtClean="0">
                <a:solidFill>
                  <a:schemeClr val="tx1"/>
                </a:solidFill>
                <a:effectLst/>
                <a:latin typeface="+mn-lt"/>
                <a:ea typeface="+mn-ea"/>
                <a:cs typeface="+mn-cs"/>
              </a:rPr>
              <a:t>1 Corinthians 6:12</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Who</a:t>
            </a:r>
            <a:r>
              <a:rPr lang="en-US" sz="1200" kern="1200" dirty="0" smtClean="0">
                <a:solidFill>
                  <a:schemeClr val="tx1"/>
                </a:solidFill>
                <a:effectLst/>
                <a:latin typeface="+mn-lt"/>
                <a:ea typeface="+mn-ea"/>
                <a:cs typeface="+mn-cs"/>
              </a:rPr>
              <a:t> can help me? Seek godly counsel (</a:t>
            </a:r>
            <a:r>
              <a:rPr lang="en-US" sz="1200" b="1" kern="1200" dirty="0" smtClean="0">
                <a:solidFill>
                  <a:schemeClr val="tx1"/>
                </a:solidFill>
                <a:effectLst/>
                <a:latin typeface="+mn-lt"/>
                <a:ea typeface="+mn-ea"/>
                <a:cs typeface="+mn-cs"/>
              </a:rPr>
              <a:t>Proverbs 15:22</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Where</a:t>
            </a:r>
            <a:r>
              <a:rPr lang="en-US" sz="1200" kern="1200" dirty="0" smtClean="0">
                <a:solidFill>
                  <a:schemeClr val="tx1"/>
                </a:solidFill>
                <a:effectLst/>
                <a:latin typeface="+mn-lt"/>
                <a:ea typeface="+mn-ea"/>
                <a:cs typeface="+mn-cs"/>
              </a:rPr>
              <a:t> am I going? Be sensitive to closed doors.  In </a:t>
            </a:r>
            <a:r>
              <a:rPr lang="en-US" sz="1200" b="1" kern="1200" dirty="0" smtClean="0">
                <a:solidFill>
                  <a:schemeClr val="tx1"/>
                </a:solidFill>
                <a:effectLst/>
                <a:latin typeface="+mn-lt"/>
                <a:ea typeface="+mn-ea"/>
                <a:cs typeface="+mn-cs"/>
              </a:rPr>
              <a:t>Acts 16:6-10,</a:t>
            </a:r>
            <a:r>
              <a:rPr lang="en-US" sz="1200" b="0" kern="1200" dirty="0" smtClean="0">
                <a:solidFill>
                  <a:schemeClr val="tx1"/>
                </a:solidFill>
                <a:effectLst/>
                <a:latin typeface="+mn-lt"/>
                <a:ea typeface="+mn-ea"/>
                <a:cs typeface="+mn-cs"/>
              </a:rPr>
              <a:t> Paul was</a:t>
            </a:r>
            <a:r>
              <a:rPr lang="en-US" sz="1200" b="0" kern="1200" baseline="0" dirty="0" smtClean="0">
                <a:solidFill>
                  <a:schemeClr val="tx1"/>
                </a:solidFill>
                <a:effectLst/>
                <a:latin typeface="+mn-lt"/>
                <a:ea typeface="+mn-ea"/>
                <a:cs typeface="+mn-cs"/>
              </a:rPr>
              <a:t> doing what God called him to do (evangelism), but God re-directed his steps.  Similarly, in </a:t>
            </a:r>
            <a:r>
              <a:rPr lang="en-US" sz="1200" b="1" kern="1200" baseline="0" dirty="0" smtClean="0">
                <a:solidFill>
                  <a:schemeClr val="tx1"/>
                </a:solidFill>
                <a:effectLst/>
                <a:latin typeface="+mn-lt"/>
                <a:ea typeface="+mn-ea"/>
                <a:cs typeface="+mn-cs"/>
              </a:rPr>
              <a:t>Romans 15:28</a:t>
            </a:r>
            <a:r>
              <a:rPr lang="en-US" sz="1200" b="0" kern="1200" baseline="0" dirty="0" smtClean="0">
                <a:solidFill>
                  <a:schemeClr val="tx1"/>
                </a:solidFill>
                <a:effectLst/>
                <a:latin typeface="+mn-lt"/>
                <a:ea typeface="+mn-ea"/>
                <a:cs typeface="+mn-cs"/>
              </a:rPr>
              <a:t>, he spoke of his plans to go from Jerusalem to Rome.  But God had a different destination in mind for him – a Roman prison.  But listen to his reflection of God’s different plan in </a:t>
            </a:r>
            <a:r>
              <a:rPr lang="en-US" sz="1200" b="1" kern="1200" baseline="0" dirty="0" smtClean="0">
                <a:solidFill>
                  <a:schemeClr val="tx1"/>
                </a:solidFill>
                <a:effectLst/>
                <a:latin typeface="+mn-lt"/>
                <a:ea typeface="+mn-ea"/>
                <a:cs typeface="+mn-cs"/>
              </a:rPr>
              <a:t>Philippians 1:12-18</a:t>
            </a:r>
            <a:r>
              <a:rPr lang="en-US" sz="1200" b="0" kern="1200" baseline="0" dirty="0" smtClean="0">
                <a:solidFill>
                  <a:schemeClr val="tx1"/>
                </a:solidFill>
                <a:effectLst/>
                <a:latin typeface="+mn-lt"/>
                <a:ea typeface="+mn-ea"/>
                <a:cs typeface="+mn-cs"/>
              </a:rPr>
              <a:t>!  And when we choose a direction, as if </a:t>
            </a:r>
            <a:r>
              <a:rPr lang="en-US" sz="1200" kern="1200" dirty="0" smtClean="0">
                <a:solidFill>
                  <a:schemeClr val="tx1"/>
                </a:solidFill>
                <a:effectLst/>
                <a:latin typeface="+mn-lt"/>
                <a:ea typeface="+mn-ea"/>
                <a:cs typeface="+mn-cs"/>
              </a:rPr>
              <a:t>He with me or am I going alone? (</a:t>
            </a:r>
            <a:r>
              <a:rPr lang="en-US" sz="1200" b="1" kern="1200" dirty="0" smtClean="0">
                <a:solidFill>
                  <a:schemeClr val="tx1"/>
                </a:solidFill>
                <a:effectLst/>
                <a:latin typeface="+mn-lt"/>
                <a:ea typeface="+mn-ea"/>
                <a:cs typeface="+mn-cs"/>
              </a:rPr>
              <a:t>Exodus 33:15</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When</a:t>
            </a:r>
            <a:r>
              <a:rPr lang="en-US" sz="1200" kern="1200" dirty="0" smtClean="0">
                <a:solidFill>
                  <a:schemeClr val="tx1"/>
                </a:solidFill>
                <a:effectLst/>
                <a:latin typeface="+mn-lt"/>
                <a:ea typeface="+mn-ea"/>
                <a:cs typeface="+mn-cs"/>
              </a:rPr>
              <a:t>?  Is this the right time, or should I wait? (</a:t>
            </a:r>
            <a:r>
              <a:rPr lang="en-US" sz="1200" b="1" kern="1200" dirty="0" smtClean="0">
                <a:solidFill>
                  <a:schemeClr val="tx1"/>
                </a:solidFill>
                <a:effectLst/>
                <a:latin typeface="+mn-lt"/>
                <a:ea typeface="+mn-ea"/>
                <a:cs typeface="+mn-cs"/>
              </a:rPr>
              <a:t>John 7:6</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How</a:t>
            </a:r>
            <a:r>
              <a:rPr lang="en-US" sz="1200" kern="1200" dirty="0" smtClean="0">
                <a:solidFill>
                  <a:schemeClr val="tx1"/>
                </a:solidFill>
                <a:effectLst/>
                <a:latin typeface="+mn-lt"/>
                <a:ea typeface="+mn-ea"/>
                <a:cs typeface="+mn-cs"/>
              </a:rPr>
              <a:t> do I feel? Does this choice feel right, or is there a concern in my heart?  Notice that “feelings” comes at the end this list (</a:t>
            </a:r>
            <a:r>
              <a:rPr lang="en-US" sz="1200" b="1" kern="1200" dirty="0" smtClean="0">
                <a:solidFill>
                  <a:schemeClr val="tx1"/>
                </a:solidFill>
                <a:effectLst/>
                <a:latin typeface="+mn-lt"/>
                <a:ea typeface="+mn-ea"/>
                <a:cs typeface="+mn-cs"/>
              </a:rPr>
              <a:t>Jeremiah 17:9</a:t>
            </a:r>
            <a:r>
              <a:rPr lang="en-US" sz="1200" kern="1200" dirty="0" smtClean="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429AC047-08FF-4637-9B71-BE4D8921567E}" type="slidenum">
              <a:rPr lang="en-US" smtClean="0"/>
              <a:t>10</a:t>
            </a:fld>
            <a:endParaRPr lang="en-US"/>
          </a:p>
        </p:txBody>
      </p:sp>
    </p:spTree>
    <p:extLst>
      <p:ext uri="{BB962C8B-B14F-4D97-AF65-F5344CB8AC3E}">
        <p14:creationId xmlns:p14="http://schemas.microsoft.com/office/powerpoint/2010/main" val="27574218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With that in mind, here is a </a:t>
            </a:r>
            <a:r>
              <a:rPr lang="en-US" sz="1200" b="1" kern="1200" dirty="0" smtClean="0">
                <a:solidFill>
                  <a:schemeClr val="tx1"/>
                </a:solidFill>
                <a:effectLst/>
                <a:latin typeface="+mn-lt"/>
                <a:ea typeface="+mn-ea"/>
                <a:cs typeface="+mn-cs"/>
              </a:rPr>
              <a:t>life principle</a:t>
            </a:r>
            <a:r>
              <a:rPr lang="en-US" sz="1200" kern="1200" dirty="0" smtClean="0">
                <a:solidFill>
                  <a:schemeClr val="tx1"/>
                </a:solidFill>
                <a:effectLst/>
                <a:latin typeface="+mn-lt"/>
                <a:ea typeface="+mn-ea"/>
                <a:cs typeface="+mn-cs"/>
              </a:rPr>
              <a:t>: </a:t>
            </a:r>
            <a:r>
              <a:rPr lang="en-US" sz="1200" u="sng" kern="1200" dirty="0" smtClean="0">
                <a:solidFill>
                  <a:schemeClr val="tx1"/>
                </a:solidFill>
                <a:effectLst/>
                <a:latin typeface="+mn-lt"/>
                <a:ea typeface="+mn-ea"/>
                <a:cs typeface="+mn-cs"/>
              </a:rPr>
              <a:t>when making big decisions</a:t>
            </a:r>
            <a:r>
              <a:rPr lang="en-US" sz="1200" kern="1200" dirty="0" smtClean="0">
                <a:solidFill>
                  <a:schemeClr val="tx1"/>
                </a:solidFill>
                <a:effectLst/>
                <a:latin typeface="+mn-lt"/>
                <a:ea typeface="+mn-ea"/>
                <a:cs typeface="+mn-cs"/>
              </a:rPr>
              <a:t>, ask this question: </a:t>
            </a:r>
            <a:r>
              <a:rPr lang="en-US" sz="1200" u="sng" kern="1200" dirty="0" smtClean="0">
                <a:solidFill>
                  <a:schemeClr val="tx1"/>
                </a:solidFill>
                <a:effectLst/>
                <a:latin typeface="+mn-lt"/>
                <a:ea typeface="+mn-ea"/>
                <a:cs typeface="+mn-cs"/>
              </a:rPr>
              <a:t>will it bring me closer to God</a:t>
            </a:r>
            <a:r>
              <a:rPr lang="en-US" sz="1200" kern="1200" dirty="0" smtClean="0">
                <a:solidFill>
                  <a:schemeClr val="tx1"/>
                </a:solidFill>
                <a:effectLst/>
                <a:latin typeface="+mn-lt"/>
                <a:ea typeface="+mn-ea"/>
                <a:cs typeface="+mn-cs"/>
              </a:rPr>
              <a:t>?  Our culture drives us to work harder, to grow our businesses, to get more education, to publish more papers, etc.  </a:t>
            </a:r>
            <a:r>
              <a:rPr lang="en-US" sz="1200" i="1" kern="1200" dirty="0" smtClean="0">
                <a:solidFill>
                  <a:schemeClr val="tx1"/>
                </a:solidFill>
                <a:effectLst/>
                <a:latin typeface="+mn-lt"/>
                <a:ea typeface="+mn-ea"/>
                <a:cs typeface="+mn-cs"/>
              </a:rPr>
              <a:t>These are not bad things</a:t>
            </a:r>
            <a:r>
              <a:rPr lang="en-US" sz="1200" kern="1200" dirty="0" smtClean="0">
                <a:solidFill>
                  <a:schemeClr val="tx1"/>
                </a:solidFill>
                <a:effectLst/>
                <a:latin typeface="+mn-lt"/>
                <a:ea typeface="+mn-ea"/>
                <a:cs typeface="+mn-cs"/>
              </a:rPr>
              <a:t>, but if they suck away all of our energy and leave no time for seeking God, they become bad things.</a:t>
            </a:r>
          </a:p>
        </p:txBody>
      </p:sp>
      <p:sp>
        <p:nvSpPr>
          <p:cNvPr id="4" name="Slide Number Placeholder 3"/>
          <p:cNvSpPr>
            <a:spLocks noGrp="1"/>
          </p:cNvSpPr>
          <p:nvPr>
            <p:ph type="sldNum" sz="quarter" idx="10"/>
          </p:nvPr>
        </p:nvSpPr>
        <p:spPr/>
        <p:txBody>
          <a:bodyPr/>
          <a:lstStyle/>
          <a:p>
            <a:fld id="{429AC047-08FF-4637-9B71-BE4D8921567E}" type="slidenum">
              <a:rPr lang="en-US" smtClean="0"/>
              <a:t>11</a:t>
            </a:fld>
            <a:endParaRPr lang="en-US"/>
          </a:p>
        </p:txBody>
      </p:sp>
    </p:spTree>
    <p:extLst>
      <p:ext uri="{BB962C8B-B14F-4D97-AF65-F5344CB8AC3E}">
        <p14:creationId xmlns:p14="http://schemas.microsoft.com/office/powerpoint/2010/main" val="16445889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 case you’ve missed it, let me </a:t>
            </a:r>
            <a:r>
              <a:rPr lang="en-US" sz="1200" b="1" kern="1200" dirty="0" smtClean="0">
                <a:solidFill>
                  <a:schemeClr val="tx1"/>
                </a:solidFill>
                <a:effectLst/>
                <a:latin typeface="+mn-lt"/>
                <a:ea typeface="+mn-ea"/>
                <a:cs typeface="+mn-cs"/>
              </a:rPr>
              <a:t>clarify the main point</a:t>
            </a:r>
            <a:r>
              <a:rPr lang="en-US" sz="1200" kern="1200" dirty="0" smtClean="0">
                <a:solidFill>
                  <a:schemeClr val="tx1"/>
                </a:solidFill>
                <a:effectLst/>
                <a:latin typeface="+mn-lt"/>
                <a:ea typeface="+mn-ea"/>
                <a:cs typeface="+mn-cs"/>
              </a:rPr>
              <a:t> of this message:  </a:t>
            </a:r>
            <a:r>
              <a:rPr lang="en-US" sz="1200" u="sng" kern="1200" dirty="0" smtClean="0">
                <a:solidFill>
                  <a:schemeClr val="tx1"/>
                </a:solidFill>
                <a:effectLst/>
                <a:latin typeface="+mn-lt"/>
                <a:ea typeface="+mn-ea"/>
                <a:cs typeface="+mn-cs"/>
              </a:rPr>
              <a:t>God’s greatest concern is that you grow closer to Him</a:t>
            </a:r>
            <a:r>
              <a:rPr lang="en-US" sz="1200" kern="1200" dirty="0" smtClean="0">
                <a:solidFill>
                  <a:schemeClr val="tx1"/>
                </a:solidFill>
                <a:effectLst/>
                <a:latin typeface="+mn-lt"/>
                <a:ea typeface="+mn-ea"/>
                <a:cs typeface="+mn-cs"/>
              </a:rPr>
              <a:t>.  We are products of our culture, a society which measures our value based on our achievements.  And when we seek to know the will of God, we will naturally drift toward the “what will I do” instead of “who am I becoming.”</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Let me challenge you to resist that urge and instead, focus most of all on who you are becoming.  Listen to Paul’s perspective near the end of his life in </a:t>
            </a:r>
            <a:r>
              <a:rPr lang="en-US" sz="1200" b="1" kern="1200" dirty="0" smtClean="0">
                <a:solidFill>
                  <a:schemeClr val="tx1"/>
                </a:solidFill>
                <a:effectLst/>
                <a:latin typeface="+mn-lt"/>
                <a:ea typeface="+mn-ea"/>
                <a:cs typeface="+mn-cs"/>
              </a:rPr>
              <a:t>Philippians 3:7,8.</a:t>
            </a:r>
            <a:r>
              <a:rPr lang="en-US" sz="1200" kern="1200" dirty="0" smtClean="0">
                <a:solidFill>
                  <a:schemeClr val="tx1"/>
                </a:solidFill>
                <a:effectLst/>
                <a:latin typeface="+mn-lt"/>
                <a:ea typeface="+mn-ea"/>
                <a:cs typeface="+mn-cs"/>
              </a:rPr>
              <a:t>  He reviews all that he has done and reaches this conclusion: the only things that matter are the ones that helped him to know Christ.  Delight yourself in the Lord and </a:t>
            </a:r>
            <a:r>
              <a:rPr lang="en-US" sz="1200" u="sng" kern="1200" dirty="0" smtClean="0">
                <a:solidFill>
                  <a:schemeClr val="tx1"/>
                </a:solidFill>
                <a:effectLst/>
                <a:latin typeface="+mn-lt"/>
                <a:ea typeface="+mn-ea"/>
                <a:cs typeface="+mn-cs"/>
              </a:rPr>
              <a:t>follow His heart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Psalm 37:4.</a:t>
            </a:r>
            <a:r>
              <a:rPr lang="en-US" sz="1200" kern="1200" dirty="0" smtClean="0">
                <a:solidFill>
                  <a:schemeClr val="tx1"/>
                </a:solidFill>
                <a:effectLst/>
                <a:latin typeface="+mn-lt"/>
                <a:ea typeface="+mn-ea"/>
                <a:cs typeface="+mn-cs"/>
              </a:rPr>
              <a:t>  If you want to be filled with His joy, abide in His love and be in the place that He desires for you (John 15:12).</a:t>
            </a: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There is no greater joy than to know and do the will of God.  If you are not a Christian, remember that His first and greatest desire is for you to become His child.  Don’t wait – take that step today!</a:t>
            </a: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29AC047-08FF-4637-9B71-BE4D8921567E}" type="slidenum">
              <a:rPr lang="en-US" smtClean="0"/>
              <a:t>12</a:t>
            </a:fld>
            <a:endParaRPr lang="en-US"/>
          </a:p>
        </p:txBody>
      </p:sp>
    </p:spTree>
    <p:extLst>
      <p:ext uri="{BB962C8B-B14F-4D97-AF65-F5344CB8AC3E}">
        <p14:creationId xmlns:p14="http://schemas.microsoft.com/office/powerpoint/2010/main" val="36389329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One of the most common questions that people ask me is this: “How can I know the will of God for my life?”  Since we live in a real world, we need to make real decisions about today and tomorrow.  In order to make the best decisions, we want know if the Bible helps us to make wise decisions and avoid mistakes.  Deep inside, we know that God made us for a purpose, so we want to find that purpose and live by His design.</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Interestingly, even people who say that they don’t believe in God know that their life has meaning and purpose.  Although they deny God’s existence, they know that God created us with the ability to make choices.  And as Adam and Eve found out in the garden, bad choices can have serious consequences.</a:t>
            </a:r>
          </a:p>
        </p:txBody>
      </p:sp>
      <p:sp>
        <p:nvSpPr>
          <p:cNvPr id="4" name="Slide Number Placeholder 3"/>
          <p:cNvSpPr>
            <a:spLocks noGrp="1"/>
          </p:cNvSpPr>
          <p:nvPr>
            <p:ph type="sldNum" sz="quarter" idx="10"/>
          </p:nvPr>
        </p:nvSpPr>
        <p:spPr/>
        <p:txBody>
          <a:bodyPr/>
          <a:lstStyle/>
          <a:p>
            <a:fld id="{429AC047-08FF-4637-9B71-BE4D8921567E}" type="slidenum">
              <a:rPr lang="en-US" smtClean="0"/>
              <a:t>2</a:t>
            </a:fld>
            <a:endParaRPr lang="en-US"/>
          </a:p>
        </p:txBody>
      </p:sp>
    </p:spTree>
    <p:extLst>
      <p:ext uri="{BB962C8B-B14F-4D97-AF65-F5344CB8AC3E}">
        <p14:creationId xmlns:p14="http://schemas.microsoft.com/office/powerpoint/2010/main" val="37690801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 </a:t>
            </a:r>
            <a:r>
              <a:rPr lang="en-US" sz="1200" b="1" kern="1200" dirty="0" smtClean="0">
                <a:solidFill>
                  <a:schemeClr val="tx1"/>
                </a:solidFill>
                <a:effectLst/>
                <a:latin typeface="+mn-lt"/>
                <a:ea typeface="+mn-ea"/>
                <a:cs typeface="+mn-cs"/>
              </a:rPr>
              <a:t>1 Peter 2:15 (NT411)</a:t>
            </a:r>
            <a:r>
              <a:rPr lang="en-US" sz="1200" kern="1200" dirty="0" smtClean="0">
                <a:solidFill>
                  <a:schemeClr val="tx1"/>
                </a:solidFill>
                <a:effectLst/>
                <a:latin typeface="+mn-lt"/>
                <a:ea typeface="+mn-ea"/>
                <a:cs typeface="+mn-cs"/>
              </a:rPr>
              <a:t>, we see these words: “it is God’s will…”.  Also, in </a:t>
            </a:r>
            <a:r>
              <a:rPr lang="en-US" sz="1200" b="1" kern="1200" dirty="0" smtClean="0">
                <a:solidFill>
                  <a:schemeClr val="tx1"/>
                </a:solidFill>
                <a:effectLst/>
                <a:latin typeface="+mn-lt"/>
                <a:ea typeface="+mn-ea"/>
                <a:cs typeface="+mn-cs"/>
              </a:rPr>
              <a:t>1 Peter 3:17</a:t>
            </a:r>
            <a:r>
              <a:rPr lang="en-US" sz="1200" kern="1200" dirty="0" smtClean="0">
                <a:solidFill>
                  <a:schemeClr val="tx1"/>
                </a:solidFill>
                <a:effectLst/>
                <a:latin typeface="+mn-lt"/>
                <a:ea typeface="+mn-ea"/>
                <a:cs typeface="+mn-cs"/>
              </a:rPr>
              <a:t>, we see them again: “it is God’s will…”.  The Bible is not silent about the will of God for you.  But it might be different than you expect.  Let’s take some time to examine verses that contain words about God’s will.  As we do, please put them into one of these two categories: </a:t>
            </a:r>
          </a:p>
          <a:p>
            <a:r>
              <a:rPr lang="en-US" sz="1200" kern="1200" dirty="0" smtClean="0">
                <a:solidFill>
                  <a:schemeClr val="tx1"/>
                </a:solidFill>
                <a:effectLst/>
                <a:latin typeface="+mn-lt"/>
                <a:ea typeface="+mn-ea"/>
                <a:cs typeface="+mn-cs"/>
              </a:rPr>
              <a:t>1) What should I do?    and    2) Who am I becoming?    Usually we ask the first question, but what about the second one?  What matters the most to God? </a:t>
            </a: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John 6:40 (NT172)</a:t>
            </a:r>
            <a:r>
              <a:rPr lang="en-US" sz="1200" kern="1200" dirty="0" smtClean="0">
                <a:solidFill>
                  <a:schemeClr val="tx1"/>
                </a:solidFill>
                <a:effectLst/>
                <a:latin typeface="+mn-lt"/>
                <a:ea typeface="+mn-ea"/>
                <a:cs typeface="+mn-cs"/>
              </a:rPr>
              <a:t>: That everyone who looks to Jesus will believe and receive Him</a:t>
            </a:r>
          </a:p>
          <a:p>
            <a:r>
              <a:rPr lang="en-US" sz="1200" b="1" kern="1200" dirty="0" smtClean="0">
                <a:solidFill>
                  <a:schemeClr val="tx1"/>
                </a:solidFill>
                <a:effectLst/>
                <a:latin typeface="+mn-lt"/>
                <a:ea typeface="+mn-ea"/>
                <a:cs typeface="+mn-cs"/>
              </a:rPr>
              <a:t>2 Peter 3:9 (NT419</a:t>
            </a:r>
            <a:r>
              <a:rPr lang="en-US" sz="1200" kern="1200" dirty="0" smtClean="0">
                <a:solidFill>
                  <a:schemeClr val="tx1"/>
                </a:solidFill>
                <a:effectLst/>
                <a:latin typeface="+mn-lt"/>
                <a:ea typeface="+mn-ea"/>
                <a:cs typeface="+mn-cs"/>
              </a:rPr>
              <a:t>): That everyone will repent and believe</a:t>
            </a:r>
          </a:p>
          <a:p>
            <a:r>
              <a:rPr lang="en-US" sz="1200" b="1" kern="1200" dirty="0" smtClean="0">
                <a:solidFill>
                  <a:schemeClr val="tx1"/>
                </a:solidFill>
                <a:effectLst/>
                <a:latin typeface="+mn-lt"/>
                <a:ea typeface="+mn-ea"/>
                <a:cs typeface="+mn-cs"/>
              </a:rPr>
              <a:t>Matthew 26:39 (NT53):</a:t>
            </a:r>
            <a:r>
              <a:rPr lang="en-US" sz="1200" kern="1200" dirty="0" smtClean="0">
                <a:solidFill>
                  <a:schemeClr val="tx1"/>
                </a:solidFill>
                <a:effectLst/>
                <a:latin typeface="+mn-lt"/>
                <a:ea typeface="+mn-ea"/>
                <a:cs typeface="+mn-cs"/>
              </a:rPr>
              <a:t>  His will may be for our suffering (vs. our immediate success)</a:t>
            </a:r>
          </a:p>
          <a:p>
            <a:r>
              <a:rPr lang="en-US" sz="1200" b="1" kern="1200" dirty="0" smtClean="0">
                <a:solidFill>
                  <a:schemeClr val="tx1"/>
                </a:solidFill>
                <a:effectLst/>
                <a:latin typeface="+mn-lt"/>
                <a:ea typeface="+mn-ea"/>
                <a:cs typeface="+mn-cs"/>
              </a:rPr>
              <a:t>Romans 12:2 (NT283)</a:t>
            </a:r>
            <a:r>
              <a:rPr lang="en-US" sz="1200" kern="1200" dirty="0" smtClean="0">
                <a:solidFill>
                  <a:schemeClr val="tx1"/>
                </a:solidFill>
                <a:effectLst/>
                <a:latin typeface="+mn-lt"/>
                <a:ea typeface="+mn-ea"/>
                <a:cs typeface="+mn-cs"/>
              </a:rPr>
              <a:t>:  To be transformed by the renewing of your mind</a:t>
            </a:r>
          </a:p>
          <a:p>
            <a:r>
              <a:rPr lang="en-US" sz="1200" b="1" kern="1200" dirty="0" smtClean="0">
                <a:solidFill>
                  <a:schemeClr val="tx1"/>
                </a:solidFill>
                <a:effectLst/>
                <a:latin typeface="+mn-lt"/>
                <a:ea typeface="+mn-ea"/>
                <a:cs typeface="+mn-cs"/>
              </a:rPr>
              <a:t>Ephesians 5:17-18 (NT343)</a:t>
            </a:r>
            <a:r>
              <a:rPr lang="en-US" sz="1200" kern="1200" dirty="0" smtClean="0">
                <a:solidFill>
                  <a:schemeClr val="tx1"/>
                </a:solidFill>
                <a:effectLst/>
                <a:latin typeface="+mn-lt"/>
                <a:ea typeface="+mn-ea"/>
                <a:cs typeface="+mn-cs"/>
              </a:rPr>
              <a:t>:  Be filled with the Spirit</a:t>
            </a:r>
          </a:p>
          <a:p>
            <a:r>
              <a:rPr lang="en-US" sz="1200" b="1" kern="1200" dirty="0" smtClean="0">
                <a:solidFill>
                  <a:schemeClr val="tx1"/>
                </a:solidFill>
                <a:effectLst/>
                <a:latin typeface="+mn-lt"/>
                <a:ea typeface="+mn-ea"/>
                <a:cs typeface="+mn-cs"/>
              </a:rPr>
              <a:t>Colossians 1:9-10 (NT352)</a:t>
            </a:r>
            <a:r>
              <a:rPr lang="en-US" sz="1200" kern="1200" dirty="0" smtClean="0">
                <a:solidFill>
                  <a:schemeClr val="tx1"/>
                </a:solidFill>
                <a:effectLst/>
                <a:latin typeface="+mn-lt"/>
                <a:ea typeface="+mn-ea"/>
                <a:cs typeface="+mn-cs"/>
              </a:rPr>
              <a:t>:  Pleasing God and bearing good fruit</a:t>
            </a:r>
          </a:p>
          <a:p>
            <a:r>
              <a:rPr lang="en-US" sz="1200" b="1" kern="1200" dirty="0" smtClean="0">
                <a:solidFill>
                  <a:schemeClr val="tx1"/>
                </a:solidFill>
                <a:effectLst/>
                <a:latin typeface="+mn-lt"/>
                <a:ea typeface="+mn-ea"/>
                <a:cs typeface="+mn-cs"/>
              </a:rPr>
              <a:t>Colossians 4:12 (NT356)</a:t>
            </a:r>
            <a:r>
              <a:rPr lang="en-US" sz="1200" kern="1200" dirty="0" smtClean="0">
                <a:solidFill>
                  <a:schemeClr val="tx1"/>
                </a:solidFill>
                <a:effectLst/>
                <a:latin typeface="+mn-lt"/>
                <a:ea typeface="+mn-ea"/>
                <a:cs typeface="+mn-cs"/>
              </a:rPr>
              <a:t>:  Standing firm in maturity and assurance</a:t>
            </a:r>
          </a:p>
          <a:p>
            <a:r>
              <a:rPr lang="en-US" sz="1200" b="1" kern="1200" dirty="0" smtClean="0">
                <a:solidFill>
                  <a:schemeClr val="tx1"/>
                </a:solidFill>
                <a:effectLst/>
                <a:latin typeface="+mn-lt"/>
                <a:ea typeface="+mn-ea"/>
                <a:cs typeface="+mn-cs"/>
              </a:rPr>
              <a:t>1 Thessalonians 4:3-5 (NT360)</a:t>
            </a:r>
            <a:r>
              <a:rPr lang="en-US" sz="1200" kern="1200" dirty="0" smtClean="0">
                <a:solidFill>
                  <a:schemeClr val="tx1"/>
                </a:solidFill>
                <a:effectLst/>
                <a:latin typeface="+mn-lt"/>
                <a:ea typeface="+mn-ea"/>
                <a:cs typeface="+mn-cs"/>
              </a:rPr>
              <a:t>:  To live in a way that is holy and pure; our sanctification</a:t>
            </a:r>
          </a:p>
          <a:p>
            <a:r>
              <a:rPr lang="en-US" sz="1200" b="1" kern="1200" dirty="0" smtClean="0">
                <a:solidFill>
                  <a:schemeClr val="tx1"/>
                </a:solidFill>
                <a:effectLst/>
                <a:latin typeface="+mn-lt"/>
                <a:ea typeface="+mn-ea"/>
                <a:cs typeface="+mn-cs"/>
              </a:rPr>
              <a:t>1 Thessalonians 5:16-18 (NT362)</a:t>
            </a:r>
            <a:r>
              <a:rPr lang="en-US" sz="1200" kern="1200" dirty="0" smtClean="0">
                <a:solidFill>
                  <a:schemeClr val="tx1"/>
                </a:solidFill>
                <a:effectLst/>
                <a:latin typeface="+mn-lt"/>
                <a:ea typeface="+mn-ea"/>
                <a:cs typeface="+mn-cs"/>
              </a:rPr>
              <a:t>:  For us to give thanks, not grumbling and complaining</a:t>
            </a:r>
          </a:p>
          <a:p>
            <a:r>
              <a:rPr lang="en-US" sz="1200" b="1" kern="1200" dirty="0" smtClean="0">
                <a:solidFill>
                  <a:schemeClr val="tx1"/>
                </a:solidFill>
                <a:effectLst/>
                <a:latin typeface="+mn-lt"/>
                <a:ea typeface="+mn-ea"/>
                <a:cs typeface="+mn-cs"/>
              </a:rPr>
              <a:t>Hebrews 13:20-21 (NT401)</a:t>
            </a:r>
            <a:r>
              <a:rPr lang="en-US" sz="1200" kern="1200" dirty="0" smtClean="0">
                <a:solidFill>
                  <a:schemeClr val="tx1"/>
                </a:solidFill>
                <a:effectLst/>
                <a:latin typeface="+mn-lt"/>
                <a:ea typeface="+mn-ea"/>
                <a:cs typeface="+mn-cs"/>
              </a:rPr>
              <a:t>:  Equipped that He might work into us what pleases Him</a:t>
            </a:r>
          </a:p>
          <a:p>
            <a:r>
              <a:rPr lang="en-US" sz="1200" b="1" kern="1200" dirty="0" smtClean="0">
                <a:solidFill>
                  <a:schemeClr val="tx1"/>
                </a:solidFill>
                <a:effectLst/>
                <a:latin typeface="+mn-lt"/>
                <a:ea typeface="+mn-ea"/>
                <a:cs typeface="+mn-cs"/>
              </a:rPr>
              <a:t>1 Peter 2:13-15 (NT411):</a:t>
            </a:r>
            <a:r>
              <a:rPr lang="en-US" sz="1200" kern="1200" dirty="0" smtClean="0">
                <a:solidFill>
                  <a:schemeClr val="tx1"/>
                </a:solidFill>
                <a:effectLst/>
                <a:latin typeface="+mn-lt"/>
                <a:ea typeface="+mn-ea"/>
                <a:cs typeface="+mn-cs"/>
              </a:rPr>
              <a:t>  For us to submit to authority</a:t>
            </a:r>
          </a:p>
          <a:p>
            <a:r>
              <a:rPr lang="en-US" sz="1200" b="1" kern="1200" dirty="0" smtClean="0">
                <a:solidFill>
                  <a:schemeClr val="tx1"/>
                </a:solidFill>
                <a:effectLst/>
                <a:latin typeface="+mn-lt"/>
                <a:ea typeface="+mn-ea"/>
                <a:cs typeface="+mn-cs"/>
              </a:rPr>
              <a:t>1 Peter 3:17,18 (NT413):</a:t>
            </a:r>
            <a:r>
              <a:rPr lang="en-US" sz="1200" kern="1200" dirty="0" smtClean="0">
                <a:solidFill>
                  <a:schemeClr val="tx1"/>
                </a:solidFill>
                <a:effectLst/>
                <a:latin typeface="+mn-lt"/>
                <a:ea typeface="+mn-ea"/>
                <a:cs typeface="+mn-cs"/>
              </a:rPr>
              <a:t>  It may be His will for you to suffer, helping you grow in His image</a:t>
            </a:r>
          </a:p>
          <a:p>
            <a:endParaRPr lang="en-US" dirty="0"/>
          </a:p>
        </p:txBody>
      </p:sp>
      <p:sp>
        <p:nvSpPr>
          <p:cNvPr id="4" name="Slide Number Placeholder 3"/>
          <p:cNvSpPr>
            <a:spLocks noGrp="1"/>
          </p:cNvSpPr>
          <p:nvPr>
            <p:ph type="sldNum" sz="quarter" idx="10"/>
          </p:nvPr>
        </p:nvSpPr>
        <p:spPr/>
        <p:txBody>
          <a:bodyPr/>
          <a:lstStyle/>
          <a:p>
            <a:fld id="{429AC047-08FF-4637-9B71-BE4D8921567E}" type="slidenum">
              <a:rPr lang="en-US" smtClean="0"/>
              <a:t>3</a:t>
            </a:fld>
            <a:endParaRPr lang="en-US"/>
          </a:p>
        </p:txBody>
      </p:sp>
    </p:spTree>
    <p:extLst>
      <p:ext uri="{BB962C8B-B14F-4D97-AF65-F5344CB8AC3E}">
        <p14:creationId xmlns:p14="http://schemas.microsoft.com/office/powerpoint/2010/main" val="30189910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By now, it should be clear that God is more concerned about the person who you are becoming than He is about what you are doing.  When you think about it, this makes sense, because He created us for a relationship with Himself. He created you as a “human being,” not just as a “human doing.”  While </a:t>
            </a:r>
            <a:r>
              <a:rPr lang="en-US" sz="1200" u="sng" kern="1200" dirty="0" smtClean="0">
                <a:solidFill>
                  <a:schemeClr val="tx1"/>
                </a:solidFill>
                <a:effectLst/>
                <a:latin typeface="+mn-lt"/>
                <a:ea typeface="+mn-ea"/>
                <a:cs typeface="+mn-cs"/>
              </a:rPr>
              <a:t>our culture</a:t>
            </a:r>
            <a:r>
              <a:rPr lang="en-US" sz="1200" kern="1200" dirty="0" smtClean="0">
                <a:solidFill>
                  <a:schemeClr val="tx1"/>
                </a:solidFill>
                <a:effectLst/>
                <a:latin typeface="+mn-lt"/>
                <a:ea typeface="+mn-ea"/>
                <a:cs typeface="+mn-cs"/>
              </a:rPr>
              <a:t> cares most about what we do (e.g. a famous doctor, rich and powerful), God is more concerned with </a:t>
            </a:r>
            <a:r>
              <a:rPr lang="en-US" sz="1200" u="sng" kern="1200" dirty="0" smtClean="0">
                <a:solidFill>
                  <a:schemeClr val="tx1"/>
                </a:solidFill>
                <a:effectLst/>
                <a:latin typeface="+mn-lt"/>
                <a:ea typeface="+mn-ea"/>
                <a:cs typeface="+mn-cs"/>
              </a:rPr>
              <a:t>who we are</a:t>
            </a:r>
            <a:r>
              <a:rPr lang="en-US" sz="1200" kern="1200" dirty="0" smtClean="0">
                <a:solidFill>
                  <a:schemeClr val="tx1"/>
                </a:solidFill>
                <a:effectLst/>
                <a:latin typeface="+mn-lt"/>
                <a:ea typeface="+mn-ea"/>
                <a:cs typeface="+mn-cs"/>
              </a:rPr>
              <a:t>: people who know Him </a:t>
            </a:r>
            <a:r>
              <a:rPr lang="en-US" sz="1200" b="1" kern="1200" dirty="0" smtClean="0">
                <a:solidFill>
                  <a:schemeClr val="tx1"/>
                </a:solidFill>
                <a:effectLst/>
                <a:latin typeface="+mn-lt"/>
                <a:ea typeface="+mn-ea"/>
                <a:cs typeface="+mn-cs"/>
              </a:rPr>
              <a:t>(Jeremiah 9:23,24</a:t>
            </a:r>
            <a:r>
              <a:rPr lang="en-US" sz="1200" b="1" kern="1200" baseline="0" dirty="0" smtClean="0">
                <a:solidFill>
                  <a:schemeClr val="tx1"/>
                </a:solidFill>
                <a:effectLst/>
                <a:latin typeface="+mn-lt"/>
                <a:ea typeface="+mn-ea"/>
                <a:cs typeface="+mn-cs"/>
              </a:rPr>
              <a:t> and 2 Corinthians 3:18).</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29AC047-08FF-4637-9B71-BE4D8921567E}" type="slidenum">
              <a:rPr lang="en-US" smtClean="0"/>
              <a:t>4</a:t>
            </a:fld>
            <a:endParaRPr lang="en-US"/>
          </a:p>
        </p:txBody>
      </p:sp>
    </p:spTree>
    <p:extLst>
      <p:ext uri="{BB962C8B-B14F-4D97-AF65-F5344CB8AC3E}">
        <p14:creationId xmlns:p14="http://schemas.microsoft.com/office/powerpoint/2010/main" val="40652150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With that in mind, here is a </a:t>
            </a:r>
            <a:r>
              <a:rPr lang="en-US" sz="1200" b="1" kern="1200" dirty="0" smtClean="0">
                <a:solidFill>
                  <a:schemeClr val="tx1"/>
                </a:solidFill>
                <a:effectLst/>
                <a:latin typeface="+mn-lt"/>
                <a:ea typeface="+mn-ea"/>
                <a:cs typeface="+mn-cs"/>
              </a:rPr>
              <a:t>life principle</a:t>
            </a:r>
            <a:r>
              <a:rPr lang="en-US" sz="1200" kern="1200" dirty="0" smtClean="0">
                <a:solidFill>
                  <a:schemeClr val="tx1"/>
                </a:solidFill>
                <a:effectLst/>
                <a:latin typeface="+mn-lt"/>
                <a:ea typeface="+mn-ea"/>
                <a:cs typeface="+mn-cs"/>
              </a:rPr>
              <a:t>: </a:t>
            </a:r>
            <a:r>
              <a:rPr lang="en-US" sz="1200" u="sng" kern="1200" dirty="0" smtClean="0">
                <a:solidFill>
                  <a:schemeClr val="tx1"/>
                </a:solidFill>
                <a:effectLst/>
                <a:latin typeface="+mn-lt"/>
                <a:ea typeface="+mn-ea"/>
                <a:cs typeface="+mn-cs"/>
              </a:rPr>
              <a:t>when making big decisions</a:t>
            </a:r>
            <a:r>
              <a:rPr lang="en-US" sz="1200" kern="1200" dirty="0" smtClean="0">
                <a:solidFill>
                  <a:schemeClr val="tx1"/>
                </a:solidFill>
                <a:effectLst/>
                <a:latin typeface="+mn-lt"/>
                <a:ea typeface="+mn-ea"/>
                <a:cs typeface="+mn-cs"/>
              </a:rPr>
              <a:t>, ask this question: </a:t>
            </a:r>
            <a:r>
              <a:rPr lang="en-US" sz="1200" u="sng" kern="1200" dirty="0" smtClean="0">
                <a:solidFill>
                  <a:schemeClr val="tx1"/>
                </a:solidFill>
                <a:effectLst/>
                <a:latin typeface="+mn-lt"/>
                <a:ea typeface="+mn-ea"/>
                <a:cs typeface="+mn-cs"/>
              </a:rPr>
              <a:t>will it bring me closer to God</a:t>
            </a:r>
            <a:r>
              <a:rPr lang="en-US" sz="1200" kern="1200" dirty="0" smtClean="0">
                <a:solidFill>
                  <a:schemeClr val="tx1"/>
                </a:solidFill>
                <a:effectLst/>
                <a:latin typeface="+mn-lt"/>
                <a:ea typeface="+mn-ea"/>
                <a:cs typeface="+mn-cs"/>
              </a:rPr>
              <a:t>?  Our culture drives us to work harder, to grow our businesses, to get more education, to publish more papers, etc.  </a:t>
            </a:r>
            <a:r>
              <a:rPr lang="en-US" sz="1200" i="1" kern="1200" dirty="0" smtClean="0">
                <a:solidFill>
                  <a:schemeClr val="tx1"/>
                </a:solidFill>
                <a:effectLst/>
                <a:latin typeface="+mn-lt"/>
                <a:ea typeface="+mn-ea"/>
                <a:cs typeface="+mn-cs"/>
              </a:rPr>
              <a:t>These are not bad things</a:t>
            </a:r>
            <a:r>
              <a:rPr lang="en-US" sz="1200" kern="1200" dirty="0" smtClean="0">
                <a:solidFill>
                  <a:schemeClr val="tx1"/>
                </a:solidFill>
                <a:effectLst/>
                <a:latin typeface="+mn-lt"/>
                <a:ea typeface="+mn-ea"/>
                <a:cs typeface="+mn-cs"/>
              </a:rPr>
              <a:t>, but if they suck away all of our energy and leave no time for seeking God, they become bad things.</a:t>
            </a:r>
          </a:p>
        </p:txBody>
      </p:sp>
      <p:sp>
        <p:nvSpPr>
          <p:cNvPr id="4" name="Slide Number Placeholder 3"/>
          <p:cNvSpPr>
            <a:spLocks noGrp="1"/>
          </p:cNvSpPr>
          <p:nvPr>
            <p:ph type="sldNum" sz="quarter" idx="10"/>
          </p:nvPr>
        </p:nvSpPr>
        <p:spPr/>
        <p:txBody>
          <a:bodyPr/>
          <a:lstStyle/>
          <a:p>
            <a:fld id="{429AC047-08FF-4637-9B71-BE4D8921567E}" type="slidenum">
              <a:rPr lang="en-US" smtClean="0"/>
              <a:t>5</a:t>
            </a:fld>
            <a:endParaRPr lang="en-US"/>
          </a:p>
        </p:txBody>
      </p:sp>
    </p:spTree>
    <p:extLst>
      <p:ext uri="{BB962C8B-B14F-4D97-AF65-F5344CB8AC3E}">
        <p14:creationId xmlns:p14="http://schemas.microsoft.com/office/powerpoint/2010/main" val="13163189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As we think about God’s will, it is helpful to look an example.  Let’s look at the life of Joseph, one of Israel’s twelve sons.  Joseph was a regular guy, but he was also a tattletale and suffered due to parental favoritism (</a:t>
            </a:r>
            <a:r>
              <a:rPr lang="en-US" sz="1200" b="1" kern="1200" dirty="0" smtClean="0">
                <a:solidFill>
                  <a:schemeClr val="tx1"/>
                </a:solidFill>
                <a:effectLst/>
                <a:latin typeface="+mn-lt"/>
                <a:ea typeface="+mn-ea"/>
                <a:cs typeface="+mn-cs"/>
              </a:rPr>
              <a:t>Genesis 37:1-4</a:t>
            </a:r>
            <a:r>
              <a:rPr lang="en-US" sz="1200" kern="1200" dirty="0" smtClean="0">
                <a:solidFill>
                  <a:schemeClr val="tx1"/>
                </a:solidFill>
                <a:effectLst/>
                <a:latin typeface="+mn-lt"/>
                <a:ea typeface="+mn-ea"/>
                <a:cs typeface="+mn-cs"/>
              </a:rPr>
              <a:t>).  His loose tongue also exposed his proud heart as he shared his dreams with his family (</a:t>
            </a:r>
            <a:r>
              <a:rPr lang="en-US" sz="1200" b="1" kern="1200" dirty="0" smtClean="0">
                <a:solidFill>
                  <a:schemeClr val="tx1"/>
                </a:solidFill>
                <a:effectLst/>
                <a:latin typeface="+mn-lt"/>
                <a:ea typeface="+mn-ea"/>
                <a:cs typeface="+mn-cs"/>
              </a:rPr>
              <a:t>Gen 37:5-8</a:t>
            </a:r>
            <a:r>
              <a:rPr lang="en-US" sz="1200" kern="1200" dirty="0" smtClean="0">
                <a:solidFill>
                  <a:schemeClr val="tx1"/>
                </a:solidFill>
                <a:effectLst/>
                <a:latin typeface="+mn-lt"/>
                <a:ea typeface="+mn-ea"/>
                <a:cs typeface="+mn-cs"/>
              </a:rPr>
              <a:t>).  His brothers hated him and probably looked for opportunities to express their true feelings.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So, one day when they were alone with him and far from home, they threw him into a pit and debated about killing him (</a:t>
            </a:r>
            <a:r>
              <a:rPr lang="en-US" sz="1200" b="1" kern="1200" dirty="0" smtClean="0">
                <a:solidFill>
                  <a:schemeClr val="tx1"/>
                </a:solidFill>
                <a:effectLst/>
                <a:latin typeface="+mn-lt"/>
                <a:ea typeface="+mn-ea"/>
                <a:cs typeface="+mn-cs"/>
              </a:rPr>
              <a:t>Gen 37:23,24</a:t>
            </a:r>
            <a:r>
              <a:rPr lang="en-US" sz="1200" kern="1200" dirty="0" smtClean="0">
                <a:solidFill>
                  <a:schemeClr val="tx1"/>
                </a:solidFill>
                <a:effectLst/>
                <a:latin typeface="+mn-lt"/>
                <a:ea typeface="+mn-ea"/>
                <a:cs typeface="+mn-cs"/>
              </a:rPr>
              <a:t>).  But about that time (by the plan of God), a caravan of Arab traders happened to be traveling by on their way to Egypt, so the brothers sold Joseph to the traders as a slave (</a:t>
            </a:r>
            <a:r>
              <a:rPr lang="en-US" sz="1200" b="1" kern="1200" dirty="0" smtClean="0">
                <a:solidFill>
                  <a:schemeClr val="tx1"/>
                </a:solidFill>
                <a:effectLst/>
                <a:latin typeface="+mn-lt"/>
                <a:ea typeface="+mn-ea"/>
                <a:cs typeface="+mn-cs"/>
              </a:rPr>
              <a:t>Gen 37:25-28</a:t>
            </a:r>
            <a:r>
              <a:rPr lang="en-US" sz="1200" kern="1200" dirty="0" smtClean="0">
                <a:solidFill>
                  <a:schemeClr val="tx1"/>
                </a:solidFill>
                <a:effectLst/>
                <a:latin typeface="+mn-lt"/>
                <a:ea typeface="+mn-ea"/>
                <a:cs typeface="+mn-cs"/>
              </a:rPr>
              <a:t>).   When Joseph arrived in Egypt, he was sold to a court official named Potiphar.  But “the Lord was with Joseph,” giving him success in everything that he did (</a:t>
            </a:r>
            <a:r>
              <a:rPr lang="en-US" sz="1200" b="1" kern="1200" dirty="0" smtClean="0">
                <a:solidFill>
                  <a:schemeClr val="tx1"/>
                </a:solidFill>
                <a:effectLst/>
                <a:latin typeface="+mn-lt"/>
                <a:ea typeface="+mn-ea"/>
                <a:cs typeface="+mn-cs"/>
              </a:rPr>
              <a:t>Genesis 39:2-4</a:t>
            </a:r>
            <a:r>
              <a:rPr lang="en-US" sz="1200" kern="1200" dirty="0" smtClean="0">
                <a:solidFill>
                  <a:schemeClr val="tx1"/>
                </a:solidFill>
                <a:effectLst/>
                <a:latin typeface="+mn-lt"/>
                <a:ea typeface="+mn-ea"/>
                <a:cs typeface="+mn-cs"/>
              </a:rPr>
              <a:t>).  As a result, his master trusted him and expanded his responsibilities.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Everything seems to be going great: Joseph was prospering, Potiphar was benefiting, and Joseph was growing up into a good looking young man.  But then, Potiphar’s wife got involved, attempting to ensnare Joseph into a sexual relationship (</a:t>
            </a:r>
            <a:r>
              <a:rPr lang="en-US" sz="1200" b="1" kern="1200" dirty="0" smtClean="0">
                <a:solidFill>
                  <a:schemeClr val="tx1"/>
                </a:solidFill>
                <a:effectLst/>
                <a:latin typeface="+mn-lt"/>
                <a:ea typeface="+mn-ea"/>
                <a:cs typeface="+mn-cs"/>
              </a:rPr>
              <a:t>Genesis 39:7-8</a:t>
            </a:r>
            <a:r>
              <a:rPr lang="en-US" sz="1200" kern="1200" dirty="0" smtClean="0">
                <a:solidFill>
                  <a:schemeClr val="tx1"/>
                </a:solidFill>
                <a:effectLst/>
                <a:latin typeface="+mn-lt"/>
                <a:ea typeface="+mn-ea"/>
                <a:cs typeface="+mn-cs"/>
              </a:rPr>
              <a:t>).  Joseph did the right thing (</a:t>
            </a:r>
            <a:r>
              <a:rPr lang="en-US" sz="1200" b="1" kern="1200" dirty="0" smtClean="0">
                <a:solidFill>
                  <a:schemeClr val="tx1"/>
                </a:solidFill>
                <a:effectLst/>
                <a:latin typeface="+mn-lt"/>
                <a:ea typeface="+mn-ea"/>
                <a:cs typeface="+mn-cs"/>
              </a:rPr>
              <a:t>verses 11-12</a:t>
            </a:r>
            <a:r>
              <a:rPr lang="en-US" sz="1200" kern="1200" dirty="0" smtClean="0">
                <a:solidFill>
                  <a:schemeClr val="tx1"/>
                </a:solidFill>
                <a:effectLst/>
                <a:latin typeface="+mn-lt"/>
                <a:ea typeface="+mn-ea"/>
                <a:cs typeface="+mn-cs"/>
              </a:rPr>
              <a:t>), but ended up in prison (</a:t>
            </a:r>
            <a:r>
              <a:rPr lang="en-US" sz="1200" b="1" kern="1200" dirty="0" smtClean="0">
                <a:solidFill>
                  <a:schemeClr val="tx1"/>
                </a:solidFill>
                <a:effectLst/>
                <a:latin typeface="+mn-lt"/>
                <a:ea typeface="+mn-ea"/>
                <a:cs typeface="+mn-cs"/>
              </a:rPr>
              <a:t>verses 19-20</a:t>
            </a:r>
            <a:r>
              <a:rPr lang="en-US" sz="1200" kern="1200" dirty="0" smtClean="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429AC047-08FF-4637-9B71-BE4D8921567E}" type="slidenum">
              <a:rPr lang="en-US" smtClean="0"/>
              <a:t>6</a:t>
            </a:fld>
            <a:endParaRPr lang="en-US"/>
          </a:p>
        </p:txBody>
      </p:sp>
    </p:spTree>
    <p:extLst>
      <p:ext uri="{BB962C8B-B14F-4D97-AF65-F5344CB8AC3E}">
        <p14:creationId xmlns:p14="http://schemas.microsoft.com/office/powerpoint/2010/main" val="9762615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Now, you might be thinking, “But I thought that the Lord was with Joseph.”  How could such a bad thing happen to him?  Let’s read on (</a:t>
            </a:r>
            <a:r>
              <a:rPr lang="en-US" sz="1200" b="1" kern="1200" dirty="0" smtClean="0">
                <a:solidFill>
                  <a:schemeClr val="tx1"/>
                </a:solidFill>
                <a:effectLst/>
                <a:latin typeface="+mn-lt"/>
                <a:ea typeface="+mn-ea"/>
                <a:cs typeface="+mn-cs"/>
              </a:rPr>
              <a:t>Genesis 39:21-23</a:t>
            </a:r>
            <a:r>
              <a:rPr lang="en-US" sz="1200" kern="1200" dirty="0" smtClean="0">
                <a:solidFill>
                  <a:schemeClr val="tx1"/>
                </a:solidFill>
                <a:effectLst/>
                <a:latin typeface="+mn-lt"/>
                <a:ea typeface="+mn-ea"/>
                <a:cs typeface="+mn-cs"/>
              </a:rPr>
              <a:t>).  Even in prison, the Lord was with Joseph and caused him to prosper.  Here’s an important message for us: </a:t>
            </a:r>
            <a:r>
              <a:rPr lang="en-US" sz="1200" u="sng" kern="1200" dirty="0" smtClean="0">
                <a:solidFill>
                  <a:schemeClr val="tx1"/>
                </a:solidFill>
                <a:effectLst/>
                <a:latin typeface="+mn-lt"/>
                <a:ea typeface="+mn-ea"/>
                <a:cs typeface="+mn-cs"/>
              </a:rPr>
              <a:t>the best place to be</a:t>
            </a:r>
            <a:r>
              <a:rPr lang="en-US" sz="1200" kern="1200" dirty="0" smtClean="0">
                <a:solidFill>
                  <a:schemeClr val="tx1"/>
                </a:solidFill>
                <a:effectLst/>
                <a:latin typeface="+mn-lt"/>
                <a:ea typeface="+mn-ea"/>
                <a:cs typeface="+mn-cs"/>
              </a:rPr>
              <a:t> is wherever the Lord has chosen for us – that is the place where we will prosper (even if it is a place of hardship).</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Eventually, the king put two of his officials into prison.  They both had troubling dreams, but God gave Joseph a special power to interpret their dreams (</a:t>
            </a:r>
            <a:r>
              <a:rPr lang="en-US" sz="1200" b="1" kern="1200" dirty="0" smtClean="0">
                <a:solidFill>
                  <a:schemeClr val="tx1"/>
                </a:solidFill>
                <a:effectLst/>
                <a:latin typeface="+mn-lt"/>
                <a:ea typeface="+mn-ea"/>
                <a:cs typeface="+mn-cs"/>
              </a:rPr>
              <a:t>Genesis 40:8</a:t>
            </a:r>
            <a:r>
              <a:rPr lang="en-US" sz="1200" kern="1200" dirty="0" smtClean="0">
                <a:solidFill>
                  <a:schemeClr val="tx1"/>
                </a:solidFill>
                <a:effectLst/>
                <a:latin typeface="+mn-lt"/>
                <a:ea typeface="+mn-ea"/>
                <a:cs typeface="+mn-cs"/>
              </a:rPr>
              <a:t>).  Joseph successfully interpreted the dreams and asked the cupbearer to remember him when he was released (</a:t>
            </a:r>
            <a:r>
              <a:rPr lang="en-US" sz="1200" b="1" kern="1200" dirty="0" smtClean="0">
                <a:solidFill>
                  <a:schemeClr val="tx1"/>
                </a:solidFill>
                <a:effectLst/>
                <a:latin typeface="+mn-lt"/>
                <a:ea typeface="+mn-ea"/>
                <a:cs typeface="+mn-cs"/>
              </a:rPr>
              <a:t>Gen 40:14,15</a:t>
            </a:r>
            <a:r>
              <a:rPr lang="en-US" sz="1200" kern="1200" dirty="0" smtClean="0">
                <a:solidFill>
                  <a:schemeClr val="tx1"/>
                </a:solidFill>
                <a:effectLst/>
                <a:latin typeface="+mn-lt"/>
                <a:ea typeface="+mn-ea"/>
                <a:cs typeface="+mn-cs"/>
              </a:rPr>
              <a:t>).  But in spite of his kindness and unfair imprisonment, the cupbearer forgot about Joseph, leaving him in prison for two more years (</a:t>
            </a:r>
            <a:r>
              <a:rPr lang="en-US" sz="1200" b="1" kern="1200" dirty="0" smtClean="0">
                <a:solidFill>
                  <a:schemeClr val="tx1"/>
                </a:solidFill>
                <a:effectLst/>
                <a:latin typeface="+mn-lt"/>
                <a:ea typeface="+mn-ea"/>
                <a:cs typeface="+mn-cs"/>
              </a:rPr>
              <a:t>Gen 40:23, 41:1</a:t>
            </a:r>
            <a:r>
              <a:rPr lang="en-US" sz="1200" kern="1200" dirty="0" smtClean="0">
                <a:solidFill>
                  <a:schemeClr val="tx1"/>
                </a:solidFill>
                <a:effectLst/>
                <a:latin typeface="+mn-lt"/>
                <a:ea typeface="+mn-ea"/>
                <a:cs typeface="+mn-cs"/>
              </a:rPr>
              <a:t>).</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Even though the Lord was with Joseph, he had a very hard life: sold into slavery by his brothers, unjustly accused and imprisoned, forgotten and left for another two years.  But remember: at the time when Joseph was sold into slavery, he was a spoiled, arrogant, tattletale.  But during his long period of struggles, God changed him into a mature believer.  Look what happened next in his life.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When the king of Egypt has a dream and Joseph is brought in, who does Joseph say has the ability to interpret (</a:t>
            </a:r>
            <a:r>
              <a:rPr lang="en-US" sz="1200" b="1" kern="1200" dirty="0" smtClean="0">
                <a:solidFill>
                  <a:schemeClr val="tx1"/>
                </a:solidFill>
                <a:effectLst/>
                <a:latin typeface="+mn-lt"/>
                <a:ea typeface="+mn-ea"/>
                <a:cs typeface="+mn-cs"/>
              </a:rPr>
              <a:t>Genesis 41:15-16</a:t>
            </a:r>
            <a:r>
              <a:rPr lang="en-US" sz="1200" kern="1200" dirty="0" smtClean="0">
                <a:solidFill>
                  <a:schemeClr val="tx1"/>
                </a:solidFill>
                <a:effectLst/>
                <a:latin typeface="+mn-lt"/>
                <a:ea typeface="+mn-ea"/>
                <a:cs typeface="+mn-cs"/>
              </a:rPr>
              <a:t>)?  Even in the presence of a powerful king, Joseph does not take any credit.  And just like Potiphar and the jailer, Pharaoh recognizes that the Spirit of God is with Joseph (</a:t>
            </a:r>
            <a:r>
              <a:rPr lang="en-US" sz="1200" b="1" kern="1200" dirty="0" smtClean="0">
                <a:solidFill>
                  <a:schemeClr val="tx1"/>
                </a:solidFill>
                <a:effectLst/>
                <a:latin typeface="+mn-lt"/>
                <a:ea typeface="+mn-ea"/>
                <a:cs typeface="+mn-cs"/>
              </a:rPr>
              <a:t>Gen 41:28-32,38</a:t>
            </a:r>
            <a:r>
              <a:rPr lang="en-US" sz="1200" kern="1200" dirty="0" smtClean="0">
                <a:solidFill>
                  <a:schemeClr val="tx1"/>
                </a:solidFill>
                <a:effectLst/>
                <a:latin typeface="+mn-lt"/>
                <a:ea typeface="+mn-ea"/>
                <a:cs typeface="+mn-cs"/>
              </a:rPr>
              <a:t>), so he places this young, 30 year old slave (</a:t>
            </a:r>
            <a:r>
              <a:rPr lang="en-US" sz="1200" b="1" kern="1200" dirty="0" smtClean="0">
                <a:solidFill>
                  <a:schemeClr val="tx1"/>
                </a:solidFill>
                <a:effectLst/>
                <a:latin typeface="+mn-lt"/>
                <a:ea typeface="+mn-ea"/>
                <a:cs typeface="+mn-cs"/>
              </a:rPr>
              <a:t>Gen 41:39-40</a:t>
            </a:r>
            <a:r>
              <a:rPr lang="en-US" sz="1200" kern="1200" dirty="0" smtClean="0">
                <a:solidFill>
                  <a:schemeClr val="tx1"/>
                </a:solidFill>
                <a:effectLst/>
                <a:latin typeface="+mn-lt"/>
                <a:ea typeface="+mn-ea"/>
                <a:cs typeface="+mn-cs"/>
              </a:rPr>
              <a:t>) in charge of managing the kingdom, something that Joseph would not have been able to do before his period of “training.”</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29AC047-08FF-4637-9B71-BE4D8921567E}" type="slidenum">
              <a:rPr lang="en-US" smtClean="0"/>
              <a:t>7</a:t>
            </a:fld>
            <a:endParaRPr lang="en-US"/>
          </a:p>
        </p:txBody>
      </p:sp>
    </p:spTree>
    <p:extLst>
      <p:ext uri="{BB962C8B-B14F-4D97-AF65-F5344CB8AC3E}">
        <p14:creationId xmlns:p14="http://schemas.microsoft.com/office/powerpoint/2010/main" val="10483427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Eventually, his starving brothers come to Egypt, begging for food to help their dying families.  Unsuspectingly, they come into the presence of Joseph, who could easily have sought revenge for what they did to him 20 years earlier.  But instead, he makes it very clear Who had brought him to Egypt and why – in order to save many lives, especially those of his immediate family (</a:t>
            </a:r>
            <a:r>
              <a:rPr lang="en-US" sz="1200" b="1" kern="1200" dirty="0" smtClean="0">
                <a:solidFill>
                  <a:schemeClr val="tx1"/>
                </a:solidFill>
                <a:effectLst/>
                <a:latin typeface="+mn-lt"/>
                <a:ea typeface="+mn-ea"/>
                <a:cs typeface="+mn-cs"/>
              </a:rPr>
              <a:t>Genesis 45:4-7</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What did Joseph do?  He simply trusted God in times of hardship and times of success.  He did his best, letting the Spirit of God work through him.  He did not take the glory himself – he pointed to God as the source of wisdom and power.  He forgave his brothers, even though they hated and mistreated him.  And like a sheep under the care of a loving shepherd, he trusted God to take care of the troubles and fears that he faced.</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Here is another life principle to remember: </a:t>
            </a:r>
            <a:r>
              <a:rPr lang="en-US" sz="1200" u="sng" kern="1200" dirty="0" smtClean="0">
                <a:solidFill>
                  <a:schemeClr val="tx1"/>
                </a:solidFill>
                <a:effectLst/>
                <a:latin typeface="+mn-lt"/>
                <a:ea typeface="+mn-ea"/>
                <a:cs typeface="+mn-cs"/>
              </a:rPr>
              <a:t>you can rest in the knowledge that God is in control</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Isaiah 25:1</a:t>
            </a:r>
            <a:r>
              <a:rPr lang="en-US" sz="1200" kern="1200" dirty="0" smtClean="0">
                <a:solidFill>
                  <a:schemeClr val="tx1"/>
                </a:solidFill>
                <a:effectLst/>
                <a:latin typeface="+mn-lt"/>
                <a:ea typeface="+mn-ea"/>
                <a:cs typeface="+mn-cs"/>
              </a:rPr>
              <a:t>).  The success of His plan does not depend on our perfect choices and perfect performance.  I love the way that Mordecai puts it in </a:t>
            </a:r>
            <a:r>
              <a:rPr lang="en-US" sz="1200" b="1" kern="1200" dirty="0" smtClean="0">
                <a:solidFill>
                  <a:schemeClr val="tx1"/>
                </a:solidFill>
                <a:effectLst/>
                <a:latin typeface="+mn-lt"/>
                <a:ea typeface="+mn-ea"/>
                <a:cs typeface="+mn-cs"/>
              </a:rPr>
              <a:t>(Esther 4:14)</a:t>
            </a:r>
            <a:r>
              <a:rPr lang="en-US" sz="1200" kern="1200" dirty="0" smtClean="0">
                <a:solidFill>
                  <a:schemeClr val="tx1"/>
                </a:solidFill>
                <a:effectLst/>
                <a:latin typeface="+mn-lt"/>
                <a:ea typeface="+mn-ea"/>
                <a:cs typeface="+mn-cs"/>
              </a:rPr>
              <a:t>:  “Yet who knows whether you have come to the kingdom for such a time as this?” Mordecai’s statement did not show lack of faith in God’s care for the Jews. In the same verse, he advised Esther that if she did not help, “deliverance will arise for the Jews from another place.” Although it seemed to Mordecai that Esther was in the right place at the right time, all he knew for certain was that God would fulfill His scriptural promise to deliver the Jews.</a:t>
            </a:r>
          </a:p>
        </p:txBody>
      </p:sp>
      <p:sp>
        <p:nvSpPr>
          <p:cNvPr id="4" name="Slide Number Placeholder 3"/>
          <p:cNvSpPr>
            <a:spLocks noGrp="1"/>
          </p:cNvSpPr>
          <p:nvPr>
            <p:ph type="sldNum" sz="quarter" idx="10"/>
          </p:nvPr>
        </p:nvSpPr>
        <p:spPr/>
        <p:txBody>
          <a:bodyPr/>
          <a:lstStyle/>
          <a:p>
            <a:fld id="{429AC047-08FF-4637-9B71-BE4D8921567E}" type="slidenum">
              <a:rPr lang="en-US" smtClean="0"/>
              <a:t>8</a:t>
            </a:fld>
            <a:endParaRPr lang="en-US"/>
          </a:p>
        </p:txBody>
      </p:sp>
    </p:spTree>
    <p:extLst>
      <p:ext uri="{BB962C8B-B14F-4D97-AF65-F5344CB8AC3E}">
        <p14:creationId xmlns:p14="http://schemas.microsoft.com/office/powerpoint/2010/main" val="19757319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One more principle to think about regarding the will of God: </a:t>
            </a:r>
            <a:r>
              <a:rPr lang="en-US" sz="1200" u="sng" kern="1200" dirty="0" smtClean="0">
                <a:solidFill>
                  <a:schemeClr val="tx1"/>
                </a:solidFill>
                <a:effectLst/>
                <a:latin typeface="+mn-lt"/>
                <a:ea typeface="+mn-ea"/>
                <a:cs typeface="+mn-cs"/>
              </a:rPr>
              <a:t>trust in the Lord and He will guide your steps</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(Proverbs 3:5,6)</a:t>
            </a:r>
            <a:r>
              <a:rPr lang="en-US" sz="1200" kern="1200" dirty="0" smtClean="0">
                <a:solidFill>
                  <a:schemeClr val="tx1"/>
                </a:solidFill>
                <a:effectLst/>
                <a:latin typeface="+mn-lt"/>
                <a:ea typeface="+mn-ea"/>
                <a:cs typeface="+mn-cs"/>
              </a:rPr>
              <a:t>.  Notice the primary focus here – trusting in the Lord – becoming a person who knows Him and trusts Him.  The Bible is clear that God will guide the steps of His children (</a:t>
            </a:r>
            <a:r>
              <a:rPr lang="en-US" sz="1200" b="1" kern="1200" dirty="0" smtClean="0">
                <a:solidFill>
                  <a:schemeClr val="tx1"/>
                </a:solidFill>
                <a:effectLst/>
                <a:latin typeface="+mn-lt"/>
                <a:ea typeface="+mn-ea"/>
                <a:cs typeface="+mn-cs"/>
              </a:rPr>
              <a:t>Psalm 32:8-10</a:t>
            </a:r>
            <a:r>
              <a:rPr lang="en-US" sz="1200" kern="1200" dirty="0" smtClean="0">
                <a:solidFill>
                  <a:schemeClr val="tx1"/>
                </a:solidFill>
                <a:effectLst/>
                <a:latin typeface="+mn-lt"/>
                <a:ea typeface="+mn-ea"/>
                <a:cs typeface="+mn-cs"/>
              </a:rPr>
              <a:t>).  Notice that verse 10 ends with some key words – “the man who trusts in Him.”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Turn to </a:t>
            </a:r>
            <a:r>
              <a:rPr lang="en-US" sz="1200" b="1" kern="1200" dirty="0" smtClean="0">
                <a:solidFill>
                  <a:schemeClr val="tx1"/>
                </a:solidFill>
                <a:effectLst/>
                <a:latin typeface="+mn-lt"/>
                <a:ea typeface="+mn-ea"/>
                <a:cs typeface="+mn-cs"/>
              </a:rPr>
              <a:t>Psalm 25:12.</a:t>
            </a:r>
            <a:r>
              <a:rPr lang="en-US" sz="1200" kern="1200" dirty="0" smtClean="0">
                <a:solidFill>
                  <a:schemeClr val="tx1"/>
                </a:solidFill>
                <a:effectLst/>
                <a:latin typeface="+mn-lt"/>
                <a:ea typeface="+mn-ea"/>
                <a:cs typeface="+mn-cs"/>
              </a:rPr>
              <a:t>  Who is the one to whom God reveals “the way chosen for Him”?  It is the man who fears the Lord – this is the person who clearly understands that God is God and we are not – a humbled man (</a:t>
            </a:r>
            <a:r>
              <a:rPr lang="en-US" sz="1200" b="1" kern="1200" dirty="0" smtClean="0">
                <a:solidFill>
                  <a:schemeClr val="tx1"/>
                </a:solidFill>
                <a:effectLst/>
                <a:latin typeface="+mn-lt"/>
                <a:ea typeface="+mn-ea"/>
                <a:cs typeface="+mn-cs"/>
              </a:rPr>
              <a:t>Ps 25:9</a:t>
            </a:r>
            <a:r>
              <a:rPr lang="en-US" sz="1200" kern="1200" dirty="0" smtClean="0">
                <a:solidFill>
                  <a:schemeClr val="tx1"/>
                </a:solidFill>
                <a:effectLst/>
                <a:latin typeface="+mn-lt"/>
                <a:ea typeface="+mn-ea"/>
                <a:cs typeface="+mn-cs"/>
              </a:rPr>
              <a:t>).  Verse 12 guides us to fear the Lord.  But unfortunately, we often fear everything but God, making choices based on our fears of failure, fears of others, fears of those in authority over us.  </a:t>
            </a:r>
          </a:p>
        </p:txBody>
      </p:sp>
      <p:sp>
        <p:nvSpPr>
          <p:cNvPr id="4" name="Slide Number Placeholder 3"/>
          <p:cNvSpPr>
            <a:spLocks noGrp="1"/>
          </p:cNvSpPr>
          <p:nvPr>
            <p:ph type="sldNum" sz="quarter" idx="10"/>
          </p:nvPr>
        </p:nvSpPr>
        <p:spPr/>
        <p:txBody>
          <a:bodyPr/>
          <a:lstStyle/>
          <a:p>
            <a:fld id="{429AC047-08FF-4637-9B71-BE4D8921567E}" type="slidenum">
              <a:rPr lang="en-US" smtClean="0"/>
              <a:t>9</a:t>
            </a:fld>
            <a:endParaRPr lang="en-US"/>
          </a:p>
        </p:txBody>
      </p:sp>
    </p:spTree>
    <p:extLst>
      <p:ext uri="{BB962C8B-B14F-4D97-AF65-F5344CB8AC3E}">
        <p14:creationId xmlns:p14="http://schemas.microsoft.com/office/powerpoint/2010/main" val="33205412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4D1283D-2A04-40B8-8BF5-F9AF8E8229AF}"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C73B3F-0CB9-4E07-B95C-FF7870DC667C}" type="slidenum">
              <a:rPr lang="en-US" smtClean="0"/>
              <a:t>‹#›</a:t>
            </a:fld>
            <a:endParaRPr lang="en-US"/>
          </a:p>
        </p:txBody>
      </p:sp>
    </p:spTree>
    <p:extLst>
      <p:ext uri="{BB962C8B-B14F-4D97-AF65-F5344CB8AC3E}">
        <p14:creationId xmlns:p14="http://schemas.microsoft.com/office/powerpoint/2010/main" val="753943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D1283D-2A04-40B8-8BF5-F9AF8E8229AF}"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C73B3F-0CB9-4E07-B95C-FF7870DC667C}" type="slidenum">
              <a:rPr lang="en-US" smtClean="0"/>
              <a:t>‹#›</a:t>
            </a:fld>
            <a:endParaRPr lang="en-US"/>
          </a:p>
        </p:txBody>
      </p:sp>
    </p:spTree>
    <p:extLst>
      <p:ext uri="{BB962C8B-B14F-4D97-AF65-F5344CB8AC3E}">
        <p14:creationId xmlns:p14="http://schemas.microsoft.com/office/powerpoint/2010/main" val="1061245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D1283D-2A04-40B8-8BF5-F9AF8E8229AF}"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C73B3F-0CB9-4E07-B95C-FF7870DC667C}" type="slidenum">
              <a:rPr lang="en-US" smtClean="0"/>
              <a:t>‹#›</a:t>
            </a:fld>
            <a:endParaRPr lang="en-US"/>
          </a:p>
        </p:txBody>
      </p:sp>
    </p:spTree>
    <p:extLst>
      <p:ext uri="{BB962C8B-B14F-4D97-AF65-F5344CB8AC3E}">
        <p14:creationId xmlns:p14="http://schemas.microsoft.com/office/powerpoint/2010/main" val="4260136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D1283D-2A04-40B8-8BF5-F9AF8E8229AF}"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C73B3F-0CB9-4E07-B95C-FF7870DC667C}" type="slidenum">
              <a:rPr lang="en-US" smtClean="0"/>
              <a:t>‹#›</a:t>
            </a:fld>
            <a:endParaRPr lang="en-US"/>
          </a:p>
        </p:txBody>
      </p:sp>
    </p:spTree>
    <p:extLst>
      <p:ext uri="{BB962C8B-B14F-4D97-AF65-F5344CB8AC3E}">
        <p14:creationId xmlns:p14="http://schemas.microsoft.com/office/powerpoint/2010/main" val="3202666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D1283D-2A04-40B8-8BF5-F9AF8E8229AF}"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C73B3F-0CB9-4E07-B95C-FF7870DC667C}" type="slidenum">
              <a:rPr lang="en-US" smtClean="0"/>
              <a:t>‹#›</a:t>
            </a:fld>
            <a:endParaRPr lang="en-US"/>
          </a:p>
        </p:txBody>
      </p:sp>
    </p:spTree>
    <p:extLst>
      <p:ext uri="{BB962C8B-B14F-4D97-AF65-F5344CB8AC3E}">
        <p14:creationId xmlns:p14="http://schemas.microsoft.com/office/powerpoint/2010/main" val="3026261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4D1283D-2A04-40B8-8BF5-F9AF8E8229AF}" type="datetimeFigureOut">
              <a:rPr lang="en-US" smtClean="0"/>
              <a:t>5/1/2021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C73B3F-0CB9-4E07-B95C-FF7870DC667C}" type="slidenum">
              <a:rPr lang="en-US" smtClean="0"/>
              <a:t>‹#›</a:t>
            </a:fld>
            <a:endParaRPr lang="en-US"/>
          </a:p>
        </p:txBody>
      </p:sp>
    </p:spTree>
    <p:extLst>
      <p:ext uri="{BB962C8B-B14F-4D97-AF65-F5344CB8AC3E}">
        <p14:creationId xmlns:p14="http://schemas.microsoft.com/office/powerpoint/2010/main" val="3511853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4D1283D-2A04-40B8-8BF5-F9AF8E8229AF}" type="datetimeFigureOut">
              <a:rPr lang="en-US" smtClean="0"/>
              <a:t>5/1/2021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C73B3F-0CB9-4E07-B95C-FF7870DC667C}" type="slidenum">
              <a:rPr lang="en-US" smtClean="0"/>
              <a:t>‹#›</a:t>
            </a:fld>
            <a:endParaRPr lang="en-US"/>
          </a:p>
        </p:txBody>
      </p:sp>
    </p:spTree>
    <p:extLst>
      <p:ext uri="{BB962C8B-B14F-4D97-AF65-F5344CB8AC3E}">
        <p14:creationId xmlns:p14="http://schemas.microsoft.com/office/powerpoint/2010/main" val="2028014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4D1283D-2A04-40B8-8BF5-F9AF8E8229AF}" type="datetimeFigureOut">
              <a:rPr lang="en-US" smtClean="0"/>
              <a:t>5/1/2021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C73B3F-0CB9-4E07-B95C-FF7870DC667C}" type="slidenum">
              <a:rPr lang="en-US" smtClean="0"/>
              <a:t>‹#›</a:t>
            </a:fld>
            <a:endParaRPr lang="en-US"/>
          </a:p>
        </p:txBody>
      </p:sp>
    </p:spTree>
    <p:extLst>
      <p:ext uri="{BB962C8B-B14F-4D97-AF65-F5344CB8AC3E}">
        <p14:creationId xmlns:p14="http://schemas.microsoft.com/office/powerpoint/2010/main" val="863401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D1283D-2A04-40B8-8BF5-F9AF8E8229AF}" type="datetimeFigureOut">
              <a:rPr lang="en-US" smtClean="0"/>
              <a:t>5/1/2021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C73B3F-0CB9-4E07-B95C-FF7870DC667C}" type="slidenum">
              <a:rPr lang="en-US" smtClean="0"/>
              <a:t>‹#›</a:t>
            </a:fld>
            <a:endParaRPr lang="en-US"/>
          </a:p>
        </p:txBody>
      </p:sp>
    </p:spTree>
    <p:extLst>
      <p:ext uri="{BB962C8B-B14F-4D97-AF65-F5344CB8AC3E}">
        <p14:creationId xmlns:p14="http://schemas.microsoft.com/office/powerpoint/2010/main" val="803025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D1283D-2A04-40B8-8BF5-F9AF8E8229AF}" type="datetimeFigureOut">
              <a:rPr lang="en-US" smtClean="0"/>
              <a:t>5/1/2021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C73B3F-0CB9-4E07-B95C-FF7870DC667C}" type="slidenum">
              <a:rPr lang="en-US" smtClean="0"/>
              <a:t>‹#›</a:t>
            </a:fld>
            <a:endParaRPr lang="en-US"/>
          </a:p>
        </p:txBody>
      </p:sp>
    </p:spTree>
    <p:extLst>
      <p:ext uri="{BB962C8B-B14F-4D97-AF65-F5344CB8AC3E}">
        <p14:creationId xmlns:p14="http://schemas.microsoft.com/office/powerpoint/2010/main" val="1629485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D1283D-2A04-40B8-8BF5-F9AF8E8229AF}" type="datetimeFigureOut">
              <a:rPr lang="en-US" smtClean="0"/>
              <a:t>5/1/2021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C73B3F-0CB9-4E07-B95C-FF7870DC667C}" type="slidenum">
              <a:rPr lang="en-US" smtClean="0"/>
              <a:t>‹#›</a:t>
            </a:fld>
            <a:endParaRPr lang="en-US"/>
          </a:p>
        </p:txBody>
      </p:sp>
    </p:spTree>
    <p:extLst>
      <p:ext uri="{BB962C8B-B14F-4D97-AF65-F5344CB8AC3E}">
        <p14:creationId xmlns:p14="http://schemas.microsoft.com/office/powerpoint/2010/main" val="2276579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D1283D-2A04-40B8-8BF5-F9AF8E8229AF}" type="datetimeFigureOut">
              <a:rPr lang="en-US" smtClean="0"/>
              <a:t>5/1/2021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C73B3F-0CB9-4E07-B95C-FF7870DC667C}" type="slidenum">
              <a:rPr lang="en-US" smtClean="0"/>
              <a:t>‹#›</a:t>
            </a:fld>
            <a:endParaRPr lang="en-US"/>
          </a:p>
        </p:txBody>
      </p:sp>
    </p:spTree>
    <p:extLst>
      <p:ext uri="{BB962C8B-B14F-4D97-AF65-F5344CB8AC3E}">
        <p14:creationId xmlns:p14="http://schemas.microsoft.com/office/powerpoint/2010/main" val="3002818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7772400" cy="1470025"/>
          </a:xfrm>
        </p:spPr>
        <p:txBody>
          <a:bodyPr>
            <a:normAutofit/>
          </a:bodyPr>
          <a:lstStyle/>
          <a:p>
            <a:r>
              <a:rPr lang="en-US" sz="6000" b="1" dirty="0"/>
              <a:t>God’s Will for </a:t>
            </a:r>
            <a:r>
              <a:rPr lang="en-US" sz="6000" b="1" dirty="0" smtClean="0"/>
              <a:t>Me</a:t>
            </a:r>
            <a:endParaRPr lang="en-US" sz="6000" dirty="0"/>
          </a:p>
        </p:txBody>
      </p:sp>
      <p:sp>
        <p:nvSpPr>
          <p:cNvPr id="3" name="Subtitle 2"/>
          <p:cNvSpPr>
            <a:spLocks noGrp="1"/>
          </p:cNvSpPr>
          <p:nvPr>
            <p:ph type="subTitle" idx="1"/>
          </p:nvPr>
        </p:nvSpPr>
        <p:spPr/>
        <p:txBody>
          <a:bodyPr/>
          <a:lstStyle/>
          <a:p>
            <a:r>
              <a:rPr lang="en-US" dirty="0" smtClean="0"/>
              <a:t>Guidance for decision making </a:t>
            </a:r>
            <a:endParaRPr lang="en-US" dirty="0"/>
          </a:p>
        </p:txBody>
      </p:sp>
    </p:spTree>
    <p:extLst>
      <p:ext uri="{BB962C8B-B14F-4D97-AF65-F5344CB8AC3E}">
        <p14:creationId xmlns:p14="http://schemas.microsoft.com/office/powerpoint/2010/main" val="9273726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r>
              <a:rPr lang="en-US" u="sng" dirty="0" smtClean="0"/>
              <a:t>God also cares about what you do</a:t>
            </a:r>
            <a:br>
              <a:rPr lang="en-US" u="sng" dirty="0" smtClean="0"/>
            </a:br>
            <a:r>
              <a:rPr lang="en-US" sz="3600" dirty="0" smtClean="0"/>
              <a:t>(some decision guidelines)</a:t>
            </a:r>
          </a:p>
        </p:txBody>
      </p:sp>
      <p:sp>
        <p:nvSpPr>
          <p:cNvPr id="3" name="Content Placeholder 2"/>
          <p:cNvSpPr>
            <a:spLocks noGrp="1"/>
          </p:cNvSpPr>
          <p:nvPr>
            <p:ph idx="1"/>
          </p:nvPr>
        </p:nvSpPr>
        <p:spPr>
          <a:xfrm>
            <a:off x="76200" y="1295400"/>
            <a:ext cx="9067800" cy="5410200"/>
          </a:xfrm>
        </p:spPr>
        <p:txBody>
          <a:bodyPr>
            <a:normAutofit fontScale="85000" lnSpcReduction="20000"/>
          </a:bodyPr>
          <a:lstStyle/>
          <a:p>
            <a:pPr>
              <a:spcAft>
                <a:spcPts val="1200"/>
              </a:spcAft>
            </a:pPr>
            <a:r>
              <a:rPr lang="en-US" b="1" dirty="0" smtClean="0"/>
              <a:t>What</a:t>
            </a:r>
            <a:r>
              <a:rPr lang="en-US" dirty="0" smtClean="0"/>
              <a:t> </a:t>
            </a:r>
            <a:r>
              <a:rPr lang="en-US" dirty="0"/>
              <a:t>will I do?  Does the Bible command (or forbid it)? (</a:t>
            </a:r>
            <a:r>
              <a:rPr lang="en-US" b="1" dirty="0"/>
              <a:t>Proverbs </a:t>
            </a:r>
            <a:r>
              <a:rPr lang="en-US" b="1" dirty="0" smtClean="0"/>
              <a:t>28:9</a:t>
            </a:r>
            <a:r>
              <a:rPr lang="en-US" dirty="0" smtClean="0"/>
              <a:t>)</a:t>
            </a:r>
            <a:endParaRPr lang="en-US" dirty="0"/>
          </a:p>
          <a:p>
            <a:pPr>
              <a:spcAft>
                <a:spcPts val="1200"/>
              </a:spcAft>
            </a:pPr>
            <a:r>
              <a:rPr lang="en-US" b="1" dirty="0" smtClean="0"/>
              <a:t>Why</a:t>
            </a:r>
            <a:r>
              <a:rPr lang="en-US" dirty="0" smtClean="0"/>
              <a:t> </a:t>
            </a:r>
            <a:r>
              <a:rPr lang="en-US" dirty="0"/>
              <a:t>am I doing it?  Is this my plan or is it God’s plan? (</a:t>
            </a:r>
            <a:r>
              <a:rPr lang="en-US" b="1" dirty="0"/>
              <a:t>Psalm </a:t>
            </a:r>
            <a:r>
              <a:rPr lang="en-US" b="1" dirty="0" smtClean="0"/>
              <a:t>127:1</a:t>
            </a:r>
            <a:r>
              <a:rPr lang="en-US" dirty="0" smtClean="0"/>
              <a:t>).  </a:t>
            </a:r>
            <a:r>
              <a:rPr lang="en-US" dirty="0"/>
              <a:t>Will this glorify God and help me grow in His image (or master me – </a:t>
            </a:r>
            <a:r>
              <a:rPr lang="en-US" b="1" dirty="0"/>
              <a:t>1 Corinthians </a:t>
            </a:r>
            <a:r>
              <a:rPr lang="en-US" b="1" dirty="0" smtClean="0"/>
              <a:t>6:12</a:t>
            </a:r>
            <a:r>
              <a:rPr lang="en-US" dirty="0" smtClean="0"/>
              <a:t>)?</a:t>
            </a:r>
            <a:endParaRPr lang="en-US" dirty="0"/>
          </a:p>
          <a:p>
            <a:pPr>
              <a:spcAft>
                <a:spcPts val="1200"/>
              </a:spcAft>
            </a:pPr>
            <a:r>
              <a:rPr lang="en-US" b="1" dirty="0" smtClean="0"/>
              <a:t>Who</a:t>
            </a:r>
            <a:r>
              <a:rPr lang="en-US" dirty="0" smtClean="0"/>
              <a:t> </a:t>
            </a:r>
            <a:r>
              <a:rPr lang="en-US" dirty="0"/>
              <a:t>can help me? Seek godly counsel (</a:t>
            </a:r>
            <a:r>
              <a:rPr lang="en-US" b="1" dirty="0"/>
              <a:t>Proverbs </a:t>
            </a:r>
            <a:r>
              <a:rPr lang="en-US" b="1" dirty="0" smtClean="0"/>
              <a:t>15:22</a:t>
            </a:r>
            <a:r>
              <a:rPr lang="en-US" dirty="0" smtClean="0"/>
              <a:t>).  </a:t>
            </a:r>
            <a:endParaRPr lang="en-US" dirty="0"/>
          </a:p>
          <a:p>
            <a:pPr>
              <a:spcAft>
                <a:spcPts val="1200"/>
              </a:spcAft>
            </a:pPr>
            <a:r>
              <a:rPr lang="en-US" b="1" dirty="0" smtClean="0"/>
              <a:t>Where</a:t>
            </a:r>
            <a:r>
              <a:rPr lang="en-US" dirty="0" smtClean="0"/>
              <a:t> </a:t>
            </a:r>
            <a:r>
              <a:rPr lang="en-US" dirty="0"/>
              <a:t>am I going? Be sensitive to closed doors (</a:t>
            </a:r>
            <a:r>
              <a:rPr lang="en-US" b="1" dirty="0"/>
              <a:t>Acts </a:t>
            </a:r>
            <a:r>
              <a:rPr lang="en-US" b="1" dirty="0" smtClean="0"/>
              <a:t>16:6-10; Romans 15:28 </a:t>
            </a:r>
            <a:r>
              <a:rPr lang="en-US" b="1" dirty="0" smtClean="0">
                <a:sym typeface="Wingdings" panose="05000000000000000000" pitchFamily="2" charset="2"/>
              </a:rPr>
              <a:t> Philippians 1:12-18).</a:t>
            </a:r>
            <a:endParaRPr lang="en-US" b="1" dirty="0"/>
          </a:p>
          <a:p>
            <a:pPr>
              <a:spcAft>
                <a:spcPts val="1200"/>
              </a:spcAft>
            </a:pPr>
            <a:r>
              <a:rPr lang="en-US" b="1" dirty="0" smtClean="0"/>
              <a:t>When</a:t>
            </a:r>
            <a:r>
              <a:rPr lang="en-US" dirty="0"/>
              <a:t>?  Is this the right time, or should I wait? (</a:t>
            </a:r>
            <a:r>
              <a:rPr lang="en-US" b="1" dirty="0"/>
              <a:t>John </a:t>
            </a:r>
            <a:r>
              <a:rPr lang="en-US" b="1" dirty="0" smtClean="0"/>
              <a:t>7:6</a:t>
            </a:r>
            <a:r>
              <a:rPr lang="en-US" dirty="0" smtClean="0"/>
              <a:t>)</a:t>
            </a:r>
            <a:endParaRPr lang="en-US" dirty="0"/>
          </a:p>
          <a:p>
            <a:pPr>
              <a:spcAft>
                <a:spcPts val="1200"/>
              </a:spcAft>
            </a:pPr>
            <a:r>
              <a:rPr lang="en-US" b="1" dirty="0" smtClean="0"/>
              <a:t>How</a:t>
            </a:r>
            <a:r>
              <a:rPr lang="en-US" dirty="0" smtClean="0"/>
              <a:t> </a:t>
            </a:r>
            <a:r>
              <a:rPr lang="en-US" dirty="0"/>
              <a:t>do I feel? Does this choice feel right, or is there a concern in my heart?  Notice that “feelings” comes at the end this list (</a:t>
            </a:r>
            <a:r>
              <a:rPr lang="en-US" b="1" dirty="0"/>
              <a:t>Jeremiah </a:t>
            </a:r>
            <a:r>
              <a:rPr lang="en-US" b="1" dirty="0" smtClean="0"/>
              <a:t>17:9</a:t>
            </a:r>
            <a:r>
              <a:rPr lang="en-US" dirty="0" smtClean="0"/>
              <a:t>)</a:t>
            </a:r>
            <a:endParaRPr lang="en-US" dirty="0"/>
          </a:p>
          <a:p>
            <a:pPr>
              <a:spcAft>
                <a:spcPts val="1200"/>
              </a:spcAft>
            </a:pPr>
            <a:endParaRPr lang="en-US" dirty="0" smtClean="0"/>
          </a:p>
        </p:txBody>
      </p:sp>
    </p:spTree>
    <p:extLst>
      <p:ext uri="{BB962C8B-B14F-4D97-AF65-F5344CB8AC3E}">
        <p14:creationId xmlns:p14="http://schemas.microsoft.com/office/powerpoint/2010/main" val="283499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u="sng" dirty="0" smtClean="0"/>
              <a:t>God’s </a:t>
            </a:r>
            <a:r>
              <a:rPr lang="en-US" u="sng" dirty="0" smtClean="0"/>
              <a:t>Will: Review of </a:t>
            </a:r>
            <a:r>
              <a:rPr lang="en-US" u="sng" dirty="0" smtClean="0"/>
              <a:t>Key Principles</a:t>
            </a:r>
            <a:endParaRPr lang="en-US" u="sng" dirty="0"/>
          </a:p>
        </p:txBody>
      </p:sp>
      <p:sp>
        <p:nvSpPr>
          <p:cNvPr id="3" name="Content Placeholder 2"/>
          <p:cNvSpPr>
            <a:spLocks noGrp="1"/>
          </p:cNvSpPr>
          <p:nvPr>
            <p:ph idx="1"/>
          </p:nvPr>
        </p:nvSpPr>
        <p:spPr>
          <a:xfrm>
            <a:off x="76200" y="1295400"/>
            <a:ext cx="8915400" cy="5410200"/>
          </a:xfrm>
        </p:spPr>
        <p:txBody>
          <a:bodyPr>
            <a:normAutofit/>
          </a:bodyPr>
          <a:lstStyle/>
          <a:p>
            <a:pPr>
              <a:spcAft>
                <a:spcPts val="1800"/>
              </a:spcAft>
            </a:pPr>
            <a:r>
              <a:rPr lang="en-US" u="sng" dirty="0" smtClean="0"/>
              <a:t>When </a:t>
            </a:r>
            <a:r>
              <a:rPr lang="en-US" u="sng" dirty="0"/>
              <a:t>making </a:t>
            </a:r>
            <a:r>
              <a:rPr lang="en-US" u="sng" dirty="0" smtClean="0"/>
              <a:t>a big decision</a:t>
            </a:r>
            <a:r>
              <a:rPr lang="en-US" dirty="0" smtClean="0"/>
              <a:t>, </a:t>
            </a:r>
            <a:r>
              <a:rPr lang="en-US" dirty="0"/>
              <a:t>ask this question: </a:t>
            </a:r>
            <a:r>
              <a:rPr lang="en-US" b="1" dirty="0" smtClean="0"/>
              <a:t>Will </a:t>
            </a:r>
            <a:r>
              <a:rPr lang="en-US" b="1" dirty="0"/>
              <a:t>it bring me closer to God? </a:t>
            </a:r>
            <a:endParaRPr lang="en-US" b="1" dirty="0" smtClean="0"/>
          </a:p>
          <a:p>
            <a:pPr>
              <a:spcAft>
                <a:spcPts val="1800"/>
              </a:spcAft>
            </a:pPr>
            <a:r>
              <a:rPr lang="en-US" u="sng" dirty="0" smtClean="0"/>
              <a:t>The </a:t>
            </a:r>
            <a:r>
              <a:rPr lang="en-US" b="1" u="sng" dirty="0"/>
              <a:t>best place</a:t>
            </a:r>
            <a:r>
              <a:rPr lang="en-US" b="1" dirty="0"/>
              <a:t> </a:t>
            </a:r>
            <a:r>
              <a:rPr lang="en-US" dirty="0"/>
              <a:t>to be is </a:t>
            </a:r>
            <a:r>
              <a:rPr lang="en-US" u="sng" dirty="0"/>
              <a:t>wherever the Lord</a:t>
            </a:r>
            <a:r>
              <a:rPr lang="en-US" dirty="0"/>
              <a:t> has chosen for </a:t>
            </a:r>
            <a:r>
              <a:rPr lang="en-US" dirty="0" smtClean="0"/>
              <a:t>you</a:t>
            </a:r>
          </a:p>
          <a:p>
            <a:pPr>
              <a:spcAft>
                <a:spcPts val="1800"/>
              </a:spcAft>
            </a:pPr>
            <a:r>
              <a:rPr lang="en-US" u="sng" dirty="0"/>
              <a:t>Y</a:t>
            </a:r>
            <a:r>
              <a:rPr lang="en-US" u="sng" dirty="0" smtClean="0"/>
              <a:t>ou </a:t>
            </a:r>
            <a:r>
              <a:rPr lang="en-US" u="sng" dirty="0"/>
              <a:t>can </a:t>
            </a:r>
            <a:r>
              <a:rPr lang="en-US" b="1" u="sng" dirty="0" smtClean="0"/>
              <a:t>rest</a:t>
            </a:r>
            <a:r>
              <a:rPr lang="en-US" b="1" dirty="0" smtClean="0"/>
              <a:t> </a:t>
            </a:r>
            <a:r>
              <a:rPr lang="en-US" dirty="0" smtClean="0"/>
              <a:t>in </a:t>
            </a:r>
            <a:r>
              <a:rPr lang="en-US" dirty="0"/>
              <a:t>the knowledge that </a:t>
            </a:r>
            <a:r>
              <a:rPr lang="en-US" u="sng" dirty="0"/>
              <a:t>God is in </a:t>
            </a:r>
            <a:r>
              <a:rPr lang="en-US" u="sng" dirty="0" smtClean="0"/>
              <a:t>control</a:t>
            </a:r>
          </a:p>
          <a:p>
            <a:pPr>
              <a:spcAft>
                <a:spcPts val="1800"/>
              </a:spcAft>
            </a:pPr>
            <a:r>
              <a:rPr lang="en-US" b="1" u="sng" dirty="0" smtClean="0"/>
              <a:t>Trust</a:t>
            </a:r>
            <a:r>
              <a:rPr lang="en-US" u="sng" dirty="0" smtClean="0"/>
              <a:t> </a:t>
            </a:r>
            <a:r>
              <a:rPr lang="en-US" u="sng" dirty="0"/>
              <a:t>in the Lord</a:t>
            </a:r>
            <a:r>
              <a:rPr lang="en-US" dirty="0"/>
              <a:t> and He will guide your steps </a:t>
            </a:r>
            <a:endParaRPr lang="en-US" b="1" dirty="0" smtClean="0"/>
          </a:p>
        </p:txBody>
      </p:sp>
    </p:spTree>
    <p:extLst>
      <p:ext uri="{BB962C8B-B14F-4D97-AF65-F5344CB8AC3E}">
        <p14:creationId xmlns:p14="http://schemas.microsoft.com/office/powerpoint/2010/main" val="3850636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600200"/>
          </a:xfrm>
        </p:spPr>
        <p:txBody>
          <a:bodyPr>
            <a:noAutofit/>
          </a:bodyPr>
          <a:lstStyle/>
          <a:p>
            <a:r>
              <a:rPr lang="en-US" dirty="0"/>
              <a:t>God’s </a:t>
            </a:r>
            <a:r>
              <a:rPr lang="en-US" dirty="0" smtClean="0"/>
              <a:t>Greatest Desire for You:</a:t>
            </a:r>
            <a:r>
              <a:rPr lang="en-US" u="sng" dirty="0" smtClean="0"/>
              <a:t/>
            </a:r>
            <a:br>
              <a:rPr lang="en-US" u="sng" dirty="0" smtClean="0"/>
            </a:br>
            <a:r>
              <a:rPr lang="en-US" u="sng" dirty="0" smtClean="0"/>
              <a:t>Grow Closer </a:t>
            </a:r>
            <a:r>
              <a:rPr lang="en-US" u="sng" dirty="0"/>
              <a:t>to Him</a:t>
            </a:r>
          </a:p>
        </p:txBody>
      </p:sp>
      <p:sp>
        <p:nvSpPr>
          <p:cNvPr id="3" name="Content Placeholder 2"/>
          <p:cNvSpPr>
            <a:spLocks noGrp="1"/>
          </p:cNvSpPr>
          <p:nvPr>
            <p:ph idx="1"/>
          </p:nvPr>
        </p:nvSpPr>
        <p:spPr>
          <a:xfrm>
            <a:off x="76200" y="2057400"/>
            <a:ext cx="8915400" cy="4495800"/>
          </a:xfrm>
        </p:spPr>
        <p:txBody>
          <a:bodyPr>
            <a:normAutofit/>
          </a:bodyPr>
          <a:lstStyle/>
          <a:p>
            <a:pPr>
              <a:spcAft>
                <a:spcPts val="1800"/>
              </a:spcAft>
            </a:pPr>
            <a:r>
              <a:rPr lang="en-US" b="1" dirty="0"/>
              <a:t>Philippians 3:7,8 </a:t>
            </a:r>
            <a:r>
              <a:rPr lang="en-US" b="1" dirty="0" smtClean="0"/>
              <a:t> </a:t>
            </a:r>
            <a:r>
              <a:rPr lang="en-US" dirty="0" smtClean="0"/>
              <a:t>The most valuable things result in a closer personal knowledge of Christ</a:t>
            </a:r>
          </a:p>
          <a:p>
            <a:pPr>
              <a:spcAft>
                <a:spcPts val="1800"/>
              </a:spcAft>
            </a:pPr>
            <a:r>
              <a:rPr lang="en-US" b="1" dirty="0" smtClean="0"/>
              <a:t>Psalm 37:4  </a:t>
            </a:r>
            <a:r>
              <a:rPr lang="en-US" dirty="0" smtClean="0"/>
              <a:t>Delight </a:t>
            </a:r>
            <a:r>
              <a:rPr lang="en-US" dirty="0"/>
              <a:t>yourself in the </a:t>
            </a:r>
            <a:r>
              <a:rPr lang="en-US" dirty="0" smtClean="0"/>
              <a:t>Lord – follow His heart</a:t>
            </a:r>
          </a:p>
        </p:txBody>
      </p:sp>
    </p:spTree>
    <p:extLst>
      <p:ext uri="{BB962C8B-B14F-4D97-AF65-F5344CB8AC3E}">
        <p14:creationId xmlns:p14="http://schemas.microsoft.com/office/powerpoint/2010/main" val="704255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u="sng" dirty="0" smtClean="0"/>
              <a:t>What is God’s will for my life?</a:t>
            </a:r>
            <a:endParaRPr lang="en-US" u="sng" dirty="0"/>
          </a:p>
        </p:txBody>
      </p:sp>
      <p:sp>
        <p:nvSpPr>
          <p:cNvPr id="3" name="Content Placeholder 2"/>
          <p:cNvSpPr>
            <a:spLocks noGrp="1"/>
          </p:cNvSpPr>
          <p:nvPr>
            <p:ph idx="1"/>
          </p:nvPr>
        </p:nvSpPr>
        <p:spPr>
          <a:xfrm>
            <a:off x="76200" y="1143000"/>
            <a:ext cx="8915400" cy="5410200"/>
          </a:xfrm>
        </p:spPr>
        <p:txBody>
          <a:bodyPr>
            <a:normAutofit fontScale="92500"/>
          </a:bodyPr>
          <a:lstStyle/>
          <a:p>
            <a:pPr>
              <a:spcAft>
                <a:spcPts val="1800"/>
              </a:spcAft>
            </a:pPr>
            <a:r>
              <a:rPr lang="en-US" dirty="0" smtClean="0"/>
              <a:t>This is one of </a:t>
            </a:r>
            <a:r>
              <a:rPr lang="en-US" dirty="0"/>
              <a:t>the most common questions that people </a:t>
            </a:r>
            <a:r>
              <a:rPr lang="en-US" dirty="0" smtClean="0"/>
              <a:t>ask</a:t>
            </a:r>
          </a:p>
          <a:p>
            <a:pPr>
              <a:spcAft>
                <a:spcPts val="1800"/>
              </a:spcAft>
            </a:pPr>
            <a:r>
              <a:rPr lang="en-US" dirty="0" smtClean="0"/>
              <a:t>The question includes two big </a:t>
            </a:r>
            <a:r>
              <a:rPr lang="en-US" dirty="0" smtClean="0"/>
              <a:t>beliefs (</a:t>
            </a:r>
            <a:r>
              <a:rPr lang="en-US" b="1" dirty="0" smtClean="0">
                <a:latin typeface="Arial Narrow" panose="020B0606020202030204" pitchFamily="34" charset="0"/>
              </a:rPr>
              <a:t>Hebrews 11:6</a:t>
            </a:r>
            <a:r>
              <a:rPr lang="en-US" dirty="0" smtClean="0"/>
              <a:t>):</a:t>
            </a:r>
            <a:endParaRPr lang="en-US" dirty="0" smtClean="0"/>
          </a:p>
          <a:p>
            <a:pPr marL="971550" lvl="1" indent="-514350">
              <a:spcAft>
                <a:spcPts val="1800"/>
              </a:spcAft>
              <a:buFont typeface="+mj-lt"/>
              <a:buAutoNum type="arabicPeriod"/>
            </a:pPr>
            <a:r>
              <a:rPr lang="en-US" dirty="0" smtClean="0"/>
              <a:t>There is a God and He has a plan for this world</a:t>
            </a:r>
          </a:p>
          <a:p>
            <a:pPr marL="971550" lvl="1" indent="-514350">
              <a:spcAft>
                <a:spcPts val="1800"/>
              </a:spcAft>
              <a:buFont typeface="+mj-lt"/>
              <a:buAutoNum type="arabicPeriod"/>
            </a:pPr>
            <a:r>
              <a:rPr lang="en-US" dirty="0" smtClean="0"/>
              <a:t>God is personal – He actually cares about me</a:t>
            </a:r>
          </a:p>
          <a:p>
            <a:pPr>
              <a:spcAft>
                <a:spcPts val="1800"/>
              </a:spcAft>
            </a:pPr>
            <a:r>
              <a:rPr lang="en-US" dirty="0" smtClean="0"/>
              <a:t>God gave us the ability to choose, and bad choices can have bad consequences (re. Adam and Eve).</a:t>
            </a:r>
          </a:p>
          <a:p>
            <a:pPr>
              <a:spcAft>
                <a:spcPts val="1800"/>
              </a:spcAft>
            </a:pPr>
            <a:r>
              <a:rPr lang="en-US" dirty="0" smtClean="0"/>
              <a:t>The Bible says a lot about God’s will for you</a:t>
            </a:r>
          </a:p>
        </p:txBody>
      </p:sp>
    </p:spTree>
    <p:extLst>
      <p:ext uri="{BB962C8B-B14F-4D97-AF65-F5344CB8AC3E}">
        <p14:creationId xmlns:p14="http://schemas.microsoft.com/office/powerpoint/2010/main" val="981651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Autofit/>
          </a:bodyPr>
          <a:lstStyle/>
          <a:p>
            <a:r>
              <a:rPr lang="en-US" u="sng" dirty="0" smtClean="0"/>
              <a:t>The Will of God is …</a:t>
            </a:r>
            <a:endParaRPr lang="en-US" u="sng" dirty="0"/>
          </a:p>
        </p:txBody>
      </p:sp>
      <p:sp>
        <p:nvSpPr>
          <p:cNvPr id="6" name="AutoShape 4"/>
          <p:cNvSpPr>
            <a:spLocks noChangeAspect="1" noChangeArrowheads="1" noTextEdit="1"/>
          </p:cNvSpPr>
          <p:nvPr/>
        </p:nvSpPr>
        <p:spPr bwMode="auto">
          <a:xfrm>
            <a:off x="152400" y="914400"/>
            <a:ext cx="8837613" cy="4951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Rectangle 6"/>
          <p:cNvSpPr>
            <a:spLocks noChangeArrowheads="1"/>
          </p:cNvSpPr>
          <p:nvPr/>
        </p:nvSpPr>
        <p:spPr bwMode="auto">
          <a:xfrm>
            <a:off x="152400" y="944563"/>
            <a:ext cx="2590800" cy="395288"/>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Rectangle 7"/>
          <p:cNvSpPr>
            <a:spLocks noChangeArrowheads="1"/>
          </p:cNvSpPr>
          <p:nvPr/>
        </p:nvSpPr>
        <p:spPr bwMode="auto">
          <a:xfrm>
            <a:off x="2743200" y="944563"/>
            <a:ext cx="3429000" cy="395288"/>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Rectangle 8"/>
          <p:cNvSpPr>
            <a:spLocks noChangeArrowheads="1"/>
          </p:cNvSpPr>
          <p:nvPr/>
        </p:nvSpPr>
        <p:spPr bwMode="auto">
          <a:xfrm>
            <a:off x="6172200" y="944563"/>
            <a:ext cx="2819400" cy="395288"/>
          </a:xfrm>
          <a:prstGeom prst="rect">
            <a:avLst/>
          </a:prstGeom>
          <a:solidFill>
            <a:srgbClr val="4F81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7" name="Line 33"/>
          <p:cNvSpPr>
            <a:spLocks noChangeShapeType="1"/>
          </p:cNvSpPr>
          <p:nvPr/>
        </p:nvSpPr>
        <p:spPr bwMode="auto">
          <a:xfrm>
            <a:off x="2743200" y="938213"/>
            <a:ext cx="0" cy="4797425"/>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28" name="Line 34"/>
          <p:cNvSpPr>
            <a:spLocks noChangeShapeType="1"/>
          </p:cNvSpPr>
          <p:nvPr/>
        </p:nvSpPr>
        <p:spPr bwMode="auto">
          <a:xfrm>
            <a:off x="6172200" y="938213"/>
            <a:ext cx="0" cy="4797425"/>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37" name="Line 43"/>
          <p:cNvSpPr>
            <a:spLocks noChangeShapeType="1"/>
          </p:cNvSpPr>
          <p:nvPr/>
        </p:nvSpPr>
        <p:spPr bwMode="auto">
          <a:xfrm>
            <a:off x="152400" y="938213"/>
            <a:ext cx="0" cy="4797425"/>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38" name="Line 44"/>
          <p:cNvSpPr>
            <a:spLocks noChangeShapeType="1"/>
          </p:cNvSpPr>
          <p:nvPr/>
        </p:nvSpPr>
        <p:spPr bwMode="auto">
          <a:xfrm>
            <a:off x="8991601" y="938213"/>
            <a:ext cx="0" cy="4797425"/>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39" name="Line 45"/>
          <p:cNvSpPr>
            <a:spLocks noChangeShapeType="1"/>
          </p:cNvSpPr>
          <p:nvPr/>
        </p:nvSpPr>
        <p:spPr bwMode="auto">
          <a:xfrm>
            <a:off x="146050" y="944563"/>
            <a:ext cx="8851901"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41" name="Rectangle 47"/>
          <p:cNvSpPr>
            <a:spLocks noChangeArrowheads="1"/>
          </p:cNvSpPr>
          <p:nvPr/>
        </p:nvSpPr>
        <p:spPr bwMode="auto">
          <a:xfrm>
            <a:off x="488950" y="985838"/>
            <a:ext cx="2055813" cy="379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smtClean="0">
                <a:ln>
                  <a:noFill/>
                </a:ln>
                <a:solidFill>
                  <a:srgbClr val="FFFFFF"/>
                </a:solidFill>
                <a:effectLst/>
                <a:latin typeface="Calibri" pitchFamily="34" charset="0"/>
                <a:cs typeface="Arial" pitchFamily="34" charset="0"/>
              </a:rPr>
              <a:t>What should I do?</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2" name="Rectangle 48"/>
          <p:cNvSpPr>
            <a:spLocks noChangeArrowheads="1"/>
          </p:cNvSpPr>
          <p:nvPr/>
        </p:nvSpPr>
        <p:spPr bwMode="auto">
          <a:xfrm>
            <a:off x="4165600" y="985838"/>
            <a:ext cx="738188" cy="379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smtClean="0">
                <a:ln>
                  <a:noFill/>
                </a:ln>
                <a:solidFill>
                  <a:srgbClr val="FFFFFF"/>
                </a:solidFill>
                <a:effectLst/>
                <a:latin typeface="Calibri" pitchFamily="34" charset="0"/>
                <a:cs typeface="Arial" pitchFamily="34" charset="0"/>
              </a:rPr>
              <a:t>Verse</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3" name="Rectangle 49"/>
          <p:cNvSpPr>
            <a:spLocks noChangeArrowheads="1"/>
          </p:cNvSpPr>
          <p:nvPr/>
        </p:nvSpPr>
        <p:spPr bwMode="auto">
          <a:xfrm>
            <a:off x="6964363" y="985838"/>
            <a:ext cx="527050" cy="379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smtClean="0">
                <a:ln>
                  <a:noFill/>
                </a:ln>
                <a:solidFill>
                  <a:srgbClr val="FFFFFF"/>
                </a:solidFill>
                <a:effectLst/>
                <a:latin typeface="Calibri" pitchFamily="34" charset="0"/>
                <a:cs typeface="Arial" pitchFamily="34" charset="0"/>
              </a:rPr>
              <a:t>The</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4" name="Rectangle 50"/>
          <p:cNvSpPr>
            <a:spLocks noChangeArrowheads="1"/>
          </p:cNvSpPr>
          <p:nvPr/>
        </p:nvSpPr>
        <p:spPr bwMode="auto">
          <a:xfrm>
            <a:off x="7412038" y="985838"/>
            <a:ext cx="925513" cy="379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smtClean="0">
                <a:ln>
                  <a:noFill/>
                </a:ln>
                <a:solidFill>
                  <a:srgbClr val="FFFFFF"/>
                </a:solidFill>
                <a:effectLst/>
                <a:latin typeface="Calibri" pitchFamily="34" charset="0"/>
                <a:cs typeface="Arial" pitchFamily="34" charset="0"/>
              </a:rPr>
              <a:t>result…</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1089" name="Group 1088"/>
          <p:cNvGrpSpPr/>
          <p:nvPr/>
        </p:nvGrpSpPr>
        <p:grpSpPr>
          <a:xfrm>
            <a:off x="146050" y="1339850"/>
            <a:ext cx="8851901" cy="496888"/>
            <a:chOff x="146050" y="1463675"/>
            <a:chExt cx="8851901" cy="496888"/>
          </a:xfrm>
        </p:grpSpPr>
        <p:sp>
          <p:nvSpPr>
            <p:cNvPr id="10" name="Rectangle 9"/>
            <p:cNvSpPr>
              <a:spLocks noChangeArrowheads="1"/>
            </p:cNvSpPr>
            <p:nvPr/>
          </p:nvSpPr>
          <p:spPr bwMode="auto">
            <a:xfrm>
              <a:off x="152400" y="1463675"/>
              <a:ext cx="2590800" cy="457200"/>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Rectangle 10"/>
            <p:cNvSpPr>
              <a:spLocks noChangeArrowheads="1"/>
            </p:cNvSpPr>
            <p:nvPr/>
          </p:nvSpPr>
          <p:spPr bwMode="auto">
            <a:xfrm>
              <a:off x="2743200" y="1463675"/>
              <a:ext cx="3429000" cy="457200"/>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Rectangle 11"/>
            <p:cNvSpPr>
              <a:spLocks noChangeArrowheads="1"/>
            </p:cNvSpPr>
            <p:nvPr/>
          </p:nvSpPr>
          <p:spPr bwMode="auto">
            <a:xfrm>
              <a:off x="6172200" y="1463675"/>
              <a:ext cx="2819400" cy="457200"/>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9" name="Line 35"/>
            <p:cNvSpPr>
              <a:spLocks noChangeShapeType="1"/>
            </p:cNvSpPr>
            <p:nvPr/>
          </p:nvSpPr>
          <p:spPr bwMode="auto">
            <a:xfrm>
              <a:off x="146050" y="1463675"/>
              <a:ext cx="8851901" cy="0"/>
            </a:xfrm>
            <a:prstGeom prst="line">
              <a:avLst/>
            </a:prstGeom>
            <a:noFill/>
            <a:ln w="381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30" name="Line 36"/>
            <p:cNvSpPr>
              <a:spLocks noChangeShapeType="1"/>
            </p:cNvSpPr>
            <p:nvPr/>
          </p:nvSpPr>
          <p:spPr bwMode="auto">
            <a:xfrm>
              <a:off x="146050" y="1920875"/>
              <a:ext cx="8851901"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45" name="Rectangle 51"/>
            <p:cNvSpPr>
              <a:spLocks noChangeArrowheads="1"/>
            </p:cNvSpPr>
            <p:nvPr/>
          </p:nvSpPr>
          <p:spPr bwMode="auto">
            <a:xfrm>
              <a:off x="446088" y="1506538"/>
              <a:ext cx="21288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0000"/>
                  </a:solidFill>
                  <a:effectLst/>
                  <a:latin typeface="Calibri" pitchFamily="34" charset="0"/>
                  <a:cs typeface="Arial" pitchFamily="34" charset="0"/>
                </a:rPr>
                <a:t>Look to Jesus, believe</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6" name="Rectangle 52"/>
            <p:cNvSpPr>
              <a:spLocks noChangeArrowheads="1"/>
            </p:cNvSpPr>
            <p:nvPr/>
          </p:nvSpPr>
          <p:spPr bwMode="auto">
            <a:xfrm>
              <a:off x="3854450" y="1504950"/>
              <a:ext cx="1436688"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smtClean="0">
                  <a:ln>
                    <a:noFill/>
                  </a:ln>
                  <a:solidFill>
                    <a:srgbClr val="000000"/>
                  </a:solidFill>
                  <a:effectLst/>
                  <a:latin typeface="Calibri" pitchFamily="34" charset="0"/>
                  <a:cs typeface="Arial" pitchFamily="34" charset="0"/>
                </a:rPr>
                <a:t>John 6:40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7" name="Rectangle 53"/>
            <p:cNvSpPr>
              <a:spLocks noChangeArrowheads="1"/>
            </p:cNvSpPr>
            <p:nvPr/>
          </p:nvSpPr>
          <p:spPr bwMode="auto">
            <a:xfrm>
              <a:off x="6927850" y="1506538"/>
              <a:ext cx="9890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alibri" pitchFamily="34" charset="0"/>
                  <a:cs typeface="Arial" pitchFamily="34" charset="0"/>
                </a:rPr>
                <a:t>A child of</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8" name="Rectangle 54"/>
            <p:cNvSpPr>
              <a:spLocks noChangeArrowheads="1"/>
            </p:cNvSpPr>
            <p:nvPr/>
          </p:nvSpPr>
          <p:spPr bwMode="auto">
            <a:xfrm>
              <a:off x="7848600" y="1506538"/>
              <a:ext cx="5048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alibri" pitchFamily="34" charset="0"/>
                  <a:cs typeface="Arial" pitchFamily="34" charset="0"/>
                </a:rPr>
                <a:t>God</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grpSp>
      <p:grpSp>
        <p:nvGrpSpPr>
          <p:cNvPr id="1090" name="Group 1089"/>
          <p:cNvGrpSpPr/>
          <p:nvPr/>
        </p:nvGrpSpPr>
        <p:grpSpPr>
          <a:xfrm>
            <a:off x="146050" y="1797050"/>
            <a:ext cx="8870950" cy="657226"/>
            <a:chOff x="146050" y="1920875"/>
            <a:chExt cx="8870950" cy="657226"/>
          </a:xfrm>
        </p:grpSpPr>
        <p:sp>
          <p:nvSpPr>
            <p:cNvPr id="13" name="Rectangle 12"/>
            <p:cNvSpPr>
              <a:spLocks noChangeArrowheads="1"/>
            </p:cNvSpPr>
            <p:nvPr/>
          </p:nvSpPr>
          <p:spPr bwMode="auto">
            <a:xfrm>
              <a:off x="152400" y="1920875"/>
              <a:ext cx="2590800" cy="641350"/>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Rectangle 13"/>
            <p:cNvSpPr>
              <a:spLocks noChangeArrowheads="1"/>
            </p:cNvSpPr>
            <p:nvPr/>
          </p:nvSpPr>
          <p:spPr bwMode="auto">
            <a:xfrm>
              <a:off x="2743200" y="1920875"/>
              <a:ext cx="3429000" cy="641350"/>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Rectangle 14"/>
            <p:cNvSpPr>
              <a:spLocks noChangeArrowheads="1"/>
            </p:cNvSpPr>
            <p:nvPr/>
          </p:nvSpPr>
          <p:spPr bwMode="auto">
            <a:xfrm>
              <a:off x="6172200" y="1920875"/>
              <a:ext cx="2819400" cy="641350"/>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1" name="Line 37"/>
            <p:cNvSpPr>
              <a:spLocks noChangeShapeType="1"/>
            </p:cNvSpPr>
            <p:nvPr/>
          </p:nvSpPr>
          <p:spPr bwMode="auto">
            <a:xfrm>
              <a:off x="146050" y="2562225"/>
              <a:ext cx="8851901"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49" name="Rectangle 55"/>
            <p:cNvSpPr>
              <a:spLocks noChangeArrowheads="1"/>
            </p:cNvSpPr>
            <p:nvPr/>
          </p:nvSpPr>
          <p:spPr bwMode="auto">
            <a:xfrm>
              <a:off x="538163" y="1963738"/>
              <a:ext cx="199866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alibri" pitchFamily="34" charset="0"/>
                  <a:cs typeface="Arial" pitchFamily="34" charset="0"/>
                </a:rPr>
                <a:t>Not conform to this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0" name="Rectangle 56"/>
            <p:cNvSpPr>
              <a:spLocks noChangeArrowheads="1"/>
            </p:cNvSpPr>
            <p:nvPr/>
          </p:nvSpPr>
          <p:spPr bwMode="auto">
            <a:xfrm>
              <a:off x="307975" y="2236788"/>
              <a:ext cx="2406650" cy="341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alibri" pitchFamily="34" charset="0"/>
                  <a:cs typeface="Arial" pitchFamily="34" charset="0"/>
                </a:rPr>
                <a:t>world, Renew your mind</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1" name="Rectangle 57"/>
            <p:cNvSpPr>
              <a:spLocks noChangeArrowheads="1"/>
            </p:cNvSpPr>
            <p:nvPr/>
          </p:nvSpPr>
          <p:spPr bwMode="auto">
            <a:xfrm>
              <a:off x="3643313" y="1962150"/>
              <a:ext cx="1865313"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smtClean="0">
                  <a:ln>
                    <a:noFill/>
                  </a:ln>
                  <a:solidFill>
                    <a:srgbClr val="000000"/>
                  </a:solidFill>
                  <a:effectLst/>
                  <a:latin typeface="Calibri" pitchFamily="34" charset="0"/>
                  <a:cs typeface="Arial" pitchFamily="34" charset="0"/>
                </a:rPr>
                <a:t>Romans 12:2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2" name="Rectangle 58"/>
            <p:cNvSpPr>
              <a:spLocks noChangeArrowheads="1"/>
            </p:cNvSpPr>
            <p:nvPr/>
          </p:nvSpPr>
          <p:spPr bwMode="auto">
            <a:xfrm>
              <a:off x="6296025" y="1963738"/>
              <a:ext cx="272097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alibri" pitchFamily="34" charset="0"/>
                  <a:cs typeface="Arial" pitchFamily="34" charset="0"/>
                </a:rPr>
                <a:t>Transformed life, discerning</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3" name="Rectangle 59"/>
            <p:cNvSpPr>
              <a:spLocks noChangeArrowheads="1"/>
            </p:cNvSpPr>
            <p:nvPr/>
          </p:nvSpPr>
          <p:spPr bwMode="auto">
            <a:xfrm>
              <a:off x="7137400" y="2236788"/>
              <a:ext cx="1023938" cy="341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alibri" pitchFamily="34" charset="0"/>
                  <a:cs typeface="Arial" pitchFamily="34" charset="0"/>
                </a:rPr>
                <a:t>God’s will</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grpSp>
      <p:grpSp>
        <p:nvGrpSpPr>
          <p:cNvPr id="1091" name="Group 1090"/>
          <p:cNvGrpSpPr/>
          <p:nvPr/>
        </p:nvGrpSpPr>
        <p:grpSpPr>
          <a:xfrm>
            <a:off x="146050" y="2438400"/>
            <a:ext cx="8870950" cy="498474"/>
            <a:chOff x="146050" y="2562225"/>
            <a:chExt cx="8870950" cy="498474"/>
          </a:xfrm>
        </p:grpSpPr>
        <p:sp>
          <p:nvSpPr>
            <p:cNvPr id="16" name="Rectangle 15"/>
            <p:cNvSpPr>
              <a:spLocks noChangeArrowheads="1"/>
            </p:cNvSpPr>
            <p:nvPr/>
          </p:nvSpPr>
          <p:spPr bwMode="auto">
            <a:xfrm>
              <a:off x="152400" y="2562225"/>
              <a:ext cx="2590800" cy="457200"/>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Rectangle 16"/>
            <p:cNvSpPr>
              <a:spLocks noChangeArrowheads="1"/>
            </p:cNvSpPr>
            <p:nvPr/>
          </p:nvSpPr>
          <p:spPr bwMode="auto">
            <a:xfrm>
              <a:off x="2743200" y="2562225"/>
              <a:ext cx="3429000" cy="457200"/>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Rectangle 17"/>
            <p:cNvSpPr>
              <a:spLocks noChangeArrowheads="1"/>
            </p:cNvSpPr>
            <p:nvPr/>
          </p:nvSpPr>
          <p:spPr bwMode="auto">
            <a:xfrm>
              <a:off x="6172200" y="2562225"/>
              <a:ext cx="2819400" cy="457200"/>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2" name="Line 38"/>
            <p:cNvSpPr>
              <a:spLocks noChangeShapeType="1"/>
            </p:cNvSpPr>
            <p:nvPr/>
          </p:nvSpPr>
          <p:spPr bwMode="auto">
            <a:xfrm>
              <a:off x="146050" y="3019424"/>
              <a:ext cx="8870950" cy="41275"/>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54" name="Rectangle 60"/>
            <p:cNvSpPr>
              <a:spLocks noChangeArrowheads="1"/>
            </p:cNvSpPr>
            <p:nvPr/>
          </p:nvSpPr>
          <p:spPr bwMode="auto">
            <a:xfrm>
              <a:off x="904875" y="2603500"/>
              <a:ext cx="12144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alibri" pitchFamily="34" charset="0"/>
                  <a:cs typeface="Arial" pitchFamily="34" charset="0"/>
                </a:rPr>
                <a:t>Walk wisely</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5" name="Rectangle 61"/>
            <p:cNvSpPr>
              <a:spLocks noChangeArrowheads="1"/>
            </p:cNvSpPr>
            <p:nvPr/>
          </p:nvSpPr>
          <p:spPr bwMode="auto">
            <a:xfrm>
              <a:off x="3317875" y="2601913"/>
              <a:ext cx="2039938"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smtClean="0">
                  <a:ln>
                    <a:noFill/>
                  </a:ln>
                  <a:solidFill>
                    <a:srgbClr val="000000"/>
                  </a:solidFill>
                  <a:effectLst/>
                  <a:latin typeface="Calibri" pitchFamily="34" charset="0"/>
                  <a:cs typeface="Arial" pitchFamily="34" charset="0"/>
                </a:rPr>
                <a:t>Ephesians 5:15</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6" name="Rectangle 62"/>
            <p:cNvSpPr>
              <a:spLocks noChangeArrowheads="1"/>
            </p:cNvSpPr>
            <p:nvPr/>
          </p:nvSpPr>
          <p:spPr bwMode="auto">
            <a:xfrm>
              <a:off x="5195888" y="2601913"/>
              <a:ext cx="255588"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smtClean="0">
                  <a:ln>
                    <a:noFill/>
                  </a:ln>
                  <a:solidFill>
                    <a:srgbClr val="000000"/>
                  </a:solidFill>
                  <a:effectLst/>
                  <a:latin typeface="Calibri" pitchFamily="34" charset="0"/>
                  <a:cs typeface="Arial" pitchFamily="34" charset="0"/>
                </a:rPr>
                <a:t>-</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7" name="Rectangle 63"/>
            <p:cNvSpPr>
              <a:spLocks noChangeArrowheads="1"/>
            </p:cNvSpPr>
            <p:nvPr/>
          </p:nvSpPr>
          <p:spPr bwMode="auto">
            <a:xfrm>
              <a:off x="5289550" y="2601913"/>
              <a:ext cx="53975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smtClean="0">
                  <a:ln>
                    <a:noFill/>
                  </a:ln>
                  <a:solidFill>
                    <a:srgbClr val="000000"/>
                  </a:solidFill>
                  <a:effectLst/>
                  <a:latin typeface="Calibri" pitchFamily="34" charset="0"/>
                  <a:cs typeface="Arial" pitchFamily="34" charset="0"/>
                </a:rPr>
                <a:t>18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8" name="Rectangle 64"/>
            <p:cNvSpPr>
              <a:spLocks noChangeArrowheads="1"/>
            </p:cNvSpPr>
            <p:nvPr/>
          </p:nvSpPr>
          <p:spPr bwMode="auto">
            <a:xfrm>
              <a:off x="7083425" y="2603500"/>
              <a:ext cx="111918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alibri" pitchFamily="34" charset="0"/>
                  <a:cs typeface="Arial" pitchFamily="34" charset="0"/>
                </a:rPr>
                <a:t>Spirit filled</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grpSp>
      <p:grpSp>
        <p:nvGrpSpPr>
          <p:cNvPr id="1092" name="Group 1091"/>
          <p:cNvGrpSpPr/>
          <p:nvPr/>
        </p:nvGrpSpPr>
        <p:grpSpPr>
          <a:xfrm>
            <a:off x="146050" y="2895600"/>
            <a:ext cx="8851901" cy="655638"/>
            <a:chOff x="146050" y="3019425"/>
            <a:chExt cx="8851901" cy="655638"/>
          </a:xfrm>
        </p:grpSpPr>
        <p:sp>
          <p:nvSpPr>
            <p:cNvPr id="19" name="Rectangle 18"/>
            <p:cNvSpPr>
              <a:spLocks noChangeArrowheads="1"/>
            </p:cNvSpPr>
            <p:nvPr/>
          </p:nvSpPr>
          <p:spPr bwMode="auto">
            <a:xfrm>
              <a:off x="152400" y="3019425"/>
              <a:ext cx="2590800" cy="639763"/>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Rectangle 19"/>
            <p:cNvSpPr>
              <a:spLocks noChangeArrowheads="1"/>
            </p:cNvSpPr>
            <p:nvPr/>
          </p:nvSpPr>
          <p:spPr bwMode="auto">
            <a:xfrm>
              <a:off x="2743200" y="3019425"/>
              <a:ext cx="3429000" cy="639763"/>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Rectangle 20"/>
            <p:cNvSpPr>
              <a:spLocks noChangeArrowheads="1"/>
            </p:cNvSpPr>
            <p:nvPr/>
          </p:nvSpPr>
          <p:spPr bwMode="auto">
            <a:xfrm>
              <a:off x="6172200" y="3019425"/>
              <a:ext cx="2819400" cy="639763"/>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3" name="Line 39"/>
            <p:cNvSpPr>
              <a:spLocks noChangeShapeType="1"/>
            </p:cNvSpPr>
            <p:nvPr/>
          </p:nvSpPr>
          <p:spPr bwMode="auto">
            <a:xfrm>
              <a:off x="146050" y="3659188"/>
              <a:ext cx="8851901"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59" name="Rectangle 65"/>
            <p:cNvSpPr>
              <a:spLocks noChangeArrowheads="1"/>
            </p:cNvSpPr>
            <p:nvPr/>
          </p:nvSpPr>
          <p:spPr bwMode="auto">
            <a:xfrm>
              <a:off x="1247775" y="3060700"/>
              <a:ext cx="581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alibri" pitchFamily="34" charset="0"/>
                  <a:cs typeface="Arial" pitchFamily="34" charset="0"/>
                </a:rPr>
                <a:t>Pray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0" name="Rectangle 66"/>
            <p:cNvSpPr>
              <a:spLocks noChangeArrowheads="1"/>
            </p:cNvSpPr>
            <p:nvPr/>
          </p:nvSpPr>
          <p:spPr bwMode="auto">
            <a:xfrm>
              <a:off x="3367088" y="3059113"/>
              <a:ext cx="19431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smtClean="0">
                  <a:ln>
                    <a:noFill/>
                  </a:ln>
                  <a:solidFill>
                    <a:srgbClr val="000000"/>
                  </a:solidFill>
                  <a:effectLst/>
                  <a:latin typeface="Calibri" pitchFamily="34" charset="0"/>
                  <a:cs typeface="Arial" pitchFamily="34" charset="0"/>
                </a:rPr>
                <a:t>Colossians 1:9</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1" name="Rectangle 67"/>
            <p:cNvSpPr>
              <a:spLocks noChangeArrowheads="1"/>
            </p:cNvSpPr>
            <p:nvPr/>
          </p:nvSpPr>
          <p:spPr bwMode="auto">
            <a:xfrm>
              <a:off x="5145088" y="3059113"/>
              <a:ext cx="255588"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smtClean="0">
                  <a:ln>
                    <a:noFill/>
                  </a:ln>
                  <a:solidFill>
                    <a:srgbClr val="000000"/>
                  </a:solidFill>
                  <a:effectLst/>
                  <a:latin typeface="Calibri" pitchFamily="34" charset="0"/>
                  <a:cs typeface="Arial" pitchFamily="34" charset="0"/>
                </a:rPr>
                <a:t>-</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2" name="Rectangle 68"/>
            <p:cNvSpPr>
              <a:spLocks noChangeArrowheads="1"/>
            </p:cNvSpPr>
            <p:nvPr/>
          </p:nvSpPr>
          <p:spPr bwMode="auto">
            <a:xfrm>
              <a:off x="5238750" y="3059113"/>
              <a:ext cx="53975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smtClean="0">
                  <a:ln>
                    <a:noFill/>
                  </a:ln>
                  <a:solidFill>
                    <a:srgbClr val="000000"/>
                  </a:solidFill>
                  <a:effectLst/>
                  <a:latin typeface="Calibri" pitchFamily="34" charset="0"/>
                  <a:cs typeface="Arial" pitchFamily="34" charset="0"/>
                </a:rPr>
                <a:t>10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3" name="Rectangle 69"/>
            <p:cNvSpPr>
              <a:spLocks noChangeArrowheads="1"/>
            </p:cNvSpPr>
            <p:nvPr/>
          </p:nvSpPr>
          <p:spPr bwMode="auto">
            <a:xfrm>
              <a:off x="6605588" y="3060700"/>
              <a:ext cx="166846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alibri" pitchFamily="34" charset="0"/>
                  <a:cs typeface="Arial" pitchFamily="34" charset="0"/>
                </a:rPr>
                <a:t>Spiritual wisdom</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4" name="Rectangle 70"/>
            <p:cNvSpPr>
              <a:spLocks noChangeArrowheads="1"/>
            </p:cNvSpPr>
            <p:nvPr/>
          </p:nvSpPr>
          <p:spPr bwMode="auto">
            <a:xfrm>
              <a:off x="8207375" y="3060700"/>
              <a:ext cx="52228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alibri" pitchFamily="34" charset="0"/>
                  <a:cs typeface="Arial" pitchFamily="34" charset="0"/>
                </a:rPr>
                <a:t>and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5" name="Rectangle 71"/>
            <p:cNvSpPr>
              <a:spLocks noChangeArrowheads="1"/>
            </p:cNvSpPr>
            <p:nvPr/>
          </p:nvSpPr>
          <p:spPr bwMode="auto">
            <a:xfrm>
              <a:off x="6910388" y="3335338"/>
              <a:ext cx="1470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alibri" pitchFamily="34" charset="0"/>
                  <a:cs typeface="Arial" pitchFamily="34" charset="0"/>
                </a:rPr>
                <a:t>understanding</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grpSp>
      <p:grpSp>
        <p:nvGrpSpPr>
          <p:cNvPr id="1093" name="Group 1092"/>
          <p:cNvGrpSpPr/>
          <p:nvPr/>
        </p:nvGrpSpPr>
        <p:grpSpPr>
          <a:xfrm>
            <a:off x="146050" y="3535363"/>
            <a:ext cx="8851901" cy="496888"/>
            <a:chOff x="146050" y="3659188"/>
            <a:chExt cx="8851901" cy="496888"/>
          </a:xfrm>
        </p:grpSpPr>
        <p:sp>
          <p:nvSpPr>
            <p:cNvPr id="22" name="Rectangle 21"/>
            <p:cNvSpPr>
              <a:spLocks noChangeArrowheads="1"/>
            </p:cNvSpPr>
            <p:nvPr/>
          </p:nvSpPr>
          <p:spPr bwMode="auto">
            <a:xfrm>
              <a:off x="152400" y="3659188"/>
              <a:ext cx="2590800" cy="457200"/>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Rectangle 22"/>
            <p:cNvSpPr>
              <a:spLocks noChangeArrowheads="1"/>
            </p:cNvSpPr>
            <p:nvPr/>
          </p:nvSpPr>
          <p:spPr bwMode="auto">
            <a:xfrm>
              <a:off x="2743200" y="3659188"/>
              <a:ext cx="3429000" cy="457200"/>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Rectangle 23"/>
            <p:cNvSpPr>
              <a:spLocks noChangeArrowheads="1"/>
            </p:cNvSpPr>
            <p:nvPr/>
          </p:nvSpPr>
          <p:spPr bwMode="auto">
            <a:xfrm>
              <a:off x="6172200" y="3659188"/>
              <a:ext cx="2819400" cy="457200"/>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4" name="Line 40"/>
            <p:cNvSpPr>
              <a:spLocks noChangeShapeType="1"/>
            </p:cNvSpPr>
            <p:nvPr/>
          </p:nvSpPr>
          <p:spPr bwMode="auto">
            <a:xfrm>
              <a:off x="146050" y="4116388"/>
              <a:ext cx="8851901"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66" name="Rectangle 72"/>
            <p:cNvSpPr>
              <a:spLocks noChangeArrowheads="1"/>
            </p:cNvSpPr>
            <p:nvPr/>
          </p:nvSpPr>
          <p:spPr bwMode="auto">
            <a:xfrm>
              <a:off x="1247775" y="3700463"/>
              <a:ext cx="5286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alibri" pitchFamily="34" charset="0"/>
                  <a:cs typeface="Arial" pitchFamily="34" charset="0"/>
                </a:rPr>
                <a:t>Pray</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7" name="Rectangle 73"/>
            <p:cNvSpPr>
              <a:spLocks noChangeArrowheads="1"/>
            </p:cNvSpPr>
            <p:nvPr/>
          </p:nvSpPr>
          <p:spPr bwMode="auto">
            <a:xfrm>
              <a:off x="3490913" y="3700463"/>
              <a:ext cx="216535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smtClean="0">
                  <a:ln>
                    <a:noFill/>
                  </a:ln>
                  <a:solidFill>
                    <a:srgbClr val="000000"/>
                  </a:solidFill>
                  <a:effectLst/>
                  <a:latin typeface="Calibri" pitchFamily="34" charset="0"/>
                  <a:cs typeface="Arial" pitchFamily="34" charset="0"/>
                </a:rPr>
                <a:t>Colossians 4:12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8" name="Rectangle 74"/>
            <p:cNvSpPr>
              <a:spLocks noChangeArrowheads="1"/>
            </p:cNvSpPr>
            <p:nvPr/>
          </p:nvSpPr>
          <p:spPr bwMode="auto">
            <a:xfrm>
              <a:off x="6594475" y="3700463"/>
              <a:ext cx="209708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alibri" pitchFamily="34" charset="0"/>
                  <a:cs typeface="Arial" pitchFamily="34" charset="0"/>
                </a:rPr>
                <a:t>Mature, fully assured</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grpSp>
      <p:grpSp>
        <p:nvGrpSpPr>
          <p:cNvPr id="1094" name="Group 1093"/>
          <p:cNvGrpSpPr/>
          <p:nvPr/>
        </p:nvGrpSpPr>
        <p:grpSpPr>
          <a:xfrm>
            <a:off x="146050" y="3992563"/>
            <a:ext cx="8851901" cy="496888"/>
            <a:chOff x="146050" y="4116388"/>
            <a:chExt cx="8851901" cy="496888"/>
          </a:xfrm>
        </p:grpSpPr>
        <p:sp>
          <p:nvSpPr>
            <p:cNvPr id="25" name="Rectangle 24"/>
            <p:cNvSpPr>
              <a:spLocks noChangeArrowheads="1"/>
            </p:cNvSpPr>
            <p:nvPr/>
          </p:nvSpPr>
          <p:spPr bwMode="auto">
            <a:xfrm>
              <a:off x="152400" y="4116388"/>
              <a:ext cx="2590800" cy="457200"/>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Rectangle 25"/>
            <p:cNvSpPr>
              <a:spLocks noChangeArrowheads="1"/>
            </p:cNvSpPr>
            <p:nvPr/>
          </p:nvSpPr>
          <p:spPr bwMode="auto">
            <a:xfrm>
              <a:off x="2743200" y="4116388"/>
              <a:ext cx="3429000" cy="457200"/>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Rectangle 26"/>
            <p:cNvSpPr>
              <a:spLocks noChangeArrowheads="1"/>
            </p:cNvSpPr>
            <p:nvPr/>
          </p:nvSpPr>
          <p:spPr bwMode="auto">
            <a:xfrm>
              <a:off x="6172200" y="4116388"/>
              <a:ext cx="2819400" cy="457200"/>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5" name="Line 41"/>
            <p:cNvSpPr>
              <a:spLocks noChangeShapeType="1"/>
            </p:cNvSpPr>
            <p:nvPr/>
          </p:nvSpPr>
          <p:spPr bwMode="auto">
            <a:xfrm>
              <a:off x="146050" y="4573588"/>
              <a:ext cx="8851901"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69" name="Rectangle 75"/>
            <p:cNvSpPr>
              <a:spLocks noChangeArrowheads="1"/>
            </p:cNvSpPr>
            <p:nvPr/>
          </p:nvSpPr>
          <p:spPr bwMode="auto">
            <a:xfrm>
              <a:off x="661988" y="4157663"/>
              <a:ext cx="96678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alibri" pitchFamily="34" charset="0"/>
                  <a:cs typeface="Arial" pitchFamily="34" charset="0"/>
                </a:rPr>
                <a:t>Have self</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0" name="Rectangle 76"/>
            <p:cNvSpPr>
              <a:spLocks noChangeArrowheads="1"/>
            </p:cNvSpPr>
            <p:nvPr/>
          </p:nvSpPr>
          <p:spPr bwMode="auto">
            <a:xfrm>
              <a:off x="1504950" y="4157663"/>
              <a:ext cx="1889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alibri" pitchFamily="34" charset="0"/>
                  <a:cs typeface="Arial" pitchFamily="34" charset="0"/>
                </a:rPr>
                <a:t>-</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1" name="Rectangle 77"/>
            <p:cNvSpPr>
              <a:spLocks noChangeArrowheads="1"/>
            </p:cNvSpPr>
            <p:nvPr/>
          </p:nvSpPr>
          <p:spPr bwMode="auto">
            <a:xfrm>
              <a:off x="1574800" y="4157663"/>
              <a:ext cx="7842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alibri" pitchFamily="34" charset="0"/>
                  <a:cs typeface="Arial" pitchFamily="34" charset="0"/>
                </a:rPr>
                <a:t>control</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2" name="Rectangle 78"/>
            <p:cNvSpPr>
              <a:spLocks noChangeArrowheads="1"/>
            </p:cNvSpPr>
            <p:nvPr/>
          </p:nvSpPr>
          <p:spPr bwMode="auto">
            <a:xfrm>
              <a:off x="3105150" y="4157663"/>
              <a:ext cx="262255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smtClean="0">
                  <a:ln>
                    <a:noFill/>
                  </a:ln>
                  <a:solidFill>
                    <a:srgbClr val="000000"/>
                  </a:solidFill>
                  <a:effectLst/>
                  <a:latin typeface="Calibri" pitchFamily="34" charset="0"/>
                  <a:cs typeface="Arial" pitchFamily="34" charset="0"/>
                </a:rPr>
                <a:t>1 Thessalonians 4:3</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3" name="Rectangle 79"/>
            <p:cNvSpPr>
              <a:spLocks noChangeArrowheads="1"/>
            </p:cNvSpPr>
            <p:nvPr/>
          </p:nvSpPr>
          <p:spPr bwMode="auto">
            <a:xfrm>
              <a:off x="5562600" y="4157663"/>
              <a:ext cx="255588"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smtClean="0">
                  <a:ln>
                    <a:noFill/>
                  </a:ln>
                  <a:solidFill>
                    <a:srgbClr val="000000"/>
                  </a:solidFill>
                  <a:effectLst/>
                  <a:latin typeface="Calibri" pitchFamily="34" charset="0"/>
                  <a:cs typeface="Arial" pitchFamily="34" charset="0"/>
                </a:rPr>
                <a:t>-</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4" name="Rectangle 80"/>
            <p:cNvSpPr>
              <a:spLocks noChangeArrowheads="1"/>
            </p:cNvSpPr>
            <p:nvPr/>
          </p:nvSpPr>
          <p:spPr bwMode="auto">
            <a:xfrm>
              <a:off x="5656263" y="4157663"/>
              <a:ext cx="385763"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smtClean="0">
                  <a:ln>
                    <a:noFill/>
                  </a:ln>
                  <a:solidFill>
                    <a:srgbClr val="000000"/>
                  </a:solidFill>
                  <a:effectLst/>
                  <a:latin typeface="Calibri" pitchFamily="34" charset="0"/>
                  <a:cs typeface="Arial" pitchFamily="34" charset="0"/>
                </a:rPr>
                <a:t>5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5" name="Rectangle 81"/>
            <p:cNvSpPr>
              <a:spLocks noChangeArrowheads="1"/>
            </p:cNvSpPr>
            <p:nvPr/>
          </p:nvSpPr>
          <p:spPr bwMode="auto">
            <a:xfrm>
              <a:off x="6954838" y="4157663"/>
              <a:ext cx="14303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alibri" pitchFamily="34" charset="0"/>
                  <a:cs typeface="Arial" pitchFamily="34" charset="0"/>
                </a:rPr>
                <a:t>Sanctification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grpSp>
      <p:grpSp>
        <p:nvGrpSpPr>
          <p:cNvPr id="1095" name="Group 1094"/>
          <p:cNvGrpSpPr/>
          <p:nvPr/>
        </p:nvGrpSpPr>
        <p:grpSpPr>
          <a:xfrm>
            <a:off x="146050" y="4449763"/>
            <a:ext cx="8851901" cy="860425"/>
            <a:chOff x="146050" y="4573588"/>
            <a:chExt cx="8851901" cy="860425"/>
          </a:xfrm>
        </p:grpSpPr>
        <p:sp>
          <p:nvSpPr>
            <p:cNvPr id="28" name="Rectangle 27"/>
            <p:cNvSpPr>
              <a:spLocks noChangeArrowheads="1"/>
            </p:cNvSpPr>
            <p:nvPr/>
          </p:nvSpPr>
          <p:spPr bwMode="auto">
            <a:xfrm>
              <a:off x="152400" y="4573588"/>
              <a:ext cx="2590800" cy="82232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Rectangle 28"/>
            <p:cNvSpPr>
              <a:spLocks noChangeArrowheads="1"/>
            </p:cNvSpPr>
            <p:nvPr/>
          </p:nvSpPr>
          <p:spPr bwMode="auto">
            <a:xfrm>
              <a:off x="2743200" y="4573588"/>
              <a:ext cx="3429000" cy="82232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Rectangle 29"/>
            <p:cNvSpPr>
              <a:spLocks noChangeArrowheads="1"/>
            </p:cNvSpPr>
            <p:nvPr/>
          </p:nvSpPr>
          <p:spPr bwMode="auto">
            <a:xfrm>
              <a:off x="6172200" y="4573588"/>
              <a:ext cx="2819400" cy="822325"/>
            </a:xfrm>
            <a:prstGeom prst="rect">
              <a:avLst/>
            </a:prstGeom>
            <a:solidFill>
              <a:srgbClr val="D0D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6" name="Line 42"/>
            <p:cNvSpPr>
              <a:spLocks noChangeShapeType="1"/>
            </p:cNvSpPr>
            <p:nvPr/>
          </p:nvSpPr>
          <p:spPr bwMode="auto">
            <a:xfrm>
              <a:off x="146050" y="5395913"/>
              <a:ext cx="8851901"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76" name="Rectangle 82"/>
            <p:cNvSpPr>
              <a:spLocks noChangeArrowheads="1"/>
            </p:cNvSpPr>
            <p:nvPr/>
          </p:nvSpPr>
          <p:spPr bwMode="auto">
            <a:xfrm>
              <a:off x="284163" y="4614863"/>
              <a:ext cx="85248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alibri" pitchFamily="34" charset="0"/>
                  <a:cs typeface="Arial" pitchFamily="34" charset="0"/>
                </a:rPr>
                <a:t>Rejoice,</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7" name="Rectangle 83"/>
            <p:cNvSpPr>
              <a:spLocks noChangeArrowheads="1"/>
            </p:cNvSpPr>
            <p:nvPr/>
          </p:nvSpPr>
          <p:spPr bwMode="auto">
            <a:xfrm>
              <a:off x="1065213" y="4614863"/>
              <a:ext cx="174307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alibri" pitchFamily="34" charset="0"/>
                  <a:cs typeface="Arial" pitchFamily="34" charset="0"/>
                </a:rPr>
                <a:t>pray, give thanks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8" name="Rectangle 84"/>
            <p:cNvSpPr>
              <a:spLocks noChangeArrowheads="1"/>
            </p:cNvSpPr>
            <p:nvPr/>
          </p:nvSpPr>
          <p:spPr bwMode="auto">
            <a:xfrm>
              <a:off x="1138238" y="4889500"/>
              <a:ext cx="7445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alibri" pitchFamily="34" charset="0"/>
                  <a:cs typeface="Arial" pitchFamily="34" charset="0"/>
                </a:rPr>
                <a:t>always</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9" name="Rectangle 85"/>
            <p:cNvSpPr>
              <a:spLocks noChangeArrowheads="1"/>
            </p:cNvSpPr>
            <p:nvPr/>
          </p:nvSpPr>
          <p:spPr bwMode="auto">
            <a:xfrm>
              <a:off x="3105150" y="4614863"/>
              <a:ext cx="2776538"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smtClean="0">
                  <a:ln>
                    <a:noFill/>
                  </a:ln>
                  <a:solidFill>
                    <a:srgbClr val="000000"/>
                  </a:solidFill>
                  <a:effectLst/>
                  <a:latin typeface="Calibri" pitchFamily="34" charset="0"/>
                  <a:cs typeface="Arial" pitchFamily="34" charset="0"/>
                </a:rPr>
                <a:t>1 Thessalonians 5:16</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80" name="Rectangle 86"/>
            <p:cNvSpPr>
              <a:spLocks noChangeArrowheads="1"/>
            </p:cNvSpPr>
            <p:nvPr/>
          </p:nvSpPr>
          <p:spPr bwMode="auto">
            <a:xfrm>
              <a:off x="5716588" y="4614863"/>
              <a:ext cx="255588"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smtClean="0">
                  <a:ln>
                    <a:noFill/>
                  </a:ln>
                  <a:solidFill>
                    <a:srgbClr val="000000"/>
                  </a:solidFill>
                  <a:effectLst/>
                  <a:latin typeface="Calibri" pitchFamily="34" charset="0"/>
                  <a:cs typeface="Arial" pitchFamily="34" charset="0"/>
                </a:rPr>
                <a:t>-</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81" name="Rectangle 87"/>
            <p:cNvSpPr>
              <a:spLocks noChangeArrowheads="1"/>
            </p:cNvSpPr>
            <p:nvPr/>
          </p:nvSpPr>
          <p:spPr bwMode="auto">
            <a:xfrm>
              <a:off x="4110038" y="4978400"/>
              <a:ext cx="9271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smtClean="0">
                  <a:ln>
                    <a:noFill/>
                  </a:ln>
                  <a:solidFill>
                    <a:srgbClr val="000000"/>
                  </a:solidFill>
                  <a:effectLst/>
                  <a:latin typeface="Calibri" pitchFamily="34" charset="0"/>
                  <a:cs typeface="Arial" pitchFamily="34" charset="0"/>
                </a:rPr>
                <a:t>18,23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82" name="Rectangle 88"/>
            <p:cNvSpPr>
              <a:spLocks noChangeArrowheads="1"/>
            </p:cNvSpPr>
            <p:nvPr/>
          </p:nvSpPr>
          <p:spPr bwMode="auto">
            <a:xfrm>
              <a:off x="6954838" y="4614863"/>
              <a:ext cx="13779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alibri" pitchFamily="34" charset="0"/>
                  <a:cs typeface="Arial" pitchFamily="34" charset="0"/>
                </a:rPr>
                <a:t>Sanctification</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grpSp>
      <p:grpSp>
        <p:nvGrpSpPr>
          <p:cNvPr id="1096" name="Group 1095"/>
          <p:cNvGrpSpPr/>
          <p:nvPr/>
        </p:nvGrpSpPr>
        <p:grpSpPr>
          <a:xfrm>
            <a:off x="146050" y="5272088"/>
            <a:ext cx="8851901" cy="495300"/>
            <a:chOff x="146050" y="5395913"/>
            <a:chExt cx="8851901" cy="495300"/>
          </a:xfrm>
        </p:grpSpPr>
        <p:sp>
          <p:nvSpPr>
            <p:cNvPr id="31" name="Rectangle 30"/>
            <p:cNvSpPr>
              <a:spLocks noChangeArrowheads="1"/>
            </p:cNvSpPr>
            <p:nvPr/>
          </p:nvSpPr>
          <p:spPr bwMode="auto">
            <a:xfrm>
              <a:off x="152400" y="5395913"/>
              <a:ext cx="2590800" cy="457200"/>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4" name="Rectangle 31"/>
            <p:cNvSpPr>
              <a:spLocks noChangeArrowheads="1"/>
            </p:cNvSpPr>
            <p:nvPr/>
          </p:nvSpPr>
          <p:spPr bwMode="auto">
            <a:xfrm>
              <a:off x="2743200" y="5395913"/>
              <a:ext cx="3429000" cy="457200"/>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5" name="Rectangle 32"/>
            <p:cNvSpPr>
              <a:spLocks noChangeArrowheads="1"/>
            </p:cNvSpPr>
            <p:nvPr/>
          </p:nvSpPr>
          <p:spPr bwMode="auto">
            <a:xfrm>
              <a:off x="6172200" y="5395913"/>
              <a:ext cx="2819400" cy="457200"/>
            </a:xfrm>
            <a:prstGeom prst="rect">
              <a:avLst/>
            </a:prstGeom>
            <a:solidFill>
              <a:srgbClr val="E9ED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0" name="Line 46"/>
            <p:cNvSpPr>
              <a:spLocks noChangeShapeType="1"/>
            </p:cNvSpPr>
            <p:nvPr/>
          </p:nvSpPr>
          <p:spPr bwMode="auto">
            <a:xfrm>
              <a:off x="146050" y="5853113"/>
              <a:ext cx="8851901"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83" name="Rectangle 89"/>
            <p:cNvSpPr>
              <a:spLocks noChangeArrowheads="1"/>
            </p:cNvSpPr>
            <p:nvPr/>
          </p:nvSpPr>
          <p:spPr bwMode="auto">
            <a:xfrm>
              <a:off x="1057275" y="5437188"/>
              <a:ext cx="903288" cy="341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alibri" pitchFamily="34" charset="0"/>
                  <a:cs typeface="Arial" pitchFamily="34" charset="0"/>
                </a:rPr>
                <a:t>Do good</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84" name="Rectangle 90"/>
            <p:cNvSpPr>
              <a:spLocks noChangeArrowheads="1"/>
            </p:cNvSpPr>
            <p:nvPr/>
          </p:nvSpPr>
          <p:spPr bwMode="auto">
            <a:xfrm>
              <a:off x="3502025" y="5435600"/>
              <a:ext cx="1684338"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smtClean="0">
                  <a:ln>
                    <a:noFill/>
                  </a:ln>
                  <a:solidFill>
                    <a:srgbClr val="000000"/>
                  </a:solidFill>
                  <a:effectLst/>
                  <a:latin typeface="Calibri" pitchFamily="34" charset="0"/>
                  <a:cs typeface="Arial" pitchFamily="34" charset="0"/>
                </a:rPr>
                <a:t>1 Peter 2:13</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85" name="Rectangle 91"/>
            <p:cNvSpPr>
              <a:spLocks noChangeArrowheads="1"/>
            </p:cNvSpPr>
            <p:nvPr/>
          </p:nvSpPr>
          <p:spPr bwMode="auto">
            <a:xfrm>
              <a:off x="5011738" y="5435600"/>
              <a:ext cx="255588"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smtClean="0">
                  <a:ln>
                    <a:noFill/>
                  </a:ln>
                  <a:solidFill>
                    <a:srgbClr val="000000"/>
                  </a:solidFill>
                  <a:effectLst/>
                  <a:latin typeface="Calibri" pitchFamily="34" charset="0"/>
                  <a:cs typeface="Arial" pitchFamily="34" charset="0"/>
                </a:rPr>
                <a:t>-</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86" name="Rectangle 92"/>
            <p:cNvSpPr>
              <a:spLocks noChangeArrowheads="1"/>
            </p:cNvSpPr>
            <p:nvPr/>
          </p:nvSpPr>
          <p:spPr bwMode="auto">
            <a:xfrm>
              <a:off x="5103813" y="5435600"/>
              <a:ext cx="53975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smtClean="0">
                  <a:ln>
                    <a:noFill/>
                  </a:ln>
                  <a:solidFill>
                    <a:srgbClr val="000000"/>
                  </a:solidFill>
                  <a:effectLst/>
                  <a:latin typeface="Calibri" pitchFamily="34" charset="0"/>
                  <a:cs typeface="Arial" pitchFamily="34" charset="0"/>
                </a:rPr>
                <a:t>15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87" name="Rectangle 93"/>
            <p:cNvSpPr>
              <a:spLocks noChangeArrowheads="1"/>
            </p:cNvSpPr>
            <p:nvPr/>
          </p:nvSpPr>
          <p:spPr bwMode="auto">
            <a:xfrm>
              <a:off x="6769100" y="5437188"/>
              <a:ext cx="774700" cy="341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alibri" pitchFamily="34" charset="0"/>
                  <a:cs typeface="Arial" pitchFamily="34" charset="0"/>
                </a:rPr>
                <a:t>Silence</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88" name="Rectangle 94"/>
            <p:cNvSpPr>
              <a:spLocks noChangeArrowheads="1"/>
            </p:cNvSpPr>
            <p:nvPr/>
          </p:nvSpPr>
          <p:spPr bwMode="auto">
            <a:xfrm>
              <a:off x="7477125" y="5437188"/>
              <a:ext cx="1041400" cy="341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Calibri" pitchFamily="34" charset="0"/>
                  <a:cs typeface="Arial" pitchFamily="34" charset="0"/>
                </a:rPr>
                <a:t>ignorance</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1097" name="TextBox 1096"/>
          <p:cNvSpPr txBox="1"/>
          <p:nvPr/>
        </p:nvSpPr>
        <p:spPr>
          <a:xfrm>
            <a:off x="146051" y="5953780"/>
            <a:ext cx="8843962" cy="523220"/>
          </a:xfrm>
          <a:prstGeom prst="rect">
            <a:avLst/>
          </a:prstGeom>
          <a:noFill/>
        </p:spPr>
        <p:txBody>
          <a:bodyPr wrap="square" rtlCol="0">
            <a:spAutoFit/>
          </a:bodyPr>
          <a:lstStyle/>
          <a:p>
            <a:pPr algn="ctr"/>
            <a:r>
              <a:rPr lang="en-US" sz="2800" dirty="0" smtClean="0"/>
              <a:t>God’s greatest concern for me – who am I becoming?</a:t>
            </a:r>
            <a:endParaRPr lang="en-US" sz="2800" dirty="0"/>
          </a:p>
        </p:txBody>
      </p:sp>
    </p:spTree>
    <p:extLst>
      <p:ext uri="{BB962C8B-B14F-4D97-AF65-F5344CB8AC3E}">
        <p14:creationId xmlns:p14="http://schemas.microsoft.com/office/powerpoint/2010/main" val="2481574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089"/>
                                        </p:tgtEl>
                                        <p:attrNameLst>
                                          <p:attrName>style.visibility</p:attrName>
                                        </p:attrNameLst>
                                      </p:cBhvr>
                                      <p:to>
                                        <p:strVal val="visible"/>
                                      </p:to>
                                    </p:set>
                                    <p:animEffect transition="in" filter="wipe(left)">
                                      <p:cBhvr>
                                        <p:cTn id="7" dur="500"/>
                                        <p:tgtEl>
                                          <p:spTgt spid="108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090"/>
                                        </p:tgtEl>
                                        <p:attrNameLst>
                                          <p:attrName>style.visibility</p:attrName>
                                        </p:attrNameLst>
                                      </p:cBhvr>
                                      <p:to>
                                        <p:strVal val="visible"/>
                                      </p:to>
                                    </p:set>
                                    <p:animEffect transition="in" filter="wipe(left)">
                                      <p:cBhvr>
                                        <p:cTn id="12" dur="500"/>
                                        <p:tgtEl>
                                          <p:spTgt spid="109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091"/>
                                        </p:tgtEl>
                                        <p:attrNameLst>
                                          <p:attrName>style.visibility</p:attrName>
                                        </p:attrNameLst>
                                      </p:cBhvr>
                                      <p:to>
                                        <p:strVal val="visible"/>
                                      </p:to>
                                    </p:set>
                                    <p:animEffect transition="in" filter="wipe(left)">
                                      <p:cBhvr>
                                        <p:cTn id="17" dur="500"/>
                                        <p:tgtEl>
                                          <p:spTgt spid="109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092"/>
                                        </p:tgtEl>
                                        <p:attrNameLst>
                                          <p:attrName>style.visibility</p:attrName>
                                        </p:attrNameLst>
                                      </p:cBhvr>
                                      <p:to>
                                        <p:strVal val="visible"/>
                                      </p:to>
                                    </p:set>
                                    <p:animEffect transition="in" filter="wipe(left)">
                                      <p:cBhvr>
                                        <p:cTn id="22" dur="500"/>
                                        <p:tgtEl>
                                          <p:spTgt spid="1092"/>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093"/>
                                        </p:tgtEl>
                                        <p:attrNameLst>
                                          <p:attrName>style.visibility</p:attrName>
                                        </p:attrNameLst>
                                      </p:cBhvr>
                                      <p:to>
                                        <p:strVal val="visible"/>
                                      </p:to>
                                    </p:set>
                                    <p:animEffect transition="in" filter="wipe(left)">
                                      <p:cBhvr>
                                        <p:cTn id="27" dur="500"/>
                                        <p:tgtEl>
                                          <p:spTgt spid="109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1094"/>
                                        </p:tgtEl>
                                        <p:attrNameLst>
                                          <p:attrName>style.visibility</p:attrName>
                                        </p:attrNameLst>
                                      </p:cBhvr>
                                      <p:to>
                                        <p:strVal val="visible"/>
                                      </p:to>
                                    </p:set>
                                    <p:animEffect transition="in" filter="wipe(left)">
                                      <p:cBhvr>
                                        <p:cTn id="32" dur="500"/>
                                        <p:tgtEl>
                                          <p:spTgt spid="1094"/>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1095"/>
                                        </p:tgtEl>
                                        <p:attrNameLst>
                                          <p:attrName>style.visibility</p:attrName>
                                        </p:attrNameLst>
                                      </p:cBhvr>
                                      <p:to>
                                        <p:strVal val="visible"/>
                                      </p:to>
                                    </p:set>
                                    <p:animEffect transition="in" filter="wipe(left)">
                                      <p:cBhvr>
                                        <p:cTn id="37" dur="500"/>
                                        <p:tgtEl>
                                          <p:spTgt spid="1095"/>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1096"/>
                                        </p:tgtEl>
                                        <p:attrNameLst>
                                          <p:attrName>style.visibility</p:attrName>
                                        </p:attrNameLst>
                                      </p:cBhvr>
                                      <p:to>
                                        <p:strVal val="visible"/>
                                      </p:to>
                                    </p:set>
                                    <p:animEffect transition="in" filter="wipe(left)">
                                      <p:cBhvr>
                                        <p:cTn id="42" dur="500"/>
                                        <p:tgtEl>
                                          <p:spTgt spid="1096"/>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097"/>
                                        </p:tgtEl>
                                        <p:attrNameLst>
                                          <p:attrName>style.visibility</p:attrName>
                                        </p:attrNameLst>
                                      </p:cBhvr>
                                      <p:to>
                                        <p:strVal val="visible"/>
                                      </p:to>
                                    </p:set>
                                    <p:animEffect transition="in" filter="barn(inVertical)">
                                      <p:cBhvr>
                                        <p:cTn id="47" dur="500"/>
                                        <p:tgtEl>
                                          <p:spTgt spid="10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u="sng" dirty="0" smtClean="0"/>
              <a:t>What is God’s will for my life?</a:t>
            </a:r>
            <a:endParaRPr lang="en-US" u="sng" dirty="0"/>
          </a:p>
        </p:txBody>
      </p:sp>
      <p:sp>
        <p:nvSpPr>
          <p:cNvPr id="3" name="Content Placeholder 2"/>
          <p:cNvSpPr>
            <a:spLocks noGrp="1"/>
          </p:cNvSpPr>
          <p:nvPr>
            <p:ph idx="1"/>
          </p:nvPr>
        </p:nvSpPr>
        <p:spPr>
          <a:xfrm>
            <a:off x="228600" y="1143000"/>
            <a:ext cx="8534400" cy="5410200"/>
          </a:xfrm>
        </p:spPr>
        <p:txBody>
          <a:bodyPr>
            <a:normAutofit/>
          </a:bodyPr>
          <a:lstStyle/>
          <a:p>
            <a:pPr>
              <a:spcAft>
                <a:spcPts val="1800"/>
              </a:spcAft>
            </a:pPr>
            <a:r>
              <a:rPr lang="en-US" u="sng" dirty="0" smtClean="0"/>
              <a:t>Our </a:t>
            </a:r>
            <a:r>
              <a:rPr lang="en-US" u="sng" dirty="0"/>
              <a:t>culture</a:t>
            </a:r>
            <a:r>
              <a:rPr lang="en-US" dirty="0"/>
              <a:t> cares most about </a:t>
            </a:r>
            <a:r>
              <a:rPr lang="en-US" u="sng" dirty="0"/>
              <a:t>what</a:t>
            </a:r>
            <a:r>
              <a:rPr lang="en-US" dirty="0"/>
              <a:t> </a:t>
            </a:r>
            <a:r>
              <a:rPr lang="en-US" u="sng" dirty="0"/>
              <a:t>we do</a:t>
            </a:r>
            <a:r>
              <a:rPr lang="en-US" dirty="0"/>
              <a:t> </a:t>
            </a:r>
            <a:r>
              <a:rPr lang="en-US" dirty="0" smtClean="0"/>
              <a:t>(become a </a:t>
            </a:r>
            <a:r>
              <a:rPr lang="en-US" dirty="0"/>
              <a:t>doctor, </a:t>
            </a:r>
            <a:r>
              <a:rPr lang="en-US" dirty="0" smtClean="0"/>
              <a:t>teacher, rich, powerful, etc.)</a:t>
            </a:r>
          </a:p>
          <a:p>
            <a:pPr>
              <a:spcAft>
                <a:spcPts val="1800"/>
              </a:spcAft>
            </a:pPr>
            <a:r>
              <a:rPr lang="en-US" dirty="0" smtClean="0"/>
              <a:t>But God </a:t>
            </a:r>
            <a:r>
              <a:rPr lang="en-US" dirty="0"/>
              <a:t>is more concerned </a:t>
            </a:r>
            <a:r>
              <a:rPr lang="en-US" dirty="0" smtClean="0"/>
              <a:t>that we know </a:t>
            </a:r>
            <a:r>
              <a:rPr lang="en-US" dirty="0"/>
              <a:t>Him </a:t>
            </a:r>
            <a:r>
              <a:rPr lang="en-US" dirty="0" smtClean="0"/>
              <a:t>and become like Jesus </a:t>
            </a:r>
            <a:r>
              <a:rPr lang="en-US" b="1" dirty="0" smtClean="0"/>
              <a:t>(Jeremiah 9:23,24;  2Corinthians 3:18)</a:t>
            </a:r>
            <a:r>
              <a:rPr lang="en-US" dirty="0" smtClean="0"/>
              <a:t>.</a:t>
            </a:r>
          </a:p>
          <a:p>
            <a:pPr>
              <a:spcAft>
                <a:spcPts val="1800"/>
              </a:spcAft>
            </a:pPr>
            <a:r>
              <a:rPr lang="en-US" b="1" dirty="0" smtClean="0"/>
              <a:t>Sanctification</a:t>
            </a:r>
            <a:r>
              <a:rPr lang="en-US" dirty="0"/>
              <a:t>: to purify </a:t>
            </a:r>
            <a:r>
              <a:rPr lang="en-US" dirty="0" smtClean="0"/>
              <a:t>from sin; to set </a:t>
            </a:r>
            <a:r>
              <a:rPr lang="en-US" dirty="0"/>
              <a:t>apart as </a:t>
            </a:r>
            <a:r>
              <a:rPr lang="en-US" dirty="0" smtClean="0"/>
              <a:t>holy for God’s glory.</a:t>
            </a:r>
          </a:p>
        </p:txBody>
      </p:sp>
    </p:spTree>
    <p:extLst>
      <p:ext uri="{BB962C8B-B14F-4D97-AF65-F5344CB8AC3E}">
        <p14:creationId xmlns:p14="http://schemas.microsoft.com/office/powerpoint/2010/main" val="2007911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u="sng" dirty="0" smtClean="0"/>
              <a:t>God’s Will for You: Key Principles</a:t>
            </a:r>
            <a:endParaRPr lang="en-US" u="sng" dirty="0"/>
          </a:p>
        </p:txBody>
      </p:sp>
      <p:sp>
        <p:nvSpPr>
          <p:cNvPr id="3" name="Content Placeholder 2"/>
          <p:cNvSpPr>
            <a:spLocks noGrp="1"/>
          </p:cNvSpPr>
          <p:nvPr>
            <p:ph idx="1"/>
          </p:nvPr>
        </p:nvSpPr>
        <p:spPr>
          <a:xfrm>
            <a:off x="76200" y="1295400"/>
            <a:ext cx="8915400" cy="5410200"/>
          </a:xfrm>
        </p:spPr>
        <p:txBody>
          <a:bodyPr>
            <a:normAutofit/>
          </a:bodyPr>
          <a:lstStyle/>
          <a:p>
            <a:pPr>
              <a:spcAft>
                <a:spcPts val="1800"/>
              </a:spcAft>
            </a:pPr>
            <a:r>
              <a:rPr lang="en-US" u="sng" dirty="0" smtClean="0"/>
              <a:t>When </a:t>
            </a:r>
            <a:r>
              <a:rPr lang="en-US" u="sng" dirty="0"/>
              <a:t>making </a:t>
            </a:r>
            <a:r>
              <a:rPr lang="en-US" u="sng" dirty="0" smtClean="0"/>
              <a:t>a big decision</a:t>
            </a:r>
            <a:r>
              <a:rPr lang="en-US" dirty="0" smtClean="0"/>
              <a:t>, </a:t>
            </a:r>
            <a:r>
              <a:rPr lang="en-US" dirty="0"/>
              <a:t>ask this question: </a:t>
            </a:r>
            <a:r>
              <a:rPr lang="en-US" b="1" dirty="0" smtClean="0"/>
              <a:t>Will </a:t>
            </a:r>
            <a:r>
              <a:rPr lang="en-US" b="1" dirty="0"/>
              <a:t>it bring me closer to God? </a:t>
            </a:r>
            <a:endParaRPr lang="en-US" b="1" dirty="0" smtClean="0"/>
          </a:p>
          <a:p>
            <a:pPr>
              <a:spcAft>
                <a:spcPts val="1800"/>
              </a:spcAft>
            </a:pPr>
            <a:r>
              <a:rPr lang="en-US" u="sng" dirty="0" smtClean="0"/>
              <a:t>The </a:t>
            </a:r>
            <a:r>
              <a:rPr lang="en-US" b="1" u="sng" dirty="0"/>
              <a:t>best place</a:t>
            </a:r>
            <a:r>
              <a:rPr lang="en-US" b="1" dirty="0"/>
              <a:t> </a:t>
            </a:r>
            <a:r>
              <a:rPr lang="en-US" dirty="0"/>
              <a:t>to be is </a:t>
            </a:r>
            <a:r>
              <a:rPr lang="en-US" u="sng" dirty="0"/>
              <a:t>wherever the Lord</a:t>
            </a:r>
            <a:r>
              <a:rPr lang="en-US" dirty="0"/>
              <a:t> has chosen for </a:t>
            </a:r>
            <a:r>
              <a:rPr lang="en-US" dirty="0" smtClean="0"/>
              <a:t>you</a:t>
            </a:r>
          </a:p>
          <a:p>
            <a:pPr>
              <a:spcAft>
                <a:spcPts val="1800"/>
              </a:spcAft>
            </a:pPr>
            <a:r>
              <a:rPr lang="en-US" u="sng" dirty="0"/>
              <a:t>Y</a:t>
            </a:r>
            <a:r>
              <a:rPr lang="en-US" u="sng" dirty="0" smtClean="0"/>
              <a:t>ou </a:t>
            </a:r>
            <a:r>
              <a:rPr lang="en-US" u="sng" dirty="0"/>
              <a:t>can </a:t>
            </a:r>
            <a:r>
              <a:rPr lang="en-US" b="1" u="sng" dirty="0" smtClean="0"/>
              <a:t>rest</a:t>
            </a:r>
            <a:r>
              <a:rPr lang="en-US" b="1" dirty="0" smtClean="0"/>
              <a:t> </a:t>
            </a:r>
            <a:r>
              <a:rPr lang="en-US" dirty="0" smtClean="0"/>
              <a:t>in </a:t>
            </a:r>
            <a:r>
              <a:rPr lang="en-US" dirty="0"/>
              <a:t>the knowledge that </a:t>
            </a:r>
            <a:r>
              <a:rPr lang="en-US" u="sng" dirty="0"/>
              <a:t>God is in </a:t>
            </a:r>
            <a:r>
              <a:rPr lang="en-US" u="sng" dirty="0" smtClean="0"/>
              <a:t>control</a:t>
            </a:r>
          </a:p>
          <a:p>
            <a:pPr>
              <a:spcAft>
                <a:spcPts val="1800"/>
              </a:spcAft>
            </a:pPr>
            <a:r>
              <a:rPr lang="en-US" b="1" u="sng" dirty="0" smtClean="0"/>
              <a:t>Trust</a:t>
            </a:r>
            <a:r>
              <a:rPr lang="en-US" u="sng" dirty="0" smtClean="0"/>
              <a:t> </a:t>
            </a:r>
            <a:r>
              <a:rPr lang="en-US" u="sng" dirty="0"/>
              <a:t>in the Lord</a:t>
            </a:r>
            <a:r>
              <a:rPr lang="en-US" dirty="0"/>
              <a:t> and He will guide your steps </a:t>
            </a:r>
            <a:endParaRPr lang="en-US" b="1" dirty="0" smtClean="0"/>
          </a:p>
        </p:txBody>
      </p:sp>
    </p:spTree>
    <p:extLst>
      <p:ext uri="{BB962C8B-B14F-4D97-AF65-F5344CB8AC3E}">
        <p14:creationId xmlns:p14="http://schemas.microsoft.com/office/powerpoint/2010/main" val="247763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en-US" u="sng" dirty="0" smtClean="0"/>
              <a:t>Will it bring me closer to God? </a:t>
            </a:r>
          </a:p>
        </p:txBody>
      </p:sp>
      <p:sp>
        <p:nvSpPr>
          <p:cNvPr id="3" name="Content Placeholder 2"/>
          <p:cNvSpPr>
            <a:spLocks noGrp="1"/>
          </p:cNvSpPr>
          <p:nvPr>
            <p:ph idx="1"/>
          </p:nvPr>
        </p:nvSpPr>
        <p:spPr>
          <a:xfrm>
            <a:off x="76200" y="990600"/>
            <a:ext cx="8915400" cy="5715000"/>
          </a:xfrm>
        </p:spPr>
        <p:txBody>
          <a:bodyPr>
            <a:normAutofit/>
          </a:bodyPr>
          <a:lstStyle/>
          <a:p>
            <a:pPr>
              <a:spcAft>
                <a:spcPts val="1800"/>
              </a:spcAft>
            </a:pPr>
            <a:r>
              <a:rPr lang="en-US" dirty="0" smtClean="0"/>
              <a:t>Matthew 22:36-40  Our greatest goal </a:t>
            </a:r>
          </a:p>
          <a:p>
            <a:pPr>
              <a:spcAft>
                <a:spcPts val="1800"/>
              </a:spcAft>
            </a:pPr>
            <a:r>
              <a:rPr lang="en-US" dirty="0" smtClean="0"/>
              <a:t>Hebrews 12:1,2  Will it burden me down or will it help me run the race God chose for me?</a:t>
            </a:r>
          </a:p>
          <a:p>
            <a:pPr>
              <a:spcAft>
                <a:spcPts val="1800"/>
              </a:spcAft>
            </a:pPr>
            <a:r>
              <a:rPr lang="en-US" dirty="0" smtClean="0"/>
              <a:t>Philippians 3:7,8  The most valuable prize – knowing Jesus Christ.</a:t>
            </a:r>
          </a:p>
          <a:p>
            <a:pPr>
              <a:spcAft>
                <a:spcPts val="1800"/>
              </a:spcAft>
            </a:pPr>
            <a:r>
              <a:rPr lang="en-US" dirty="0" smtClean="0"/>
              <a:t>Mark 4:18,19  Watch out for things that fill your schedule and take your eyes off God (Rev 2:4,5)</a:t>
            </a:r>
          </a:p>
          <a:p>
            <a:pPr>
              <a:spcAft>
                <a:spcPts val="1800"/>
              </a:spcAft>
            </a:pPr>
            <a:r>
              <a:rPr lang="en-US" dirty="0" smtClean="0"/>
              <a:t>1 Timothy 6:8,9  The huge risk of monetary goals</a:t>
            </a:r>
          </a:p>
        </p:txBody>
      </p:sp>
    </p:spTree>
    <p:extLst>
      <p:ext uri="{BB962C8B-B14F-4D97-AF65-F5344CB8AC3E}">
        <p14:creationId xmlns:p14="http://schemas.microsoft.com/office/powerpoint/2010/main" val="2907678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u="sng" dirty="0" smtClean="0"/>
              <a:t>The Place God has Chosen for You</a:t>
            </a:r>
          </a:p>
        </p:txBody>
      </p:sp>
      <p:sp>
        <p:nvSpPr>
          <p:cNvPr id="3" name="Content Placeholder 2"/>
          <p:cNvSpPr>
            <a:spLocks noGrp="1"/>
          </p:cNvSpPr>
          <p:nvPr>
            <p:ph idx="1"/>
          </p:nvPr>
        </p:nvSpPr>
        <p:spPr>
          <a:xfrm>
            <a:off x="76200" y="990600"/>
            <a:ext cx="8915400" cy="5715000"/>
          </a:xfrm>
        </p:spPr>
        <p:txBody>
          <a:bodyPr>
            <a:normAutofit fontScale="92500" lnSpcReduction="10000"/>
          </a:bodyPr>
          <a:lstStyle/>
          <a:p>
            <a:pPr>
              <a:spcAft>
                <a:spcPts val="1800"/>
              </a:spcAft>
            </a:pPr>
            <a:r>
              <a:rPr lang="en-US" b="1" dirty="0" smtClean="0"/>
              <a:t>Example:   Joseph  --  Genesis 37 to 45</a:t>
            </a:r>
          </a:p>
          <a:p>
            <a:pPr>
              <a:spcAft>
                <a:spcPts val="1800"/>
              </a:spcAft>
            </a:pPr>
            <a:r>
              <a:rPr lang="en-US" dirty="0" smtClean="0"/>
              <a:t>39:21-23  The Lord was with him (even in a hard place)</a:t>
            </a:r>
          </a:p>
          <a:p>
            <a:pPr>
              <a:spcAft>
                <a:spcPts val="1800"/>
              </a:spcAft>
            </a:pPr>
            <a:r>
              <a:rPr lang="en-US" dirty="0" smtClean="0"/>
              <a:t>40:8,14-15  Gifted by God for a purpose</a:t>
            </a:r>
          </a:p>
          <a:p>
            <a:pPr>
              <a:spcAft>
                <a:spcPts val="1800"/>
              </a:spcAft>
            </a:pPr>
            <a:r>
              <a:rPr lang="en-US" dirty="0"/>
              <a:t>40:23, </a:t>
            </a:r>
            <a:r>
              <a:rPr lang="en-US" dirty="0" smtClean="0"/>
              <a:t>41:1  Forgotten two more years</a:t>
            </a:r>
          </a:p>
          <a:p>
            <a:pPr>
              <a:spcAft>
                <a:spcPts val="1800"/>
              </a:spcAft>
            </a:pPr>
            <a:r>
              <a:rPr lang="en-US" dirty="0" smtClean="0"/>
              <a:t>41:15-16  Who can interpret a dream?</a:t>
            </a:r>
          </a:p>
          <a:p>
            <a:pPr>
              <a:spcAft>
                <a:spcPts val="1800"/>
              </a:spcAft>
            </a:pPr>
            <a:r>
              <a:rPr lang="en-US" dirty="0" smtClean="0"/>
              <a:t>41:28-32,38-40  The Spirit of God is with him</a:t>
            </a:r>
          </a:p>
          <a:p>
            <a:pPr>
              <a:spcAft>
                <a:spcPts val="1800"/>
              </a:spcAft>
            </a:pPr>
            <a:r>
              <a:rPr lang="en-US" dirty="0" smtClean="0"/>
              <a:t>1 Peter 3:17,18  Sometimes suffering is God’s will </a:t>
            </a:r>
            <a:r>
              <a:rPr lang="en-US" smtClean="0"/>
              <a:t>(Luke </a:t>
            </a:r>
            <a:r>
              <a:rPr lang="en-US" dirty="0" smtClean="0"/>
              <a:t>22:39-42)</a:t>
            </a:r>
          </a:p>
        </p:txBody>
      </p:sp>
    </p:spTree>
    <p:extLst>
      <p:ext uri="{BB962C8B-B14F-4D97-AF65-F5344CB8AC3E}">
        <p14:creationId xmlns:p14="http://schemas.microsoft.com/office/powerpoint/2010/main" val="2046259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u="sng" dirty="0" smtClean="0"/>
              <a:t>God is in Control – </a:t>
            </a:r>
            <a:r>
              <a:rPr lang="en-US" u="sng" dirty="0" smtClean="0"/>
              <a:t>Rest in </a:t>
            </a:r>
            <a:r>
              <a:rPr lang="en-US" u="sng" dirty="0" smtClean="0"/>
              <a:t>Him</a:t>
            </a:r>
          </a:p>
        </p:txBody>
      </p:sp>
      <p:sp>
        <p:nvSpPr>
          <p:cNvPr id="3" name="Content Placeholder 2"/>
          <p:cNvSpPr>
            <a:spLocks noGrp="1"/>
          </p:cNvSpPr>
          <p:nvPr>
            <p:ph idx="1"/>
          </p:nvPr>
        </p:nvSpPr>
        <p:spPr>
          <a:xfrm>
            <a:off x="76200" y="990600"/>
            <a:ext cx="8915400" cy="5715000"/>
          </a:xfrm>
        </p:spPr>
        <p:txBody>
          <a:bodyPr>
            <a:normAutofit fontScale="92500"/>
          </a:bodyPr>
          <a:lstStyle/>
          <a:p>
            <a:pPr>
              <a:spcAft>
                <a:spcPts val="1800"/>
              </a:spcAft>
            </a:pPr>
            <a:r>
              <a:rPr lang="en-US" b="1" dirty="0" smtClean="0"/>
              <a:t>Isaiah </a:t>
            </a:r>
            <a:r>
              <a:rPr lang="en-US" b="1" dirty="0"/>
              <a:t>25:1 </a:t>
            </a:r>
            <a:r>
              <a:rPr lang="en-US" dirty="0" smtClean="0"/>
              <a:t>Wonderful, Faithful plans (</a:t>
            </a:r>
            <a:r>
              <a:rPr lang="en-US" b="1" dirty="0" smtClean="0"/>
              <a:t>Is 26:3</a:t>
            </a:r>
            <a:r>
              <a:rPr lang="en-US" dirty="0" smtClean="0"/>
              <a:t>)</a:t>
            </a:r>
          </a:p>
          <a:p>
            <a:pPr>
              <a:spcAft>
                <a:spcPts val="1800"/>
              </a:spcAft>
            </a:pPr>
            <a:r>
              <a:rPr lang="en-US" b="1" dirty="0" smtClean="0"/>
              <a:t>Genesis 45:4-7   </a:t>
            </a:r>
            <a:r>
              <a:rPr lang="en-US" dirty="0" smtClean="0"/>
              <a:t>God sent me ahead of you</a:t>
            </a:r>
          </a:p>
          <a:p>
            <a:pPr>
              <a:spcAft>
                <a:spcPts val="1800"/>
              </a:spcAft>
            </a:pPr>
            <a:r>
              <a:rPr lang="en-US" b="1" dirty="0"/>
              <a:t>Esther 4:14 </a:t>
            </a:r>
            <a:endParaRPr lang="en-US" b="1" dirty="0" smtClean="0"/>
          </a:p>
          <a:p>
            <a:pPr lvl="1">
              <a:spcAft>
                <a:spcPts val="1800"/>
              </a:spcAft>
            </a:pPr>
            <a:r>
              <a:rPr lang="en-US" dirty="0" smtClean="0"/>
              <a:t>We may be in </a:t>
            </a:r>
            <a:r>
              <a:rPr lang="en-US" dirty="0"/>
              <a:t>the right place at the right </a:t>
            </a:r>
            <a:r>
              <a:rPr lang="en-US" dirty="0" smtClean="0"/>
              <a:t>time</a:t>
            </a:r>
          </a:p>
          <a:p>
            <a:pPr lvl="1">
              <a:spcAft>
                <a:spcPts val="1800"/>
              </a:spcAft>
            </a:pPr>
            <a:r>
              <a:rPr lang="en-US" dirty="0" smtClean="0"/>
              <a:t>Even if we don’t act perfectly, God will still accomplish His purpose</a:t>
            </a:r>
          </a:p>
          <a:p>
            <a:pPr>
              <a:spcAft>
                <a:spcPts val="1800"/>
              </a:spcAft>
            </a:pPr>
            <a:r>
              <a:rPr lang="en-US" b="1" dirty="0" smtClean="0"/>
              <a:t>Philippians 4:6,7  </a:t>
            </a:r>
            <a:r>
              <a:rPr lang="en-US" dirty="0" smtClean="0"/>
              <a:t>Don’t be anxious – pray</a:t>
            </a:r>
          </a:p>
          <a:p>
            <a:pPr>
              <a:spcAft>
                <a:spcPts val="1800"/>
              </a:spcAft>
            </a:pPr>
            <a:r>
              <a:rPr lang="en-US" b="1" dirty="0" smtClean="0"/>
              <a:t>Romans </a:t>
            </a:r>
            <a:r>
              <a:rPr lang="en-US" b="1" dirty="0" smtClean="0"/>
              <a:t>8:28,29  </a:t>
            </a:r>
            <a:r>
              <a:rPr lang="en-US" dirty="0" smtClean="0"/>
              <a:t>God will work it together for good</a:t>
            </a:r>
          </a:p>
        </p:txBody>
      </p:sp>
    </p:spTree>
    <p:extLst>
      <p:ext uri="{BB962C8B-B14F-4D97-AF65-F5344CB8AC3E}">
        <p14:creationId xmlns:p14="http://schemas.microsoft.com/office/powerpoint/2010/main" val="816201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fontScale="90000"/>
          </a:bodyPr>
          <a:lstStyle/>
          <a:p>
            <a:r>
              <a:rPr lang="en-US" u="sng" dirty="0" smtClean="0"/>
              <a:t>Trust in the Lord to Guide Your Steps</a:t>
            </a:r>
          </a:p>
        </p:txBody>
      </p:sp>
      <p:sp>
        <p:nvSpPr>
          <p:cNvPr id="3" name="Content Placeholder 2"/>
          <p:cNvSpPr>
            <a:spLocks noGrp="1"/>
          </p:cNvSpPr>
          <p:nvPr>
            <p:ph idx="1"/>
          </p:nvPr>
        </p:nvSpPr>
        <p:spPr>
          <a:xfrm>
            <a:off x="76200" y="990600"/>
            <a:ext cx="8915400" cy="5715000"/>
          </a:xfrm>
        </p:spPr>
        <p:txBody>
          <a:bodyPr>
            <a:normAutofit/>
          </a:bodyPr>
          <a:lstStyle/>
          <a:p>
            <a:pPr>
              <a:spcAft>
                <a:spcPts val="1800"/>
              </a:spcAft>
            </a:pPr>
            <a:r>
              <a:rPr lang="en-US" b="1" dirty="0" smtClean="0"/>
              <a:t>Proverbs 3:5,6  </a:t>
            </a:r>
            <a:r>
              <a:rPr lang="en-US" dirty="0" smtClean="0"/>
              <a:t>What is most important: trust or understanding?</a:t>
            </a:r>
          </a:p>
          <a:p>
            <a:pPr>
              <a:spcAft>
                <a:spcPts val="1800"/>
              </a:spcAft>
            </a:pPr>
            <a:r>
              <a:rPr lang="en-US" b="1" dirty="0"/>
              <a:t>Psalm 32:8-10 </a:t>
            </a:r>
            <a:r>
              <a:rPr lang="en-US" b="1" dirty="0" smtClean="0"/>
              <a:t> </a:t>
            </a:r>
            <a:r>
              <a:rPr lang="en-US" dirty="0" smtClean="0"/>
              <a:t>Who?  “the one who trusts in Him”</a:t>
            </a:r>
          </a:p>
          <a:p>
            <a:pPr>
              <a:spcAft>
                <a:spcPts val="1800"/>
              </a:spcAft>
            </a:pPr>
            <a:r>
              <a:rPr lang="en-US" b="1" dirty="0" smtClean="0"/>
              <a:t>Psalm 25:9  </a:t>
            </a:r>
            <a:r>
              <a:rPr lang="en-US" dirty="0" smtClean="0"/>
              <a:t>Who?  “the humble” (God is God, and I am not)</a:t>
            </a:r>
          </a:p>
          <a:p>
            <a:pPr>
              <a:spcAft>
                <a:spcPts val="1800"/>
              </a:spcAft>
            </a:pPr>
            <a:r>
              <a:rPr lang="en-US" b="1" dirty="0"/>
              <a:t>Psalm 25:12 </a:t>
            </a:r>
            <a:r>
              <a:rPr lang="en-US" b="1" dirty="0" smtClean="0"/>
              <a:t> </a:t>
            </a:r>
            <a:r>
              <a:rPr lang="en-US" dirty="0" smtClean="0"/>
              <a:t>Who?  “those who fear the Lord”</a:t>
            </a:r>
          </a:p>
          <a:p>
            <a:pPr>
              <a:spcAft>
                <a:spcPts val="1800"/>
              </a:spcAft>
            </a:pPr>
            <a:r>
              <a:rPr lang="en-US" dirty="0" smtClean="0"/>
              <a:t>What/who do you fear the most?  How does your fear control your decisions / actions?</a:t>
            </a:r>
          </a:p>
        </p:txBody>
      </p:sp>
    </p:spTree>
    <p:extLst>
      <p:ext uri="{BB962C8B-B14F-4D97-AF65-F5344CB8AC3E}">
        <p14:creationId xmlns:p14="http://schemas.microsoft.com/office/powerpoint/2010/main" val="1325413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1041</TotalTime>
  <Words>3209</Words>
  <Application>Microsoft Office PowerPoint</Application>
  <PresentationFormat>On-screen Show (4:3)</PresentationFormat>
  <Paragraphs>177</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Arial Narrow</vt:lpstr>
      <vt:lpstr>Calibri</vt:lpstr>
      <vt:lpstr>Wingdings</vt:lpstr>
      <vt:lpstr>Office Theme</vt:lpstr>
      <vt:lpstr>God’s Will for Me</vt:lpstr>
      <vt:lpstr>What is God’s will for my life?</vt:lpstr>
      <vt:lpstr>The Will of God is …</vt:lpstr>
      <vt:lpstr>What is God’s will for my life?</vt:lpstr>
      <vt:lpstr>God’s Will for You: Key Principles</vt:lpstr>
      <vt:lpstr>Will it bring me closer to God? </vt:lpstr>
      <vt:lpstr>The Place God has Chosen for You</vt:lpstr>
      <vt:lpstr>God is in Control – Rest in Him</vt:lpstr>
      <vt:lpstr>Trust in the Lord to Guide Your Steps</vt:lpstr>
      <vt:lpstr>God also cares about what you do (some decision guidelines)</vt:lpstr>
      <vt:lpstr>God’s Will: Review of Key Principles</vt:lpstr>
      <vt:lpstr>God’s Greatest Desire for You: Grow Closer to Him</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God’s Will for Me</dc:title>
  <dc:creator>Multiple Authors</dc:creator>
  <cp:lastModifiedBy>Mark Robnett</cp:lastModifiedBy>
  <cp:revision>36</cp:revision>
  <dcterms:created xsi:type="dcterms:W3CDTF">2020-02-20T01:02:39Z</dcterms:created>
  <dcterms:modified xsi:type="dcterms:W3CDTF">2021-05-02T02:14:33Z</dcterms:modified>
</cp:coreProperties>
</file>