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77" r:id="rId3"/>
    <p:sldId id="278" r:id="rId4"/>
    <p:sldId id="279" r:id="rId5"/>
    <p:sldId id="280" r:id="rId6"/>
    <p:sldId id="282" r:id="rId7"/>
    <p:sldId id="281"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AA43A1-4DF2-4BA6-9E2B-FEC4F0C09851}" type="datetimeFigureOut">
              <a:rPr lang="en-US" smtClean="0"/>
              <a:t>4/18/2021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9255C-F212-4CF0-BE4E-4D06E31894A1}" type="slidenum">
              <a:rPr lang="en-US" smtClean="0"/>
              <a:t>‹#›</a:t>
            </a:fld>
            <a:endParaRPr lang="en-US"/>
          </a:p>
        </p:txBody>
      </p:sp>
    </p:spTree>
    <p:extLst>
      <p:ext uri="{BB962C8B-B14F-4D97-AF65-F5344CB8AC3E}">
        <p14:creationId xmlns:p14="http://schemas.microsoft.com/office/powerpoint/2010/main" val="3406782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88398D-AAF5-4BA6-B353-CECB2A03BA97}"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15392958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8398D-AAF5-4BA6-B353-CECB2A03BA97}"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19275089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8398D-AAF5-4BA6-B353-CECB2A03BA97}"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37082839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8398D-AAF5-4BA6-B353-CECB2A03BA97}"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32071299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88398D-AAF5-4BA6-B353-CECB2A03BA97}"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22718763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88398D-AAF5-4BA6-B353-CECB2A03BA97}"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2734290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88398D-AAF5-4BA6-B353-CECB2A03BA97}" type="datetimeFigureOut">
              <a:rPr lang="en-US" smtClean="0"/>
              <a:t>4/18/2021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3978296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88398D-AAF5-4BA6-B353-CECB2A03BA97}" type="datetimeFigureOut">
              <a:rPr lang="en-US" smtClean="0"/>
              <a:t>4/18/2021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2340027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8398D-AAF5-4BA6-B353-CECB2A03BA97}" type="datetimeFigureOut">
              <a:rPr lang="en-US" smtClean="0"/>
              <a:t>4/18/2021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36250530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88398D-AAF5-4BA6-B353-CECB2A03BA97}"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6845331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88398D-AAF5-4BA6-B353-CECB2A03BA97}"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5B7EB-8FE9-4FF6-8997-6A98842D1F7A}" type="slidenum">
              <a:rPr lang="en-US" smtClean="0"/>
              <a:t>‹#›</a:t>
            </a:fld>
            <a:endParaRPr lang="en-US"/>
          </a:p>
        </p:txBody>
      </p:sp>
    </p:spTree>
    <p:extLst>
      <p:ext uri="{BB962C8B-B14F-4D97-AF65-F5344CB8AC3E}">
        <p14:creationId xmlns:p14="http://schemas.microsoft.com/office/powerpoint/2010/main" val="1478063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8398D-AAF5-4BA6-B353-CECB2A03BA97}" type="datetimeFigureOut">
              <a:rPr lang="en-US" smtClean="0"/>
              <a:t>4/18/2021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5B7EB-8FE9-4FF6-8997-6A98842D1F7A}" type="slidenum">
              <a:rPr lang="en-US" smtClean="0"/>
              <a:t>‹#›</a:t>
            </a:fld>
            <a:endParaRPr lang="en-US"/>
          </a:p>
        </p:txBody>
      </p:sp>
    </p:spTree>
    <p:extLst>
      <p:ext uri="{BB962C8B-B14F-4D97-AF65-F5344CB8AC3E}">
        <p14:creationId xmlns:p14="http://schemas.microsoft.com/office/powerpoint/2010/main" val="2600649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229600" cy="1543050"/>
          </a:xfrm>
        </p:spPr>
        <p:txBody>
          <a:bodyPr>
            <a:noAutofit/>
          </a:bodyPr>
          <a:lstStyle/>
          <a:p>
            <a:r>
              <a:rPr lang="en-US" sz="4800" b="1" dirty="0" smtClean="0"/>
              <a:t>What does the Bible say</a:t>
            </a:r>
            <a:br>
              <a:rPr lang="en-US" sz="4800" b="1" dirty="0" smtClean="0"/>
            </a:br>
            <a:r>
              <a:rPr lang="en-US" sz="4800" b="1" dirty="0" smtClean="0"/>
              <a:t>about Heaven and Hell?</a:t>
            </a:r>
            <a:endParaRPr lang="en-US" sz="4800" b="1" dirty="0"/>
          </a:p>
        </p:txBody>
      </p:sp>
      <p:sp>
        <p:nvSpPr>
          <p:cNvPr id="3" name="Subtitle 2"/>
          <p:cNvSpPr>
            <a:spLocks noGrp="1"/>
          </p:cNvSpPr>
          <p:nvPr>
            <p:ph type="subTitle" idx="1"/>
          </p:nvPr>
        </p:nvSpPr>
        <p:spPr/>
        <p:txBody>
          <a:bodyPr/>
          <a:lstStyle/>
          <a:p>
            <a:r>
              <a:rPr lang="en-US" dirty="0" smtClean="0"/>
              <a:t>Two destinies…</a:t>
            </a:r>
            <a:endParaRPr lang="en-US" dirty="0"/>
          </a:p>
        </p:txBody>
      </p:sp>
    </p:spTree>
    <p:extLst>
      <p:ext uri="{BB962C8B-B14F-4D97-AF65-F5344CB8AC3E}">
        <p14:creationId xmlns:p14="http://schemas.microsoft.com/office/powerpoint/2010/main" val="356351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01762"/>
          </a:xfrm>
        </p:spPr>
        <p:txBody>
          <a:bodyPr>
            <a:normAutofit/>
          </a:bodyPr>
          <a:lstStyle/>
          <a:p>
            <a:r>
              <a:rPr lang="en-US" sz="4800" b="1" u="sng" dirty="0" smtClean="0"/>
              <a:t>Life after Death</a:t>
            </a:r>
            <a:endParaRPr lang="en-US" sz="4800" dirty="0"/>
          </a:p>
        </p:txBody>
      </p:sp>
      <p:sp>
        <p:nvSpPr>
          <p:cNvPr id="4" name="Content Placeholder 3"/>
          <p:cNvSpPr>
            <a:spLocks noGrp="1"/>
          </p:cNvSpPr>
          <p:nvPr>
            <p:ph idx="1"/>
          </p:nvPr>
        </p:nvSpPr>
        <p:spPr>
          <a:xfrm>
            <a:off x="228600" y="1447800"/>
            <a:ext cx="8686800" cy="5105400"/>
          </a:xfrm>
        </p:spPr>
        <p:txBody>
          <a:bodyPr>
            <a:normAutofit fontScale="92500" lnSpcReduction="10000"/>
          </a:bodyPr>
          <a:lstStyle/>
          <a:p>
            <a:pPr>
              <a:spcAft>
                <a:spcPts val="600"/>
              </a:spcAft>
            </a:pPr>
            <a:r>
              <a:rPr lang="en-US" dirty="0" smtClean="0"/>
              <a:t>“If </a:t>
            </a:r>
            <a:r>
              <a:rPr lang="en-US" dirty="0"/>
              <a:t>I am to live in the flesh, that means fruitful labor for me. Yet which I shall choose I cannot tell.</a:t>
            </a:r>
            <a:r>
              <a:rPr lang="en-US" b="1" baseline="30000" dirty="0"/>
              <a:t> </a:t>
            </a:r>
            <a:r>
              <a:rPr lang="en-US" b="1" baseline="30000" dirty="0" smtClean="0"/>
              <a:t> </a:t>
            </a:r>
            <a:r>
              <a:rPr lang="en-US" dirty="0"/>
              <a:t>I am hard pressed between the two. My desire is to </a:t>
            </a:r>
            <a:r>
              <a:rPr lang="en-US" u="sng" dirty="0"/>
              <a:t>depart and be with Christ</a:t>
            </a:r>
            <a:r>
              <a:rPr lang="en-US" dirty="0"/>
              <a:t>, for that is far </a:t>
            </a:r>
            <a:r>
              <a:rPr lang="en-US" dirty="0" smtClean="0"/>
              <a:t>better.”  </a:t>
            </a:r>
            <a:r>
              <a:rPr lang="en-US" sz="2600" dirty="0" smtClean="0"/>
              <a:t>Philippians 1:22,23</a:t>
            </a:r>
          </a:p>
          <a:p>
            <a:pPr>
              <a:spcAft>
                <a:spcPts val="600"/>
              </a:spcAft>
            </a:pPr>
            <a:r>
              <a:rPr lang="en-US" dirty="0" smtClean="0"/>
              <a:t>“</a:t>
            </a:r>
            <a:r>
              <a:rPr lang="en-US" dirty="0"/>
              <a:t>Yes, we are of good courage, and we would rather be </a:t>
            </a:r>
            <a:r>
              <a:rPr lang="en-US" u="sng" dirty="0"/>
              <a:t>away from the body and at home with the </a:t>
            </a:r>
            <a:r>
              <a:rPr lang="en-US" u="sng" dirty="0" smtClean="0"/>
              <a:t>Lord</a:t>
            </a:r>
            <a:r>
              <a:rPr lang="en-US" dirty="0" smtClean="0"/>
              <a:t>.” </a:t>
            </a:r>
            <a:r>
              <a:rPr lang="en-US" sz="2600" dirty="0" smtClean="0"/>
              <a:t>1Corinthians 5:8</a:t>
            </a:r>
          </a:p>
          <a:p>
            <a:pPr>
              <a:spcAft>
                <a:spcPts val="600"/>
              </a:spcAft>
            </a:pPr>
            <a:r>
              <a:rPr lang="en-US" dirty="0" smtClean="0"/>
              <a:t>At the point of death, </a:t>
            </a:r>
            <a:r>
              <a:rPr lang="en-US" u="sng" dirty="0" smtClean="0"/>
              <a:t>the spirit</a:t>
            </a:r>
            <a:r>
              <a:rPr lang="en-US" dirty="0" smtClean="0"/>
              <a:t> of a Christian immediately goes to be with Christ. </a:t>
            </a:r>
            <a:r>
              <a:rPr lang="en-US" sz="2600" dirty="0" smtClean="0"/>
              <a:t>(2 Corinthians 5:2-5)</a:t>
            </a:r>
            <a:endParaRPr lang="en-US" dirty="0" smtClean="0"/>
          </a:p>
          <a:p>
            <a:pPr>
              <a:spcAft>
                <a:spcPts val="600"/>
              </a:spcAft>
            </a:pPr>
            <a:r>
              <a:rPr lang="en-US" dirty="0" smtClean="0"/>
              <a:t>This is </a:t>
            </a:r>
            <a:r>
              <a:rPr lang="en-US" b="1" dirty="0" smtClean="0"/>
              <a:t>Life after Death</a:t>
            </a:r>
            <a:r>
              <a:rPr lang="en-US" dirty="0" smtClean="0"/>
              <a:t>.</a:t>
            </a:r>
            <a:endParaRPr lang="en-US" sz="2600" dirty="0"/>
          </a:p>
        </p:txBody>
      </p:sp>
    </p:spTree>
    <p:extLst>
      <p:ext uri="{BB962C8B-B14F-4D97-AF65-F5344CB8AC3E}">
        <p14:creationId xmlns:p14="http://schemas.microsoft.com/office/powerpoint/2010/main" val="1456814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normAutofit/>
          </a:bodyPr>
          <a:lstStyle/>
          <a:p>
            <a:r>
              <a:rPr lang="en-US" sz="4800" b="1" u="sng" dirty="0" smtClean="0"/>
              <a:t>Life after Life after Death</a:t>
            </a:r>
            <a:endParaRPr lang="en-US" sz="4800" dirty="0"/>
          </a:p>
        </p:txBody>
      </p:sp>
      <p:sp>
        <p:nvSpPr>
          <p:cNvPr id="4" name="Content Placeholder 3"/>
          <p:cNvSpPr>
            <a:spLocks noGrp="1"/>
          </p:cNvSpPr>
          <p:nvPr>
            <p:ph idx="1"/>
          </p:nvPr>
        </p:nvSpPr>
        <p:spPr>
          <a:xfrm>
            <a:off x="228600" y="1143000"/>
            <a:ext cx="8686800" cy="5410200"/>
          </a:xfrm>
        </p:spPr>
        <p:txBody>
          <a:bodyPr>
            <a:normAutofit fontScale="92500" lnSpcReduction="20000"/>
          </a:bodyPr>
          <a:lstStyle/>
          <a:p>
            <a:pPr>
              <a:spcAft>
                <a:spcPts val="600"/>
              </a:spcAft>
            </a:pPr>
            <a:r>
              <a:rPr lang="en-US" dirty="0" smtClean="0"/>
              <a:t>Your body is important:</a:t>
            </a:r>
          </a:p>
          <a:p>
            <a:pPr>
              <a:spcAft>
                <a:spcPts val="600"/>
              </a:spcAft>
            </a:pPr>
            <a:r>
              <a:rPr lang="en-US" dirty="0" smtClean="0"/>
              <a:t>“Now </a:t>
            </a:r>
            <a:r>
              <a:rPr lang="en-US" dirty="0"/>
              <a:t>may the God of peace himself sanctify you completely, and may your whole </a:t>
            </a:r>
            <a:r>
              <a:rPr lang="en-US" b="1" u="sng" dirty="0"/>
              <a:t>spirit</a:t>
            </a:r>
            <a:r>
              <a:rPr lang="en-US" b="1" dirty="0"/>
              <a:t> and </a:t>
            </a:r>
            <a:r>
              <a:rPr lang="en-US" b="1" u="sng" dirty="0"/>
              <a:t>soul</a:t>
            </a:r>
            <a:r>
              <a:rPr lang="en-US" b="1" dirty="0"/>
              <a:t> and </a:t>
            </a:r>
            <a:r>
              <a:rPr lang="en-US" b="1" u="sng" dirty="0"/>
              <a:t>body</a:t>
            </a:r>
            <a:r>
              <a:rPr lang="en-US" dirty="0"/>
              <a:t> be kept blameless at the coming of our Lord Jesus Christ</a:t>
            </a:r>
            <a:r>
              <a:rPr lang="en-US" dirty="0" smtClean="0"/>
              <a:t>.” </a:t>
            </a:r>
            <a:r>
              <a:rPr lang="en-US" sz="2600" dirty="0" smtClean="0"/>
              <a:t>1 Thessalonians 5:23</a:t>
            </a:r>
            <a:endParaRPr lang="en-US" dirty="0"/>
          </a:p>
          <a:p>
            <a:pPr>
              <a:spcAft>
                <a:spcPts val="600"/>
              </a:spcAft>
            </a:pPr>
            <a:r>
              <a:rPr lang="en-US" dirty="0" smtClean="0"/>
              <a:t>“</a:t>
            </a:r>
            <a:r>
              <a:rPr lang="en-US" dirty="0"/>
              <a:t>Though our </a:t>
            </a:r>
            <a:r>
              <a:rPr lang="en-US" u="sng" dirty="0"/>
              <a:t>outer </a:t>
            </a:r>
            <a:r>
              <a:rPr lang="en-US" u="sng" dirty="0" smtClean="0"/>
              <a:t>self </a:t>
            </a:r>
            <a:r>
              <a:rPr lang="en-US" u="sng" dirty="0"/>
              <a:t>is wasting away</a:t>
            </a:r>
            <a:r>
              <a:rPr lang="en-US" dirty="0"/>
              <a:t>, our inner self is being renewed day by day. </a:t>
            </a:r>
            <a:r>
              <a:rPr lang="en-US" dirty="0" smtClean="0"/>
              <a:t>For </a:t>
            </a:r>
            <a:r>
              <a:rPr lang="en-US" dirty="0"/>
              <a:t>this light momentary affliction is preparing for us an eternal weight of glory beyond all comparison. </a:t>
            </a:r>
            <a:r>
              <a:rPr lang="en-US" dirty="0" smtClean="0"/>
              <a:t>For </a:t>
            </a:r>
            <a:r>
              <a:rPr lang="en-US" dirty="0"/>
              <a:t>we know that if </a:t>
            </a:r>
            <a:r>
              <a:rPr lang="en-US" u="sng" dirty="0"/>
              <a:t>the tent that is our earthly home</a:t>
            </a:r>
            <a:r>
              <a:rPr lang="en-US" dirty="0"/>
              <a:t> is destroyed, </a:t>
            </a:r>
            <a:r>
              <a:rPr lang="en-US" u="sng" dirty="0"/>
              <a:t>we have a building from God</a:t>
            </a:r>
            <a:r>
              <a:rPr lang="en-US" dirty="0"/>
              <a:t>, a house not made with hands, </a:t>
            </a:r>
            <a:r>
              <a:rPr lang="en-US" u="sng" dirty="0"/>
              <a:t>eternal</a:t>
            </a:r>
            <a:r>
              <a:rPr lang="en-US" dirty="0"/>
              <a:t> in the heavens</a:t>
            </a:r>
            <a:r>
              <a:rPr lang="en-US" dirty="0" smtClean="0"/>
              <a:t>.” </a:t>
            </a:r>
            <a:r>
              <a:rPr lang="en-US" sz="2600" dirty="0" smtClean="0"/>
              <a:t>1Corinthians 4:16,17; 5:1</a:t>
            </a:r>
          </a:p>
        </p:txBody>
      </p:sp>
    </p:spTree>
    <p:extLst>
      <p:ext uri="{BB962C8B-B14F-4D97-AF65-F5344CB8AC3E}">
        <p14:creationId xmlns:p14="http://schemas.microsoft.com/office/powerpoint/2010/main" val="23368474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normAutofit/>
          </a:bodyPr>
          <a:lstStyle/>
          <a:p>
            <a:r>
              <a:rPr lang="en-US" sz="4800" b="1" u="sng" dirty="0" smtClean="0"/>
              <a:t>Life after Life after Death</a:t>
            </a:r>
            <a:endParaRPr lang="en-US" sz="4800" dirty="0"/>
          </a:p>
        </p:txBody>
      </p:sp>
      <p:sp>
        <p:nvSpPr>
          <p:cNvPr id="4" name="Content Placeholder 3"/>
          <p:cNvSpPr>
            <a:spLocks noGrp="1"/>
          </p:cNvSpPr>
          <p:nvPr>
            <p:ph idx="1"/>
          </p:nvPr>
        </p:nvSpPr>
        <p:spPr>
          <a:xfrm>
            <a:off x="228600" y="1143000"/>
            <a:ext cx="8763000" cy="5715000"/>
          </a:xfrm>
        </p:spPr>
        <p:txBody>
          <a:bodyPr>
            <a:normAutofit fontScale="92500" lnSpcReduction="20000"/>
          </a:bodyPr>
          <a:lstStyle/>
          <a:p>
            <a:pPr>
              <a:spcAft>
                <a:spcPts val="600"/>
              </a:spcAft>
            </a:pPr>
            <a:r>
              <a:rPr lang="en-US" dirty="0" smtClean="0"/>
              <a:t>The Christian hope includes a body:</a:t>
            </a:r>
          </a:p>
          <a:p>
            <a:pPr>
              <a:spcAft>
                <a:spcPts val="600"/>
              </a:spcAft>
            </a:pPr>
            <a:r>
              <a:rPr lang="en-US" dirty="0"/>
              <a:t>“So will it be with the resurrection of the dead. </a:t>
            </a:r>
            <a:r>
              <a:rPr lang="en-US" u="sng" dirty="0"/>
              <a:t>The body</a:t>
            </a:r>
            <a:r>
              <a:rPr lang="en-US" dirty="0"/>
              <a:t> that is sown is perishable, it is </a:t>
            </a:r>
            <a:r>
              <a:rPr lang="en-US" u="sng" dirty="0"/>
              <a:t>raised imperishable</a:t>
            </a:r>
            <a:r>
              <a:rPr lang="en-US" dirty="0"/>
              <a:t>; </a:t>
            </a:r>
            <a:r>
              <a:rPr lang="en-US" dirty="0" smtClean="0"/>
              <a:t>it </a:t>
            </a:r>
            <a:r>
              <a:rPr lang="en-US" dirty="0"/>
              <a:t>is sown in dishonor, it is raised in glory; it is sown in weakness, it is raised in power; </a:t>
            </a:r>
            <a:r>
              <a:rPr lang="en-US" dirty="0" smtClean="0"/>
              <a:t>it </a:t>
            </a:r>
            <a:r>
              <a:rPr lang="en-US" dirty="0"/>
              <a:t>is sown a natural body, it is raised a spiritual </a:t>
            </a:r>
            <a:r>
              <a:rPr lang="en-US" dirty="0" smtClean="0"/>
              <a:t>body.”   </a:t>
            </a:r>
            <a:r>
              <a:rPr lang="en-US" sz="2600" dirty="0" smtClean="0"/>
              <a:t>1 Corinthians 15:42-44</a:t>
            </a:r>
            <a:endParaRPr lang="en-US" dirty="0"/>
          </a:p>
          <a:p>
            <a:pPr>
              <a:spcAft>
                <a:spcPts val="600"/>
              </a:spcAft>
            </a:pPr>
            <a:r>
              <a:rPr lang="en-US" dirty="0"/>
              <a:t>“For the Lord himself will descend from heaven with a cry of command, with the voice of an archangel, and with the sound of the trumpet of God. And </a:t>
            </a:r>
            <a:r>
              <a:rPr lang="en-US" u="sng" dirty="0"/>
              <a:t>the dead in Christ will rise first</a:t>
            </a:r>
            <a:r>
              <a:rPr lang="en-US" dirty="0"/>
              <a:t>. </a:t>
            </a:r>
            <a:r>
              <a:rPr lang="en-US" dirty="0" smtClean="0"/>
              <a:t> </a:t>
            </a:r>
            <a:r>
              <a:rPr lang="en-US" dirty="0"/>
              <a:t>Then we who are alive, who are left, </a:t>
            </a:r>
            <a:r>
              <a:rPr lang="en-US" u="sng" dirty="0"/>
              <a:t>will be caught up together</a:t>
            </a:r>
            <a:r>
              <a:rPr lang="en-US" dirty="0"/>
              <a:t> with them in the clouds to meet the Lord in the air, and </a:t>
            </a:r>
            <a:r>
              <a:rPr lang="en-US" u="sng" dirty="0"/>
              <a:t>so we will always be with the Lord</a:t>
            </a:r>
            <a:r>
              <a:rPr lang="en-US" dirty="0"/>
              <a:t>. ” </a:t>
            </a:r>
            <a:r>
              <a:rPr lang="en-US" sz="2600" dirty="0" smtClean="0"/>
              <a:t>1Thessalonians 4:16,17</a:t>
            </a:r>
          </a:p>
        </p:txBody>
      </p:sp>
    </p:spTree>
    <p:extLst>
      <p:ext uri="{BB962C8B-B14F-4D97-AF65-F5344CB8AC3E}">
        <p14:creationId xmlns:p14="http://schemas.microsoft.com/office/powerpoint/2010/main" val="4717251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838200"/>
          </a:xfrm>
        </p:spPr>
        <p:txBody>
          <a:bodyPr>
            <a:normAutofit/>
          </a:bodyPr>
          <a:lstStyle/>
          <a:p>
            <a:r>
              <a:rPr lang="en-US" sz="4800" b="1" u="sng" dirty="0" smtClean="0"/>
              <a:t>Life after Life after Death</a:t>
            </a:r>
            <a:endParaRPr lang="en-US" sz="4800" dirty="0"/>
          </a:p>
        </p:txBody>
      </p:sp>
      <p:sp>
        <p:nvSpPr>
          <p:cNvPr id="4" name="Content Placeholder 3"/>
          <p:cNvSpPr>
            <a:spLocks noGrp="1"/>
          </p:cNvSpPr>
          <p:nvPr>
            <p:ph idx="1"/>
          </p:nvPr>
        </p:nvSpPr>
        <p:spPr>
          <a:xfrm>
            <a:off x="0" y="914400"/>
            <a:ext cx="8991600" cy="5943600"/>
          </a:xfrm>
        </p:spPr>
        <p:txBody>
          <a:bodyPr>
            <a:normAutofit fontScale="85000" lnSpcReduction="10000"/>
          </a:bodyPr>
          <a:lstStyle/>
          <a:p>
            <a:pPr>
              <a:spcAft>
                <a:spcPts val="600"/>
              </a:spcAft>
            </a:pPr>
            <a:r>
              <a:rPr lang="en-US" b="1" dirty="0" smtClean="0"/>
              <a:t>We </a:t>
            </a:r>
            <a:r>
              <a:rPr lang="en-US" b="1" dirty="0"/>
              <a:t>need a new body </a:t>
            </a:r>
            <a:r>
              <a:rPr lang="en-US" b="1" dirty="0" smtClean="0"/>
              <a:t>to survive in the presence of God!</a:t>
            </a:r>
            <a:r>
              <a:rPr lang="en-US" dirty="0" smtClean="0"/>
              <a:t> “And </a:t>
            </a:r>
            <a:r>
              <a:rPr lang="en-US" dirty="0"/>
              <a:t>one called to another and said</a:t>
            </a:r>
            <a:r>
              <a:rPr lang="en-US" dirty="0" smtClean="0"/>
              <a:t>: “</a:t>
            </a:r>
            <a:r>
              <a:rPr lang="en-US" u="sng" dirty="0"/>
              <a:t>Holy, holy, holy </a:t>
            </a:r>
            <a:r>
              <a:rPr lang="en-US" dirty="0"/>
              <a:t>is the LORD of hosts</a:t>
            </a:r>
            <a:r>
              <a:rPr lang="en-US" dirty="0" smtClean="0"/>
              <a:t>; </a:t>
            </a:r>
            <a:r>
              <a:rPr lang="en-US" dirty="0"/>
              <a:t>the whole earth is full of his glory</a:t>
            </a:r>
            <a:r>
              <a:rPr lang="en-US" dirty="0" smtClean="0"/>
              <a:t>!”</a:t>
            </a:r>
            <a:r>
              <a:rPr lang="en-US" dirty="0"/>
              <a:t> </a:t>
            </a:r>
            <a:r>
              <a:rPr lang="en-US" dirty="0" smtClean="0"/>
              <a:t>And </a:t>
            </a:r>
            <a:r>
              <a:rPr lang="en-US" dirty="0"/>
              <a:t>the foundations of the thresholds shook at the voice of him who called, and the house was filled with smoke. </a:t>
            </a:r>
            <a:r>
              <a:rPr lang="en-US" dirty="0" smtClean="0"/>
              <a:t> </a:t>
            </a:r>
            <a:r>
              <a:rPr lang="en-US" dirty="0"/>
              <a:t>And I said: “</a:t>
            </a:r>
            <a:r>
              <a:rPr lang="en-US" u="sng" dirty="0"/>
              <a:t>Woe is me! For I am lost</a:t>
            </a:r>
            <a:r>
              <a:rPr lang="en-US" dirty="0"/>
              <a:t>; for I am a man of unclean lips, and I dwell in the midst of a people of unclean lips; for my eyes have seen the King, the LORD of hosts</a:t>
            </a:r>
            <a:r>
              <a:rPr lang="en-US" dirty="0" smtClean="0"/>
              <a:t>!”  </a:t>
            </a:r>
            <a:r>
              <a:rPr lang="en-US" sz="2600" dirty="0" smtClean="0"/>
              <a:t>Isaiah 6:3-5</a:t>
            </a:r>
            <a:endParaRPr lang="en-US" dirty="0"/>
          </a:p>
          <a:p>
            <a:pPr>
              <a:spcAft>
                <a:spcPts val="600"/>
              </a:spcAft>
            </a:pPr>
            <a:r>
              <a:rPr lang="en-US" b="1" dirty="0"/>
              <a:t>We need a new body t</a:t>
            </a:r>
            <a:r>
              <a:rPr lang="en-US" b="1" dirty="0" smtClean="0"/>
              <a:t>o enjoy heaven personally</a:t>
            </a:r>
            <a:r>
              <a:rPr lang="en-US" b="1" dirty="0"/>
              <a:t>!</a:t>
            </a:r>
            <a:r>
              <a:rPr lang="en-US" dirty="0"/>
              <a:t>  “In my Father's house are many rooms. If it were not so, would I have told you that I go to prepare a place for you</a:t>
            </a:r>
            <a:r>
              <a:rPr lang="en-US" dirty="0" smtClean="0"/>
              <a:t>?  </a:t>
            </a:r>
            <a:r>
              <a:rPr lang="en-US" dirty="0"/>
              <a:t>And if I go and prepare a place for you, I will come again and will take you to myself, that where I am you may be also</a:t>
            </a:r>
            <a:r>
              <a:rPr lang="en-US" dirty="0" smtClean="0"/>
              <a:t>.”       </a:t>
            </a:r>
            <a:r>
              <a:rPr lang="en-US" sz="2600" dirty="0" smtClean="0"/>
              <a:t>John 14:1-3</a:t>
            </a:r>
          </a:p>
          <a:p>
            <a:pPr>
              <a:spcAft>
                <a:spcPts val="600"/>
              </a:spcAft>
            </a:pPr>
            <a:r>
              <a:rPr lang="en-US" b="1" dirty="0"/>
              <a:t>This is Life after Life after </a:t>
            </a:r>
            <a:r>
              <a:rPr lang="en-US" b="1" dirty="0" smtClean="0"/>
              <a:t>Death.</a:t>
            </a:r>
            <a:endParaRPr lang="en-US" b="1" dirty="0"/>
          </a:p>
        </p:txBody>
      </p:sp>
    </p:spTree>
    <p:extLst>
      <p:ext uri="{BB962C8B-B14F-4D97-AF65-F5344CB8AC3E}">
        <p14:creationId xmlns:p14="http://schemas.microsoft.com/office/powerpoint/2010/main" val="31518713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What is Heaven Like?</a:t>
            </a:r>
            <a:endParaRPr lang="en-US" sz="4800" b="1" u="sng" dirty="0"/>
          </a:p>
        </p:txBody>
      </p:sp>
      <p:sp>
        <p:nvSpPr>
          <p:cNvPr id="3" name="Content Placeholder 2"/>
          <p:cNvSpPr>
            <a:spLocks noGrp="1"/>
          </p:cNvSpPr>
          <p:nvPr>
            <p:ph idx="1"/>
          </p:nvPr>
        </p:nvSpPr>
        <p:spPr>
          <a:xfrm>
            <a:off x="76200" y="1066800"/>
            <a:ext cx="8915400" cy="5562600"/>
          </a:xfrm>
        </p:spPr>
        <p:txBody>
          <a:bodyPr>
            <a:normAutofit/>
          </a:bodyPr>
          <a:lstStyle/>
          <a:p>
            <a:pPr>
              <a:spcAft>
                <a:spcPts val="600"/>
              </a:spcAft>
            </a:pPr>
            <a:r>
              <a:rPr lang="en-US" dirty="0" smtClean="0"/>
              <a:t>The most important fact:  God is there!</a:t>
            </a:r>
          </a:p>
          <a:p>
            <a:pPr>
              <a:spcAft>
                <a:spcPts val="600"/>
              </a:spcAft>
            </a:pPr>
            <a:r>
              <a:rPr lang="en-US" dirty="0" smtClean="0"/>
              <a:t>“And </a:t>
            </a:r>
            <a:r>
              <a:rPr lang="en-US" dirty="0"/>
              <a:t>I heard a loud voice from the throne saying, </a:t>
            </a:r>
            <a:r>
              <a:rPr lang="en-US" dirty="0" smtClean="0"/>
              <a:t>‘Behold</a:t>
            </a:r>
            <a:r>
              <a:rPr lang="en-US" dirty="0"/>
              <a:t>, the </a:t>
            </a:r>
            <a:r>
              <a:rPr lang="en-US" u="sng" dirty="0"/>
              <a:t>dwelling </a:t>
            </a:r>
            <a:r>
              <a:rPr lang="en-US" u="sng" dirty="0" smtClean="0"/>
              <a:t>place </a:t>
            </a:r>
            <a:r>
              <a:rPr lang="en-US" u="sng" dirty="0"/>
              <a:t>of God</a:t>
            </a:r>
            <a:r>
              <a:rPr lang="en-US" dirty="0"/>
              <a:t> is with man. He will dwell with them, and they will be his </a:t>
            </a:r>
            <a:r>
              <a:rPr lang="en-US" dirty="0" smtClean="0"/>
              <a:t>people, </a:t>
            </a:r>
            <a:r>
              <a:rPr lang="en-US" dirty="0"/>
              <a:t>and God himself will be with them as their God</a:t>
            </a:r>
            <a:r>
              <a:rPr lang="en-US" dirty="0" smtClean="0"/>
              <a:t>.’”  </a:t>
            </a:r>
            <a:r>
              <a:rPr lang="en-US" sz="2400" dirty="0" smtClean="0"/>
              <a:t>Revelation 21:3</a:t>
            </a:r>
            <a:endParaRPr lang="en-US" dirty="0" smtClean="0"/>
          </a:p>
          <a:p>
            <a:pPr>
              <a:spcAft>
                <a:spcPts val="600"/>
              </a:spcAft>
            </a:pPr>
            <a:r>
              <a:rPr lang="en-US" dirty="0" smtClean="0"/>
              <a:t>“For </a:t>
            </a:r>
            <a:r>
              <a:rPr lang="en-US" dirty="0"/>
              <a:t>a day in your courts is </a:t>
            </a:r>
            <a:r>
              <a:rPr lang="en-US" dirty="0" smtClean="0"/>
              <a:t>better than </a:t>
            </a:r>
            <a:r>
              <a:rPr lang="en-US" dirty="0"/>
              <a:t>a thousand elsewhere</a:t>
            </a:r>
            <a:r>
              <a:rPr lang="en-US" dirty="0" smtClean="0"/>
              <a:t>. I </a:t>
            </a:r>
            <a:r>
              <a:rPr lang="en-US" dirty="0"/>
              <a:t>would rather be a doorkeeper </a:t>
            </a:r>
            <a:r>
              <a:rPr lang="en-US" u="sng" dirty="0"/>
              <a:t>in the house of my </a:t>
            </a:r>
            <a:r>
              <a:rPr lang="en-US" u="sng" dirty="0" smtClean="0"/>
              <a:t>God</a:t>
            </a:r>
            <a:r>
              <a:rPr lang="en-US" dirty="0" smtClean="0"/>
              <a:t> than </a:t>
            </a:r>
            <a:r>
              <a:rPr lang="en-US" dirty="0"/>
              <a:t>dwell in the tents of wickedness</a:t>
            </a:r>
            <a:r>
              <a:rPr lang="en-US" dirty="0" smtClean="0"/>
              <a:t>.”  </a:t>
            </a:r>
            <a:r>
              <a:rPr lang="en-US" sz="2400" dirty="0" smtClean="0"/>
              <a:t>Psalm 84:10</a:t>
            </a:r>
            <a:endParaRPr lang="en-US" dirty="0"/>
          </a:p>
        </p:txBody>
      </p:sp>
    </p:spTree>
    <p:extLst>
      <p:ext uri="{BB962C8B-B14F-4D97-AF65-F5344CB8AC3E}">
        <p14:creationId xmlns:p14="http://schemas.microsoft.com/office/powerpoint/2010/main" val="3373139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What is Heaven Like?</a:t>
            </a:r>
            <a:endParaRPr lang="en-US" sz="4800" b="1" u="sng" dirty="0"/>
          </a:p>
        </p:txBody>
      </p:sp>
      <p:sp>
        <p:nvSpPr>
          <p:cNvPr id="3" name="Content Placeholder 2"/>
          <p:cNvSpPr>
            <a:spLocks noGrp="1"/>
          </p:cNvSpPr>
          <p:nvPr>
            <p:ph idx="1"/>
          </p:nvPr>
        </p:nvSpPr>
        <p:spPr>
          <a:xfrm>
            <a:off x="76200" y="1066800"/>
            <a:ext cx="8915400" cy="5562600"/>
          </a:xfrm>
        </p:spPr>
        <p:txBody>
          <a:bodyPr>
            <a:normAutofit lnSpcReduction="10000"/>
          </a:bodyPr>
          <a:lstStyle/>
          <a:p>
            <a:pPr>
              <a:spcAft>
                <a:spcPts val="600"/>
              </a:spcAft>
            </a:pPr>
            <a:r>
              <a:rPr lang="en-US" dirty="0" smtClean="0"/>
              <a:t>Everything will be perfectly restored:</a:t>
            </a:r>
          </a:p>
          <a:p>
            <a:pPr>
              <a:spcAft>
                <a:spcPts val="600"/>
              </a:spcAft>
            </a:pPr>
            <a:r>
              <a:rPr lang="en-US" dirty="0"/>
              <a:t>“He will wipe away every tear from their eyes, and death shall be no more, neither shall there be mourning, nor crying, nor pain anymore, for the former things have passed away</a:t>
            </a:r>
            <a:r>
              <a:rPr lang="en-US" dirty="0" smtClean="0"/>
              <a:t>.  And </a:t>
            </a:r>
            <a:r>
              <a:rPr lang="en-US" dirty="0"/>
              <a:t>he who was seated on the throne said, </a:t>
            </a:r>
            <a:r>
              <a:rPr lang="en-US" dirty="0" smtClean="0"/>
              <a:t>‘Behold</a:t>
            </a:r>
            <a:r>
              <a:rPr lang="en-US" dirty="0"/>
              <a:t>, </a:t>
            </a:r>
            <a:r>
              <a:rPr lang="en-US" u="sng" dirty="0"/>
              <a:t>I am making all things </a:t>
            </a:r>
            <a:r>
              <a:rPr lang="en-US" u="sng" dirty="0" smtClean="0"/>
              <a:t>new</a:t>
            </a:r>
            <a:r>
              <a:rPr lang="en-US" dirty="0" smtClean="0"/>
              <a:t>.’”  </a:t>
            </a:r>
            <a:r>
              <a:rPr lang="en-US" sz="2400" dirty="0" smtClean="0"/>
              <a:t>Revelation 21:4,5</a:t>
            </a:r>
            <a:endParaRPr lang="en-US" dirty="0" smtClean="0"/>
          </a:p>
          <a:p>
            <a:pPr>
              <a:spcAft>
                <a:spcPts val="600"/>
              </a:spcAft>
            </a:pPr>
            <a:r>
              <a:rPr lang="en-US" dirty="0" smtClean="0"/>
              <a:t>“But</a:t>
            </a:r>
            <a:r>
              <a:rPr lang="en-US" dirty="0"/>
              <a:t>, as it is written, “What no eye has seen, nor ear heard, nor the heart of man imagined, what God has prepared for those who love </a:t>
            </a:r>
            <a:r>
              <a:rPr lang="en-US" dirty="0" smtClean="0"/>
              <a:t>him.”  </a:t>
            </a:r>
            <a:r>
              <a:rPr lang="en-US" sz="2400" dirty="0" smtClean="0"/>
              <a:t>1Corinthians 2:9</a:t>
            </a:r>
            <a:endParaRPr lang="en-US" dirty="0"/>
          </a:p>
        </p:txBody>
      </p:sp>
    </p:spTree>
    <p:extLst>
      <p:ext uri="{BB962C8B-B14F-4D97-AF65-F5344CB8AC3E}">
        <p14:creationId xmlns:p14="http://schemas.microsoft.com/office/powerpoint/2010/main" val="958605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Who will be in Heaven?</a:t>
            </a:r>
            <a:endParaRPr lang="en-US" sz="4800" b="1" u="sng" dirty="0"/>
          </a:p>
        </p:txBody>
      </p:sp>
      <p:sp>
        <p:nvSpPr>
          <p:cNvPr id="3" name="Content Placeholder 2"/>
          <p:cNvSpPr>
            <a:spLocks noGrp="1"/>
          </p:cNvSpPr>
          <p:nvPr>
            <p:ph idx="1"/>
          </p:nvPr>
        </p:nvSpPr>
        <p:spPr>
          <a:xfrm>
            <a:off x="228600" y="1066800"/>
            <a:ext cx="8763000" cy="5562600"/>
          </a:xfrm>
        </p:spPr>
        <p:txBody>
          <a:bodyPr>
            <a:normAutofit/>
          </a:bodyPr>
          <a:lstStyle/>
          <a:p>
            <a:pPr marL="0" indent="0">
              <a:spcAft>
                <a:spcPts val="600"/>
              </a:spcAft>
              <a:buNone/>
            </a:pPr>
            <a:r>
              <a:rPr lang="en-US" dirty="0" smtClean="0"/>
              <a:t>“behold</a:t>
            </a:r>
            <a:r>
              <a:rPr lang="en-US" dirty="0"/>
              <a:t>, a great multitude that no one could number, </a:t>
            </a:r>
            <a:r>
              <a:rPr lang="en-US" u="sng" dirty="0"/>
              <a:t>from every nation, from all tribes and peoples and languages</a:t>
            </a:r>
            <a:r>
              <a:rPr lang="en-US" dirty="0"/>
              <a:t>, standing before the throne and before the Lamb, clothed in white robes, with palm branches in their hands</a:t>
            </a:r>
            <a:r>
              <a:rPr lang="en-US" dirty="0" smtClean="0"/>
              <a:t>, </a:t>
            </a:r>
            <a:r>
              <a:rPr lang="en-US" dirty="0"/>
              <a:t>and crying out with a loud voice</a:t>
            </a:r>
            <a:r>
              <a:rPr lang="en-US" dirty="0" smtClean="0"/>
              <a:t>, ‘Salvation </a:t>
            </a:r>
            <a:r>
              <a:rPr lang="en-US" dirty="0"/>
              <a:t>belongs to our God who sits on the throne, and to the Lamb</a:t>
            </a:r>
            <a:r>
              <a:rPr lang="en-US" dirty="0" smtClean="0"/>
              <a:t>!’” </a:t>
            </a:r>
            <a:r>
              <a:rPr lang="en-US" sz="2400" dirty="0" smtClean="0"/>
              <a:t>Revelation 7:9-14</a:t>
            </a:r>
            <a:endParaRPr lang="en-US" dirty="0" smtClean="0"/>
          </a:p>
        </p:txBody>
      </p:sp>
    </p:spTree>
    <p:extLst>
      <p:ext uri="{BB962C8B-B14F-4D97-AF65-F5344CB8AC3E}">
        <p14:creationId xmlns:p14="http://schemas.microsoft.com/office/powerpoint/2010/main" val="25928426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From History, a picture of Hell:</a:t>
            </a:r>
            <a:endParaRPr lang="en-US" sz="4800" b="1" u="sng" dirty="0"/>
          </a:p>
        </p:txBody>
      </p:sp>
      <p:sp>
        <p:nvSpPr>
          <p:cNvPr id="3" name="Content Placeholder 2"/>
          <p:cNvSpPr>
            <a:spLocks noGrp="1"/>
          </p:cNvSpPr>
          <p:nvPr>
            <p:ph idx="1"/>
          </p:nvPr>
        </p:nvSpPr>
        <p:spPr>
          <a:xfrm>
            <a:off x="76200" y="1066800"/>
            <a:ext cx="8915400" cy="5562600"/>
          </a:xfrm>
        </p:spPr>
        <p:txBody>
          <a:bodyPr>
            <a:normAutofit/>
          </a:bodyPr>
          <a:lstStyle/>
          <a:p>
            <a:pPr>
              <a:spcAft>
                <a:spcPts val="600"/>
              </a:spcAft>
            </a:pPr>
            <a:r>
              <a:rPr lang="en-US" dirty="0" smtClean="0"/>
              <a:t>The nation of Israel had many kings, some good and some bad.  Manasseh was a bad one:</a:t>
            </a:r>
          </a:p>
          <a:p>
            <a:pPr>
              <a:spcAft>
                <a:spcPts val="600"/>
              </a:spcAft>
            </a:pPr>
            <a:r>
              <a:rPr lang="en-US" dirty="0" smtClean="0"/>
              <a:t>“And </a:t>
            </a:r>
            <a:r>
              <a:rPr lang="en-US" dirty="0"/>
              <a:t>he built altars for </a:t>
            </a:r>
            <a:r>
              <a:rPr lang="en-US" dirty="0" smtClean="0"/>
              <a:t>[false gods] in </a:t>
            </a:r>
            <a:r>
              <a:rPr lang="en-US" dirty="0"/>
              <a:t>the two courts of the house of the LORD. </a:t>
            </a:r>
            <a:r>
              <a:rPr lang="en-US" dirty="0" smtClean="0"/>
              <a:t> </a:t>
            </a:r>
            <a:r>
              <a:rPr lang="en-US" dirty="0"/>
              <a:t>And </a:t>
            </a:r>
            <a:r>
              <a:rPr lang="en-US" u="sng" dirty="0"/>
              <a:t>he burned his sons as an offering in the Valley of the Son of </a:t>
            </a:r>
            <a:r>
              <a:rPr lang="en-US" u="sng" dirty="0" err="1"/>
              <a:t>Hinnom</a:t>
            </a:r>
            <a:r>
              <a:rPr lang="en-US" dirty="0"/>
              <a:t>, and used fortune-telling and omens and sorcery, and dealt with mediums and with necromancers. He did much evil in the sight of the LORD, provoking him to </a:t>
            </a:r>
            <a:r>
              <a:rPr lang="en-US" dirty="0" smtClean="0"/>
              <a:t>anger.” </a:t>
            </a:r>
          </a:p>
          <a:p>
            <a:pPr marL="0" indent="0">
              <a:spcAft>
                <a:spcPts val="600"/>
              </a:spcAft>
              <a:buNone/>
            </a:pPr>
            <a:r>
              <a:rPr lang="en-US" sz="2600" dirty="0"/>
              <a:t> </a:t>
            </a:r>
            <a:r>
              <a:rPr lang="en-US" sz="2600" dirty="0" smtClean="0"/>
              <a:t>                                                                             2 Chronicles 33:5-6</a:t>
            </a:r>
          </a:p>
        </p:txBody>
      </p:sp>
    </p:spTree>
    <p:extLst>
      <p:ext uri="{BB962C8B-B14F-4D97-AF65-F5344CB8AC3E}">
        <p14:creationId xmlns:p14="http://schemas.microsoft.com/office/powerpoint/2010/main" val="2381373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a:t>From History, a picture of Hell:</a:t>
            </a:r>
          </a:p>
        </p:txBody>
      </p:sp>
      <p:sp>
        <p:nvSpPr>
          <p:cNvPr id="3" name="Content Placeholder 2"/>
          <p:cNvSpPr>
            <a:spLocks noGrp="1"/>
          </p:cNvSpPr>
          <p:nvPr>
            <p:ph idx="1"/>
          </p:nvPr>
        </p:nvSpPr>
        <p:spPr>
          <a:xfrm>
            <a:off x="76200" y="1066800"/>
            <a:ext cx="8915400" cy="5562600"/>
          </a:xfrm>
        </p:spPr>
        <p:txBody>
          <a:bodyPr>
            <a:normAutofit/>
          </a:bodyPr>
          <a:lstStyle/>
          <a:p>
            <a:pPr>
              <a:spcAft>
                <a:spcPts val="600"/>
              </a:spcAft>
            </a:pPr>
            <a:r>
              <a:rPr lang="en-US" dirty="0" smtClean="0"/>
              <a:t>The “</a:t>
            </a:r>
            <a:r>
              <a:rPr lang="en-US" u="sng" dirty="0"/>
              <a:t>Valley of the Son of </a:t>
            </a:r>
            <a:r>
              <a:rPr lang="en-US" u="sng" dirty="0" err="1" smtClean="0"/>
              <a:t>Hinnom</a:t>
            </a:r>
            <a:r>
              <a:rPr lang="en-US" dirty="0" smtClean="0"/>
              <a:t>” was a terrible place where human sacrifices (typically sons and daughters) were burned to worship </a:t>
            </a:r>
            <a:r>
              <a:rPr lang="en-US" dirty="0" err="1" smtClean="0"/>
              <a:t>Molech</a:t>
            </a:r>
            <a:r>
              <a:rPr lang="en-US" dirty="0" smtClean="0"/>
              <a:t>, an evil false god.</a:t>
            </a:r>
          </a:p>
          <a:p>
            <a:pPr>
              <a:spcAft>
                <a:spcPts val="600"/>
              </a:spcAft>
            </a:pPr>
            <a:r>
              <a:rPr lang="en-US" dirty="0" smtClean="0"/>
              <a:t>It was eventually renamed “</a:t>
            </a:r>
            <a:r>
              <a:rPr lang="en-US" dirty="0" err="1" smtClean="0"/>
              <a:t>Gehenna</a:t>
            </a:r>
            <a:r>
              <a:rPr lang="en-US" dirty="0" smtClean="0"/>
              <a:t>” and became a pit for burning garbage and burying dead criminals.</a:t>
            </a:r>
          </a:p>
          <a:p>
            <a:pPr>
              <a:spcAft>
                <a:spcPts val="600"/>
              </a:spcAft>
            </a:pPr>
            <a:r>
              <a:rPr lang="en-US" dirty="0" smtClean="0"/>
              <a:t>When the Bible talks about hell, it often uses this word – a graphic image for those living nearby.</a:t>
            </a:r>
            <a:endParaRPr lang="en-US" sz="2600" dirty="0" smtClean="0"/>
          </a:p>
        </p:txBody>
      </p:sp>
    </p:spTree>
    <p:extLst>
      <p:ext uri="{BB962C8B-B14F-4D97-AF65-F5344CB8AC3E}">
        <p14:creationId xmlns:p14="http://schemas.microsoft.com/office/powerpoint/2010/main" val="2852335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What is Hell Like?</a:t>
            </a:r>
            <a:endParaRPr lang="en-US" sz="4800" b="1" u="sng" dirty="0"/>
          </a:p>
        </p:txBody>
      </p:sp>
      <p:sp>
        <p:nvSpPr>
          <p:cNvPr id="3" name="Content Placeholder 2"/>
          <p:cNvSpPr>
            <a:spLocks noGrp="1"/>
          </p:cNvSpPr>
          <p:nvPr>
            <p:ph idx="1"/>
          </p:nvPr>
        </p:nvSpPr>
        <p:spPr>
          <a:xfrm>
            <a:off x="76200" y="1066800"/>
            <a:ext cx="8915400" cy="5562600"/>
          </a:xfrm>
        </p:spPr>
        <p:txBody>
          <a:bodyPr>
            <a:normAutofit fontScale="85000" lnSpcReduction="10000"/>
          </a:bodyPr>
          <a:lstStyle/>
          <a:p>
            <a:pPr>
              <a:spcAft>
                <a:spcPts val="1200"/>
              </a:spcAft>
            </a:pPr>
            <a:r>
              <a:rPr lang="en-US" dirty="0" smtClean="0"/>
              <a:t>It is eternal suffering far from the presence of God!</a:t>
            </a:r>
          </a:p>
          <a:p>
            <a:pPr>
              <a:spcAft>
                <a:spcPts val="1200"/>
              </a:spcAft>
            </a:pPr>
            <a:r>
              <a:rPr lang="en-US" dirty="0"/>
              <a:t>“Then he will say to those on his left, ‘Depart from me, you who are cursed, into the </a:t>
            </a:r>
            <a:r>
              <a:rPr lang="en-US" u="sng" dirty="0"/>
              <a:t>eternal fire</a:t>
            </a:r>
            <a:r>
              <a:rPr lang="en-US" dirty="0"/>
              <a:t> prepared for the devil and his angels. </a:t>
            </a:r>
            <a:r>
              <a:rPr lang="en-US" dirty="0" smtClean="0"/>
              <a:t>Then </a:t>
            </a:r>
            <a:r>
              <a:rPr lang="en-US" dirty="0"/>
              <a:t>they will go away to eternal punishment, but the righteous to eternal life</a:t>
            </a:r>
            <a:r>
              <a:rPr lang="en-US" dirty="0" smtClean="0"/>
              <a:t>.” </a:t>
            </a:r>
            <a:r>
              <a:rPr lang="en-US" sz="2600" dirty="0" smtClean="0"/>
              <a:t>Matt 25:41,46</a:t>
            </a:r>
          </a:p>
          <a:p>
            <a:pPr>
              <a:spcAft>
                <a:spcPts val="1200"/>
              </a:spcAft>
            </a:pPr>
            <a:r>
              <a:rPr lang="en-US" dirty="0" smtClean="0"/>
              <a:t>“And </a:t>
            </a:r>
            <a:r>
              <a:rPr lang="en-US" dirty="0"/>
              <a:t>if your eye causes you to sin, tear it out. It is better for you to enter the kingdom of God with one eye than with two eyes to be thrown into hell, </a:t>
            </a:r>
            <a:r>
              <a:rPr lang="en-US" dirty="0" smtClean="0"/>
              <a:t>‘</a:t>
            </a:r>
            <a:r>
              <a:rPr lang="en-US" u="sng" dirty="0"/>
              <a:t>where their worm does not die and the fire is not quenched</a:t>
            </a:r>
            <a:r>
              <a:rPr lang="en-US" dirty="0" smtClean="0"/>
              <a:t>.”  </a:t>
            </a:r>
            <a:r>
              <a:rPr lang="en-US" sz="2600" dirty="0" smtClean="0"/>
              <a:t>Mark 9:47-48</a:t>
            </a:r>
          </a:p>
          <a:p>
            <a:pPr>
              <a:spcAft>
                <a:spcPts val="1200"/>
              </a:spcAft>
            </a:pPr>
            <a:r>
              <a:rPr lang="en-US" dirty="0"/>
              <a:t>Jesus is not encouraging people to </a:t>
            </a:r>
            <a:r>
              <a:rPr lang="en-US" dirty="0" smtClean="0"/>
              <a:t>tear out eyes</a:t>
            </a:r>
            <a:r>
              <a:rPr lang="en-US" dirty="0"/>
              <a:t>, but He is giving a very strong warning about the seriousness of hell.</a:t>
            </a:r>
          </a:p>
        </p:txBody>
      </p:sp>
    </p:spTree>
    <p:extLst>
      <p:ext uri="{BB962C8B-B14F-4D97-AF65-F5344CB8AC3E}">
        <p14:creationId xmlns:p14="http://schemas.microsoft.com/office/powerpoint/2010/main" val="13018492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43106"/>
            <a:ext cx="8534400" cy="1143000"/>
          </a:xfrm>
        </p:spPr>
        <p:txBody>
          <a:bodyPr>
            <a:normAutofit/>
          </a:bodyPr>
          <a:lstStyle/>
          <a:p>
            <a:r>
              <a:rPr lang="en-US" sz="4800" b="1" u="sng" dirty="0" smtClean="0"/>
              <a:t>Important Truth from the Bible</a:t>
            </a:r>
            <a:endParaRPr lang="en-US" sz="4800" b="1" u="sng" dirty="0"/>
          </a:p>
        </p:txBody>
      </p:sp>
      <p:sp>
        <p:nvSpPr>
          <p:cNvPr id="3" name="Content Placeholder 2"/>
          <p:cNvSpPr>
            <a:spLocks noGrp="1"/>
          </p:cNvSpPr>
          <p:nvPr>
            <p:ph idx="1"/>
          </p:nvPr>
        </p:nvSpPr>
        <p:spPr>
          <a:xfrm>
            <a:off x="1171902" y="1600200"/>
            <a:ext cx="6781800" cy="4525963"/>
          </a:xfrm>
        </p:spPr>
        <p:txBody>
          <a:bodyPr>
            <a:normAutofit/>
          </a:bodyPr>
          <a:lstStyle/>
          <a:p>
            <a:pPr marL="514350" indent="-514350">
              <a:lnSpc>
                <a:spcPct val="150000"/>
              </a:lnSpc>
              <a:buFont typeface="+mj-lt"/>
              <a:buAutoNum type="arabicPeriod"/>
            </a:pPr>
            <a:r>
              <a:rPr lang="en-US" sz="4000" dirty="0" smtClean="0"/>
              <a:t>Time and Eternity</a:t>
            </a:r>
          </a:p>
          <a:p>
            <a:pPr marL="514350" indent="-514350">
              <a:lnSpc>
                <a:spcPct val="150000"/>
              </a:lnSpc>
              <a:buFont typeface="+mj-lt"/>
              <a:buAutoNum type="arabicPeriod"/>
            </a:pPr>
            <a:r>
              <a:rPr lang="en-US" sz="4000" dirty="0" smtClean="0"/>
              <a:t>Life after Death</a:t>
            </a:r>
          </a:p>
          <a:p>
            <a:pPr marL="514350" indent="-514350">
              <a:lnSpc>
                <a:spcPct val="150000"/>
              </a:lnSpc>
              <a:buFont typeface="+mj-lt"/>
              <a:buAutoNum type="arabicPeriod"/>
            </a:pPr>
            <a:r>
              <a:rPr lang="en-US" sz="4000" dirty="0" smtClean="0"/>
              <a:t>Life after Life after Death</a:t>
            </a:r>
          </a:p>
          <a:p>
            <a:pPr marL="514350" indent="-514350">
              <a:lnSpc>
                <a:spcPct val="150000"/>
              </a:lnSpc>
              <a:buFont typeface="+mj-lt"/>
              <a:buAutoNum type="arabicPeriod"/>
            </a:pPr>
            <a:r>
              <a:rPr lang="en-US" sz="4000" dirty="0" smtClean="0"/>
              <a:t>Death after Death</a:t>
            </a:r>
            <a:endParaRPr lang="en-US" sz="4000" dirty="0"/>
          </a:p>
        </p:txBody>
      </p:sp>
    </p:spTree>
    <p:extLst>
      <p:ext uri="{BB962C8B-B14F-4D97-AF65-F5344CB8AC3E}">
        <p14:creationId xmlns:p14="http://schemas.microsoft.com/office/powerpoint/2010/main" val="1812414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Who will be in Hell?</a:t>
            </a:r>
            <a:endParaRPr lang="en-US" sz="4800" b="1" u="sng" dirty="0"/>
          </a:p>
        </p:txBody>
      </p:sp>
      <p:sp>
        <p:nvSpPr>
          <p:cNvPr id="3" name="Content Placeholder 2"/>
          <p:cNvSpPr>
            <a:spLocks noGrp="1"/>
          </p:cNvSpPr>
          <p:nvPr>
            <p:ph idx="1"/>
          </p:nvPr>
        </p:nvSpPr>
        <p:spPr>
          <a:xfrm>
            <a:off x="76200" y="1066800"/>
            <a:ext cx="8915400" cy="5562600"/>
          </a:xfrm>
        </p:spPr>
        <p:txBody>
          <a:bodyPr>
            <a:normAutofit lnSpcReduction="10000"/>
          </a:bodyPr>
          <a:lstStyle/>
          <a:p>
            <a:pPr>
              <a:spcAft>
                <a:spcPts val="600"/>
              </a:spcAft>
            </a:pPr>
            <a:r>
              <a:rPr lang="en-US" dirty="0" smtClean="0"/>
              <a:t>“And </a:t>
            </a:r>
            <a:r>
              <a:rPr lang="en-US" dirty="0"/>
              <a:t>I saw the dead, great and small, standing before the throne, and </a:t>
            </a:r>
            <a:r>
              <a:rPr lang="en-US" u="sng" dirty="0"/>
              <a:t>books were opened</a:t>
            </a:r>
            <a:r>
              <a:rPr lang="en-US" dirty="0"/>
              <a:t>. Then </a:t>
            </a:r>
            <a:r>
              <a:rPr lang="en-US" u="sng" dirty="0"/>
              <a:t>another book</a:t>
            </a:r>
            <a:r>
              <a:rPr lang="en-US" dirty="0"/>
              <a:t> was opened, which is </a:t>
            </a:r>
            <a:r>
              <a:rPr lang="en-US" u="sng" dirty="0"/>
              <a:t>the book of life</a:t>
            </a:r>
            <a:r>
              <a:rPr lang="en-US" dirty="0"/>
              <a:t>. And the dead were </a:t>
            </a:r>
            <a:r>
              <a:rPr lang="en-US" u="sng" dirty="0"/>
              <a:t>judged</a:t>
            </a:r>
            <a:r>
              <a:rPr lang="en-US" dirty="0"/>
              <a:t> by what was written in the books, </a:t>
            </a:r>
            <a:r>
              <a:rPr lang="en-US" u="sng" dirty="0"/>
              <a:t>according to what they had done</a:t>
            </a:r>
            <a:r>
              <a:rPr lang="en-US" dirty="0"/>
              <a:t>. </a:t>
            </a:r>
            <a:r>
              <a:rPr lang="en-US" dirty="0" smtClean="0"/>
              <a:t> </a:t>
            </a:r>
            <a:r>
              <a:rPr lang="en-US" dirty="0"/>
              <a:t>Then Death and Hades were thrown into the lake of fire. This is the </a:t>
            </a:r>
            <a:r>
              <a:rPr lang="en-US" u="sng" dirty="0"/>
              <a:t>second death</a:t>
            </a:r>
            <a:r>
              <a:rPr lang="en-US" dirty="0"/>
              <a:t>, the lake of fire. And if anyone's name was not found written in the book of life, he was thrown into the lake of fire.”  </a:t>
            </a:r>
            <a:r>
              <a:rPr lang="en-US" sz="2400" dirty="0" smtClean="0"/>
              <a:t>Revelation 20:12-14</a:t>
            </a:r>
          </a:p>
          <a:p>
            <a:pPr>
              <a:spcAft>
                <a:spcPts val="600"/>
              </a:spcAft>
            </a:pPr>
            <a:r>
              <a:rPr lang="en-US" dirty="0"/>
              <a:t>This is </a:t>
            </a:r>
            <a:r>
              <a:rPr lang="en-US" b="1" dirty="0"/>
              <a:t>Death after Death</a:t>
            </a:r>
            <a:r>
              <a:rPr lang="en-US" dirty="0"/>
              <a:t>.</a:t>
            </a:r>
          </a:p>
        </p:txBody>
      </p:sp>
    </p:spTree>
    <p:extLst>
      <p:ext uri="{BB962C8B-B14F-4D97-AF65-F5344CB8AC3E}">
        <p14:creationId xmlns:p14="http://schemas.microsoft.com/office/powerpoint/2010/main" val="990053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Justice and Mercy of God</a:t>
            </a:r>
            <a:endParaRPr lang="en-US" sz="4800" b="1" u="sng" dirty="0"/>
          </a:p>
        </p:txBody>
      </p:sp>
      <p:sp>
        <p:nvSpPr>
          <p:cNvPr id="3" name="Content Placeholder 2"/>
          <p:cNvSpPr>
            <a:spLocks noGrp="1"/>
          </p:cNvSpPr>
          <p:nvPr>
            <p:ph idx="1"/>
          </p:nvPr>
        </p:nvSpPr>
        <p:spPr>
          <a:xfrm>
            <a:off x="76200" y="1066800"/>
            <a:ext cx="8915400" cy="5562600"/>
          </a:xfrm>
        </p:spPr>
        <p:txBody>
          <a:bodyPr>
            <a:normAutofit lnSpcReduction="10000"/>
          </a:bodyPr>
          <a:lstStyle/>
          <a:p>
            <a:pPr>
              <a:spcAft>
                <a:spcPts val="600"/>
              </a:spcAft>
            </a:pPr>
            <a:r>
              <a:rPr lang="en-US" b="1" dirty="0" smtClean="0"/>
              <a:t>God does not want people to go to hell</a:t>
            </a:r>
            <a:r>
              <a:rPr lang="en-US" dirty="0" smtClean="0"/>
              <a:t>:  “The </a:t>
            </a:r>
            <a:r>
              <a:rPr lang="en-US" dirty="0"/>
              <a:t>Lord is not slow to fulfill his promise as some count slowness, but is patient toward you, not wishing that any should perish, but that all should reach repentance</a:t>
            </a:r>
            <a:r>
              <a:rPr lang="en-US" dirty="0" smtClean="0"/>
              <a:t>.”  </a:t>
            </a:r>
            <a:r>
              <a:rPr lang="en-US" sz="2600" dirty="0" smtClean="0"/>
              <a:t>2 Peter3:9</a:t>
            </a:r>
            <a:endParaRPr lang="en-US" sz="2600" dirty="0"/>
          </a:p>
          <a:p>
            <a:pPr>
              <a:spcAft>
                <a:spcPts val="600"/>
              </a:spcAft>
            </a:pPr>
            <a:r>
              <a:rPr lang="en-US" b="1" dirty="0" smtClean="0"/>
              <a:t>God’s Justice and Mercy meet at the cross</a:t>
            </a:r>
            <a:r>
              <a:rPr lang="en-US" dirty="0" smtClean="0"/>
              <a:t>:  </a:t>
            </a:r>
            <a:r>
              <a:rPr lang="en-US" dirty="0"/>
              <a:t>“But God demonstrates his own love for us in this: While we were still sinners, Christ died for us.  Since we have now been </a:t>
            </a:r>
            <a:r>
              <a:rPr lang="en-US" dirty="0" smtClean="0"/>
              <a:t>justified [declared not guilty] </a:t>
            </a:r>
            <a:r>
              <a:rPr lang="en-US" dirty="0"/>
              <a:t>by his blood, how much more shall we be saved from God’s wrath through him</a:t>
            </a:r>
            <a:r>
              <a:rPr lang="en-US" dirty="0" smtClean="0"/>
              <a:t>!” </a:t>
            </a:r>
            <a:r>
              <a:rPr lang="en-US" sz="2600" dirty="0" smtClean="0"/>
              <a:t>Romans 5:8-9</a:t>
            </a:r>
            <a:endParaRPr lang="en-US" sz="2600" dirty="0"/>
          </a:p>
        </p:txBody>
      </p:sp>
    </p:spTree>
    <p:extLst>
      <p:ext uri="{BB962C8B-B14F-4D97-AF65-F5344CB8AC3E}">
        <p14:creationId xmlns:p14="http://schemas.microsoft.com/office/powerpoint/2010/main" val="20522444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Autofit/>
          </a:bodyPr>
          <a:lstStyle/>
          <a:p>
            <a:r>
              <a:rPr lang="en-US" sz="4800" b="1" u="sng" dirty="0" smtClean="0"/>
              <a:t>Seek Him and Find Him</a:t>
            </a:r>
            <a:endParaRPr lang="en-US" sz="4800" b="1" u="sng" dirty="0"/>
          </a:p>
        </p:txBody>
      </p:sp>
      <p:sp>
        <p:nvSpPr>
          <p:cNvPr id="3" name="Content Placeholder 2"/>
          <p:cNvSpPr>
            <a:spLocks noGrp="1"/>
          </p:cNvSpPr>
          <p:nvPr>
            <p:ph idx="1"/>
          </p:nvPr>
        </p:nvSpPr>
        <p:spPr>
          <a:xfrm>
            <a:off x="76200" y="1066800"/>
            <a:ext cx="8915400" cy="5562600"/>
          </a:xfrm>
        </p:spPr>
        <p:txBody>
          <a:bodyPr>
            <a:normAutofit/>
          </a:bodyPr>
          <a:lstStyle/>
          <a:p>
            <a:pPr>
              <a:spcAft>
                <a:spcPts val="600"/>
              </a:spcAft>
            </a:pPr>
            <a:r>
              <a:rPr lang="en-US" sz="2800" dirty="0" smtClean="0"/>
              <a:t>“Then </a:t>
            </a:r>
            <a:r>
              <a:rPr lang="en-US" sz="2800" dirty="0"/>
              <a:t>you will call on me and come and pray to me, and I will listen to you. </a:t>
            </a:r>
            <a:r>
              <a:rPr lang="en-US" sz="2800" dirty="0" smtClean="0"/>
              <a:t> </a:t>
            </a:r>
            <a:r>
              <a:rPr lang="en-US" sz="2800" dirty="0"/>
              <a:t>You will seek me and find me when you seek me with all your heart</a:t>
            </a:r>
            <a:r>
              <a:rPr lang="en-US" sz="2800" dirty="0" smtClean="0"/>
              <a:t>.”  </a:t>
            </a:r>
            <a:r>
              <a:rPr lang="en-US" sz="2400" dirty="0" smtClean="0"/>
              <a:t>Jeremiah 29:12,13</a:t>
            </a:r>
            <a:endParaRPr lang="en-US" sz="2800" dirty="0" smtClean="0"/>
          </a:p>
          <a:p>
            <a:pPr>
              <a:spcAft>
                <a:spcPts val="600"/>
              </a:spcAft>
            </a:pPr>
            <a:r>
              <a:rPr lang="en-US" sz="2800" dirty="0" smtClean="0"/>
              <a:t>“If </a:t>
            </a:r>
            <a:r>
              <a:rPr lang="en-US" sz="2800" dirty="0"/>
              <a:t>you declare with your mouth, “Jesus is Lord,” and believe in your heart that God raised him from the dead, you will be saved. </a:t>
            </a:r>
            <a:r>
              <a:rPr lang="en-US" sz="2800" dirty="0" smtClean="0"/>
              <a:t>For </a:t>
            </a:r>
            <a:r>
              <a:rPr lang="en-US" sz="2800" dirty="0"/>
              <a:t>it is with your heart that you believe and are justified, and it is with your mouth that you profess your faith and are saved. </a:t>
            </a:r>
            <a:r>
              <a:rPr lang="en-US" sz="2800" dirty="0" smtClean="0"/>
              <a:t>for</a:t>
            </a:r>
            <a:r>
              <a:rPr lang="en-US" sz="2800" dirty="0"/>
              <a:t>, “Everyone who calls on the name of the Lord will be saved</a:t>
            </a:r>
            <a:r>
              <a:rPr lang="en-US" sz="2800" dirty="0" smtClean="0"/>
              <a:t>.”</a:t>
            </a:r>
            <a:r>
              <a:rPr lang="en-US" sz="2800" dirty="0"/>
              <a:t> </a:t>
            </a:r>
            <a:r>
              <a:rPr lang="en-US" sz="2800" dirty="0" smtClean="0"/>
              <a:t> </a:t>
            </a:r>
            <a:r>
              <a:rPr lang="en-US" sz="2400" dirty="0" smtClean="0"/>
              <a:t>Romans10:9,10,13</a:t>
            </a:r>
          </a:p>
          <a:p>
            <a:pPr>
              <a:spcAft>
                <a:spcPts val="600"/>
              </a:spcAft>
            </a:pPr>
            <a:r>
              <a:rPr lang="en-US" sz="2800" dirty="0"/>
              <a:t>There would not </a:t>
            </a:r>
            <a:r>
              <a:rPr lang="en-US" sz="2800" dirty="0" smtClean="0"/>
              <a:t>be </a:t>
            </a:r>
            <a:r>
              <a:rPr lang="en-US" sz="2800" dirty="0"/>
              <a:t>a resurrection without the </a:t>
            </a:r>
            <a:r>
              <a:rPr lang="en-US" sz="2800" dirty="0" smtClean="0"/>
              <a:t>cross.</a:t>
            </a:r>
            <a:endParaRPr lang="en-US" sz="2800" dirty="0"/>
          </a:p>
        </p:txBody>
      </p:sp>
    </p:spTree>
    <p:extLst>
      <p:ext uri="{BB962C8B-B14F-4D97-AF65-F5344CB8AC3E}">
        <p14:creationId xmlns:p14="http://schemas.microsoft.com/office/powerpoint/2010/main" val="27895196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5562600" y="762000"/>
            <a:ext cx="3429000" cy="3539430"/>
          </a:xfrm>
          <a:prstGeom prst="rect">
            <a:avLst/>
          </a:prstGeom>
          <a:noFill/>
        </p:spPr>
        <p:txBody>
          <a:bodyPr wrap="square" rtlCol="0">
            <a:spAutoFit/>
          </a:bodyPr>
          <a:lstStyle/>
          <a:p>
            <a:r>
              <a:rPr lang="en-US" sz="3200" dirty="0">
                <a:solidFill>
                  <a:schemeClr val="bg1"/>
                </a:solidFill>
              </a:rPr>
              <a:t>I write these things to you who believe in the name of the Son of God so that you may know that you have eternal life</a:t>
            </a:r>
            <a:r>
              <a:rPr lang="en-US" sz="3200" dirty="0" smtClean="0">
                <a:solidFill>
                  <a:schemeClr val="bg1"/>
                </a:solidFill>
              </a:rPr>
              <a:t>.  </a:t>
            </a:r>
            <a:r>
              <a:rPr lang="en-US" sz="2400" dirty="0" smtClean="0">
                <a:solidFill>
                  <a:schemeClr val="bg1"/>
                </a:solidFill>
              </a:rPr>
              <a:t>1 John 5:13</a:t>
            </a:r>
            <a:endParaRPr lang="en-US" sz="24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120517" cy="6858000"/>
          </a:xfrm>
          <a:prstGeom prst="rect">
            <a:avLst/>
          </a:prstGeom>
        </p:spPr>
      </p:pic>
    </p:spTree>
    <p:extLst>
      <p:ext uri="{BB962C8B-B14F-4D97-AF65-F5344CB8AC3E}">
        <p14:creationId xmlns:p14="http://schemas.microsoft.com/office/powerpoint/2010/main" val="120190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1143000"/>
          </a:xfrm>
        </p:spPr>
        <p:txBody>
          <a:bodyPr>
            <a:normAutofit/>
          </a:bodyPr>
          <a:lstStyle/>
          <a:p>
            <a:r>
              <a:rPr lang="en-US" sz="4800" b="1" u="sng" dirty="0" smtClean="0"/>
              <a:t>Old </a:t>
            </a:r>
            <a:r>
              <a:rPr lang="en-US" sz="4800" b="1" u="sng" dirty="0" smtClean="0"/>
              <a:t>Timeline</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grpSp>
        <p:nvGrpSpPr>
          <p:cNvPr id="12" name="Group 11"/>
          <p:cNvGrpSpPr/>
          <p:nvPr/>
        </p:nvGrpSpPr>
        <p:grpSpPr>
          <a:xfrm>
            <a:off x="3429000" y="1657290"/>
            <a:ext cx="2286000" cy="2157175"/>
            <a:chOff x="3429000" y="1657290"/>
            <a:chExt cx="2286000" cy="2157175"/>
          </a:xfrm>
        </p:grpSpPr>
        <p:cxnSp>
          <p:nvCxnSpPr>
            <p:cNvPr id="7" name="Straight Connector 6"/>
            <p:cNvCxnSpPr/>
            <p:nvPr/>
          </p:nvCxnSpPr>
          <p:spPr>
            <a:xfrm>
              <a:off x="4572000" y="2133600"/>
              <a:ext cx="0" cy="1219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29000" y="1657290"/>
              <a:ext cx="2286000" cy="461665"/>
            </a:xfrm>
            <a:prstGeom prst="rect">
              <a:avLst/>
            </a:prstGeom>
            <a:noFill/>
          </p:spPr>
          <p:txBody>
            <a:bodyPr wrap="square" rtlCol="0">
              <a:spAutoFit/>
            </a:bodyPr>
            <a:lstStyle/>
            <a:p>
              <a:pPr algn="ctr"/>
              <a:r>
                <a:rPr lang="en-US" sz="2400" b="1" dirty="0" smtClean="0"/>
                <a:t>April 17, 2021</a:t>
              </a:r>
              <a:endParaRPr lang="en-US" sz="2400" b="1" dirty="0"/>
            </a:p>
          </p:txBody>
        </p:sp>
        <p:sp>
          <p:nvSpPr>
            <p:cNvPr id="11" name="TextBox 10"/>
            <p:cNvSpPr txBox="1"/>
            <p:nvPr/>
          </p:nvSpPr>
          <p:spPr>
            <a:xfrm>
              <a:off x="3733800" y="3352800"/>
              <a:ext cx="1676400" cy="461665"/>
            </a:xfrm>
            <a:prstGeom prst="rect">
              <a:avLst/>
            </a:prstGeom>
            <a:noFill/>
          </p:spPr>
          <p:txBody>
            <a:bodyPr wrap="square" rtlCol="0">
              <a:spAutoFit/>
            </a:bodyPr>
            <a:lstStyle/>
            <a:p>
              <a:pPr algn="ctr"/>
              <a:r>
                <a:rPr lang="en-US" sz="2400" b="1" dirty="0" smtClean="0"/>
                <a:t>Bible Study</a:t>
              </a:r>
              <a:endParaRPr lang="en-US" sz="2400" b="1" dirty="0"/>
            </a:p>
          </p:txBody>
        </p:sp>
      </p:grpSp>
    </p:spTree>
    <p:extLst>
      <p:ext uri="{BB962C8B-B14F-4D97-AF65-F5344CB8AC3E}">
        <p14:creationId xmlns:p14="http://schemas.microsoft.com/office/powerpoint/2010/main" val="329082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arn(inVertical)">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1143000"/>
          </a:xfrm>
        </p:spPr>
        <p:txBody>
          <a:bodyPr>
            <a:normAutofit/>
          </a:bodyPr>
          <a:lstStyle/>
          <a:p>
            <a:r>
              <a:rPr lang="en-US" sz="4800" b="1" u="sng" dirty="0" smtClean="0"/>
              <a:t>Old </a:t>
            </a:r>
            <a:r>
              <a:rPr lang="en-US" sz="4800" b="1" u="sng" dirty="0" smtClean="0"/>
              <a:t>Timeline</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cxnSp>
        <p:nvCxnSpPr>
          <p:cNvPr id="7" name="Straight Connector 6"/>
          <p:cNvCxnSpPr/>
          <p:nvPr/>
        </p:nvCxnSpPr>
        <p:spPr>
          <a:xfrm>
            <a:off x="3505200" y="2133600"/>
            <a:ext cx="0" cy="1219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971800" y="1657290"/>
            <a:ext cx="1066800" cy="461665"/>
          </a:xfrm>
          <a:prstGeom prst="rect">
            <a:avLst/>
          </a:prstGeom>
          <a:noFill/>
        </p:spPr>
        <p:txBody>
          <a:bodyPr wrap="square" rtlCol="0">
            <a:spAutoFit/>
          </a:bodyPr>
          <a:lstStyle/>
          <a:p>
            <a:pPr algn="ctr"/>
            <a:r>
              <a:rPr lang="en-US" sz="2400" b="1" dirty="0" smtClean="0"/>
              <a:t>1957</a:t>
            </a:r>
            <a:endParaRPr lang="en-US" sz="2400" b="1" dirty="0"/>
          </a:p>
        </p:txBody>
      </p:sp>
      <p:cxnSp>
        <p:nvCxnSpPr>
          <p:cNvPr id="13" name="Straight Connector 12"/>
          <p:cNvCxnSpPr/>
          <p:nvPr/>
        </p:nvCxnSpPr>
        <p:spPr>
          <a:xfrm>
            <a:off x="5105400" y="2133600"/>
            <a:ext cx="0" cy="1219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572000" y="1657290"/>
            <a:ext cx="1066800" cy="461665"/>
          </a:xfrm>
          <a:prstGeom prst="rect">
            <a:avLst/>
          </a:prstGeom>
          <a:noFill/>
        </p:spPr>
        <p:txBody>
          <a:bodyPr wrap="square" rtlCol="0">
            <a:spAutoFit/>
          </a:bodyPr>
          <a:lstStyle/>
          <a:p>
            <a:pPr algn="ctr"/>
            <a:r>
              <a:rPr lang="en-US" sz="2400" b="1" dirty="0" smtClean="0"/>
              <a:t>20XX</a:t>
            </a:r>
            <a:endParaRPr lang="en-US" sz="2400" b="1" dirty="0"/>
          </a:p>
        </p:txBody>
      </p:sp>
      <p:grpSp>
        <p:nvGrpSpPr>
          <p:cNvPr id="3" name="Group 2"/>
          <p:cNvGrpSpPr/>
          <p:nvPr/>
        </p:nvGrpSpPr>
        <p:grpSpPr>
          <a:xfrm>
            <a:off x="2971800" y="3505199"/>
            <a:ext cx="2667000" cy="914401"/>
            <a:chOff x="2971800" y="3505199"/>
            <a:chExt cx="2667000" cy="914401"/>
          </a:xfrm>
        </p:grpSpPr>
        <p:sp>
          <p:nvSpPr>
            <p:cNvPr id="11" name="TextBox 10"/>
            <p:cNvSpPr txBox="1"/>
            <p:nvPr/>
          </p:nvSpPr>
          <p:spPr>
            <a:xfrm>
              <a:off x="2971800" y="3588603"/>
              <a:ext cx="1066800" cy="830997"/>
            </a:xfrm>
            <a:prstGeom prst="rect">
              <a:avLst/>
            </a:prstGeom>
            <a:noFill/>
          </p:spPr>
          <p:txBody>
            <a:bodyPr wrap="square" rtlCol="0">
              <a:spAutoFit/>
            </a:bodyPr>
            <a:lstStyle/>
            <a:p>
              <a:pPr algn="ctr"/>
              <a:r>
                <a:rPr lang="en-US" sz="2400" b="1" dirty="0" smtClean="0"/>
                <a:t>Mark</a:t>
              </a:r>
            </a:p>
            <a:p>
              <a:pPr algn="ctr"/>
              <a:r>
                <a:rPr lang="en-US" sz="2400" b="1" dirty="0" smtClean="0"/>
                <a:t>born</a:t>
              </a:r>
              <a:endParaRPr lang="en-US" sz="2400" b="1" dirty="0"/>
            </a:p>
          </p:txBody>
        </p:sp>
        <p:sp>
          <p:nvSpPr>
            <p:cNvPr id="15" name="TextBox 14"/>
            <p:cNvSpPr txBox="1"/>
            <p:nvPr/>
          </p:nvSpPr>
          <p:spPr>
            <a:xfrm>
              <a:off x="4572000" y="3588603"/>
              <a:ext cx="1066800" cy="830997"/>
            </a:xfrm>
            <a:prstGeom prst="rect">
              <a:avLst/>
            </a:prstGeom>
            <a:noFill/>
          </p:spPr>
          <p:txBody>
            <a:bodyPr wrap="square" rtlCol="0">
              <a:spAutoFit/>
            </a:bodyPr>
            <a:lstStyle/>
            <a:p>
              <a:pPr algn="ctr"/>
              <a:r>
                <a:rPr lang="en-US" sz="2400" b="1" dirty="0" smtClean="0"/>
                <a:t>Mark</a:t>
              </a:r>
            </a:p>
            <a:p>
              <a:pPr algn="ctr"/>
              <a:r>
                <a:rPr lang="en-US" sz="2400" b="1" dirty="0" smtClean="0"/>
                <a:t>dies</a:t>
              </a:r>
              <a:endParaRPr lang="en-US" sz="2400" b="1" dirty="0"/>
            </a:p>
          </p:txBody>
        </p:sp>
        <p:sp>
          <p:nvSpPr>
            <p:cNvPr id="2" name="Rectangle 1"/>
            <p:cNvSpPr/>
            <p:nvPr/>
          </p:nvSpPr>
          <p:spPr>
            <a:xfrm>
              <a:off x="3489434" y="3505199"/>
              <a:ext cx="1615966" cy="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32730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00"/>
                                        <p:tgtEl>
                                          <p:spTgt spid="1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ipe(left)">
                                      <p:cBhvr>
                                        <p:cTn id="2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4" name="Title 3"/>
          <p:cNvSpPr>
            <a:spLocks noGrp="1"/>
          </p:cNvSpPr>
          <p:nvPr>
            <p:ph type="title"/>
          </p:nvPr>
        </p:nvSpPr>
        <p:spPr>
          <a:xfrm>
            <a:off x="457200" y="76200"/>
            <a:ext cx="8229600" cy="1143000"/>
          </a:xfrm>
        </p:spPr>
        <p:txBody>
          <a:bodyPr>
            <a:normAutofit/>
          </a:bodyPr>
          <a:lstStyle/>
          <a:p>
            <a:r>
              <a:rPr lang="en-US" sz="4800" b="1" u="sng" dirty="0" smtClean="0"/>
              <a:t>Modified </a:t>
            </a:r>
            <a:r>
              <a:rPr lang="en-US" sz="4800" b="1" u="sng" dirty="0" smtClean="0"/>
              <a:t>Timeline</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sp>
        <p:nvSpPr>
          <p:cNvPr id="22" name="Rectangle 21"/>
          <p:cNvSpPr/>
          <p:nvPr/>
        </p:nvSpPr>
        <p:spPr>
          <a:xfrm>
            <a:off x="76200" y="3200400"/>
            <a:ext cx="2057400" cy="914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76200" y="2195155"/>
            <a:ext cx="1676400" cy="1550313"/>
            <a:chOff x="76200" y="2195155"/>
            <a:chExt cx="1676400" cy="1550313"/>
          </a:xfrm>
        </p:grpSpPr>
        <p:sp>
          <p:nvSpPr>
            <p:cNvPr id="9" name="TextBox 8"/>
            <p:cNvSpPr txBox="1"/>
            <p:nvPr/>
          </p:nvSpPr>
          <p:spPr>
            <a:xfrm>
              <a:off x="76200" y="3283803"/>
              <a:ext cx="1676400" cy="461665"/>
            </a:xfrm>
            <a:prstGeom prst="rect">
              <a:avLst/>
            </a:prstGeom>
            <a:noFill/>
          </p:spPr>
          <p:txBody>
            <a:bodyPr wrap="square" rtlCol="0">
              <a:spAutoFit/>
            </a:bodyPr>
            <a:lstStyle/>
            <a:p>
              <a:pPr algn="ctr"/>
              <a:r>
                <a:rPr lang="en-US" sz="2400" b="1" dirty="0" smtClean="0"/>
                <a:t>Beginning</a:t>
              </a:r>
              <a:endParaRPr lang="en-US" sz="2400" b="1" dirty="0"/>
            </a:p>
          </p:txBody>
        </p:sp>
        <p:sp>
          <p:nvSpPr>
            <p:cNvPr id="6" name="Rectangle 5"/>
            <p:cNvSpPr/>
            <p:nvPr/>
          </p:nvSpPr>
          <p:spPr>
            <a:xfrm>
              <a:off x="152400" y="2195155"/>
              <a:ext cx="990600" cy="10052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ounded Rectangle 15"/>
          <p:cNvSpPr/>
          <p:nvPr/>
        </p:nvSpPr>
        <p:spPr>
          <a:xfrm>
            <a:off x="76200" y="1447801"/>
            <a:ext cx="8991600" cy="26670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362200" y="4343400"/>
            <a:ext cx="4343400" cy="523220"/>
          </a:xfrm>
          <a:prstGeom prst="rect">
            <a:avLst/>
          </a:prstGeom>
          <a:noFill/>
        </p:spPr>
        <p:txBody>
          <a:bodyPr wrap="square" rtlCol="0">
            <a:spAutoFit/>
          </a:bodyPr>
          <a:lstStyle/>
          <a:p>
            <a:pPr algn="ctr"/>
            <a:r>
              <a:rPr lang="en-US" sz="2800" dirty="0" smtClean="0"/>
              <a:t>Outside of time and space:</a:t>
            </a:r>
            <a:endParaRPr lang="en-US" sz="2800" dirty="0"/>
          </a:p>
        </p:txBody>
      </p:sp>
      <p:sp>
        <p:nvSpPr>
          <p:cNvPr id="18" name="Rectangle 17"/>
          <p:cNvSpPr/>
          <p:nvPr/>
        </p:nvSpPr>
        <p:spPr>
          <a:xfrm>
            <a:off x="3663465" y="4579203"/>
            <a:ext cx="1822935" cy="1200329"/>
          </a:xfrm>
          <a:prstGeom prst="rect">
            <a:avLst/>
          </a:prstGeom>
          <a:noFill/>
          <a:ln>
            <a:noFill/>
          </a:ln>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7200" b="1" spc="150" dirty="0" smtClean="0">
                <a:ln w="11430"/>
                <a:solidFill>
                  <a:schemeClr val="accent2">
                    <a:lumMod val="50000"/>
                  </a:schemeClr>
                </a:solidFill>
                <a:effectLst>
                  <a:outerShdw blurRad="25400" algn="tl" rotWithShape="0">
                    <a:srgbClr val="000000">
                      <a:alpha val="43000"/>
                    </a:srgbClr>
                  </a:outerShdw>
                </a:effectLst>
              </a:rPr>
              <a:t>God</a:t>
            </a:r>
            <a:endParaRPr lang="en-US" sz="7200" b="1" cap="none" spc="150" dirty="0">
              <a:ln w="11430"/>
              <a:solidFill>
                <a:schemeClr val="accent2">
                  <a:lumMod val="50000"/>
                </a:schemeClr>
              </a:solidFill>
              <a:effectLst>
                <a:outerShdw blurRad="25400" algn="tl" rotWithShape="0">
                  <a:srgbClr val="000000">
                    <a:alpha val="43000"/>
                  </a:srgbClr>
                </a:outerShdw>
              </a:effectLst>
            </a:endParaRPr>
          </a:p>
        </p:txBody>
      </p:sp>
      <p:sp>
        <p:nvSpPr>
          <p:cNvPr id="19" name="TextBox 18"/>
          <p:cNvSpPr txBox="1"/>
          <p:nvPr/>
        </p:nvSpPr>
        <p:spPr>
          <a:xfrm>
            <a:off x="228600" y="5791200"/>
            <a:ext cx="8686800" cy="954107"/>
          </a:xfrm>
          <a:prstGeom prst="rect">
            <a:avLst/>
          </a:prstGeom>
          <a:noFill/>
        </p:spPr>
        <p:txBody>
          <a:bodyPr wrap="square" rtlCol="0">
            <a:spAutoFit/>
          </a:bodyPr>
          <a:lstStyle/>
          <a:p>
            <a:r>
              <a:rPr lang="en-US" sz="2800" dirty="0"/>
              <a:t>“with the Lord one day is as a thousand years, and a thousand years as one </a:t>
            </a:r>
            <a:r>
              <a:rPr lang="en-US" sz="2800" dirty="0" smtClean="0"/>
              <a:t>day.”    </a:t>
            </a:r>
            <a:r>
              <a:rPr lang="en-US" sz="2400" dirty="0" smtClean="0"/>
              <a:t>2 Peter 3:8</a:t>
            </a:r>
            <a:endParaRPr lang="en-US" sz="2400" dirty="0"/>
          </a:p>
        </p:txBody>
      </p:sp>
      <p:sp>
        <p:nvSpPr>
          <p:cNvPr id="20" name="TextBox 19"/>
          <p:cNvSpPr txBox="1"/>
          <p:nvPr/>
        </p:nvSpPr>
        <p:spPr>
          <a:xfrm>
            <a:off x="2698532" y="1447800"/>
            <a:ext cx="3733800" cy="523220"/>
          </a:xfrm>
          <a:prstGeom prst="rect">
            <a:avLst/>
          </a:prstGeom>
          <a:noFill/>
        </p:spPr>
        <p:txBody>
          <a:bodyPr wrap="square" rtlCol="0">
            <a:spAutoFit/>
          </a:bodyPr>
          <a:lstStyle/>
          <a:p>
            <a:pPr algn="ctr"/>
            <a:r>
              <a:rPr lang="en-US" sz="2800" dirty="0" smtClean="0">
                <a:latin typeface="Imprint MT Shadow" panose="04020605060303030202" pitchFamily="82" charset="0"/>
              </a:rPr>
              <a:t>The Universe</a:t>
            </a:r>
            <a:endParaRPr lang="en-US" sz="2800" dirty="0">
              <a:latin typeface="Imprint MT Shadow" panose="04020605060303030202" pitchFamily="82" charset="0"/>
            </a:endParaRPr>
          </a:p>
        </p:txBody>
      </p:sp>
      <p:sp>
        <p:nvSpPr>
          <p:cNvPr id="23" name="TextBox 22"/>
          <p:cNvSpPr txBox="1"/>
          <p:nvPr/>
        </p:nvSpPr>
        <p:spPr>
          <a:xfrm>
            <a:off x="228600" y="5039380"/>
            <a:ext cx="4343400" cy="523220"/>
          </a:xfrm>
          <a:prstGeom prst="rect">
            <a:avLst/>
          </a:prstGeom>
          <a:noFill/>
        </p:spPr>
        <p:txBody>
          <a:bodyPr wrap="square" rtlCol="0">
            <a:spAutoFit/>
          </a:bodyPr>
          <a:lstStyle/>
          <a:p>
            <a:pPr algn="ctr"/>
            <a:r>
              <a:rPr lang="en-US" sz="2800" dirty="0" smtClean="0"/>
              <a:t>In the beginning, </a:t>
            </a:r>
            <a:endParaRPr lang="en-US" sz="2800" dirty="0"/>
          </a:p>
        </p:txBody>
      </p:sp>
    </p:spTree>
    <p:extLst>
      <p:ext uri="{BB962C8B-B14F-4D97-AF65-F5344CB8AC3E}">
        <p14:creationId xmlns:p14="http://schemas.microsoft.com/office/powerpoint/2010/main" val="3372830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p:stCondLst>
                              <p:cond delay="1000"/>
                            </p:stCondLst>
                            <p:childTnLst>
                              <p:par>
                                <p:cTn id="13" presetID="53" presetClass="entr" presetSubtype="16"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500" fill="hold"/>
                                        <p:tgtEl>
                                          <p:spTgt spid="16"/>
                                        </p:tgtEl>
                                        <p:attrNameLst>
                                          <p:attrName>ppt_w</p:attrName>
                                        </p:attrNameLst>
                                      </p:cBhvr>
                                      <p:tavLst>
                                        <p:tav tm="0">
                                          <p:val>
                                            <p:fltVal val="0"/>
                                          </p:val>
                                        </p:tav>
                                        <p:tav tm="100000">
                                          <p:val>
                                            <p:strVal val="#ppt_w"/>
                                          </p:val>
                                        </p:tav>
                                      </p:tavLst>
                                    </p:anim>
                                    <p:anim calcmode="lin" valueType="num">
                                      <p:cBhvr>
                                        <p:cTn id="16" dur="500" fill="hold"/>
                                        <p:tgtEl>
                                          <p:spTgt spid="16"/>
                                        </p:tgtEl>
                                        <p:attrNameLst>
                                          <p:attrName>ppt_h</p:attrName>
                                        </p:attrNameLst>
                                      </p:cBhvr>
                                      <p:tavLst>
                                        <p:tav tm="0">
                                          <p:val>
                                            <p:fltVal val="0"/>
                                          </p:val>
                                        </p:tav>
                                        <p:tav tm="100000">
                                          <p:val>
                                            <p:strVal val="#ppt_h"/>
                                          </p:val>
                                        </p:tav>
                                      </p:tavLst>
                                    </p:anim>
                                    <p:animEffect transition="in" filter="fade">
                                      <p:cBhvr>
                                        <p:cTn id="17" dur="500"/>
                                        <p:tgtEl>
                                          <p:spTgt spid="16"/>
                                        </p:tgtEl>
                                      </p:cBhvr>
                                    </p:animEffect>
                                  </p:childTnLst>
                                </p:cTn>
                              </p:par>
                            </p:childTnLst>
                          </p:cTn>
                        </p:par>
                        <p:par>
                          <p:cTn id="18" fill="hold">
                            <p:stCondLst>
                              <p:cond delay="1500"/>
                            </p:stCondLst>
                            <p:childTnLst>
                              <p:par>
                                <p:cTn id="19" presetID="22" presetClass="entr" presetSubtype="4" fill="hold" grpId="0"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down)">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wipe(left)">
                                      <p:cBhvr>
                                        <p:cTn id="26" dur="1000"/>
                                        <p:tgtEl>
                                          <p:spTgt spid="23"/>
                                        </p:tgtEl>
                                      </p:cBhvr>
                                    </p:animEffect>
                                  </p:childTnLst>
                                </p:cTn>
                              </p:par>
                            </p:childTnLst>
                          </p:cTn>
                        </p:par>
                        <p:par>
                          <p:cTn id="27" fill="hold">
                            <p:stCondLst>
                              <p:cond delay="1000"/>
                            </p:stCondLst>
                            <p:childTnLst>
                              <p:par>
                                <p:cTn id="28" presetID="10" presetClass="entr" presetSubtype="0" fill="hold" grpId="0" nodeType="afterEffect">
                                  <p:stCondLst>
                                    <p:cond delay="50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p:cTn id="35" dur="1000" fill="hold"/>
                                        <p:tgtEl>
                                          <p:spTgt spid="17"/>
                                        </p:tgtEl>
                                        <p:attrNameLst>
                                          <p:attrName>ppt_w</p:attrName>
                                        </p:attrNameLst>
                                      </p:cBhvr>
                                      <p:tavLst>
                                        <p:tav tm="0">
                                          <p:val>
                                            <p:fltVal val="0"/>
                                          </p:val>
                                        </p:tav>
                                        <p:tav tm="100000">
                                          <p:val>
                                            <p:strVal val="#ppt_w"/>
                                          </p:val>
                                        </p:tav>
                                      </p:tavLst>
                                    </p:anim>
                                    <p:anim calcmode="lin" valueType="num">
                                      <p:cBhvr>
                                        <p:cTn id="36" dur="1000" fill="hold"/>
                                        <p:tgtEl>
                                          <p:spTgt spid="17"/>
                                        </p:tgtEl>
                                        <p:attrNameLst>
                                          <p:attrName>ppt_h</p:attrName>
                                        </p:attrNameLst>
                                      </p:cBhvr>
                                      <p:tavLst>
                                        <p:tav tm="0">
                                          <p:val>
                                            <p:fltVal val="0"/>
                                          </p:val>
                                        </p:tav>
                                        <p:tav tm="100000">
                                          <p:val>
                                            <p:strVal val="#ppt_h"/>
                                          </p:val>
                                        </p:tav>
                                      </p:tavLst>
                                    </p:anim>
                                    <p:anim calcmode="lin" valueType="num">
                                      <p:cBhvr>
                                        <p:cTn id="37" dur="1000" fill="hold"/>
                                        <p:tgtEl>
                                          <p:spTgt spid="17"/>
                                        </p:tgtEl>
                                        <p:attrNameLst>
                                          <p:attrName>style.rotation</p:attrName>
                                        </p:attrNameLst>
                                      </p:cBhvr>
                                      <p:tavLst>
                                        <p:tav tm="0">
                                          <p:val>
                                            <p:fltVal val="90"/>
                                          </p:val>
                                        </p:tav>
                                        <p:tav tm="100000">
                                          <p:val>
                                            <p:fltVal val="0"/>
                                          </p:val>
                                        </p:tav>
                                      </p:tavLst>
                                    </p:anim>
                                    <p:animEffect transition="in" filter="fade">
                                      <p:cBhvr>
                                        <p:cTn id="38" dur="10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left)">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17" grpId="0"/>
      <p:bldP spid="18" grpId="0"/>
      <p:bldP spid="19" grpId="0"/>
      <p:bldP spid="20"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4" name="Title 3"/>
          <p:cNvSpPr>
            <a:spLocks noGrp="1"/>
          </p:cNvSpPr>
          <p:nvPr>
            <p:ph type="title"/>
          </p:nvPr>
        </p:nvSpPr>
        <p:spPr>
          <a:xfrm>
            <a:off x="457200" y="76200"/>
            <a:ext cx="8229600" cy="1143000"/>
          </a:xfrm>
        </p:spPr>
        <p:txBody>
          <a:bodyPr>
            <a:normAutofit/>
          </a:bodyPr>
          <a:lstStyle/>
          <a:p>
            <a:r>
              <a:rPr lang="en-US" sz="4800" b="1" u="sng" dirty="0" smtClean="0"/>
              <a:t>Modified </a:t>
            </a:r>
            <a:r>
              <a:rPr lang="en-US" sz="4800" b="1" u="sng" dirty="0" smtClean="0"/>
              <a:t>Timeline</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sp>
        <p:nvSpPr>
          <p:cNvPr id="22" name="Rectangle 21"/>
          <p:cNvSpPr/>
          <p:nvPr/>
        </p:nvSpPr>
        <p:spPr>
          <a:xfrm>
            <a:off x="76200" y="3200400"/>
            <a:ext cx="2057400" cy="914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76200" y="2195155"/>
            <a:ext cx="1676400" cy="1550313"/>
            <a:chOff x="76200" y="2195155"/>
            <a:chExt cx="1676400" cy="1550313"/>
          </a:xfrm>
        </p:grpSpPr>
        <p:sp>
          <p:nvSpPr>
            <p:cNvPr id="9" name="TextBox 8"/>
            <p:cNvSpPr txBox="1"/>
            <p:nvPr/>
          </p:nvSpPr>
          <p:spPr>
            <a:xfrm>
              <a:off x="76200" y="3283803"/>
              <a:ext cx="1676400" cy="461665"/>
            </a:xfrm>
            <a:prstGeom prst="rect">
              <a:avLst/>
            </a:prstGeom>
            <a:noFill/>
          </p:spPr>
          <p:txBody>
            <a:bodyPr wrap="square" rtlCol="0">
              <a:spAutoFit/>
            </a:bodyPr>
            <a:lstStyle/>
            <a:p>
              <a:pPr algn="ctr"/>
              <a:r>
                <a:rPr lang="en-US" sz="2400" b="1" dirty="0" smtClean="0"/>
                <a:t>Beginning</a:t>
              </a:r>
              <a:endParaRPr lang="en-US" sz="2400" b="1" dirty="0"/>
            </a:p>
          </p:txBody>
        </p:sp>
        <p:sp>
          <p:nvSpPr>
            <p:cNvPr id="6" name="Rectangle 5"/>
            <p:cNvSpPr/>
            <p:nvPr/>
          </p:nvSpPr>
          <p:spPr>
            <a:xfrm>
              <a:off x="152400" y="2195155"/>
              <a:ext cx="990600" cy="10052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ounded Rectangle 15"/>
          <p:cNvSpPr/>
          <p:nvPr/>
        </p:nvSpPr>
        <p:spPr>
          <a:xfrm>
            <a:off x="76200" y="1447801"/>
            <a:ext cx="8991600" cy="26670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362200" y="4343400"/>
            <a:ext cx="4343400" cy="523220"/>
          </a:xfrm>
          <a:prstGeom prst="rect">
            <a:avLst/>
          </a:prstGeom>
          <a:noFill/>
        </p:spPr>
        <p:txBody>
          <a:bodyPr wrap="square" rtlCol="0">
            <a:spAutoFit/>
          </a:bodyPr>
          <a:lstStyle/>
          <a:p>
            <a:pPr algn="ctr"/>
            <a:r>
              <a:rPr lang="en-US" sz="2800" dirty="0" smtClean="0"/>
              <a:t>Outside of time and space:</a:t>
            </a:r>
            <a:endParaRPr lang="en-US" sz="2800" dirty="0"/>
          </a:p>
        </p:txBody>
      </p:sp>
      <p:sp>
        <p:nvSpPr>
          <p:cNvPr id="18" name="Rectangle 17"/>
          <p:cNvSpPr/>
          <p:nvPr/>
        </p:nvSpPr>
        <p:spPr>
          <a:xfrm>
            <a:off x="3663465" y="4579203"/>
            <a:ext cx="1822935" cy="1200329"/>
          </a:xfrm>
          <a:prstGeom prst="rect">
            <a:avLst/>
          </a:prstGeom>
          <a:noFill/>
          <a:ln>
            <a:noFill/>
          </a:ln>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7200" b="1" spc="150" dirty="0" smtClean="0">
                <a:ln w="11430"/>
                <a:solidFill>
                  <a:schemeClr val="accent2">
                    <a:lumMod val="50000"/>
                  </a:schemeClr>
                </a:solidFill>
                <a:effectLst>
                  <a:outerShdw blurRad="25400" algn="tl" rotWithShape="0">
                    <a:srgbClr val="000000">
                      <a:alpha val="43000"/>
                    </a:srgbClr>
                  </a:outerShdw>
                </a:effectLst>
              </a:rPr>
              <a:t>God</a:t>
            </a:r>
            <a:endParaRPr lang="en-US" sz="7200" b="1" cap="none" spc="150" dirty="0">
              <a:ln w="11430"/>
              <a:solidFill>
                <a:schemeClr val="accent2">
                  <a:lumMod val="50000"/>
                </a:schemeClr>
              </a:solidFill>
              <a:effectLst>
                <a:outerShdw blurRad="25400" algn="tl" rotWithShape="0">
                  <a:srgbClr val="000000">
                    <a:alpha val="43000"/>
                  </a:srgbClr>
                </a:outerShdw>
              </a:effectLst>
            </a:endParaRPr>
          </a:p>
        </p:txBody>
      </p:sp>
      <p:sp>
        <p:nvSpPr>
          <p:cNvPr id="19" name="TextBox 18"/>
          <p:cNvSpPr txBox="1"/>
          <p:nvPr/>
        </p:nvSpPr>
        <p:spPr>
          <a:xfrm>
            <a:off x="228600" y="5791200"/>
            <a:ext cx="8686800" cy="954107"/>
          </a:xfrm>
          <a:prstGeom prst="rect">
            <a:avLst/>
          </a:prstGeom>
          <a:noFill/>
        </p:spPr>
        <p:txBody>
          <a:bodyPr wrap="square" rtlCol="0">
            <a:spAutoFit/>
          </a:bodyPr>
          <a:lstStyle/>
          <a:p>
            <a:r>
              <a:rPr lang="en-US" sz="2800" dirty="0" smtClean="0"/>
              <a:t>“in </a:t>
            </a:r>
            <a:r>
              <a:rPr lang="en-US" sz="2800" dirty="0"/>
              <a:t>the hope of eternal life, which God, who does not lie, promised </a:t>
            </a:r>
            <a:r>
              <a:rPr lang="en-US" sz="2800" b="1" dirty="0"/>
              <a:t>before the beginning of </a:t>
            </a:r>
            <a:r>
              <a:rPr lang="en-US" sz="2800" b="1" dirty="0" smtClean="0"/>
              <a:t>time</a:t>
            </a:r>
            <a:r>
              <a:rPr lang="en-US" sz="2800" dirty="0" smtClean="0"/>
              <a:t>.”    </a:t>
            </a:r>
            <a:r>
              <a:rPr lang="en-US" sz="2400" dirty="0" smtClean="0"/>
              <a:t>Titus 1:2</a:t>
            </a:r>
            <a:endParaRPr lang="en-US" sz="2400" dirty="0"/>
          </a:p>
        </p:txBody>
      </p:sp>
      <p:sp>
        <p:nvSpPr>
          <p:cNvPr id="20" name="TextBox 19"/>
          <p:cNvSpPr txBox="1"/>
          <p:nvPr/>
        </p:nvSpPr>
        <p:spPr>
          <a:xfrm>
            <a:off x="2698532" y="1447800"/>
            <a:ext cx="3733800" cy="523220"/>
          </a:xfrm>
          <a:prstGeom prst="rect">
            <a:avLst/>
          </a:prstGeom>
          <a:noFill/>
        </p:spPr>
        <p:txBody>
          <a:bodyPr wrap="square" rtlCol="0">
            <a:spAutoFit/>
          </a:bodyPr>
          <a:lstStyle/>
          <a:p>
            <a:pPr algn="ctr"/>
            <a:r>
              <a:rPr lang="en-US" sz="2800" dirty="0" smtClean="0">
                <a:latin typeface="Imprint MT Shadow" panose="04020605060303030202" pitchFamily="82" charset="0"/>
              </a:rPr>
              <a:t>The Universe</a:t>
            </a:r>
            <a:endParaRPr lang="en-US" sz="2800" dirty="0">
              <a:latin typeface="Imprint MT Shadow" panose="04020605060303030202" pitchFamily="82" charset="0"/>
            </a:endParaRPr>
          </a:p>
        </p:txBody>
      </p:sp>
    </p:spTree>
    <p:extLst>
      <p:ext uri="{BB962C8B-B14F-4D97-AF65-F5344CB8AC3E}">
        <p14:creationId xmlns:p14="http://schemas.microsoft.com/office/powerpoint/2010/main" val="1398289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4" name="Title 3"/>
          <p:cNvSpPr>
            <a:spLocks noGrp="1"/>
          </p:cNvSpPr>
          <p:nvPr>
            <p:ph type="title"/>
          </p:nvPr>
        </p:nvSpPr>
        <p:spPr>
          <a:xfrm>
            <a:off x="457200" y="76200"/>
            <a:ext cx="8229600" cy="1143000"/>
          </a:xfrm>
        </p:spPr>
        <p:txBody>
          <a:bodyPr>
            <a:normAutofit/>
          </a:bodyPr>
          <a:lstStyle/>
          <a:p>
            <a:r>
              <a:rPr lang="en-US" sz="4800" b="1" u="sng" dirty="0" smtClean="0"/>
              <a:t>Biblical Time</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sp>
        <p:nvSpPr>
          <p:cNvPr id="22" name="Rectangle 21"/>
          <p:cNvSpPr/>
          <p:nvPr/>
        </p:nvSpPr>
        <p:spPr>
          <a:xfrm>
            <a:off x="76200" y="3200400"/>
            <a:ext cx="2057400" cy="914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76200" y="2195155"/>
            <a:ext cx="1676400" cy="1550313"/>
            <a:chOff x="76200" y="2195155"/>
            <a:chExt cx="1676400" cy="1550313"/>
          </a:xfrm>
        </p:grpSpPr>
        <p:sp>
          <p:nvSpPr>
            <p:cNvPr id="9" name="TextBox 8"/>
            <p:cNvSpPr txBox="1"/>
            <p:nvPr/>
          </p:nvSpPr>
          <p:spPr>
            <a:xfrm>
              <a:off x="76200" y="3283803"/>
              <a:ext cx="1676400" cy="461665"/>
            </a:xfrm>
            <a:prstGeom prst="rect">
              <a:avLst/>
            </a:prstGeom>
            <a:noFill/>
          </p:spPr>
          <p:txBody>
            <a:bodyPr wrap="square" rtlCol="0">
              <a:spAutoFit/>
            </a:bodyPr>
            <a:lstStyle/>
            <a:p>
              <a:pPr algn="ctr"/>
              <a:r>
                <a:rPr lang="en-US" sz="2400" b="1" dirty="0" smtClean="0"/>
                <a:t>Beginning</a:t>
              </a:r>
              <a:endParaRPr lang="en-US" sz="2400" b="1" dirty="0"/>
            </a:p>
          </p:txBody>
        </p:sp>
        <p:sp>
          <p:nvSpPr>
            <p:cNvPr id="6" name="Rectangle 5"/>
            <p:cNvSpPr/>
            <p:nvPr/>
          </p:nvSpPr>
          <p:spPr>
            <a:xfrm>
              <a:off x="152400" y="2195155"/>
              <a:ext cx="990600" cy="10052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7924800" y="2392977"/>
            <a:ext cx="990600" cy="16456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76200" y="1447801"/>
            <a:ext cx="8991600" cy="26670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362200" y="4343400"/>
            <a:ext cx="4343400" cy="523220"/>
          </a:xfrm>
          <a:prstGeom prst="rect">
            <a:avLst/>
          </a:prstGeom>
          <a:noFill/>
        </p:spPr>
        <p:txBody>
          <a:bodyPr wrap="square" rtlCol="0">
            <a:spAutoFit/>
          </a:bodyPr>
          <a:lstStyle/>
          <a:p>
            <a:pPr algn="ctr"/>
            <a:r>
              <a:rPr lang="en-US" sz="2800" dirty="0" smtClean="0"/>
              <a:t>Outside of time and space:</a:t>
            </a:r>
            <a:endParaRPr lang="en-US" sz="2800" dirty="0"/>
          </a:p>
        </p:txBody>
      </p:sp>
      <p:sp>
        <p:nvSpPr>
          <p:cNvPr id="18" name="Rectangle 17"/>
          <p:cNvSpPr/>
          <p:nvPr/>
        </p:nvSpPr>
        <p:spPr>
          <a:xfrm>
            <a:off x="3663465" y="4579203"/>
            <a:ext cx="1822935" cy="1200329"/>
          </a:xfrm>
          <a:prstGeom prst="rect">
            <a:avLst/>
          </a:prstGeom>
          <a:noFill/>
          <a:ln>
            <a:noFill/>
          </a:ln>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7200" b="1" spc="150" dirty="0" smtClean="0">
                <a:ln w="11430"/>
                <a:solidFill>
                  <a:schemeClr val="accent2">
                    <a:lumMod val="50000"/>
                  </a:schemeClr>
                </a:solidFill>
                <a:effectLst>
                  <a:outerShdw blurRad="25400" algn="tl" rotWithShape="0">
                    <a:srgbClr val="000000">
                      <a:alpha val="43000"/>
                    </a:srgbClr>
                  </a:outerShdw>
                </a:effectLst>
              </a:rPr>
              <a:t>God</a:t>
            </a:r>
            <a:endParaRPr lang="en-US" sz="7200" b="1" cap="none" spc="150" dirty="0">
              <a:ln w="11430"/>
              <a:solidFill>
                <a:schemeClr val="accent2">
                  <a:lumMod val="50000"/>
                </a:schemeClr>
              </a:solidFill>
              <a:effectLst>
                <a:outerShdw blurRad="25400" algn="tl" rotWithShape="0">
                  <a:srgbClr val="000000">
                    <a:alpha val="43000"/>
                  </a:srgbClr>
                </a:outerShdw>
              </a:effectLst>
            </a:endParaRPr>
          </a:p>
        </p:txBody>
      </p:sp>
      <p:sp>
        <p:nvSpPr>
          <p:cNvPr id="19" name="TextBox 18"/>
          <p:cNvSpPr txBox="1"/>
          <p:nvPr/>
        </p:nvSpPr>
        <p:spPr>
          <a:xfrm>
            <a:off x="228600" y="5546834"/>
            <a:ext cx="8686800" cy="1384995"/>
          </a:xfrm>
          <a:prstGeom prst="rect">
            <a:avLst/>
          </a:prstGeom>
          <a:noFill/>
        </p:spPr>
        <p:txBody>
          <a:bodyPr wrap="square" rtlCol="0">
            <a:spAutoFit/>
          </a:bodyPr>
          <a:lstStyle/>
          <a:p>
            <a:r>
              <a:rPr lang="en-US" sz="2800" dirty="0"/>
              <a:t>“But the day of the Lord will come like a thief, and then the heavens will pass away with a roar, and the heavenly </a:t>
            </a:r>
            <a:r>
              <a:rPr lang="en-US" sz="2800" dirty="0" smtClean="0"/>
              <a:t>bodies </a:t>
            </a:r>
            <a:r>
              <a:rPr lang="en-US" sz="2800" dirty="0"/>
              <a:t>will be burned up and dissolved</a:t>
            </a:r>
            <a:r>
              <a:rPr lang="en-US" sz="2800" dirty="0" smtClean="0"/>
              <a:t>,”    </a:t>
            </a:r>
            <a:r>
              <a:rPr lang="en-US" sz="2400" dirty="0" smtClean="0"/>
              <a:t>2 Peter 3:10</a:t>
            </a:r>
            <a:endParaRPr lang="en-US" sz="2400" dirty="0"/>
          </a:p>
        </p:txBody>
      </p:sp>
      <p:sp>
        <p:nvSpPr>
          <p:cNvPr id="20" name="TextBox 19"/>
          <p:cNvSpPr txBox="1"/>
          <p:nvPr/>
        </p:nvSpPr>
        <p:spPr>
          <a:xfrm>
            <a:off x="2698532" y="1447800"/>
            <a:ext cx="3733800" cy="523220"/>
          </a:xfrm>
          <a:prstGeom prst="rect">
            <a:avLst/>
          </a:prstGeom>
          <a:noFill/>
        </p:spPr>
        <p:txBody>
          <a:bodyPr wrap="square" rtlCol="0">
            <a:spAutoFit/>
          </a:bodyPr>
          <a:lstStyle/>
          <a:p>
            <a:pPr algn="ctr"/>
            <a:r>
              <a:rPr lang="en-US" sz="2800" dirty="0" smtClean="0">
                <a:latin typeface="Imprint MT Shadow" panose="04020605060303030202" pitchFamily="82" charset="0"/>
              </a:rPr>
              <a:t>The Universe</a:t>
            </a:r>
            <a:endParaRPr lang="en-US" sz="2800" dirty="0">
              <a:latin typeface="Imprint MT Shadow" panose="04020605060303030202" pitchFamily="82" charset="0"/>
            </a:endParaRPr>
          </a:p>
        </p:txBody>
      </p:sp>
      <p:sp>
        <p:nvSpPr>
          <p:cNvPr id="23" name="TextBox 22"/>
          <p:cNvSpPr txBox="1"/>
          <p:nvPr/>
        </p:nvSpPr>
        <p:spPr>
          <a:xfrm>
            <a:off x="7162800" y="3276600"/>
            <a:ext cx="1676400" cy="461665"/>
          </a:xfrm>
          <a:prstGeom prst="rect">
            <a:avLst/>
          </a:prstGeom>
          <a:noFill/>
        </p:spPr>
        <p:txBody>
          <a:bodyPr wrap="square" rtlCol="0">
            <a:spAutoFit/>
          </a:bodyPr>
          <a:lstStyle/>
          <a:p>
            <a:pPr algn="ctr"/>
            <a:r>
              <a:rPr lang="en-US" sz="2400" b="1" dirty="0" smtClean="0"/>
              <a:t>The End</a:t>
            </a:r>
            <a:endParaRPr lang="en-US" sz="2400" b="1" dirty="0"/>
          </a:p>
        </p:txBody>
      </p:sp>
    </p:spTree>
    <p:extLst>
      <p:ext uri="{BB962C8B-B14F-4D97-AF65-F5344CB8AC3E}">
        <p14:creationId xmlns:p14="http://schemas.microsoft.com/office/powerpoint/2010/main" val="13745626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9"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76200" y="3283803"/>
            <a:ext cx="1676400" cy="830997"/>
          </a:xfrm>
          <a:prstGeom prst="rect">
            <a:avLst/>
          </a:prstGeom>
          <a:noFill/>
        </p:spPr>
        <p:txBody>
          <a:bodyPr wrap="square" rtlCol="0">
            <a:spAutoFit/>
          </a:bodyPr>
          <a:lstStyle/>
          <a:p>
            <a:pPr algn="ctr"/>
            <a:r>
              <a:rPr lang="en-US" sz="2400" b="1" dirty="0" smtClean="0"/>
              <a:t>No Beginning</a:t>
            </a:r>
            <a:endParaRPr lang="en-US" sz="2400" b="1" dirty="0"/>
          </a:p>
        </p:txBody>
      </p:sp>
      <p:sp>
        <p:nvSpPr>
          <p:cNvPr id="4" name="Title 3"/>
          <p:cNvSpPr>
            <a:spLocks noGrp="1"/>
          </p:cNvSpPr>
          <p:nvPr>
            <p:ph type="title"/>
          </p:nvPr>
        </p:nvSpPr>
        <p:spPr>
          <a:xfrm>
            <a:off x="457200" y="76200"/>
            <a:ext cx="8229600" cy="1143000"/>
          </a:xfrm>
        </p:spPr>
        <p:txBody>
          <a:bodyPr>
            <a:normAutofit/>
          </a:bodyPr>
          <a:lstStyle/>
          <a:p>
            <a:r>
              <a:rPr lang="en-US" sz="4800" b="1" u="sng" dirty="0" smtClean="0"/>
              <a:t>Biblical Time and Eternity</a:t>
            </a:r>
            <a:endParaRPr lang="en-US" sz="4800" b="1" u="sng" dirty="0"/>
          </a:p>
        </p:txBody>
      </p:sp>
      <p:sp>
        <p:nvSpPr>
          <p:cNvPr id="5" name="Left-Right Arrow 4"/>
          <p:cNvSpPr/>
          <p:nvPr/>
        </p:nvSpPr>
        <p:spPr>
          <a:xfrm>
            <a:off x="381000" y="2438400"/>
            <a:ext cx="8382000" cy="533400"/>
          </a:xfrm>
          <a:prstGeom prst="leftRightArrow">
            <a:avLst>
              <a:gd name="adj1" fmla="val 53202"/>
              <a:gd name="adj2" fmla="val 1179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91400" y="3283803"/>
            <a:ext cx="1676400" cy="830997"/>
          </a:xfrm>
          <a:prstGeom prst="rect">
            <a:avLst/>
          </a:prstGeom>
          <a:noFill/>
        </p:spPr>
        <p:txBody>
          <a:bodyPr wrap="square" rtlCol="0">
            <a:spAutoFit/>
          </a:bodyPr>
          <a:lstStyle/>
          <a:p>
            <a:pPr algn="ctr"/>
            <a:r>
              <a:rPr lang="en-US" sz="2400" b="1" dirty="0" smtClean="0"/>
              <a:t>No </a:t>
            </a:r>
          </a:p>
          <a:p>
            <a:pPr algn="ctr"/>
            <a:r>
              <a:rPr lang="en-US" sz="2400" b="1" dirty="0" smtClean="0"/>
              <a:t>End</a:t>
            </a:r>
            <a:endParaRPr lang="en-US" sz="2400" b="1" dirty="0"/>
          </a:p>
        </p:txBody>
      </p:sp>
      <p:sp>
        <p:nvSpPr>
          <p:cNvPr id="22" name="Rectangle 21"/>
          <p:cNvSpPr/>
          <p:nvPr/>
        </p:nvSpPr>
        <p:spPr>
          <a:xfrm>
            <a:off x="76200" y="3200400"/>
            <a:ext cx="2057400" cy="914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76200" y="2195155"/>
            <a:ext cx="1676400" cy="1550313"/>
            <a:chOff x="76200" y="2195155"/>
            <a:chExt cx="1676400" cy="1550313"/>
          </a:xfrm>
        </p:grpSpPr>
        <p:sp>
          <p:nvSpPr>
            <p:cNvPr id="9" name="TextBox 8"/>
            <p:cNvSpPr txBox="1"/>
            <p:nvPr/>
          </p:nvSpPr>
          <p:spPr>
            <a:xfrm>
              <a:off x="76200" y="3283803"/>
              <a:ext cx="1676400" cy="461665"/>
            </a:xfrm>
            <a:prstGeom prst="rect">
              <a:avLst/>
            </a:prstGeom>
            <a:noFill/>
          </p:spPr>
          <p:txBody>
            <a:bodyPr wrap="square" rtlCol="0">
              <a:spAutoFit/>
            </a:bodyPr>
            <a:lstStyle/>
            <a:p>
              <a:pPr algn="ctr"/>
              <a:r>
                <a:rPr lang="en-US" sz="2400" b="1" dirty="0" smtClean="0"/>
                <a:t>Beginning</a:t>
              </a:r>
              <a:endParaRPr lang="en-US" sz="2400" b="1" dirty="0"/>
            </a:p>
          </p:txBody>
        </p:sp>
        <p:sp>
          <p:nvSpPr>
            <p:cNvPr id="6" name="Rectangle 5"/>
            <p:cNvSpPr/>
            <p:nvPr/>
          </p:nvSpPr>
          <p:spPr>
            <a:xfrm>
              <a:off x="152400" y="2195155"/>
              <a:ext cx="990600" cy="10052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7924800" y="2392977"/>
            <a:ext cx="990600" cy="16456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76200" y="1219200"/>
            <a:ext cx="8686800" cy="4057471"/>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663465" y="5276671"/>
            <a:ext cx="1822935" cy="1200329"/>
          </a:xfrm>
          <a:prstGeom prst="rect">
            <a:avLst/>
          </a:prstGeom>
          <a:noFill/>
          <a:ln>
            <a:noFill/>
          </a:ln>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7200" b="1" spc="150" dirty="0" smtClean="0">
                <a:ln w="11430"/>
                <a:solidFill>
                  <a:schemeClr val="accent2">
                    <a:lumMod val="50000"/>
                  </a:schemeClr>
                </a:solidFill>
                <a:effectLst>
                  <a:outerShdw blurRad="25400" algn="tl" rotWithShape="0">
                    <a:srgbClr val="000000">
                      <a:alpha val="43000"/>
                    </a:srgbClr>
                  </a:outerShdw>
                </a:effectLst>
              </a:rPr>
              <a:t>God</a:t>
            </a:r>
            <a:endParaRPr lang="en-US" sz="7200" b="1" cap="none" spc="150" dirty="0">
              <a:ln w="11430"/>
              <a:solidFill>
                <a:schemeClr val="accent2">
                  <a:lumMod val="50000"/>
                </a:schemeClr>
              </a:solidFill>
              <a:effectLst>
                <a:outerShdw blurRad="25400" algn="tl" rotWithShape="0">
                  <a:srgbClr val="000000">
                    <a:alpha val="43000"/>
                  </a:srgbClr>
                </a:outerShdw>
              </a:effectLst>
            </a:endParaRPr>
          </a:p>
        </p:txBody>
      </p:sp>
      <p:sp>
        <p:nvSpPr>
          <p:cNvPr id="20" name="TextBox 19"/>
          <p:cNvSpPr txBox="1"/>
          <p:nvPr/>
        </p:nvSpPr>
        <p:spPr>
          <a:xfrm>
            <a:off x="2698532" y="1219200"/>
            <a:ext cx="3733800" cy="523220"/>
          </a:xfrm>
          <a:prstGeom prst="rect">
            <a:avLst/>
          </a:prstGeom>
          <a:noFill/>
        </p:spPr>
        <p:txBody>
          <a:bodyPr wrap="square" rtlCol="0">
            <a:spAutoFit/>
          </a:bodyPr>
          <a:lstStyle/>
          <a:p>
            <a:pPr algn="ctr"/>
            <a:r>
              <a:rPr lang="en-US" sz="2800" dirty="0" smtClean="0">
                <a:latin typeface="Imprint MT Shadow" panose="04020605060303030202" pitchFamily="82" charset="0"/>
              </a:rPr>
              <a:t>The Universe</a:t>
            </a:r>
            <a:endParaRPr lang="en-US" sz="2800" dirty="0">
              <a:latin typeface="Imprint MT Shadow" panose="04020605060303030202" pitchFamily="82" charset="0"/>
            </a:endParaRPr>
          </a:p>
        </p:txBody>
      </p:sp>
      <p:sp>
        <p:nvSpPr>
          <p:cNvPr id="23" name="TextBox 22"/>
          <p:cNvSpPr txBox="1"/>
          <p:nvPr/>
        </p:nvSpPr>
        <p:spPr>
          <a:xfrm>
            <a:off x="7162800" y="3276600"/>
            <a:ext cx="1676400" cy="461665"/>
          </a:xfrm>
          <a:prstGeom prst="rect">
            <a:avLst/>
          </a:prstGeom>
          <a:noFill/>
        </p:spPr>
        <p:txBody>
          <a:bodyPr wrap="square" rtlCol="0">
            <a:spAutoFit/>
          </a:bodyPr>
          <a:lstStyle/>
          <a:p>
            <a:pPr algn="ctr"/>
            <a:r>
              <a:rPr lang="en-US" sz="2400" b="1" dirty="0" smtClean="0"/>
              <a:t>The End</a:t>
            </a:r>
            <a:endParaRPr lang="en-US" sz="2400" b="1" dirty="0"/>
          </a:p>
        </p:txBody>
      </p:sp>
      <p:cxnSp>
        <p:nvCxnSpPr>
          <p:cNvPr id="24" name="Straight Connector 23"/>
          <p:cNvCxnSpPr/>
          <p:nvPr/>
        </p:nvCxnSpPr>
        <p:spPr>
          <a:xfrm>
            <a:off x="3505200" y="2133600"/>
            <a:ext cx="0" cy="12192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105400" y="2133600"/>
            <a:ext cx="0" cy="1219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971800" y="3588603"/>
            <a:ext cx="1066800" cy="830997"/>
          </a:xfrm>
          <a:prstGeom prst="rect">
            <a:avLst/>
          </a:prstGeom>
          <a:noFill/>
        </p:spPr>
        <p:txBody>
          <a:bodyPr wrap="square" rtlCol="0">
            <a:spAutoFit/>
          </a:bodyPr>
          <a:lstStyle/>
          <a:p>
            <a:pPr algn="ctr"/>
            <a:r>
              <a:rPr lang="en-US" sz="2400" b="1" dirty="0" smtClean="0"/>
              <a:t>Mark</a:t>
            </a:r>
          </a:p>
          <a:p>
            <a:pPr algn="ctr"/>
            <a:r>
              <a:rPr lang="en-US" sz="2400" b="1" dirty="0" smtClean="0"/>
              <a:t>born</a:t>
            </a:r>
            <a:endParaRPr lang="en-US" sz="2400" b="1" dirty="0"/>
          </a:p>
        </p:txBody>
      </p:sp>
      <p:sp>
        <p:nvSpPr>
          <p:cNvPr id="30" name="TextBox 29"/>
          <p:cNvSpPr txBox="1"/>
          <p:nvPr/>
        </p:nvSpPr>
        <p:spPr>
          <a:xfrm>
            <a:off x="4572000" y="3588603"/>
            <a:ext cx="1066800" cy="830997"/>
          </a:xfrm>
          <a:prstGeom prst="rect">
            <a:avLst/>
          </a:prstGeom>
          <a:noFill/>
        </p:spPr>
        <p:txBody>
          <a:bodyPr wrap="square" rtlCol="0">
            <a:spAutoFit/>
          </a:bodyPr>
          <a:lstStyle/>
          <a:p>
            <a:pPr algn="ctr"/>
            <a:r>
              <a:rPr lang="en-US" sz="2400" b="1" dirty="0" smtClean="0"/>
              <a:t>Mark</a:t>
            </a:r>
          </a:p>
          <a:p>
            <a:pPr algn="ctr"/>
            <a:r>
              <a:rPr lang="en-US" sz="2400" b="1" dirty="0" smtClean="0"/>
              <a:t>dies</a:t>
            </a:r>
            <a:endParaRPr lang="en-US" sz="2400" b="1" dirty="0"/>
          </a:p>
        </p:txBody>
      </p:sp>
      <p:sp>
        <p:nvSpPr>
          <p:cNvPr id="31" name="Rectangle 30"/>
          <p:cNvSpPr/>
          <p:nvPr/>
        </p:nvSpPr>
        <p:spPr>
          <a:xfrm>
            <a:off x="3489434" y="3505199"/>
            <a:ext cx="1615966" cy="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3870434" y="3048000"/>
            <a:ext cx="1234966" cy="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4327634" y="3276600"/>
            <a:ext cx="2225566" cy="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5242034" y="3733800"/>
            <a:ext cx="1234966" cy="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5334000" y="4015631"/>
            <a:ext cx="1676400" cy="991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3276600" y="4244230"/>
            <a:ext cx="1676400" cy="991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5105400" y="3068339"/>
            <a:ext cx="3962400" cy="15427"/>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5100140" y="3546900"/>
            <a:ext cx="3967660" cy="2969"/>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4968752" y="4282967"/>
            <a:ext cx="4099048" cy="1"/>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6521668" y="3781098"/>
            <a:ext cx="2514600" cy="0"/>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6960472" y="4067502"/>
            <a:ext cx="2107328" cy="0"/>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6521668" y="3323898"/>
            <a:ext cx="2514600" cy="0"/>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647700" y="4643735"/>
            <a:ext cx="7772400" cy="461665"/>
          </a:xfrm>
          <a:prstGeom prst="rect">
            <a:avLst/>
          </a:prstGeom>
          <a:noFill/>
        </p:spPr>
        <p:txBody>
          <a:bodyPr wrap="square" rtlCol="0">
            <a:spAutoFit/>
          </a:bodyPr>
          <a:lstStyle/>
          <a:p>
            <a:r>
              <a:rPr lang="en-US" sz="2400" b="1" dirty="0" smtClean="0"/>
              <a:t>“He has also set eternity in the hearts of men.”</a:t>
            </a:r>
            <a:r>
              <a:rPr lang="en-US" dirty="0" smtClean="0"/>
              <a:t>  Ecclesiastes 3:11</a:t>
            </a:r>
            <a:endParaRPr lang="en-US" dirty="0"/>
          </a:p>
        </p:txBody>
      </p:sp>
    </p:spTree>
    <p:extLst>
      <p:ext uri="{BB962C8B-B14F-4D97-AF65-F5344CB8AC3E}">
        <p14:creationId xmlns:p14="http://schemas.microsoft.com/office/powerpoint/2010/main" val="12996030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4"/>
                                        </p:tgtEl>
                                      </p:cBhvr>
                                    </p:animEffect>
                                    <p:set>
                                      <p:cBhvr>
                                        <p:cTn id="7" dur="1" fill="hold">
                                          <p:stCondLst>
                                            <p:cond delay="499"/>
                                          </p:stCondLst>
                                        </p:cTn>
                                        <p:tgtEl>
                                          <p:spTgt spid="24"/>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26"/>
                                        </p:tgtEl>
                                      </p:cBhvr>
                                    </p:animEffect>
                                    <p:set>
                                      <p:cBhvr>
                                        <p:cTn id="10" dur="1" fill="hold">
                                          <p:stCondLst>
                                            <p:cond delay="499"/>
                                          </p:stCondLst>
                                        </p:cTn>
                                        <p:tgtEl>
                                          <p:spTgt spid="26"/>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29"/>
                                        </p:tgtEl>
                                      </p:cBhvr>
                                    </p:animEffect>
                                    <p:set>
                                      <p:cBhvr>
                                        <p:cTn id="13" dur="1" fill="hold">
                                          <p:stCondLst>
                                            <p:cond delay="499"/>
                                          </p:stCondLst>
                                        </p:cTn>
                                        <p:tgtEl>
                                          <p:spTgt spid="29"/>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30"/>
                                        </p:tgtEl>
                                      </p:cBhvr>
                                    </p:animEffect>
                                    <p:set>
                                      <p:cBhvr>
                                        <p:cTn id="16" dur="1" fill="hold">
                                          <p:stCondLst>
                                            <p:cond delay="499"/>
                                          </p:stCondLst>
                                        </p:cTn>
                                        <p:tgtEl>
                                          <p:spTgt spid="30"/>
                                        </p:tgtEl>
                                        <p:attrNameLst>
                                          <p:attrName>style.visibility</p:attrName>
                                        </p:attrNameLst>
                                      </p:cBhvr>
                                      <p:to>
                                        <p:strVal val="hidden"/>
                                      </p:to>
                                    </p:set>
                                  </p:childTnLst>
                                </p:cTn>
                              </p:par>
                              <p:par>
                                <p:cTn id="17" presetID="22" presetClass="entr" presetSubtype="8"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wipe(left)">
                                      <p:cBhvr>
                                        <p:cTn id="19" dur="500"/>
                                        <p:tgtEl>
                                          <p:spTgt spid="32"/>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wipe(left)">
                                      <p:cBhvr>
                                        <p:cTn id="23" dur="500"/>
                                        <p:tgtEl>
                                          <p:spTgt spid="33"/>
                                        </p:tgtEl>
                                      </p:cBhvr>
                                    </p:animEffect>
                                  </p:childTnLst>
                                </p:cTn>
                              </p:par>
                            </p:childTnLst>
                          </p:cTn>
                        </p:par>
                        <p:par>
                          <p:cTn id="24" fill="hold">
                            <p:stCondLst>
                              <p:cond delay="1000"/>
                            </p:stCondLst>
                            <p:childTnLst>
                              <p:par>
                                <p:cTn id="25" presetID="22" presetClass="entr" presetSubtype="8" fill="hold" grpId="0" nodeType="after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wipe(left)">
                                      <p:cBhvr>
                                        <p:cTn id="27" dur="500"/>
                                        <p:tgtEl>
                                          <p:spTgt spid="34"/>
                                        </p:tgtEl>
                                      </p:cBhvr>
                                    </p:animEffect>
                                  </p:childTnLst>
                                </p:cTn>
                              </p:par>
                            </p:childTnLst>
                          </p:cTn>
                        </p:par>
                        <p:par>
                          <p:cTn id="28" fill="hold">
                            <p:stCondLst>
                              <p:cond delay="1500"/>
                            </p:stCondLst>
                            <p:childTnLst>
                              <p:par>
                                <p:cTn id="29" presetID="22" presetClass="entr" presetSubtype="8" fill="hold" grpId="0" nodeType="after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wipe(left)">
                                      <p:cBhvr>
                                        <p:cTn id="31" dur="500"/>
                                        <p:tgtEl>
                                          <p:spTgt spid="35"/>
                                        </p:tgtEl>
                                      </p:cBhvr>
                                    </p:animEffect>
                                  </p:childTnLst>
                                </p:cTn>
                              </p:par>
                            </p:childTnLst>
                          </p:cTn>
                        </p:par>
                        <p:par>
                          <p:cTn id="32" fill="hold">
                            <p:stCondLst>
                              <p:cond delay="2000"/>
                            </p:stCondLst>
                            <p:childTnLst>
                              <p:par>
                                <p:cTn id="33" presetID="22" presetClass="entr" presetSubtype="8" fill="hold" grpId="0" nodeType="afterEffect">
                                  <p:stCondLst>
                                    <p:cond delay="0"/>
                                  </p:stCondLst>
                                  <p:childTnLst>
                                    <p:set>
                                      <p:cBhvr>
                                        <p:cTn id="34" dur="1" fill="hold">
                                          <p:stCondLst>
                                            <p:cond delay="0"/>
                                          </p:stCondLst>
                                        </p:cTn>
                                        <p:tgtEl>
                                          <p:spTgt spid="36"/>
                                        </p:tgtEl>
                                        <p:attrNameLst>
                                          <p:attrName>style.visibility</p:attrName>
                                        </p:attrNameLst>
                                      </p:cBhvr>
                                      <p:to>
                                        <p:strVal val="visible"/>
                                      </p:to>
                                    </p:set>
                                    <p:animEffect transition="in" filter="wipe(left)">
                                      <p:cBhvr>
                                        <p:cTn id="35" dur="500"/>
                                        <p:tgtEl>
                                          <p:spTgt spid="3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left)">
                                      <p:cBhvr>
                                        <p:cTn id="40" dur="500"/>
                                        <p:tgtEl>
                                          <p:spTgt spid="8"/>
                                        </p:tgtEl>
                                      </p:cBhvr>
                                    </p:animEffect>
                                  </p:childTnLst>
                                </p:cTn>
                              </p:par>
                            </p:childTnLst>
                          </p:cTn>
                        </p:par>
                        <p:par>
                          <p:cTn id="41" fill="hold">
                            <p:stCondLst>
                              <p:cond delay="500"/>
                            </p:stCondLst>
                            <p:childTnLst>
                              <p:par>
                                <p:cTn id="42" presetID="22" presetClass="entr" presetSubtype="8" fill="hold" nodeType="afterEffect">
                                  <p:stCondLst>
                                    <p:cond delay="0"/>
                                  </p:stCondLst>
                                  <p:childTnLst>
                                    <p:set>
                                      <p:cBhvr>
                                        <p:cTn id="43" dur="1" fill="hold">
                                          <p:stCondLst>
                                            <p:cond delay="0"/>
                                          </p:stCondLst>
                                        </p:cTn>
                                        <p:tgtEl>
                                          <p:spTgt spid="38"/>
                                        </p:tgtEl>
                                        <p:attrNameLst>
                                          <p:attrName>style.visibility</p:attrName>
                                        </p:attrNameLst>
                                      </p:cBhvr>
                                      <p:to>
                                        <p:strVal val="visible"/>
                                      </p:to>
                                    </p:set>
                                    <p:animEffect transition="in" filter="wipe(left)">
                                      <p:cBhvr>
                                        <p:cTn id="44" dur="500"/>
                                        <p:tgtEl>
                                          <p:spTgt spid="38"/>
                                        </p:tgtEl>
                                      </p:cBhvr>
                                    </p:animEffect>
                                  </p:childTnLst>
                                </p:cTn>
                              </p:par>
                            </p:childTnLst>
                          </p:cTn>
                        </p:par>
                        <p:par>
                          <p:cTn id="45" fill="hold">
                            <p:stCondLst>
                              <p:cond delay="1000"/>
                            </p:stCondLst>
                            <p:childTnLst>
                              <p:par>
                                <p:cTn id="46" presetID="22" presetClass="entr" presetSubtype="8" fill="hold" nodeType="afterEffect">
                                  <p:stCondLst>
                                    <p:cond delay="0"/>
                                  </p:stCondLst>
                                  <p:childTnLst>
                                    <p:set>
                                      <p:cBhvr>
                                        <p:cTn id="47" dur="1" fill="hold">
                                          <p:stCondLst>
                                            <p:cond delay="0"/>
                                          </p:stCondLst>
                                        </p:cTn>
                                        <p:tgtEl>
                                          <p:spTgt spid="39"/>
                                        </p:tgtEl>
                                        <p:attrNameLst>
                                          <p:attrName>style.visibility</p:attrName>
                                        </p:attrNameLst>
                                      </p:cBhvr>
                                      <p:to>
                                        <p:strVal val="visible"/>
                                      </p:to>
                                    </p:set>
                                    <p:animEffect transition="in" filter="wipe(left)">
                                      <p:cBhvr>
                                        <p:cTn id="48" dur="500"/>
                                        <p:tgtEl>
                                          <p:spTgt spid="39"/>
                                        </p:tgtEl>
                                      </p:cBhvr>
                                    </p:animEffect>
                                  </p:childTnLst>
                                </p:cTn>
                              </p:par>
                            </p:childTnLst>
                          </p:cTn>
                        </p:par>
                        <p:par>
                          <p:cTn id="49" fill="hold">
                            <p:stCondLst>
                              <p:cond delay="1500"/>
                            </p:stCondLst>
                            <p:childTnLst>
                              <p:par>
                                <p:cTn id="50" presetID="22" presetClass="entr" presetSubtype="8" fill="hold" nodeType="after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wipe(left)">
                                      <p:cBhvr>
                                        <p:cTn id="52" dur="500"/>
                                        <p:tgtEl>
                                          <p:spTgt spid="40"/>
                                        </p:tgtEl>
                                      </p:cBhvr>
                                    </p:animEffect>
                                  </p:childTnLst>
                                </p:cTn>
                              </p:par>
                            </p:childTnLst>
                          </p:cTn>
                        </p:par>
                        <p:par>
                          <p:cTn id="53" fill="hold">
                            <p:stCondLst>
                              <p:cond delay="2000"/>
                            </p:stCondLst>
                            <p:childTnLst>
                              <p:par>
                                <p:cTn id="54" presetID="22" presetClass="entr" presetSubtype="8" fill="hold" nodeType="after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wipe(left)">
                                      <p:cBhvr>
                                        <p:cTn id="56" dur="500"/>
                                        <p:tgtEl>
                                          <p:spTgt spid="44"/>
                                        </p:tgtEl>
                                      </p:cBhvr>
                                    </p:animEffect>
                                  </p:childTnLst>
                                </p:cTn>
                              </p:par>
                            </p:childTnLst>
                          </p:cTn>
                        </p:par>
                        <p:par>
                          <p:cTn id="57" fill="hold">
                            <p:stCondLst>
                              <p:cond delay="2500"/>
                            </p:stCondLst>
                            <p:childTnLst>
                              <p:par>
                                <p:cTn id="58" presetID="22" presetClass="entr" presetSubtype="8" fill="hold" nodeType="afterEffect">
                                  <p:stCondLst>
                                    <p:cond delay="0"/>
                                  </p:stCondLst>
                                  <p:childTnLst>
                                    <p:set>
                                      <p:cBhvr>
                                        <p:cTn id="59" dur="1" fill="hold">
                                          <p:stCondLst>
                                            <p:cond delay="0"/>
                                          </p:stCondLst>
                                        </p:cTn>
                                        <p:tgtEl>
                                          <p:spTgt spid="52"/>
                                        </p:tgtEl>
                                        <p:attrNameLst>
                                          <p:attrName>style.visibility</p:attrName>
                                        </p:attrNameLst>
                                      </p:cBhvr>
                                      <p:to>
                                        <p:strVal val="visible"/>
                                      </p:to>
                                    </p:set>
                                    <p:animEffect transition="in" filter="wipe(left)">
                                      <p:cBhvr>
                                        <p:cTn id="60" dur="500"/>
                                        <p:tgtEl>
                                          <p:spTgt spid="52"/>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55"/>
                                        </p:tgtEl>
                                        <p:attrNameLst>
                                          <p:attrName>style.visibility</p:attrName>
                                        </p:attrNameLst>
                                      </p:cBhvr>
                                      <p:to>
                                        <p:strVal val="visible"/>
                                      </p:to>
                                    </p:set>
                                    <p:animEffect transition="in" filter="wipe(left)">
                                      <p:cBhvr>
                                        <p:cTn id="65"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P spid="32" grpId="0" animBg="1"/>
      <p:bldP spid="33" grpId="0" animBg="1"/>
      <p:bldP spid="34" grpId="0" animBg="1"/>
      <p:bldP spid="35" grpId="0" animBg="1"/>
      <p:bldP spid="36" grpId="0" animBg="1"/>
      <p:bldP spid="5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normAutofit/>
          </a:bodyPr>
          <a:lstStyle/>
          <a:p>
            <a:r>
              <a:rPr lang="en-US" sz="4800" b="1" u="sng" dirty="0" smtClean="0"/>
              <a:t>Life after Death</a:t>
            </a:r>
            <a:endParaRPr lang="en-US" sz="3600" dirty="0"/>
          </a:p>
        </p:txBody>
      </p:sp>
      <p:sp>
        <p:nvSpPr>
          <p:cNvPr id="4" name="Content Placeholder 3"/>
          <p:cNvSpPr>
            <a:spLocks noGrp="1"/>
          </p:cNvSpPr>
          <p:nvPr>
            <p:ph idx="1"/>
          </p:nvPr>
        </p:nvSpPr>
        <p:spPr>
          <a:xfrm>
            <a:off x="228600" y="1295400"/>
            <a:ext cx="8686800" cy="5257800"/>
          </a:xfrm>
        </p:spPr>
        <p:txBody>
          <a:bodyPr>
            <a:normAutofit lnSpcReduction="10000"/>
          </a:bodyPr>
          <a:lstStyle/>
          <a:p>
            <a:pPr>
              <a:spcAft>
                <a:spcPts val="600"/>
              </a:spcAft>
            </a:pPr>
            <a:r>
              <a:rPr lang="en-US" dirty="0" smtClean="0"/>
              <a:t>“And </a:t>
            </a:r>
            <a:r>
              <a:rPr lang="en-US" u="sng" dirty="0"/>
              <a:t>if Christ has not been raised</a:t>
            </a:r>
            <a:r>
              <a:rPr lang="en-US" dirty="0"/>
              <a:t>, your faith is futile and you are still in your sins.</a:t>
            </a:r>
            <a:r>
              <a:rPr lang="en-US" b="1" baseline="30000" dirty="0"/>
              <a:t> </a:t>
            </a:r>
            <a:r>
              <a:rPr lang="en-US" b="1" baseline="30000" dirty="0" smtClean="0"/>
              <a:t> </a:t>
            </a:r>
            <a:r>
              <a:rPr lang="en-US" dirty="0"/>
              <a:t>Then those also who have fallen asleep in Christ have perished</a:t>
            </a:r>
            <a:r>
              <a:rPr lang="en-US" dirty="0" smtClean="0"/>
              <a:t>.”  </a:t>
            </a:r>
            <a:r>
              <a:rPr lang="en-US" sz="2600" dirty="0" smtClean="0"/>
              <a:t>1Corinthians </a:t>
            </a:r>
            <a:r>
              <a:rPr lang="en-US" sz="2600" dirty="0" smtClean="0"/>
              <a:t>15:17,18   (John 11:11-14)</a:t>
            </a:r>
            <a:endParaRPr lang="en-US" sz="2600" dirty="0" smtClean="0"/>
          </a:p>
          <a:p>
            <a:pPr>
              <a:spcAft>
                <a:spcPts val="600"/>
              </a:spcAft>
            </a:pPr>
            <a:r>
              <a:rPr lang="en-US" dirty="0" smtClean="0"/>
              <a:t>“</a:t>
            </a:r>
            <a:r>
              <a:rPr lang="en-US" u="sng" dirty="0" smtClean="0"/>
              <a:t>But </a:t>
            </a:r>
            <a:r>
              <a:rPr lang="en-US" u="sng" dirty="0"/>
              <a:t>in fact</a:t>
            </a:r>
            <a:r>
              <a:rPr lang="en-US" dirty="0"/>
              <a:t> </a:t>
            </a:r>
            <a:r>
              <a:rPr lang="en-US" u="sng" dirty="0"/>
              <a:t>Christ has been raised</a:t>
            </a:r>
            <a:r>
              <a:rPr lang="en-US" dirty="0"/>
              <a:t> from the dead, the </a:t>
            </a:r>
            <a:r>
              <a:rPr lang="en-US" dirty="0" err="1"/>
              <a:t>firstfruits</a:t>
            </a:r>
            <a:r>
              <a:rPr lang="en-US" dirty="0"/>
              <a:t> of those who have fallen asleep</a:t>
            </a:r>
            <a:r>
              <a:rPr lang="en-US" dirty="0" smtClean="0"/>
              <a:t>.” </a:t>
            </a:r>
            <a:r>
              <a:rPr lang="en-US" sz="2600" dirty="0" smtClean="0"/>
              <a:t>1Corinthians 15:20</a:t>
            </a:r>
          </a:p>
          <a:p>
            <a:pPr>
              <a:spcAft>
                <a:spcPts val="600"/>
              </a:spcAft>
            </a:pPr>
            <a:r>
              <a:rPr lang="en-US" dirty="0" smtClean="0"/>
              <a:t>“For </a:t>
            </a:r>
            <a:r>
              <a:rPr lang="en-US" dirty="0"/>
              <a:t>since we believe that Jesus died and rose again, even so, through Jesus, God will bring with him those who have fallen asleep</a:t>
            </a:r>
            <a:r>
              <a:rPr lang="en-US" dirty="0" smtClean="0"/>
              <a:t>.”     </a:t>
            </a:r>
            <a:r>
              <a:rPr lang="en-US" sz="2600" dirty="0" smtClean="0"/>
              <a:t>1Thessalonians 4:14</a:t>
            </a:r>
            <a:r>
              <a:rPr lang="en-US" sz="2600" b="1" baseline="30000" dirty="0" smtClean="0"/>
              <a:t> </a:t>
            </a:r>
            <a:endParaRPr lang="en-US" sz="2600" dirty="0"/>
          </a:p>
        </p:txBody>
      </p:sp>
    </p:spTree>
    <p:extLst>
      <p:ext uri="{BB962C8B-B14F-4D97-AF65-F5344CB8AC3E}">
        <p14:creationId xmlns:p14="http://schemas.microsoft.com/office/powerpoint/2010/main" val="29042444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903</TotalTime>
  <Words>1924</Words>
  <Application>Microsoft Office PowerPoint</Application>
  <PresentationFormat>On-screen Show (4:3)</PresentationFormat>
  <Paragraphs>120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Imprint MT Shadow</vt:lpstr>
      <vt:lpstr>Office Theme</vt:lpstr>
      <vt:lpstr>What does the Bible say about Heaven and Hell?</vt:lpstr>
      <vt:lpstr>Important Truth from the Bible</vt:lpstr>
      <vt:lpstr>Old Timeline</vt:lpstr>
      <vt:lpstr>Old Timeline</vt:lpstr>
      <vt:lpstr>Modified Timeline</vt:lpstr>
      <vt:lpstr>Modified Timeline</vt:lpstr>
      <vt:lpstr>Biblical Time</vt:lpstr>
      <vt:lpstr>Biblical Time and Eternity</vt:lpstr>
      <vt:lpstr>Life after Death</vt:lpstr>
      <vt:lpstr>Life after Death</vt:lpstr>
      <vt:lpstr>Life after Life after Death</vt:lpstr>
      <vt:lpstr>Life after Life after Death</vt:lpstr>
      <vt:lpstr>Life after Life after Death</vt:lpstr>
      <vt:lpstr>What is Heaven Like?</vt:lpstr>
      <vt:lpstr>What is Heaven Like?</vt:lpstr>
      <vt:lpstr>Who will be in Heaven?</vt:lpstr>
      <vt:lpstr>From History, a picture of Hell:</vt:lpstr>
      <vt:lpstr>From History, a picture of Hell:</vt:lpstr>
      <vt:lpstr>What is Hell Like?</vt:lpstr>
      <vt:lpstr>Who will be in Hell?</vt:lpstr>
      <vt:lpstr>Justice and Mercy of God</vt:lpstr>
      <vt:lpstr>Seek Him and Find Him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Mark Robnett</cp:lastModifiedBy>
  <cp:revision>66</cp:revision>
  <dcterms:created xsi:type="dcterms:W3CDTF">2020-05-28T20:50:06Z</dcterms:created>
  <dcterms:modified xsi:type="dcterms:W3CDTF">2021-04-19T01:29:35Z</dcterms:modified>
</cp:coreProperties>
</file>