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256" r:id="rId2"/>
    <p:sldId id="257" r:id="rId3"/>
    <p:sldId id="259" r:id="rId4"/>
    <p:sldId id="260" r:id="rId5"/>
    <p:sldId id="268" r:id="rId6"/>
    <p:sldId id="261" r:id="rId7"/>
    <p:sldId id="262" r:id="rId8"/>
    <p:sldId id="263" r:id="rId9"/>
    <p:sldId id="285" r:id="rId10"/>
    <p:sldId id="265" r:id="rId11"/>
    <p:sldId id="266" r:id="rId12"/>
    <p:sldId id="291" r:id="rId13"/>
    <p:sldId id="297" r:id="rId14"/>
    <p:sldId id="269" r:id="rId15"/>
    <p:sldId id="289" r:id="rId16"/>
    <p:sldId id="296"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421" autoAdjust="0"/>
    <p:restoredTop sz="74227" autoAdjust="0"/>
  </p:normalViewPr>
  <p:slideViewPr>
    <p:cSldViewPr>
      <p:cViewPr varScale="1">
        <p:scale>
          <a:sx n="79" d="100"/>
          <a:sy n="79" d="100"/>
        </p:scale>
        <p:origin x="2214" y="294"/>
      </p:cViewPr>
      <p:guideLst>
        <p:guide orient="horz" pos="2160"/>
        <p:guide pos="2880"/>
      </p:guideLst>
    </p:cSldViewPr>
  </p:slideViewPr>
  <p:notesTextViewPr>
    <p:cViewPr>
      <p:scale>
        <a:sx n="3" d="2"/>
        <a:sy n="3" d="2"/>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0FE89FF-6490-4902-8703-6D0BA57288ED}" type="datetimeFigureOut">
              <a:rPr lang="en-US" smtClean="0"/>
              <a:t>6/18/2025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CD99BA0-C695-44E7-8923-544A7A85BD8D}" type="slidenum">
              <a:rPr lang="en-US" smtClean="0"/>
              <a:t>‹#›</a:t>
            </a:fld>
            <a:endParaRPr lang="en-US"/>
          </a:p>
        </p:txBody>
      </p:sp>
    </p:spTree>
    <p:extLst>
      <p:ext uri="{BB962C8B-B14F-4D97-AF65-F5344CB8AC3E}">
        <p14:creationId xmlns:p14="http://schemas.microsoft.com/office/powerpoint/2010/main" val="41579021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www.gotquestions.org/sin-nature.html" TargetMode="External"/><Relationship Id="rId7" Type="http://schemas.openxmlformats.org/officeDocument/2006/relationships/hyperlink" Target="https://biblia.com/bible/esv/Rom%207.18" TargetMode="External"/><Relationship Id="rId2" Type="http://schemas.openxmlformats.org/officeDocument/2006/relationships/slide" Target="../slides/slide15.xml"/><Relationship Id="rId1" Type="http://schemas.openxmlformats.org/officeDocument/2006/relationships/notesMaster" Target="../notesMasters/notesMaster1.xml"/><Relationship Id="rId6" Type="http://schemas.openxmlformats.org/officeDocument/2006/relationships/hyperlink" Target="https://biblia.com/bible/esv/Rom%201.24" TargetMode="External"/><Relationship Id="rId5" Type="http://schemas.openxmlformats.org/officeDocument/2006/relationships/hyperlink" Target="https://biblia.com/bible/esv/Rom%205.12" TargetMode="External"/><Relationship Id="rId4" Type="http://schemas.openxmlformats.org/officeDocument/2006/relationships/hyperlink" Target="https://biblia.com/bible/esv/Gen%203.6%E2%80%937"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Key point – if your gospel presentation doesn’t start with God, it will become just another (false) religion built around a technique to get some temporary thing that a person wants.</a:t>
            </a:r>
          </a:p>
        </p:txBody>
      </p:sp>
      <p:sp>
        <p:nvSpPr>
          <p:cNvPr id="4" name="Slide Number Placeholder 3"/>
          <p:cNvSpPr>
            <a:spLocks noGrp="1"/>
          </p:cNvSpPr>
          <p:nvPr>
            <p:ph type="sldNum" sz="quarter" idx="5"/>
          </p:nvPr>
        </p:nvSpPr>
        <p:spPr/>
        <p:txBody>
          <a:bodyPr/>
          <a:lstStyle/>
          <a:p>
            <a:fld id="{9CD99BA0-C695-44E7-8923-544A7A85BD8D}" type="slidenum">
              <a:rPr lang="en-US" smtClean="0"/>
              <a:t>8</a:t>
            </a:fld>
            <a:endParaRPr lang="en-US"/>
          </a:p>
        </p:txBody>
      </p:sp>
    </p:spTree>
    <p:extLst>
      <p:ext uri="{BB962C8B-B14F-4D97-AF65-F5344CB8AC3E}">
        <p14:creationId xmlns:p14="http://schemas.microsoft.com/office/powerpoint/2010/main" val="37105288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CD99BA0-C695-44E7-8923-544A7A85BD8D}" type="slidenum">
              <a:rPr lang="en-US" smtClean="0"/>
              <a:t>9</a:t>
            </a:fld>
            <a:endParaRPr lang="en-US"/>
          </a:p>
        </p:txBody>
      </p:sp>
    </p:spTree>
    <p:extLst>
      <p:ext uri="{BB962C8B-B14F-4D97-AF65-F5344CB8AC3E}">
        <p14:creationId xmlns:p14="http://schemas.microsoft.com/office/powerpoint/2010/main" val="22741778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2 Corinthians 5:15 – Christ</a:t>
            </a:r>
            <a:r>
              <a:rPr lang="en-US" baseline="0" dirty="0"/>
              <a:t> died so that we stop living for ourselves and start living for Him.</a:t>
            </a:r>
            <a:endParaRPr lang="en-US" dirty="0"/>
          </a:p>
        </p:txBody>
      </p:sp>
      <p:sp>
        <p:nvSpPr>
          <p:cNvPr id="4" name="Slide Number Placeholder 3"/>
          <p:cNvSpPr>
            <a:spLocks noGrp="1"/>
          </p:cNvSpPr>
          <p:nvPr>
            <p:ph type="sldNum" sz="quarter" idx="10"/>
          </p:nvPr>
        </p:nvSpPr>
        <p:spPr/>
        <p:txBody>
          <a:bodyPr/>
          <a:lstStyle/>
          <a:p>
            <a:fld id="{9CD99BA0-C695-44E7-8923-544A7A85BD8D}" type="slidenum">
              <a:rPr lang="en-US" smtClean="0"/>
              <a:t>10</a:t>
            </a:fld>
            <a:endParaRPr lang="en-US"/>
          </a:p>
        </p:txBody>
      </p:sp>
    </p:spTree>
    <p:extLst>
      <p:ext uri="{BB962C8B-B14F-4D97-AF65-F5344CB8AC3E}">
        <p14:creationId xmlns:p14="http://schemas.microsoft.com/office/powerpoint/2010/main" val="29131168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 US, a recent survey indicated that 41% of people who claim to be Christians believe people are naturally good,</a:t>
            </a:r>
            <a:r>
              <a:rPr lang="en-US" baseline="0" dirty="0"/>
              <a:t> and 37% believe a “small sin” will not condemn a person to hell. </a:t>
            </a:r>
            <a:r>
              <a:rPr lang="en-US" dirty="0"/>
              <a:t> But consider </a:t>
            </a:r>
            <a:r>
              <a:rPr lang="en-US" dirty="0">
                <a:solidFill>
                  <a:schemeClr val="tx2">
                    <a:lumMod val="75000"/>
                  </a:schemeClr>
                </a:solidFill>
              </a:rPr>
              <a:t>James 2:10</a:t>
            </a:r>
            <a:r>
              <a:rPr lang="en-US" dirty="0"/>
              <a:t>…</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Sin leads to a downward progression that, without the restoring power of the Holy Spirit, we all tend toward. The </a:t>
            </a:r>
            <a:r>
              <a:rPr lang="en-US" sz="1200" b="0" i="0" kern="1200" dirty="0">
                <a:solidFill>
                  <a:schemeClr val="tx1"/>
                </a:solidFill>
                <a:effectLst/>
                <a:latin typeface="+mn-lt"/>
                <a:ea typeface="+mn-ea"/>
                <a:cs typeface="+mn-cs"/>
                <a:hlinkClick r:id="rId3"/>
              </a:rPr>
              <a:t>sin nature</a:t>
            </a:r>
            <a:r>
              <a:rPr lang="en-US" sz="1200" b="0" i="0" kern="1200" dirty="0">
                <a:solidFill>
                  <a:schemeClr val="tx1"/>
                </a:solidFill>
                <a:effectLst/>
                <a:latin typeface="+mn-lt"/>
                <a:ea typeface="+mn-ea"/>
                <a:cs typeface="+mn-cs"/>
              </a:rPr>
              <a:t> is present in every human being born since the Fall of Adam (</a:t>
            </a:r>
            <a:r>
              <a:rPr lang="en-US" sz="1200" b="0" i="0" kern="1200" dirty="0">
                <a:solidFill>
                  <a:schemeClr val="tx1"/>
                </a:solidFill>
                <a:effectLst/>
                <a:latin typeface="+mn-lt"/>
                <a:ea typeface="+mn-ea"/>
                <a:cs typeface="+mn-cs"/>
                <a:hlinkClick r:id="rId4"/>
              </a:rPr>
              <a:t>Genesis 3:6–7</a:t>
            </a:r>
            <a:r>
              <a:rPr lang="en-US" sz="1200" b="0" i="0" kern="1200" dirty="0">
                <a:solidFill>
                  <a:schemeClr val="tx1"/>
                </a:solidFill>
                <a:effectLst/>
                <a:latin typeface="+mn-lt"/>
                <a:ea typeface="+mn-ea"/>
                <a:cs typeface="+mn-cs"/>
              </a:rPr>
              <a:t>; </a:t>
            </a:r>
            <a:r>
              <a:rPr lang="en-US" sz="1200" b="0" i="0" kern="1200" dirty="0">
                <a:solidFill>
                  <a:schemeClr val="tx1"/>
                </a:solidFill>
                <a:effectLst/>
                <a:latin typeface="+mn-lt"/>
                <a:ea typeface="+mn-ea"/>
                <a:cs typeface="+mn-cs"/>
                <a:hlinkClick r:id="rId5"/>
              </a:rPr>
              <a:t>Romans 5:12</a:t>
            </a:r>
            <a:r>
              <a:rPr lang="en-US" sz="1200" b="0" i="0" kern="1200" dirty="0">
                <a:solidFill>
                  <a:schemeClr val="tx1"/>
                </a:solidFill>
                <a:effectLst/>
                <a:latin typeface="+mn-lt"/>
                <a:ea typeface="+mn-ea"/>
                <a:cs typeface="+mn-cs"/>
              </a:rPr>
              <a:t>). If left unchecked, continual sin leads to a “reprobate mind,” spoken of in </a:t>
            </a:r>
            <a:r>
              <a:rPr lang="en-US" sz="1200" b="0" i="0" kern="1200" dirty="0">
                <a:solidFill>
                  <a:schemeClr val="tx1"/>
                </a:solidFill>
                <a:effectLst/>
                <a:latin typeface="+mn-lt"/>
                <a:ea typeface="+mn-ea"/>
                <a:cs typeface="+mn-cs"/>
                <a:hlinkClick r:id="rId6"/>
              </a:rPr>
              <a:t>Romans 1:24</a:t>
            </a:r>
            <a:r>
              <a:rPr lang="en-US" sz="1200" b="0" i="0" kern="1200" dirty="0">
                <a:solidFill>
                  <a:schemeClr val="tx1"/>
                </a:solidFill>
                <a:effectLst/>
                <a:latin typeface="+mn-lt"/>
                <a:ea typeface="+mn-ea"/>
                <a:cs typeface="+mn-cs"/>
              </a:rPr>
              <a:t>. Our sin nature causes us to gravitate naturally toward selfishness, envy, and pride, even when we are trying to do good. The apostle Paul alluded to his propensity to sin when he wrote, “For I know that good itself does not dwell in me, that is, in my sinful nature. For I have the desire to do what is good, but I cannot carry it out” (</a:t>
            </a:r>
            <a:r>
              <a:rPr lang="en-US" sz="1200" b="0" i="0" kern="1200" dirty="0">
                <a:solidFill>
                  <a:schemeClr val="tx1"/>
                </a:solidFill>
                <a:effectLst/>
                <a:latin typeface="+mn-lt"/>
                <a:ea typeface="+mn-ea"/>
                <a:cs typeface="+mn-cs"/>
                <a:hlinkClick r:id="rId7"/>
              </a:rPr>
              <a:t>Romans 7:18</a:t>
            </a:r>
            <a:r>
              <a:rPr lang="en-US" sz="1200" b="0" i="0" kern="1200" dirty="0">
                <a:solidFill>
                  <a:schemeClr val="tx1"/>
                </a:solidFill>
                <a:effectLst/>
                <a:latin typeface="+mn-lt"/>
                <a:ea typeface="+mn-ea"/>
                <a:cs typeface="+mn-cs"/>
              </a:rPr>
              <a:t>).</a:t>
            </a:r>
            <a:br>
              <a:rPr lang="en-US" dirty="0"/>
            </a:br>
            <a:endParaRPr lang="en-US" dirty="0"/>
          </a:p>
        </p:txBody>
      </p:sp>
      <p:sp>
        <p:nvSpPr>
          <p:cNvPr id="4" name="Slide Number Placeholder 3"/>
          <p:cNvSpPr>
            <a:spLocks noGrp="1"/>
          </p:cNvSpPr>
          <p:nvPr>
            <p:ph type="sldNum" sz="quarter" idx="10"/>
          </p:nvPr>
        </p:nvSpPr>
        <p:spPr/>
        <p:txBody>
          <a:bodyPr/>
          <a:lstStyle/>
          <a:p>
            <a:fld id="{9CD99BA0-C695-44E7-8923-544A7A85BD8D}" type="slidenum">
              <a:rPr lang="en-US" smtClean="0"/>
              <a:t>15</a:t>
            </a:fld>
            <a:endParaRPr lang="en-US"/>
          </a:p>
        </p:txBody>
      </p:sp>
    </p:spTree>
    <p:extLst>
      <p:ext uri="{BB962C8B-B14F-4D97-AF65-F5344CB8AC3E}">
        <p14:creationId xmlns:p14="http://schemas.microsoft.com/office/powerpoint/2010/main" val="27167791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457409C-2CC7-4C36-9924-02A380A1EEE1}" type="datetimeFigureOut">
              <a:rPr lang="en-US" smtClean="0"/>
              <a:t>6/18/2025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F668C8-CD36-4848-A081-7404BA52FAE4}" type="slidenum">
              <a:rPr lang="en-US" smtClean="0"/>
              <a:t>‹#›</a:t>
            </a:fld>
            <a:endParaRPr lang="en-US"/>
          </a:p>
        </p:txBody>
      </p:sp>
    </p:spTree>
    <p:extLst>
      <p:ext uri="{BB962C8B-B14F-4D97-AF65-F5344CB8AC3E}">
        <p14:creationId xmlns:p14="http://schemas.microsoft.com/office/powerpoint/2010/main" val="28599543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457409C-2CC7-4C36-9924-02A380A1EEE1}" type="datetimeFigureOut">
              <a:rPr lang="en-US" smtClean="0"/>
              <a:t>6/18/2025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F668C8-CD36-4848-A081-7404BA52FAE4}" type="slidenum">
              <a:rPr lang="en-US" smtClean="0"/>
              <a:t>‹#›</a:t>
            </a:fld>
            <a:endParaRPr lang="en-US"/>
          </a:p>
        </p:txBody>
      </p:sp>
    </p:spTree>
    <p:extLst>
      <p:ext uri="{BB962C8B-B14F-4D97-AF65-F5344CB8AC3E}">
        <p14:creationId xmlns:p14="http://schemas.microsoft.com/office/powerpoint/2010/main" val="21390945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457409C-2CC7-4C36-9924-02A380A1EEE1}" type="datetimeFigureOut">
              <a:rPr lang="en-US" smtClean="0"/>
              <a:t>6/18/2025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F668C8-CD36-4848-A081-7404BA52FAE4}" type="slidenum">
              <a:rPr lang="en-US" smtClean="0"/>
              <a:t>‹#›</a:t>
            </a:fld>
            <a:endParaRPr lang="en-US"/>
          </a:p>
        </p:txBody>
      </p:sp>
    </p:spTree>
    <p:extLst>
      <p:ext uri="{BB962C8B-B14F-4D97-AF65-F5344CB8AC3E}">
        <p14:creationId xmlns:p14="http://schemas.microsoft.com/office/powerpoint/2010/main" val="35733934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457409C-2CC7-4C36-9924-02A380A1EEE1}" type="datetimeFigureOut">
              <a:rPr lang="en-US" smtClean="0"/>
              <a:t>6/18/2025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F668C8-CD36-4848-A081-7404BA52FAE4}" type="slidenum">
              <a:rPr lang="en-US" smtClean="0"/>
              <a:t>‹#›</a:t>
            </a:fld>
            <a:endParaRPr lang="en-US"/>
          </a:p>
        </p:txBody>
      </p:sp>
    </p:spTree>
    <p:extLst>
      <p:ext uri="{BB962C8B-B14F-4D97-AF65-F5344CB8AC3E}">
        <p14:creationId xmlns:p14="http://schemas.microsoft.com/office/powerpoint/2010/main" val="29150429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457409C-2CC7-4C36-9924-02A380A1EEE1}" type="datetimeFigureOut">
              <a:rPr lang="en-US" smtClean="0"/>
              <a:t>6/18/2025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F668C8-CD36-4848-A081-7404BA52FAE4}" type="slidenum">
              <a:rPr lang="en-US" smtClean="0"/>
              <a:t>‹#›</a:t>
            </a:fld>
            <a:endParaRPr lang="en-US"/>
          </a:p>
        </p:txBody>
      </p:sp>
    </p:spTree>
    <p:extLst>
      <p:ext uri="{BB962C8B-B14F-4D97-AF65-F5344CB8AC3E}">
        <p14:creationId xmlns:p14="http://schemas.microsoft.com/office/powerpoint/2010/main" val="18114682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457409C-2CC7-4C36-9924-02A380A1EEE1}" type="datetimeFigureOut">
              <a:rPr lang="en-US" smtClean="0"/>
              <a:t>6/18/2025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F668C8-CD36-4848-A081-7404BA52FAE4}" type="slidenum">
              <a:rPr lang="en-US" smtClean="0"/>
              <a:t>‹#›</a:t>
            </a:fld>
            <a:endParaRPr lang="en-US"/>
          </a:p>
        </p:txBody>
      </p:sp>
    </p:spTree>
    <p:extLst>
      <p:ext uri="{BB962C8B-B14F-4D97-AF65-F5344CB8AC3E}">
        <p14:creationId xmlns:p14="http://schemas.microsoft.com/office/powerpoint/2010/main" val="34125394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457409C-2CC7-4C36-9924-02A380A1EEE1}" type="datetimeFigureOut">
              <a:rPr lang="en-US" smtClean="0"/>
              <a:t>6/18/2025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0F668C8-CD36-4848-A081-7404BA52FAE4}" type="slidenum">
              <a:rPr lang="en-US" smtClean="0"/>
              <a:t>‹#›</a:t>
            </a:fld>
            <a:endParaRPr lang="en-US"/>
          </a:p>
        </p:txBody>
      </p:sp>
    </p:spTree>
    <p:extLst>
      <p:ext uri="{BB962C8B-B14F-4D97-AF65-F5344CB8AC3E}">
        <p14:creationId xmlns:p14="http://schemas.microsoft.com/office/powerpoint/2010/main" val="28003194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457409C-2CC7-4C36-9924-02A380A1EEE1}" type="datetimeFigureOut">
              <a:rPr lang="en-US" smtClean="0"/>
              <a:t>6/18/2025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0F668C8-CD36-4848-A081-7404BA52FAE4}" type="slidenum">
              <a:rPr lang="en-US" smtClean="0"/>
              <a:t>‹#›</a:t>
            </a:fld>
            <a:endParaRPr lang="en-US"/>
          </a:p>
        </p:txBody>
      </p:sp>
    </p:spTree>
    <p:extLst>
      <p:ext uri="{BB962C8B-B14F-4D97-AF65-F5344CB8AC3E}">
        <p14:creationId xmlns:p14="http://schemas.microsoft.com/office/powerpoint/2010/main" val="31984074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57409C-2CC7-4C36-9924-02A380A1EEE1}" type="datetimeFigureOut">
              <a:rPr lang="en-US" smtClean="0"/>
              <a:t>6/18/2025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0F668C8-CD36-4848-A081-7404BA52FAE4}" type="slidenum">
              <a:rPr lang="en-US" smtClean="0"/>
              <a:t>‹#›</a:t>
            </a:fld>
            <a:endParaRPr lang="en-US"/>
          </a:p>
        </p:txBody>
      </p:sp>
    </p:spTree>
    <p:extLst>
      <p:ext uri="{BB962C8B-B14F-4D97-AF65-F5344CB8AC3E}">
        <p14:creationId xmlns:p14="http://schemas.microsoft.com/office/powerpoint/2010/main" val="25800175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457409C-2CC7-4C36-9924-02A380A1EEE1}" type="datetimeFigureOut">
              <a:rPr lang="en-US" smtClean="0"/>
              <a:t>6/18/2025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F668C8-CD36-4848-A081-7404BA52FAE4}" type="slidenum">
              <a:rPr lang="en-US" smtClean="0"/>
              <a:t>‹#›</a:t>
            </a:fld>
            <a:endParaRPr lang="en-US"/>
          </a:p>
        </p:txBody>
      </p:sp>
    </p:spTree>
    <p:extLst>
      <p:ext uri="{BB962C8B-B14F-4D97-AF65-F5344CB8AC3E}">
        <p14:creationId xmlns:p14="http://schemas.microsoft.com/office/powerpoint/2010/main" val="24195488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457409C-2CC7-4C36-9924-02A380A1EEE1}" type="datetimeFigureOut">
              <a:rPr lang="en-US" smtClean="0"/>
              <a:t>6/18/2025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F668C8-CD36-4848-A081-7404BA52FAE4}" type="slidenum">
              <a:rPr lang="en-US" smtClean="0"/>
              <a:t>‹#›</a:t>
            </a:fld>
            <a:endParaRPr lang="en-US"/>
          </a:p>
        </p:txBody>
      </p:sp>
    </p:spTree>
    <p:extLst>
      <p:ext uri="{BB962C8B-B14F-4D97-AF65-F5344CB8AC3E}">
        <p14:creationId xmlns:p14="http://schemas.microsoft.com/office/powerpoint/2010/main" val="38887944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57409C-2CC7-4C36-9924-02A380A1EEE1}" type="datetimeFigureOut">
              <a:rPr lang="en-US" smtClean="0"/>
              <a:t>6/18/2025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0F668C8-CD36-4848-A081-7404BA52FAE4}" type="slidenum">
              <a:rPr lang="en-US" smtClean="0"/>
              <a:t>‹#›</a:t>
            </a:fld>
            <a:endParaRPr lang="en-US"/>
          </a:p>
        </p:txBody>
      </p:sp>
    </p:spTree>
    <p:extLst>
      <p:ext uri="{BB962C8B-B14F-4D97-AF65-F5344CB8AC3E}">
        <p14:creationId xmlns:p14="http://schemas.microsoft.com/office/powerpoint/2010/main" val="40770730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772400" cy="1470025"/>
          </a:xfrm>
        </p:spPr>
        <p:txBody>
          <a:bodyPr>
            <a:normAutofit/>
          </a:bodyPr>
          <a:lstStyle/>
          <a:p>
            <a:r>
              <a:rPr lang="en-US" sz="6000" b="1" dirty="0"/>
              <a:t>Sharing the Gospel</a:t>
            </a:r>
          </a:p>
        </p:txBody>
      </p:sp>
      <p:sp>
        <p:nvSpPr>
          <p:cNvPr id="3" name="Subtitle 2"/>
          <p:cNvSpPr>
            <a:spLocks noGrp="1"/>
          </p:cNvSpPr>
          <p:nvPr>
            <p:ph type="subTitle" idx="1"/>
          </p:nvPr>
        </p:nvSpPr>
        <p:spPr/>
        <p:txBody>
          <a:bodyPr/>
          <a:lstStyle/>
          <a:p>
            <a:r>
              <a:rPr lang="en-US" dirty="0"/>
              <a:t>The most important news!</a:t>
            </a:r>
          </a:p>
        </p:txBody>
      </p:sp>
    </p:spTree>
    <p:extLst>
      <p:ext uri="{BB962C8B-B14F-4D97-AF65-F5344CB8AC3E}">
        <p14:creationId xmlns:p14="http://schemas.microsoft.com/office/powerpoint/2010/main" val="24526953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sz="4800" b="1" u="sng" dirty="0"/>
              <a:t>Christ</a:t>
            </a:r>
          </a:p>
        </p:txBody>
      </p:sp>
      <p:sp>
        <p:nvSpPr>
          <p:cNvPr id="3" name="Content Placeholder 2"/>
          <p:cNvSpPr>
            <a:spLocks noGrp="1"/>
          </p:cNvSpPr>
          <p:nvPr>
            <p:ph idx="1"/>
          </p:nvPr>
        </p:nvSpPr>
        <p:spPr>
          <a:xfrm>
            <a:off x="304800" y="1143000"/>
            <a:ext cx="8382000" cy="5410200"/>
          </a:xfrm>
        </p:spPr>
        <p:txBody>
          <a:bodyPr>
            <a:normAutofit fontScale="92500"/>
          </a:bodyPr>
          <a:lstStyle/>
          <a:p>
            <a:pPr>
              <a:spcBef>
                <a:spcPts val="0"/>
              </a:spcBef>
              <a:spcAft>
                <a:spcPts val="1200"/>
              </a:spcAft>
            </a:pPr>
            <a:r>
              <a:rPr lang="en-US" dirty="0"/>
              <a:t>To solve this problem, God became a man (Jesus) and took the punishment that we deserve (</a:t>
            </a:r>
            <a:r>
              <a:rPr lang="en-US" b="1" dirty="0"/>
              <a:t>Romans 8:3</a:t>
            </a:r>
            <a:r>
              <a:rPr lang="en-US" dirty="0"/>
              <a:t>;</a:t>
            </a:r>
            <a:r>
              <a:rPr lang="en-US" b="1" dirty="0"/>
              <a:t> 1Peter 2:24</a:t>
            </a:r>
            <a:r>
              <a:rPr lang="en-US" dirty="0"/>
              <a:t>).</a:t>
            </a:r>
          </a:p>
          <a:p>
            <a:pPr>
              <a:spcBef>
                <a:spcPts val="0"/>
              </a:spcBef>
              <a:spcAft>
                <a:spcPts val="1200"/>
              </a:spcAft>
            </a:pPr>
            <a:r>
              <a:rPr lang="en-US" dirty="0"/>
              <a:t>Our only hope is found in Jesus Christ (</a:t>
            </a:r>
            <a:r>
              <a:rPr lang="en-US" b="1" dirty="0"/>
              <a:t>Acts 4:12; John 14:6; 1 Timothy 1:15</a:t>
            </a:r>
            <a:r>
              <a:rPr lang="en-US" dirty="0"/>
              <a:t>).</a:t>
            </a:r>
          </a:p>
          <a:p>
            <a:pPr>
              <a:spcBef>
                <a:spcPts val="0"/>
              </a:spcBef>
              <a:spcAft>
                <a:spcPts val="1200"/>
              </a:spcAft>
            </a:pPr>
            <a:r>
              <a:rPr lang="en-US" dirty="0"/>
              <a:t>Jesus paid the full price for sin and offers forgiveness and eternal righteousness to those who believe (</a:t>
            </a:r>
            <a:r>
              <a:rPr lang="en-US" b="1" dirty="0"/>
              <a:t>2 Corinthians 5:21; Colossians 2:13</a:t>
            </a:r>
            <a:r>
              <a:rPr lang="en-US" dirty="0"/>
              <a:t>).</a:t>
            </a:r>
          </a:p>
          <a:p>
            <a:pPr>
              <a:spcBef>
                <a:spcPts val="0"/>
              </a:spcBef>
              <a:spcAft>
                <a:spcPts val="1200"/>
              </a:spcAft>
            </a:pPr>
            <a:r>
              <a:rPr lang="en-US" dirty="0"/>
              <a:t>The sacrifice of Jesus demonstrates the amazing love of God (</a:t>
            </a:r>
            <a:r>
              <a:rPr lang="en-US" b="1" dirty="0"/>
              <a:t>Psalm 103:11-12; John 3:16</a:t>
            </a:r>
            <a:r>
              <a:rPr lang="en-US" dirty="0"/>
              <a:t>)</a:t>
            </a:r>
          </a:p>
          <a:p>
            <a:pPr>
              <a:spcBef>
                <a:spcPts val="0"/>
              </a:spcBef>
              <a:spcAft>
                <a:spcPts val="1200"/>
              </a:spcAft>
            </a:pPr>
            <a:endParaRPr lang="en-US" dirty="0"/>
          </a:p>
        </p:txBody>
      </p:sp>
    </p:spTree>
    <p:extLst>
      <p:ext uri="{BB962C8B-B14F-4D97-AF65-F5344CB8AC3E}">
        <p14:creationId xmlns:p14="http://schemas.microsoft.com/office/powerpoint/2010/main" val="18417942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sz="4800" b="1" u="sng" dirty="0"/>
              <a:t>Faith</a:t>
            </a:r>
          </a:p>
        </p:txBody>
      </p:sp>
      <p:sp>
        <p:nvSpPr>
          <p:cNvPr id="3" name="Content Placeholder 2"/>
          <p:cNvSpPr>
            <a:spLocks noGrp="1"/>
          </p:cNvSpPr>
          <p:nvPr>
            <p:ph idx="1"/>
          </p:nvPr>
        </p:nvSpPr>
        <p:spPr>
          <a:xfrm>
            <a:off x="0" y="1143000"/>
            <a:ext cx="9144000" cy="5410200"/>
          </a:xfrm>
        </p:spPr>
        <p:txBody>
          <a:bodyPr>
            <a:normAutofit fontScale="92500" lnSpcReduction="10000"/>
          </a:bodyPr>
          <a:lstStyle/>
          <a:p>
            <a:pPr>
              <a:spcBef>
                <a:spcPts val="0"/>
              </a:spcBef>
              <a:spcAft>
                <a:spcPts val="1200"/>
              </a:spcAft>
            </a:pPr>
            <a:r>
              <a:rPr lang="en-US" dirty="0"/>
              <a:t>Since we are all lost and cannot save ourselves, we all need God’s grace (</a:t>
            </a:r>
            <a:r>
              <a:rPr lang="en-US" b="1" dirty="0"/>
              <a:t>Ephesians 2:8,9</a:t>
            </a:r>
            <a:r>
              <a:rPr lang="en-US" dirty="0"/>
              <a:t>)</a:t>
            </a:r>
          </a:p>
          <a:p>
            <a:pPr>
              <a:spcBef>
                <a:spcPts val="0"/>
              </a:spcBef>
              <a:spcAft>
                <a:spcPts val="1200"/>
              </a:spcAft>
            </a:pPr>
            <a:r>
              <a:rPr lang="en-US" dirty="0"/>
              <a:t>We don’t deserve God’s </a:t>
            </a:r>
            <a:r>
              <a:rPr lang="en-US" b="1" dirty="0"/>
              <a:t>grace</a:t>
            </a:r>
            <a:r>
              <a:rPr lang="en-US" dirty="0"/>
              <a:t> – we simply receive it as a gift (</a:t>
            </a:r>
            <a:r>
              <a:rPr lang="en-US" b="1" dirty="0"/>
              <a:t>Romans 6:23</a:t>
            </a:r>
            <a:r>
              <a:rPr lang="en-US" dirty="0"/>
              <a:t>).</a:t>
            </a:r>
          </a:p>
          <a:p>
            <a:pPr>
              <a:spcBef>
                <a:spcPts val="0"/>
              </a:spcBef>
              <a:spcAft>
                <a:spcPts val="1200"/>
              </a:spcAft>
            </a:pPr>
            <a:r>
              <a:rPr lang="en-US" dirty="0"/>
              <a:t>We must each admit our sinfulness, </a:t>
            </a:r>
            <a:r>
              <a:rPr lang="en-US" b="1" dirty="0"/>
              <a:t>turn</a:t>
            </a:r>
            <a:r>
              <a:rPr lang="en-US" dirty="0"/>
              <a:t> from our own way and </a:t>
            </a:r>
            <a:r>
              <a:rPr lang="en-US" b="1" dirty="0"/>
              <a:t>follow Jesus </a:t>
            </a:r>
            <a:r>
              <a:rPr lang="en-US" dirty="0"/>
              <a:t>(“</a:t>
            </a:r>
            <a:r>
              <a:rPr lang="en-US" b="1" dirty="0"/>
              <a:t>repentance</a:t>
            </a:r>
            <a:r>
              <a:rPr lang="en-US" dirty="0"/>
              <a:t>” – </a:t>
            </a:r>
            <a:r>
              <a:rPr lang="en-US" b="1" dirty="0"/>
              <a:t>Luke 13:3</a:t>
            </a:r>
            <a:r>
              <a:rPr lang="en-US" dirty="0"/>
              <a:t>)</a:t>
            </a:r>
          </a:p>
          <a:p>
            <a:pPr>
              <a:spcBef>
                <a:spcPts val="0"/>
              </a:spcBef>
              <a:spcAft>
                <a:spcPts val="1200"/>
              </a:spcAft>
            </a:pPr>
            <a:r>
              <a:rPr lang="en-US" dirty="0"/>
              <a:t>We are saved by </a:t>
            </a:r>
            <a:r>
              <a:rPr lang="en-US" b="1" dirty="0"/>
              <a:t>believing</a:t>
            </a:r>
            <a:r>
              <a:rPr lang="en-US" dirty="0"/>
              <a:t> (trusting) in the sacrifice and resurrection of Jesus, </a:t>
            </a:r>
            <a:r>
              <a:rPr lang="en-US" b="1" dirty="0"/>
              <a:t>surrendering to Him </a:t>
            </a:r>
            <a:r>
              <a:rPr lang="en-US" dirty="0"/>
              <a:t>as our </a:t>
            </a:r>
            <a:r>
              <a:rPr lang="en-US" b="1" dirty="0"/>
              <a:t>Lord</a:t>
            </a:r>
            <a:r>
              <a:rPr lang="en-US" dirty="0"/>
              <a:t> (</a:t>
            </a:r>
            <a:r>
              <a:rPr lang="en-US" b="1" dirty="0"/>
              <a:t>Romans 10:9,10</a:t>
            </a:r>
            <a:r>
              <a:rPr lang="en-US" dirty="0"/>
              <a:t>)</a:t>
            </a:r>
          </a:p>
          <a:p>
            <a:pPr>
              <a:spcBef>
                <a:spcPts val="0"/>
              </a:spcBef>
              <a:spcAft>
                <a:spcPts val="1200"/>
              </a:spcAft>
            </a:pPr>
            <a:r>
              <a:rPr lang="en-US" dirty="0"/>
              <a:t>When we believe in Jesus, our broken relationship with God is </a:t>
            </a:r>
            <a:r>
              <a:rPr lang="en-US" b="1" dirty="0"/>
              <a:t>restored</a:t>
            </a:r>
            <a:r>
              <a:rPr lang="en-US" dirty="0"/>
              <a:t> (</a:t>
            </a:r>
            <a:r>
              <a:rPr lang="en-US" b="1" dirty="0"/>
              <a:t>John 1:12</a:t>
            </a:r>
            <a:r>
              <a:rPr lang="en-US" dirty="0"/>
              <a:t>)</a:t>
            </a:r>
          </a:p>
          <a:p>
            <a:pPr>
              <a:spcBef>
                <a:spcPts val="0"/>
              </a:spcBef>
              <a:spcAft>
                <a:spcPts val="1200"/>
              </a:spcAft>
            </a:pPr>
            <a:endParaRPr lang="en-US" dirty="0"/>
          </a:p>
        </p:txBody>
      </p:sp>
    </p:spTree>
    <p:extLst>
      <p:ext uri="{BB962C8B-B14F-4D97-AF65-F5344CB8AC3E}">
        <p14:creationId xmlns:p14="http://schemas.microsoft.com/office/powerpoint/2010/main" val="40771490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3173433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3FA628-4038-A033-D9C9-88CC17B7B6E9}"/>
              </a:ext>
            </a:extLst>
          </p:cNvPr>
          <p:cNvSpPr>
            <a:spLocks noGrp="1"/>
          </p:cNvSpPr>
          <p:nvPr>
            <p:ph type="ctrTitle"/>
          </p:nvPr>
        </p:nvSpPr>
        <p:spPr/>
        <p:txBody>
          <a:bodyPr/>
          <a:lstStyle/>
          <a:p>
            <a:r>
              <a:rPr lang="en-US" dirty="0"/>
              <a:t>Some additional thoughts</a:t>
            </a:r>
          </a:p>
        </p:txBody>
      </p:sp>
      <p:sp>
        <p:nvSpPr>
          <p:cNvPr id="3" name="Subtitle 2">
            <a:extLst>
              <a:ext uri="{FF2B5EF4-FFF2-40B4-BE49-F238E27FC236}">
                <a16:creationId xmlns:a16="http://schemas.microsoft.com/office/drawing/2014/main" id="{47130553-98D0-C9B7-16EF-AEFDD75A8709}"/>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42733174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normAutofit/>
          </a:bodyPr>
          <a:lstStyle/>
          <a:p>
            <a:r>
              <a:rPr lang="en-US" sz="4800" b="1" u="sng" dirty="0"/>
              <a:t>Starting Points Q &amp; A</a:t>
            </a:r>
          </a:p>
        </p:txBody>
      </p:sp>
      <p:sp>
        <p:nvSpPr>
          <p:cNvPr id="3" name="Content Placeholder 2"/>
          <p:cNvSpPr>
            <a:spLocks noGrp="1"/>
          </p:cNvSpPr>
          <p:nvPr>
            <p:ph idx="1"/>
          </p:nvPr>
        </p:nvSpPr>
        <p:spPr>
          <a:xfrm>
            <a:off x="0" y="838200"/>
            <a:ext cx="9144000" cy="5867400"/>
          </a:xfrm>
        </p:spPr>
        <p:txBody>
          <a:bodyPr>
            <a:normAutofit fontScale="92500" lnSpcReduction="10000"/>
          </a:bodyPr>
          <a:lstStyle/>
          <a:p>
            <a:pPr marL="0" indent="0">
              <a:spcBef>
                <a:spcPts val="0"/>
              </a:spcBef>
              <a:spcAft>
                <a:spcPts val="1200"/>
              </a:spcAft>
              <a:buNone/>
            </a:pPr>
            <a:r>
              <a:rPr lang="en-US" dirty="0"/>
              <a:t>What do you think happens after you die?</a:t>
            </a:r>
          </a:p>
          <a:p>
            <a:pPr marL="457200" lvl="1" indent="0">
              <a:spcBef>
                <a:spcPts val="0"/>
              </a:spcBef>
              <a:spcAft>
                <a:spcPts val="1200"/>
              </a:spcAft>
              <a:buNone/>
            </a:pPr>
            <a:r>
              <a:rPr lang="en-US" dirty="0"/>
              <a:t>“And just as it is appointed for man to </a:t>
            </a:r>
            <a:r>
              <a:rPr lang="en-US" b="1" dirty="0"/>
              <a:t>die once</a:t>
            </a:r>
            <a:r>
              <a:rPr lang="en-US" dirty="0"/>
              <a:t>, and after that comes </a:t>
            </a:r>
            <a:r>
              <a:rPr lang="en-US" b="1" dirty="0"/>
              <a:t>judgment</a:t>
            </a:r>
            <a:r>
              <a:rPr lang="en-US" dirty="0"/>
              <a:t>,” Hebrews 9:27</a:t>
            </a:r>
          </a:p>
          <a:p>
            <a:pPr marL="0" indent="0">
              <a:spcBef>
                <a:spcPts val="0"/>
              </a:spcBef>
              <a:spcAft>
                <a:spcPts val="1200"/>
              </a:spcAft>
              <a:buNone/>
            </a:pPr>
            <a:r>
              <a:rPr lang="en-US" dirty="0"/>
              <a:t>If you were to die tonight, are you certain that you would go to heaven?</a:t>
            </a:r>
          </a:p>
          <a:p>
            <a:pPr marL="457200" lvl="1" indent="0">
              <a:spcBef>
                <a:spcPts val="0"/>
              </a:spcBef>
              <a:spcAft>
                <a:spcPts val="1200"/>
              </a:spcAft>
              <a:buNone/>
            </a:pPr>
            <a:r>
              <a:rPr lang="en-US" dirty="0"/>
              <a:t>“I write these things to you who believe in the name of the Son of God that </a:t>
            </a:r>
            <a:r>
              <a:rPr lang="en-US" b="1" dirty="0"/>
              <a:t>you may know </a:t>
            </a:r>
            <a:r>
              <a:rPr lang="en-US" dirty="0"/>
              <a:t>that you </a:t>
            </a:r>
            <a:r>
              <a:rPr lang="en-US" b="1" dirty="0"/>
              <a:t>have eternal life</a:t>
            </a:r>
            <a:r>
              <a:rPr lang="en-US" dirty="0"/>
              <a:t>.” 1John5:13 </a:t>
            </a:r>
          </a:p>
          <a:p>
            <a:pPr marL="0" indent="0">
              <a:spcBef>
                <a:spcPts val="0"/>
              </a:spcBef>
              <a:spcAft>
                <a:spcPts val="1200"/>
              </a:spcAft>
              <a:buNone/>
            </a:pPr>
            <a:r>
              <a:rPr lang="en-US" dirty="0"/>
              <a:t>If God were to ask you, “Why should I let you into My heaven?”, what would you say?</a:t>
            </a:r>
          </a:p>
          <a:p>
            <a:pPr marL="457200" lvl="1" indent="0">
              <a:spcBef>
                <a:spcPts val="0"/>
              </a:spcBef>
              <a:spcAft>
                <a:spcPts val="1200"/>
              </a:spcAft>
              <a:buNone/>
            </a:pPr>
            <a:r>
              <a:rPr lang="en-US" dirty="0"/>
              <a:t>“For by grace you have been </a:t>
            </a:r>
            <a:r>
              <a:rPr lang="en-US" b="1" dirty="0"/>
              <a:t>saved through faith</a:t>
            </a:r>
            <a:r>
              <a:rPr lang="en-US" dirty="0"/>
              <a:t>. And this is not your own doing; it is the gift of God, </a:t>
            </a:r>
            <a:r>
              <a:rPr lang="en-US" b="1" dirty="0"/>
              <a:t>not a result of works</a:t>
            </a:r>
            <a:r>
              <a:rPr lang="en-US" dirty="0"/>
              <a:t>, so that no one may boast.” Ephesians 2:8,9</a:t>
            </a:r>
          </a:p>
        </p:txBody>
      </p:sp>
    </p:spTree>
    <p:extLst>
      <p:ext uri="{BB962C8B-B14F-4D97-AF65-F5344CB8AC3E}">
        <p14:creationId xmlns:p14="http://schemas.microsoft.com/office/powerpoint/2010/main" val="15495048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sz="4800" b="1" u="sng" dirty="0"/>
              <a:t>Some words about sin</a:t>
            </a:r>
          </a:p>
        </p:txBody>
      </p:sp>
      <p:sp>
        <p:nvSpPr>
          <p:cNvPr id="3" name="Content Placeholder 2"/>
          <p:cNvSpPr>
            <a:spLocks noGrp="1"/>
          </p:cNvSpPr>
          <p:nvPr>
            <p:ph idx="1"/>
          </p:nvPr>
        </p:nvSpPr>
        <p:spPr>
          <a:xfrm>
            <a:off x="228600" y="1143000"/>
            <a:ext cx="8686800" cy="5410200"/>
          </a:xfrm>
        </p:spPr>
        <p:txBody>
          <a:bodyPr>
            <a:normAutofit fontScale="92500"/>
          </a:bodyPr>
          <a:lstStyle/>
          <a:p>
            <a:pPr>
              <a:spcBef>
                <a:spcPts val="0"/>
              </a:spcBef>
              <a:spcAft>
                <a:spcPts val="1800"/>
              </a:spcAft>
            </a:pPr>
            <a:r>
              <a:rPr lang="en-US" dirty="0"/>
              <a:t>Contrast </a:t>
            </a:r>
            <a:r>
              <a:rPr lang="en-US" b="1" dirty="0"/>
              <a:t>Isaiah 6:5 </a:t>
            </a:r>
            <a:r>
              <a:rPr lang="en-US" dirty="0"/>
              <a:t>with </a:t>
            </a:r>
            <a:r>
              <a:rPr lang="en-US" b="1" dirty="0"/>
              <a:t>Psalm 36:1,2  </a:t>
            </a:r>
            <a:r>
              <a:rPr lang="en-US" dirty="0"/>
              <a:t>“There is </a:t>
            </a:r>
            <a:r>
              <a:rPr lang="en-US" b="1" dirty="0"/>
              <a:t>no fear of God </a:t>
            </a:r>
            <a:r>
              <a:rPr lang="en-US" dirty="0"/>
              <a:t>before their eyes.  In </a:t>
            </a:r>
            <a:r>
              <a:rPr lang="en-US" b="1" dirty="0"/>
              <a:t>their own eyes </a:t>
            </a:r>
            <a:r>
              <a:rPr lang="en-US" dirty="0"/>
              <a:t>they flatter themselves too much to </a:t>
            </a:r>
            <a:r>
              <a:rPr lang="en-US" b="1" dirty="0"/>
              <a:t>detect</a:t>
            </a:r>
            <a:r>
              <a:rPr lang="en-US" dirty="0"/>
              <a:t> or </a:t>
            </a:r>
            <a:r>
              <a:rPr lang="en-US" b="1" dirty="0"/>
              <a:t>hate</a:t>
            </a:r>
            <a:r>
              <a:rPr lang="en-US" dirty="0"/>
              <a:t> their sin.”</a:t>
            </a:r>
          </a:p>
          <a:p>
            <a:pPr>
              <a:spcBef>
                <a:spcPts val="0"/>
              </a:spcBef>
              <a:spcAft>
                <a:spcPts val="1800"/>
              </a:spcAft>
            </a:pPr>
            <a:r>
              <a:rPr lang="en-US" dirty="0"/>
              <a:t>Unless a person </a:t>
            </a:r>
            <a:r>
              <a:rPr lang="en-US" b="1" dirty="0"/>
              <a:t>sees God’s holiness and their own sin</a:t>
            </a:r>
            <a:r>
              <a:rPr lang="en-US" dirty="0"/>
              <a:t>, they will not understand their need for a Savior.</a:t>
            </a:r>
          </a:p>
          <a:p>
            <a:pPr>
              <a:spcBef>
                <a:spcPts val="0"/>
              </a:spcBef>
              <a:spcAft>
                <a:spcPts val="1800"/>
              </a:spcAft>
            </a:pPr>
            <a:r>
              <a:rPr lang="en-US" dirty="0"/>
              <a:t>Some people don’t think they have sin (</a:t>
            </a:r>
            <a:r>
              <a:rPr lang="zh-CN" altLang="en-US" dirty="0"/>
              <a:t>罪</a:t>
            </a:r>
            <a:r>
              <a:rPr lang="en-US" altLang="zh-CN" dirty="0"/>
              <a:t> – </a:t>
            </a:r>
            <a:r>
              <a:rPr lang="en-US" dirty="0" err="1"/>
              <a:t>zuì</a:t>
            </a:r>
            <a:r>
              <a:rPr lang="en-US" dirty="0"/>
              <a:t>) because they believe they aren’t </a:t>
            </a:r>
            <a:r>
              <a:rPr lang="en-US" i="1" dirty="0"/>
              <a:t>legally</a:t>
            </a:r>
            <a:r>
              <a:rPr lang="en-US" dirty="0"/>
              <a:t> </a:t>
            </a:r>
            <a:r>
              <a:rPr lang="en-US" b="1" dirty="0"/>
              <a:t>criminals</a:t>
            </a:r>
            <a:r>
              <a:rPr lang="en-US" dirty="0"/>
              <a:t>.</a:t>
            </a:r>
          </a:p>
          <a:p>
            <a:pPr>
              <a:spcBef>
                <a:spcPts val="0"/>
              </a:spcBef>
              <a:spcAft>
                <a:spcPts val="1800"/>
              </a:spcAft>
            </a:pPr>
            <a:r>
              <a:rPr lang="en-US" dirty="0"/>
              <a:t>Think about </a:t>
            </a:r>
            <a:r>
              <a:rPr lang="en-US" b="1" dirty="0"/>
              <a:t>the root </a:t>
            </a:r>
            <a:r>
              <a:rPr lang="en-US" dirty="0"/>
              <a:t>of sin, not just </a:t>
            </a:r>
            <a:r>
              <a:rPr lang="en-US" b="1" dirty="0"/>
              <a:t>the fruit</a:t>
            </a:r>
            <a:r>
              <a:rPr lang="en-US" dirty="0"/>
              <a:t>…</a:t>
            </a:r>
          </a:p>
        </p:txBody>
      </p:sp>
    </p:spTree>
    <p:extLst>
      <p:ext uri="{BB962C8B-B14F-4D97-AF65-F5344CB8AC3E}">
        <p14:creationId xmlns:p14="http://schemas.microsoft.com/office/powerpoint/2010/main" val="19018107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3C49E8-2BF9-1BFA-C4BE-78E30CBCFCC8}"/>
            </a:ext>
          </a:extLst>
        </p:cNvPr>
        <p:cNvGrpSpPr/>
        <p:nvPr/>
      </p:nvGrpSpPr>
      <p:grpSpPr>
        <a:xfrm>
          <a:off x="0" y="0"/>
          <a:ext cx="0" cy="0"/>
          <a:chOff x="0" y="0"/>
          <a:chExt cx="0" cy="0"/>
        </a:xfrm>
      </p:grpSpPr>
    </p:spTree>
    <p:extLst>
      <p:ext uri="{BB962C8B-B14F-4D97-AF65-F5344CB8AC3E}">
        <p14:creationId xmlns:p14="http://schemas.microsoft.com/office/powerpoint/2010/main" val="36171487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Some Verses about the Gospel</a:t>
            </a:r>
          </a:p>
        </p:txBody>
      </p:sp>
      <p:sp>
        <p:nvSpPr>
          <p:cNvPr id="3" name="Subtitle 2"/>
          <p:cNvSpPr>
            <a:spLocks noGrp="1"/>
          </p:cNvSpPr>
          <p:nvPr>
            <p:ph type="subTitle" idx="1"/>
          </p:nvPr>
        </p:nvSpPr>
        <p:spPr/>
        <p:txBody>
          <a:bodyPr/>
          <a:lstStyle/>
          <a:p>
            <a:r>
              <a:rPr lang="en-US" dirty="0"/>
              <a:t>His Word</a:t>
            </a:r>
          </a:p>
        </p:txBody>
      </p:sp>
    </p:spTree>
    <p:extLst>
      <p:ext uri="{BB962C8B-B14F-4D97-AF65-F5344CB8AC3E}">
        <p14:creationId xmlns:p14="http://schemas.microsoft.com/office/powerpoint/2010/main" val="4626186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3763" y="0"/>
            <a:ext cx="8915400" cy="1600200"/>
          </a:xfrm>
        </p:spPr>
        <p:txBody>
          <a:bodyPr>
            <a:normAutofit/>
          </a:bodyPr>
          <a:lstStyle/>
          <a:p>
            <a:r>
              <a:rPr lang="en-US" u="sng" dirty="0"/>
              <a:t>Before the Universe existed, </a:t>
            </a:r>
            <a:br>
              <a:rPr lang="en-US" u="sng" dirty="0"/>
            </a:br>
            <a:r>
              <a:rPr lang="en-US" u="sng" dirty="0"/>
              <a:t>God was.</a:t>
            </a:r>
          </a:p>
        </p:txBody>
      </p:sp>
      <p:sp>
        <p:nvSpPr>
          <p:cNvPr id="3" name="Content Placeholder 2"/>
          <p:cNvSpPr>
            <a:spLocks noGrp="1"/>
          </p:cNvSpPr>
          <p:nvPr>
            <p:ph sz="half" idx="1"/>
          </p:nvPr>
        </p:nvSpPr>
        <p:spPr>
          <a:xfrm>
            <a:off x="228600" y="1752600"/>
            <a:ext cx="3962400" cy="5410200"/>
          </a:xfrm>
        </p:spPr>
        <p:txBody>
          <a:bodyPr>
            <a:normAutofit/>
          </a:bodyPr>
          <a:lstStyle/>
          <a:p>
            <a:pPr marL="0" indent="0">
              <a:spcBef>
                <a:spcPts val="0"/>
              </a:spcBef>
              <a:buNone/>
            </a:pPr>
            <a:r>
              <a:rPr lang="en-US" sz="3600" dirty="0"/>
              <a:t>In the beginning God created the heavens and the earth.  </a:t>
            </a:r>
          </a:p>
          <a:p>
            <a:pPr marL="0" indent="0">
              <a:spcBef>
                <a:spcPts val="0"/>
              </a:spcBef>
              <a:buNone/>
            </a:pPr>
            <a:endParaRPr lang="en-US" sz="3600" dirty="0"/>
          </a:p>
          <a:p>
            <a:pPr marL="0" indent="0">
              <a:spcBef>
                <a:spcPts val="0"/>
              </a:spcBef>
              <a:buNone/>
            </a:pPr>
            <a:r>
              <a:rPr lang="en-US" sz="3600" dirty="0"/>
              <a:t>God said to Moses, “I AM WHO I AM.”</a:t>
            </a:r>
          </a:p>
          <a:p>
            <a:pPr marL="0" indent="0">
              <a:spcBef>
                <a:spcPts val="0"/>
              </a:spcBef>
              <a:buNone/>
            </a:pPr>
            <a:endParaRPr lang="en-US" sz="3600" dirty="0">
              <a:latin typeface="Times New Roman" panose="02020603050405020304" pitchFamily="18" charset="0"/>
              <a:cs typeface="Times New Roman" panose="02020603050405020304" pitchFamily="18" charset="0"/>
            </a:endParaRPr>
          </a:p>
          <a:p>
            <a:pPr marL="0" indent="0">
              <a:spcBef>
                <a:spcPts val="0"/>
              </a:spcBef>
              <a:buNone/>
            </a:pPr>
            <a:endParaRPr lang="en-US" sz="3600" dirty="0">
              <a:latin typeface="Times New Roman" panose="02020603050405020304" pitchFamily="18" charset="0"/>
              <a:cs typeface="Times New Roman" panose="02020603050405020304" pitchFamily="18" charset="0"/>
            </a:endParaRPr>
          </a:p>
        </p:txBody>
      </p:sp>
      <p:sp>
        <p:nvSpPr>
          <p:cNvPr id="4" name="Content Placeholder 3"/>
          <p:cNvSpPr>
            <a:spLocks noGrp="1"/>
          </p:cNvSpPr>
          <p:nvPr>
            <p:ph sz="half" idx="2"/>
          </p:nvPr>
        </p:nvSpPr>
        <p:spPr>
          <a:xfrm>
            <a:off x="4572000" y="1752600"/>
            <a:ext cx="4114800" cy="5486400"/>
          </a:xfrm>
        </p:spPr>
        <p:txBody>
          <a:bodyPr>
            <a:normAutofit/>
          </a:bodyPr>
          <a:lstStyle/>
          <a:p>
            <a:pPr marL="0" indent="0">
              <a:buNone/>
            </a:pPr>
            <a:r>
              <a:rPr lang="zh-CN" altLang="en-US" sz="3600" dirty="0"/>
              <a:t>起初，神创造天地。</a:t>
            </a:r>
            <a:r>
              <a:rPr lang="en-US" altLang="zh-CN" sz="3600" dirty="0"/>
              <a:t>Genesis 1:1</a:t>
            </a:r>
          </a:p>
          <a:p>
            <a:pPr marL="0" indent="0">
              <a:buNone/>
            </a:pPr>
            <a:endParaRPr lang="en-US" altLang="zh-CN" sz="3600" dirty="0"/>
          </a:p>
          <a:p>
            <a:pPr marL="0" indent="0">
              <a:buNone/>
            </a:pPr>
            <a:endParaRPr lang="en-US" altLang="zh-CN" sz="3600" dirty="0"/>
          </a:p>
          <a:p>
            <a:pPr marL="0" indent="0">
              <a:buNone/>
            </a:pPr>
            <a:r>
              <a:rPr lang="zh-CN" altLang="en-US" sz="3600" dirty="0"/>
              <a:t>神回答摩西：</a:t>
            </a:r>
            <a:r>
              <a:rPr lang="en-US" altLang="zh-CN" sz="3600" dirty="0"/>
              <a:t>"</a:t>
            </a:r>
            <a:r>
              <a:rPr lang="zh-CN" altLang="en-US" sz="3600" dirty="0"/>
              <a:t>我是</a:t>
            </a:r>
            <a:r>
              <a:rPr lang="en-US" altLang="zh-CN" sz="3600" dirty="0"/>
              <a:t>'</a:t>
            </a:r>
            <a:r>
              <a:rPr lang="zh-CN" altLang="en-US" sz="3600" dirty="0"/>
              <a:t>自有永有者</a:t>
            </a:r>
            <a:r>
              <a:rPr lang="en-US" altLang="zh-CN" sz="3600" dirty="0"/>
              <a:t>‘.”  Exodus 3:14</a:t>
            </a:r>
          </a:p>
        </p:txBody>
      </p:sp>
    </p:spTree>
    <p:extLst>
      <p:ext uri="{BB962C8B-B14F-4D97-AF65-F5344CB8AC3E}">
        <p14:creationId xmlns:p14="http://schemas.microsoft.com/office/powerpoint/2010/main" val="29106983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6585" y="0"/>
            <a:ext cx="7734837" cy="1600200"/>
          </a:xfrm>
        </p:spPr>
        <p:txBody>
          <a:bodyPr>
            <a:normAutofit/>
          </a:bodyPr>
          <a:lstStyle/>
          <a:p>
            <a:r>
              <a:rPr lang="en-US" u="sng" dirty="0"/>
              <a:t>God is Glorious and created people for His Glory.</a:t>
            </a:r>
          </a:p>
        </p:txBody>
      </p:sp>
      <p:sp>
        <p:nvSpPr>
          <p:cNvPr id="3" name="Content Placeholder 2"/>
          <p:cNvSpPr>
            <a:spLocks noGrp="1"/>
          </p:cNvSpPr>
          <p:nvPr>
            <p:ph sz="half" idx="1"/>
          </p:nvPr>
        </p:nvSpPr>
        <p:spPr>
          <a:xfrm>
            <a:off x="228600" y="1752600"/>
            <a:ext cx="3962400" cy="5029200"/>
          </a:xfrm>
        </p:spPr>
        <p:txBody>
          <a:bodyPr>
            <a:normAutofit fontScale="77500" lnSpcReduction="20000"/>
          </a:bodyPr>
          <a:lstStyle/>
          <a:p>
            <a:pPr marL="0" indent="0">
              <a:spcBef>
                <a:spcPts val="0"/>
              </a:spcBef>
              <a:buNone/>
            </a:pPr>
            <a:r>
              <a:rPr lang="en-US" sz="3600" dirty="0"/>
              <a:t>“Holy, holy, holy is the LORD Almighty; the whole earth is full of His glory.” </a:t>
            </a:r>
          </a:p>
          <a:p>
            <a:pPr marL="0" indent="0">
              <a:spcBef>
                <a:spcPts val="0"/>
              </a:spcBef>
              <a:buNone/>
            </a:pPr>
            <a:endParaRPr lang="en-US" sz="3600" dirty="0"/>
          </a:p>
          <a:p>
            <a:pPr marL="0" indent="0">
              <a:spcBef>
                <a:spcPts val="0"/>
              </a:spcBef>
              <a:buNone/>
            </a:pPr>
            <a:endParaRPr lang="en-US" sz="3600" dirty="0"/>
          </a:p>
          <a:p>
            <a:pPr marL="0" indent="0">
              <a:spcBef>
                <a:spcPts val="0"/>
              </a:spcBef>
              <a:buNone/>
            </a:pPr>
            <a:r>
              <a:rPr lang="en-US" sz="3600" dirty="0"/>
              <a:t>Bring my sons from afar and my daughters from the ends of the earth – everyone who is called by my name, whom I created for My glory, whom I formed and made.” </a:t>
            </a:r>
            <a:endParaRPr lang="en-US" sz="3600" dirty="0">
              <a:latin typeface="Times New Roman" panose="02020603050405020304" pitchFamily="18" charset="0"/>
              <a:cs typeface="Times New Roman" panose="02020603050405020304" pitchFamily="18" charset="0"/>
            </a:endParaRPr>
          </a:p>
        </p:txBody>
      </p:sp>
      <p:sp>
        <p:nvSpPr>
          <p:cNvPr id="4" name="Content Placeholder 3"/>
          <p:cNvSpPr>
            <a:spLocks noGrp="1"/>
          </p:cNvSpPr>
          <p:nvPr>
            <p:ph sz="half" idx="2"/>
          </p:nvPr>
        </p:nvSpPr>
        <p:spPr>
          <a:xfrm>
            <a:off x="4572000" y="1752600"/>
            <a:ext cx="4114800" cy="5257800"/>
          </a:xfrm>
        </p:spPr>
        <p:txBody>
          <a:bodyPr>
            <a:normAutofit fontScale="77500" lnSpcReduction="20000"/>
          </a:bodyPr>
          <a:lstStyle/>
          <a:p>
            <a:pPr marL="0" indent="0">
              <a:buNone/>
            </a:pPr>
            <a:r>
              <a:rPr lang="en-US" altLang="zh-CN" sz="3600" dirty="0"/>
              <a:t>"</a:t>
            </a:r>
            <a:r>
              <a:rPr lang="zh-CN" altLang="en-US" sz="3600" dirty="0"/>
              <a:t>圣哉！圣哉！圣哉！万军之耶和华！他的荣光充满全地</a:t>
            </a:r>
            <a:r>
              <a:rPr lang="en-US" altLang="zh-CN" sz="3600" dirty="0"/>
              <a:t>.” </a:t>
            </a:r>
          </a:p>
          <a:p>
            <a:pPr marL="0" indent="0">
              <a:buNone/>
            </a:pPr>
            <a:r>
              <a:rPr lang="en-US" altLang="zh-CN" sz="3600" dirty="0"/>
              <a:t>Isaiah 6:3</a:t>
            </a:r>
          </a:p>
          <a:p>
            <a:pPr marL="0" indent="0">
              <a:buNone/>
            </a:pPr>
            <a:endParaRPr lang="en-US" altLang="zh-CN" sz="3600" dirty="0"/>
          </a:p>
          <a:p>
            <a:pPr marL="0" indent="0">
              <a:buNone/>
            </a:pPr>
            <a:r>
              <a:rPr lang="en-US" altLang="zh-CN" sz="3600" dirty="0"/>
              <a:t>'</a:t>
            </a:r>
            <a:r>
              <a:rPr lang="zh-CN" altLang="en-US" sz="3600" dirty="0"/>
              <a:t>要把我的众子从远方带回来，把我的女儿从地极领回来，</a:t>
            </a:r>
            <a:r>
              <a:rPr lang="en-US" altLang="zh-CN" sz="3600" dirty="0"/>
              <a:t> </a:t>
            </a:r>
            <a:r>
              <a:rPr lang="zh-CN" altLang="en-US" sz="3600" dirty="0"/>
              <a:t>就是所有按着我的名被召的人，是我为自己的荣耀创造的，是我所塑造，所作成的</a:t>
            </a:r>
            <a:r>
              <a:rPr lang="en-US" altLang="zh-CN" sz="3600" dirty="0"/>
              <a:t>.” Isaiah 43:6,7</a:t>
            </a:r>
          </a:p>
        </p:txBody>
      </p:sp>
    </p:spTree>
    <p:extLst>
      <p:ext uri="{BB962C8B-B14F-4D97-AF65-F5344CB8AC3E}">
        <p14:creationId xmlns:p14="http://schemas.microsoft.com/office/powerpoint/2010/main" val="29015528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sz="4800" b="1" u="sng" dirty="0"/>
              <a:t>Talk about this:</a:t>
            </a:r>
          </a:p>
        </p:txBody>
      </p:sp>
      <p:sp>
        <p:nvSpPr>
          <p:cNvPr id="3" name="Content Placeholder 2"/>
          <p:cNvSpPr>
            <a:spLocks noGrp="1"/>
          </p:cNvSpPr>
          <p:nvPr>
            <p:ph idx="1"/>
          </p:nvPr>
        </p:nvSpPr>
        <p:spPr>
          <a:xfrm>
            <a:off x="228600" y="1219200"/>
            <a:ext cx="8763000" cy="5257800"/>
          </a:xfrm>
        </p:spPr>
        <p:txBody>
          <a:bodyPr>
            <a:normAutofit lnSpcReduction="10000"/>
          </a:bodyPr>
          <a:lstStyle/>
          <a:p>
            <a:pPr>
              <a:spcBef>
                <a:spcPts val="0"/>
              </a:spcBef>
              <a:spcAft>
                <a:spcPts val="1200"/>
              </a:spcAft>
            </a:pPr>
            <a:r>
              <a:rPr lang="en-US" dirty="0"/>
              <a:t>When was the first time that you heard about Jesus?  </a:t>
            </a:r>
          </a:p>
          <a:p>
            <a:pPr>
              <a:spcBef>
                <a:spcPts val="0"/>
              </a:spcBef>
              <a:spcAft>
                <a:spcPts val="1200"/>
              </a:spcAft>
            </a:pPr>
            <a:r>
              <a:rPr lang="en-US" dirty="0"/>
              <a:t>How long did it take for you to become His follower?</a:t>
            </a:r>
          </a:p>
          <a:p>
            <a:pPr>
              <a:spcBef>
                <a:spcPts val="0"/>
              </a:spcBef>
              <a:spcAft>
                <a:spcPts val="1200"/>
              </a:spcAft>
            </a:pPr>
            <a:r>
              <a:rPr lang="en-US" dirty="0"/>
              <a:t>What things made it difficult to follow Jesus?</a:t>
            </a:r>
          </a:p>
          <a:p>
            <a:pPr>
              <a:spcBef>
                <a:spcPts val="0"/>
              </a:spcBef>
              <a:spcAft>
                <a:spcPts val="1200"/>
              </a:spcAft>
            </a:pPr>
            <a:r>
              <a:rPr lang="en-US" dirty="0"/>
              <a:t>What things helped you decide to put your trust in Him?</a:t>
            </a:r>
          </a:p>
          <a:p>
            <a:pPr>
              <a:spcBef>
                <a:spcPts val="0"/>
              </a:spcBef>
              <a:spcAft>
                <a:spcPts val="1200"/>
              </a:spcAft>
            </a:pPr>
            <a:r>
              <a:rPr lang="en-US" dirty="0"/>
              <a:t>As you think about how you came to faith, what do you think is important when sharing with others?</a:t>
            </a:r>
          </a:p>
        </p:txBody>
      </p:sp>
    </p:spTree>
    <p:extLst>
      <p:ext uri="{BB962C8B-B14F-4D97-AF65-F5344CB8AC3E}">
        <p14:creationId xmlns:p14="http://schemas.microsoft.com/office/powerpoint/2010/main" val="33208452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6400" y="0"/>
            <a:ext cx="5791200" cy="1752600"/>
          </a:xfrm>
        </p:spPr>
        <p:txBody>
          <a:bodyPr>
            <a:normAutofit fontScale="90000"/>
          </a:bodyPr>
          <a:lstStyle/>
          <a:p>
            <a:r>
              <a:rPr lang="en-US" u="sng" dirty="0"/>
              <a:t>Because of sin, we cannot bring glory to God</a:t>
            </a:r>
          </a:p>
        </p:txBody>
      </p:sp>
      <p:sp>
        <p:nvSpPr>
          <p:cNvPr id="3" name="Content Placeholder 2"/>
          <p:cNvSpPr>
            <a:spLocks noGrp="1"/>
          </p:cNvSpPr>
          <p:nvPr>
            <p:ph sz="half" idx="1"/>
          </p:nvPr>
        </p:nvSpPr>
        <p:spPr>
          <a:xfrm>
            <a:off x="457200" y="2027237"/>
            <a:ext cx="4038600" cy="4525963"/>
          </a:xfrm>
        </p:spPr>
        <p:txBody>
          <a:bodyPr>
            <a:normAutofit/>
          </a:bodyPr>
          <a:lstStyle/>
          <a:p>
            <a:pPr marL="0" indent="0">
              <a:spcBef>
                <a:spcPts val="0"/>
              </a:spcBef>
              <a:buNone/>
            </a:pPr>
            <a:r>
              <a:rPr lang="en-US" sz="3600" dirty="0">
                <a:latin typeface="Times New Roman" panose="02020603050405020304" pitchFamily="18" charset="0"/>
                <a:cs typeface="Times New Roman" panose="02020603050405020304" pitchFamily="18" charset="0"/>
              </a:rPr>
              <a:t>There is no difference, </a:t>
            </a:r>
          </a:p>
          <a:p>
            <a:pPr marL="0" indent="0">
              <a:spcBef>
                <a:spcPts val="0"/>
              </a:spcBef>
              <a:buNone/>
            </a:pPr>
            <a:r>
              <a:rPr lang="en-US" sz="3600" dirty="0">
                <a:latin typeface="Times New Roman" panose="02020603050405020304" pitchFamily="18" charset="0"/>
                <a:cs typeface="Times New Roman" panose="02020603050405020304" pitchFamily="18" charset="0"/>
              </a:rPr>
              <a:t>for </a:t>
            </a:r>
            <a:r>
              <a:rPr lang="en-US" sz="3600" b="1" dirty="0">
                <a:latin typeface="Times New Roman" panose="02020603050405020304" pitchFamily="18" charset="0"/>
                <a:cs typeface="Times New Roman" panose="02020603050405020304" pitchFamily="18" charset="0"/>
              </a:rPr>
              <a:t>all have sinned </a:t>
            </a:r>
            <a:r>
              <a:rPr lang="en-US" sz="3600" dirty="0">
                <a:latin typeface="Times New Roman" panose="02020603050405020304" pitchFamily="18" charset="0"/>
                <a:cs typeface="Times New Roman" panose="02020603050405020304" pitchFamily="18" charset="0"/>
              </a:rPr>
              <a:t>and fall short of </a:t>
            </a:r>
          </a:p>
          <a:p>
            <a:pPr marL="0" indent="0">
              <a:spcBef>
                <a:spcPts val="0"/>
              </a:spcBef>
              <a:buNone/>
            </a:pPr>
            <a:r>
              <a:rPr lang="en-US" sz="3600" dirty="0">
                <a:latin typeface="Times New Roman" panose="02020603050405020304" pitchFamily="18" charset="0"/>
                <a:cs typeface="Times New Roman" panose="02020603050405020304" pitchFamily="18" charset="0"/>
              </a:rPr>
              <a:t>the glory of God,</a:t>
            </a:r>
          </a:p>
          <a:p>
            <a:pPr marL="0" indent="0">
              <a:spcBef>
                <a:spcPts val="0"/>
              </a:spcBef>
              <a:buNone/>
            </a:pPr>
            <a:endParaRPr lang="en-US" sz="3600" dirty="0">
              <a:latin typeface="Times New Roman" panose="02020603050405020304" pitchFamily="18" charset="0"/>
              <a:cs typeface="Times New Roman" panose="02020603050405020304" pitchFamily="18" charset="0"/>
            </a:endParaRPr>
          </a:p>
        </p:txBody>
      </p:sp>
      <p:sp>
        <p:nvSpPr>
          <p:cNvPr id="4" name="Content Placeholder 3"/>
          <p:cNvSpPr>
            <a:spLocks noGrp="1"/>
          </p:cNvSpPr>
          <p:nvPr>
            <p:ph sz="half" idx="2"/>
          </p:nvPr>
        </p:nvSpPr>
        <p:spPr>
          <a:xfrm>
            <a:off x="5029200" y="2027237"/>
            <a:ext cx="3657600" cy="4525963"/>
          </a:xfrm>
        </p:spPr>
        <p:txBody>
          <a:bodyPr>
            <a:normAutofit/>
          </a:bodyPr>
          <a:lstStyle/>
          <a:p>
            <a:pPr marL="0" indent="0">
              <a:buNone/>
            </a:pPr>
            <a:r>
              <a:rPr lang="zh-CN" altLang="en-US" sz="4000" dirty="0"/>
              <a:t>  因为人人都犯了罪，够不上　神的荣耀</a:t>
            </a:r>
            <a:endParaRPr lang="en-US" altLang="zh-CN" sz="4000" dirty="0"/>
          </a:p>
          <a:p>
            <a:pPr marL="0" indent="0">
              <a:buNone/>
            </a:pPr>
            <a:endParaRPr lang="en-US" sz="4000" dirty="0"/>
          </a:p>
          <a:p>
            <a:pPr marL="0" indent="0" algn="r">
              <a:buNone/>
            </a:pPr>
            <a:r>
              <a:rPr lang="en-US" sz="2400" dirty="0">
                <a:latin typeface="Times New Roman" panose="02020603050405020304" pitchFamily="18" charset="0"/>
                <a:cs typeface="Times New Roman" panose="02020603050405020304" pitchFamily="18" charset="0"/>
              </a:rPr>
              <a:t>Romans 3:23</a:t>
            </a:r>
          </a:p>
        </p:txBody>
      </p:sp>
    </p:spTree>
    <p:extLst>
      <p:ext uri="{BB962C8B-B14F-4D97-AF65-F5344CB8AC3E}">
        <p14:creationId xmlns:p14="http://schemas.microsoft.com/office/powerpoint/2010/main" val="4065132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67218" y="0"/>
            <a:ext cx="6439437" cy="1524000"/>
          </a:xfrm>
        </p:spPr>
        <p:txBody>
          <a:bodyPr>
            <a:normAutofit/>
          </a:bodyPr>
          <a:lstStyle/>
          <a:p>
            <a:r>
              <a:rPr lang="en-US" u="sng" dirty="0"/>
              <a:t>Because of sin, we are all separated from God</a:t>
            </a:r>
          </a:p>
        </p:txBody>
      </p:sp>
      <p:sp>
        <p:nvSpPr>
          <p:cNvPr id="3" name="Content Placeholder 2"/>
          <p:cNvSpPr>
            <a:spLocks noGrp="1"/>
          </p:cNvSpPr>
          <p:nvPr>
            <p:ph sz="half" idx="1"/>
          </p:nvPr>
        </p:nvSpPr>
        <p:spPr>
          <a:xfrm>
            <a:off x="228600" y="1600200"/>
            <a:ext cx="4267200" cy="5410200"/>
          </a:xfrm>
        </p:spPr>
        <p:txBody>
          <a:bodyPr>
            <a:normAutofit/>
          </a:bodyPr>
          <a:lstStyle/>
          <a:p>
            <a:pPr marL="0" indent="0">
              <a:spcBef>
                <a:spcPts val="0"/>
              </a:spcBef>
              <a:buNone/>
            </a:pPr>
            <a:r>
              <a:rPr lang="en-US" sz="3600" dirty="0">
                <a:latin typeface="Times New Roman" panose="02020603050405020304" pitchFamily="18" charset="0"/>
                <a:cs typeface="Times New Roman" panose="02020603050405020304" pitchFamily="18" charset="0"/>
              </a:rPr>
              <a:t>Just as sin </a:t>
            </a:r>
          </a:p>
          <a:p>
            <a:pPr marL="0" indent="0">
              <a:spcBef>
                <a:spcPts val="0"/>
              </a:spcBef>
              <a:buNone/>
            </a:pPr>
            <a:r>
              <a:rPr lang="en-US" sz="3600" dirty="0">
                <a:latin typeface="Times New Roman" panose="02020603050405020304" pitchFamily="18" charset="0"/>
                <a:cs typeface="Times New Roman" panose="02020603050405020304" pitchFamily="18" charset="0"/>
              </a:rPr>
              <a:t>came into the world through one man, and death through sin, </a:t>
            </a:r>
          </a:p>
          <a:p>
            <a:pPr marL="0" indent="0">
              <a:spcBef>
                <a:spcPts val="0"/>
              </a:spcBef>
              <a:buNone/>
            </a:pPr>
            <a:r>
              <a:rPr lang="en-US" sz="3600" dirty="0">
                <a:latin typeface="Times New Roman" panose="02020603050405020304" pitchFamily="18" charset="0"/>
                <a:cs typeface="Times New Roman" panose="02020603050405020304" pitchFamily="18" charset="0"/>
              </a:rPr>
              <a:t>and so </a:t>
            </a:r>
            <a:r>
              <a:rPr lang="en-US" sz="3600" b="1" dirty="0">
                <a:latin typeface="Times New Roman" panose="02020603050405020304" pitchFamily="18" charset="0"/>
                <a:cs typeface="Times New Roman" panose="02020603050405020304" pitchFamily="18" charset="0"/>
              </a:rPr>
              <a:t>death spread </a:t>
            </a:r>
          </a:p>
          <a:p>
            <a:pPr marL="0" indent="0">
              <a:spcBef>
                <a:spcPts val="0"/>
              </a:spcBef>
              <a:buNone/>
            </a:pPr>
            <a:r>
              <a:rPr lang="en-US" sz="3600" dirty="0">
                <a:latin typeface="Times New Roman" panose="02020603050405020304" pitchFamily="18" charset="0"/>
                <a:cs typeface="Times New Roman" panose="02020603050405020304" pitchFamily="18" charset="0"/>
              </a:rPr>
              <a:t>to </a:t>
            </a:r>
            <a:r>
              <a:rPr lang="en-US" sz="3600" b="1" dirty="0">
                <a:latin typeface="Times New Roman" panose="02020603050405020304" pitchFamily="18" charset="0"/>
                <a:cs typeface="Times New Roman" panose="02020603050405020304" pitchFamily="18" charset="0"/>
              </a:rPr>
              <a:t>all men  </a:t>
            </a:r>
          </a:p>
          <a:p>
            <a:pPr marL="0" indent="0">
              <a:spcBef>
                <a:spcPts val="0"/>
              </a:spcBef>
              <a:buNone/>
            </a:pPr>
            <a:r>
              <a:rPr lang="en-US" sz="3600" dirty="0">
                <a:latin typeface="Times New Roman" panose="02020603050405020304" pitchFamily="18" charset="0"/>
                <a:cs typeface="Times New Roman" panose="02020603050405020304" pitchFamily="18" charset="0"/>
              </a:rPr>
              <a:t>because </a:t>
            </a:r>
            <a:r>
              <a:rPr lang="en-US" sz="3600" b="1" dirty="0">
                <a:latin typeface="Times New Roman" panose="02020603050405020304" pitchFamily="18" charset="0"/>
                <a:cs typeface="Times New Roman" panose="02020603050405020304" pitchFamily="18" charset="0"/>
              </a:rPr>
              <a:t>all sinned</a:t>
            </a:r>
            <a:r>
              <a:rPr lang="en-US" sz="3600" dirty="0">
                <a:latin typeface="Times New Roman" panose="02020603050405020304" pitchFamily="18" charset="0"/>
                <a:cs typeface="Times New Roman" panose="02020603050405020304" pitchFamily="18" charset="0"/>
              </a:rPr>
              <a:t>.</a:t>
            </a:r>
          </a:p>
          <a:p>
            <a:pPr marL="0" indent="0">
              <a:spcBef>
                <a:spcPts val="0"/>
              </a:spcBef>
              <a:buNone/>
            </a:pPr>
            <a:endParaRPr lang="en-US" sz="3600" dirty="0">
              <a:latin typeface="Times New Roman" panose="02020603050405020304" pitchFamily="18" charset="0"/>
              <a:cs typeface="Times New Roman" panose="02020603050405020304" pitchFamily="18" charset="0"/>
            </a:endParaRPr>
          </a:p>
        </p:txBody>
      </p:sp>
      <p:sp>
        <p:nvSpPr>
          <p:cNvPr id="4" name="Content Placeholder 3"/>
          <p:cNvSpPr>
            <a:spLocks noGrp="1"/>
          </p:cNvSpPr>
          <p:nvPr>
            <p:ph sz="half" idx="2"/>
          </p:nvPr>
        </p:nvSpPr>
        <p:spPr>
          <a:xfrm>
            <a:off x="4953000" y="1600200"/>
            <a:ext cx="3733800" cy="5486400"/>
          </a:xfrm>
        </p:spPr>
        <p:txBody>
          <a:bodyPr>
            <a:normAutofit/>
          </a:bodyPr>
          <a:lstStyle/>
          <a:p>
            <a:pPr marL="0" indent="0">
              <a:buNone/>
            </a:pPr>
            <a:r>
              <a:rPr lang="zh-CN" altLang="en-US" sz="4000" dirty="0"/>
              <a:t>正好像罪藉着一个人入了世界，死又是从罪来的，所以死就临到所有人，因为所有人都犯了罪。</a:t>
            </a:r>
            <a:endParaRPr lang="en-US" altLang="zh-CN" sz="4000" dirty="0"/>
          </a:p>
          <a:p>
            <a:pPr marL="0" indent="0">
              <a:buNone/>
            </a:pPr>
            <a:endParaRPr lang="en-US" sz="2400" dirty="0">
              <a:latin typeface="Times New Roman" panose="02020603050405020304" pitchFamily="18" charset="0"/>
              <a:cs typeface="Times New Roman" panose="02020603050405020304" pitchFamily="18" charset="0"/>
            </a:endParaRPr>
          </a:p>
          <a:p>
            <a:pPr marL="0" indent="0" algn="r">
              <a:buNone/>
            </a:pPr>
            <a:r>
              <a:rPr lang="en-US" sz="2400" dirty="0">
                <a:latin typeface="Times New Roman" panose="02020603050405020304" pitchFamily="18" charset="0"/>
                <a:cs typeface="Times New Roman" panose="02020603050405020304" pitchFamily="18" charset="0"/>
              </a:rPr>
              <a:t>Romans 5:12</a:t>
            </a:r>
          </a:p>
          <a:p>
            <a:pPr marL="0" indent="0">
              <a:buNone/>
            </a:pPr>
            <a:endParaRPr lang="en-US" sz="4000" dirty="0"/>
          </a:p>
        </p:txBody>
      </p:sp>
    </p:spTree>
    <p:extLst>
      <p:ext uri="{BB962C8B-B14F-4D97-AF65-F5344CB8AC3E}">
        <p14:creationId xmlns:p14="http://schemas.microsoft.com/office/powerpoint/2010/main" val="25621119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u="sng" dirty="0"/>
              <a:t>We are all lost in sin</a:t>
            </a:r>
          </a:p>
        </p:txBody>
      </p:sp>
      <p:sp>
        <p:nvSpPr>
          <p:cNvPr id="3" name="Content Placeholder 2"/>
          <p:cNvSpPr>
            <a:spLocks noGrp="1"/>
          </p:cNvSpPr>
          <p:nvPr>
            <p:ph sz="half" idx="1"/>
          </p:nvPr>
        </p:nvSpPr>
        <p:spPr>
          <a:xfrm>
            <a:off x="457200" y="1143001"/>
            <a:ext cx="4038600" cy="3962400"/>
          </a:xfrm>
        </p:spPr>
        <p:txBody>
          <a:bodyPr>
            <a:normAutofit/>
          </a:bodyPr>
          <a:lstStyle/>
          <a:p>
            <a:pPr marL="0" indent="0">
              <a:spcBef>
                <a:spcPts val="0"/>
              </a:spcBef>
              <a:buNone/>
            </a:pPr>
            <a:r>
              <a:rPr lang="en-US" sz="3600" dirty="0">
                <a:latin typeface="Times New Roman" panose="02020603050405020304" pitchFamily="18" charset="0"/>
                <a:cs typeface="Times New Roman" panose="02020603050405020304" pitchFamily="18" charset="0"/>
              </a:rPr>
              <a:t>We </a:t>
            </a:r>
            <a:r>
              <a:rPr lang="en-US" sz="3600" b="1" dirty="0">
                <a:latin typeface="Times New Roman" panose="02020603050405020304" pitchFamily="18" charset="0"/>
                <a:cs typeface="Times New Roman" panose="02020603050405020304" pitchFamily="18" charset="0"/>
              </a:rPr>
              <a:t>all</a:t>
            </a:r>
            <a:r>
              <a:rPr lang="en-US" sz="3600" dirty="0">
                <a:latin typeface="Times New Roman" panose="02020603050405020304" pitchFamily="18" charset="0"/>
                <a:cs typeface="Times New Roman" panose="02020603050405020304" pitchFamily="18" charset="0"/>
              </a:rPr>
              <a:t> like sheep have gone </a:t>
            </a:r>
            <a:r>
              <a:rPr lang="en-US" sz="3600" b="1" dirty="0">
                <a:latin typeface="Times New Roman" panose="02020603050405020304" pitchFamily="18" charset="0"/>
                <a:cs typeface="Times New Roman" panose="02020603050405020304" pitchFamily="18" charset="0"/>
              </a:rPr>
              <a:t>astray</a:t>
            </a:r>
            <a:r>
              <a:rPr lang="en-US" sz="3600" dirty="0">
                <a:latin typeface="Times New Roman" panose="02020603050405020304" pitchFamily="18" charset="0"/>
                <a:cs typeface="Times New Roman" panose="02020603050405020304" pitchFamily="18" charset="0"/>
              </a:rPr>
              <a:t>, each of us </a:t>
            </a:r>
          </a:p>
          <a:p>
            <a:pPr marL="0" indent="0">
              <a:spcBef>
                <a:spcPts val="0"/>
              </a:spcBef>
              <a:buNone/>
            </a:pPr>
            <a:r>
              <a:rPr lang="en-US" sz="3600" dirty="0">
                <a:latin typeface="Times New Roman" panose="02020603050405020304" pitchFamily="18" charset="0"/>
                <a:cs typeface="Times New Roman" panose="02020603050405020304" pitchFamily="18" charset="0"/>
              </a:rPr>
              <a:t>has turned </a:t>
            </a:r>
          </a:p>
          <a:p>
            <a:pPr marL="0" indent="0">
              <a:spcBef>
                <a:spcPts val="0"/>
              </a:spcBef>
              <a:buNone/>
            </a:pPr>
            <a:r>
              <a:rPr lang="en-US" sz="3600" dirty="0">
                <a:latin typeface="Times New Roman" panose="02020603050405020304" pitchFamily="18" charset="0"/>
                <a:cs typeface="Times New Roman" panose="02020603050405020304" pitchFamily="18" charset="0"/>
              </a:rPr>
              <a:t>to his own way;</a:t>
            </a:r>
          </a:p>
        </p:txBody>
      </p:sp>
      <p:sp>
        <p:nvSpPr>
          <p:cNvPr id="4" name="Content Placeholder 3"/>
          <p:cNvSpPr>
            <a:spLocks noGrp="1"/>
          </p:cNvSpPr>
          <p:nvPr>
            <p:ph sz="half" idx="2"/>
          </p:nvPr>
        </p:nvSpPr>
        <p:spPr>
          <a:xfrm>
            <a:off x="4953000" y="1143001"/>
            <a:ext cx="3733800" cy="3810000"/>
          </a:xfrm>
        </p:spPr>
        <p:txBody>
          <a:bodyPr>
            <a:normAutofit/>
          </a:bodyPr>
          <a:lstStyle/>
          <a:p>
            <a:pPr marL="0" indent="0">
              <a:buNone/>
            </a:pPr>
            <a:r>
              <a:rPr lang="zh-CN" altLang="en-US" sz="4000" dirty="0"/>
              <a:t>我们众人都如羊走迷了路，各人偏行己路</a:t>
            </a:r>
            <a:endParaRPr lang="en-US" altLang="zh-CN" sz="4000" dirty="0"/>
          </a:p>
          <a:p>
            <a:pPr marL="0" indent="0">
              <a:buNone/>
            </a:pPr>
            <a:endParaRPr lang="en-US" sz="4000" dirty="0"/>
          </a:p>
          <a:p>
            <a:pPr marL="0" indent="0" algn="r">
              <a:buNone/>
            </a:pPr>
            <a:r>
              <a:rPr lang="en-US" sz="2400" dirty="0">
                <a:latin typeface="Times New Roman" panose="02020603050405020304" pitchFamily="18" charset="0"/>
                <a:cs typeface="Times New Roman" panose="02020603050405020304" pitchFamily="18" charset="0"/>
              </a:rPr>
              <a:t>Isaiah 53:6</a:t>
            </a:r>
          </a:p>
        </p:txBody>
      </p:sp>
      <p:sp>
        <p:nvSpPr>
          <p:cNvPr id="5" name="TextBox 4"/>
          <p:cNvSpPr txBox="1"/>
          <p:nvPr/>
        </p:nvSpPr>
        <p:spPr>
          <a:xfrm>
            <a:off x="2057400" y="4763037"/>
            <a:ext cx="5029200" cy="1077218"/>
          </a:xfrm>
          <a:prstGeom prst="rect">
            <a:avLst/>
          </a:prstGeom>
          <a:noFill/>
        </p:spPr>
        <p:txBody>
          <a:bodyPr wrap="square" rtlCol="0">
            <a:spAutoFit/>
          </a:bodyPr>
          <a:lstStyle/>
          <a:p>
            <a:r>
              <a:rPr lang="en-US" sz="3200" dirty="0"/>
              <a:t>Sin is not just </a:t>
            </a:r>
            <a:r>
              <a:rPr lang="en-US" sz="3200" u="sng" dirty="0"/>
              <a:t>what we do</a:t>
            </a:r>
            <a:r>
              <a:rPr lang="en-US" sz="3200" dirty="0"/>
              <a:t>… </a:t>
            </a:r>
          </a:p>
          <a:p>
            <a:pPr algn="r"/>
            <a:r>
              <a:rPr lang="en-US" sz="3200" dirty="0"/>
              <a:t>…it is </a:t>
            </a:r>
            <a:r>
              <a:rPr lang="en-US" sz="3200" u="sng" dirty="0"/>
              <a:t>who we are</a:t>
            </a:r>
            <a:r>
              <a:rPr lang="en-US" sz="3200" dirty="0"/>
              <a:t>.</a:t>
            </a:r>
          </a:p>
        </p:txBody>
      </p:sp>
    </p:spTree>
    <p:extLst>
      <p:ext uri="{BB962C8B-B14F-4D97-AF65-F5344CB8AC3E}">
        <p14:creationId xmlns:p14="http://schemas.microsoft.com/office/powerpoint/2010/main" val="20237404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u="sng" dirty="0"/>
              <a:t>Good works cannot save us</a:t>
            </a:r>
          </a:p>
        </p:txBody>
      </p:sp>
      <p:sp>
        <p:nvSpPr>
          <p:cNvPr id="3" name="Content Placeholder 2"/>
          <p:cNvSpPr>
            <a:spLocks noGrp="1"/>
          </p:cNvSpPr>
          <p:nvPr>
            <p:ph sz="half" idx="1"/>
          </p:nvPr>
        </p:nvSpPr>
        <p:spPr>
          <a:xfrm>
            <a:off x="457200" y="1143000"/>
            <a:ext cx="3733800" cy="4525963"/>
          </a:xfrm>
        </p:spPr>
        <p:txBody>
          <a:bodyPr>
            <a:normAutofit lnSpcReduction="10000"/>
          </a:bodyPr>
          <a:lstStyle/>
          <a:p>
            <a:pPr marL="0" indent="0">
              <a:spcBef>
                <a:spcPts val="0"/>
              </a:spcBef>
              <a:buNone/>
            </a:pPr>
            <a:r>
              <a:rPr lang="en-US" sz="3600" dirty="0">
                <a:latin typeface="Times New Roman" panose="02020603050405020304" pitchFamily="18" charset="0"/>
                <a:cs typeface="Times New Roman" panose="02020603050405020304" pitchFamily="18" charset="0"/>
              </a:rPr>
              <a:t>For by works of the law no human being will be justified in his sight, since </a:t>
            </a:r>
            <a:r>
              <a:rPr lang="en-US" sz="3600" b="1" dirty="0">
                <a:latin typeface="Times New Roman" panose="02020603050405020304" pitchFamily="18" charset="0"/>
                <a:cs typeface="Times New Roman" panose="02020603050405020304" pitchFamily="18" charset="0"/>
              </a:rPr>
              <a:t>through the law </a:t>
            </a:r>
            <a:r>
              <a:rPr lang="en-US" sz="3600" dirty="0">
                <a:latin typeface="Times New Roman" panose="02020603050405020304" pitchFamily="18" charset="0"/>
                <a:cs typeface="Times New Roman" panose="02020603050405020304" pitchFamily="18" charset="0"/>
              </a:rPr>
              <a:t>comes </a:t>
            </a:r>
            <a:r>
              <a:rPr lang="en-US" sz="3600" b="1" dirty="0">
                <a:latin typeface="Times New Roman" panose="02020603050405020304" pitchFamily="18" charset="0"/>
                <a:cs typeface="Times New Roman" panose="02020603050405020304" pitchFamily="18" charset="0"/>
              </a:rPr>
              <a:t>knowledge of sin</a:t>
            </a:r>
            <a:r>
              <a:rPr lang="en-US" sz="3600" dirty="0">
                <a:latin typeface="Times New Roman" panose="02020603050405020304" pitchFamily="18" charset="0"/>
                <a:cs typeface="Times New Roman" panose="02020603050405020304" pitchFamily="18" charset="0"/>
              </a:rPr>
              <a:t>.</a:t>
            </a:r>
          </a:p>
        </p:txBody>
      </p:sp>
      <p:sp>
        <p:nvSpPr>
          <p:cNvPr id="4" name="Content Placeholder 3"/>
          <p:cNvSpPr>
            <a:spLocks noGrp="1"/>
          </p:cNvSpPr>
          <p:nvPr>
            <p:ph sz="half" idx="2"/>
          </p:nvPr>
        </p:nvSpPr>
        <p:spPr>
          <a:xfrm>
            <a:off x="4572000" y="1143000"/>
            <a:ext cx="4114800" cy="4525963"/>
          </a:xfrm>
        </p:spPr>
        <p:txBody>
          <a:bodyPr>
            <a:normAutofit lnSpcReduction="10000"/>
          </a:bodyPr>
          <a:lstStyle/>
          <a:p>
            <a:pPr marL="0" indent="0">
              <a:buNone/>
            </a:pPr>
            <a:r>
              <a:rPr lang="zh-CN" altLang="en-US" sz="4000" dirty="0"/>
              <a:t> 没有一个人可以靠行律法，在　神面前得称为义，因为藉着律法，人对于罪才有充分的认识</a:t>
            </a:r>
            <a:endParaRPr lang="en-US" altLang="zh-CN" sz="4000" dirty="0"/>
          </a:p>
          <a:p>
            <a:pPr marL="0" indent="0">
              <a:buNone/>
            </a:pPr>
            <a:endParaRPr lang="en-US" sz="4000" dirty="0"/>
          </a:p>
          <a:p>
            <a:pPr marL="0" indent="0" algn="r">
              <a:buNone/>
            </a:pPr>
            <a:r>
              <a:rPr lang="en-US" sz="2600" dirty="0">
                <a:latin typeface="Times New Roman" panose="02020603050405020304" pitchFamily="18" charset="0"/>
                <a:cs typeface="Times New Roman" panose="02020603050405020304" pitchFamily="18" charset="0"/>
              </a:rPr>
              <a:t>Romans 3:20</a:t>
            </a:r>
            <a:endParaRPr lang="en-US"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065903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u="sng" dirty="0"/>
              <a:t>Even our best efforts are not good</a:t>
            </a:r>
          </a:p>
        </p:txBody>
      </p:sp>
      <p:sp>
        <p:nvSpPr>
          <p:cNvPr id="3" name="Content Placeholder 2"/>
          <p:cNvSpPr>
            <a:spLocks noGrp="1"/>
          </p:cNvSpPr>
          <p:nvPr>
            <p:ph sz="half" idx="1"/>
          </p:nvPr>
        </p:nvSpPr>
        <p:spPr>
          <a:xfrm>
            <a:off x="457200" y="1143000"/>
            <a:ext cx="4038600" cy="4525963"/>
          </a:xfrm>
        </p:spPr>
        <p:txBody>
          <a:bodyPr>
            <a:normAutofit/>
          </a:bodyPr>
          <a:lstStyle/>
          <a:p>
            <a:pPr marL="0" indent="0">
              <a:spcBef>
                <a:spcPts val="0"/>
              </a:spcBef>
              <a:buNone/>
            </a:pPr>
            <a:r>
              <a:rPr lang="en-US" sz="3600" dirty="0">
                <a:latin typeface="Times New Roman" panose="02020603050405020304" pitchFamily="18" charset="0"/>
                <a:cs typeface="Times New Roman" panose="02020603050405020304" pitchFamily="18" charset="0"/>
              </a:rPr>
              <a:t>We have all become like one who is unclean, and </a:t>
            </a:r>
            <a:r>
              <a:rPr lang="en-US" sz="3600" b="1" dirty="0">
                <a:latin typeface="Times New Roman" panose="02020603050405020304" pitchFamily="18" charset="0"/>
                <a:cs typeface="Times New Roman" panose="02020603050405020304" pitchFamily="18" charset="0"/>
              </a:rPr>
              <a:t>all our </a:t>
            </a:r>
          </a:p>
          <a:p>
            <a:pPr marL="0" indent="0">
              <a:spcBef>
                <a:spcPts val="0"/>
              </a:spcBef>
              <a:buNone/>
            </a:pPr>
            <a:r>
              <a:rPr lang="en-US" sz="3600" b="1" dirty="0">
                <a:latin typeface="Times New Roman" panose="02020603050405020304" pitchFamily="18" charset="0"/>
                <a:cs typeface="Times New Roman" panose="02020603050405020304" pitchFamily="18" charset="0"/>
              </a:rPr>
              <a:t>righteous deeds </a:t>
            </a:r>
          </a:p>
          <a:p>
            <a:pPr marL="0" indent="0">
              <a:spcBef>
                <a:spcPts val="0"/>
              </a:spcBef>
              <a:buNone/>
            </a:pPr>
            <a:r>
              <a:rPr lang="en-US" sz="3600" dirty="0">
                <a:latin typeface="Times New Roman" panose="02020603050405020304" pitchFamily="18" charset="0"/>
                <a:cs typeface="Times New Roman" panose="02020603050405020304" pitchFamily="18" charset="0"/>
              </a:rPr>
              <a:t>are like a </a:t>
            </a:r>
            <a:r>
              <a:rPr lang="en-US" sz="3600" b="1" dirty="0">
                <a:latin typeface="Times New Roman" panose="02020603050405020304" pitchFamily="18" charset="0"/>
                <a:cs typeface="Times New Roman" panose="02020603050405020304" pitchFamily="18" charset="0"/>
              </a:rPr>
              <a:t>polluted garment</a:t>
            </a:r>
            <a:r>
              <a:rPr lang="en-US" sz="3600" dirty="0">
                <a:latin typeface="Times New Roman" panose="02020603050405020304" pitchFamily="18" charset="0"/>
                <a:cs typeface="Times New Roman" panose="02020603050405020304" pitchFamily="18" charset="0"/>
              </a:rPr>
              <a:t>.</a:t>
            </a:r>
          </a:p>
        </p:txBody>
      </p:sp>
      <p:sp>
        <p:nvSpPr>
          <p:cNvPr id="4" name="Content Placeholder 3"/>
          <p:cNvSpPr>
            <a:spLocks noGrp="1"/>
          </p:cNvSpPr>
          <p:nvPr>
            <p:ph sz="half" idx="2"/>
          </p:nvPr>
        </p:nvSpPr>
        <p:spPr>
          <a:xfrm>
            <a:off x="5029200" y="1143000"/>
            <a:ext cx="3657600" cy="4525963"/>
          </a:xfrm>
        </p:spPr>
        <p:txBody>
          <a:bodyPr>
            <a:normAutofit/>
          </a:bodyPr>
          <a:lstStyle/>
          <a:p>
            <a:pPr marL="0" indent="0">
              <a:buNone/>
            </a:pPr>
            <a:r>
              <a:rPr lang="zh-CN" altLang="en-US" sz="4000" dirty="0"/>
              <a:t> 我们众人都像不洁净的人，我们所有的义，都像污秽的衣服</a:t>
            </a:r>
            <a:endParaRPr lang="en-US" altLang="zh-CN" sz="4000" dirty="0"/>
          </a:p>
          <a:p>
            <a:pPr marL="0" indent="0">
              <a:buNone/>
            </a:pPr>
            <a:endParaRPr lang="en-US" sz="4000" dirty="0"/>
          </a:p>
          <a:p>
            <a:pPr marL="0" indent="0" algn="r">
              <a:buNone/>
            </a:pPr>
            <a:r>
              <a:rPr lang="en-US" sz="2400" dirty="0">
                <a:latin typeface="Times New Roman" panose="02020603050405020304" pitchFamily="18" charset="0"/>
                <a:cs typeface="Times New Roman" panose="02020603050405020304" pitchFamily="18" charset="0"/>
              </a:rPr>
              <a:t>Isaiah 64:6</a:t>
            </a:r>
          </a:p>
          <a:p>
            <a:pPr marL="0" indent="0">
              <a:buNone/>
            </a:pPr>
            <a:endParaRPr lang="en-US" sz="4000" dirty="0"/>
          </a:p>
        </p:txBody>
      </p:sp>
    </p:spTree>
    <p:extLst>
      <p:ext uri="{BB962C8B-B14F-4D97-AF65-F5344CB8AC3E}">
        <p14:creationId xmlns:p14="http://schemas.microsoft.com/office/powerpoint/2010/main" val="9939678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u="sng" dirty="0"/>
              <a:t>God’s love is very great</a:t>
            </a:r>
          </a:p>
        </p:txBody>
      </p:sp>
      <p:sp>
        <p:nvSpPr>
          <p:cNvPr id="3" name="Content Placeholder 2"/>
          <p:cNvSpPr>
            <a:spLocks noGrp="1"/>
          </p:cNvSpPr>
          <p:nvPr>
            <p:ph sz="half" idx="1"/>
          </p:nvPr>
        </p:nvSpPr>
        <p:spPr>
          <a:xfrm>
            <a:off x="457200" y="1143000"/>
            <a:ext cx="4038600" cy="4525963"/>
          </a:xfrm>
        </p:spPr>
        <p:txBody>
          <a:bodyPr>
            <a:normAutofit/>
          </a:bodyPr>
          <a:lstStyle/>
          <a:p>
            <a:pPr marL="0" indent="0">
              <a:spcBef>
                <a:spcPts val="0"/>
              </a:spcBef>
              <a:buNone/>
            </a:pPr>
            <a:r>
              <a:rPr lang="en-US" sz="3600" dirty="0">
                <a:latin typeface="Times New Roman" panose="02020603050405020304" pitchFamily="18" charset="0"/>
                <a:cs typeface="Times New Roman" panose="02020603050405020304" pitchFamily="18" charset="0"/>
              </a:rPr>
              <a:t>For </a:t>
            </a:r>
            <a:r>
              <a:rPr lang="en-US" sz="3600" b="1" dirty="0">
                <a:latin typeface="Times New Roman" panose="02020603050405020304" pitchFamily="18" charset="0"/>
                <a:cs typeface="Times New Roman" panose="02020603050405020304" pitchFamily="18" charset="0"/>
              </a:rPr>
              <a:t>God so loved </a:t>
            </a:r>
            <a:r>
              <a:rPr lang="en-US" sz="3600" dirty="0">
                <a:latin typeface="Times New Roman" panose="02020603050405020304" pitchFamily="18" charset="0"/>
                <a:cs typeface="Times New Roman" panose="02020603050405020304" pitchFamily="18" charset="0"/>
              </a:rPr>
              <a:t>the world, that He gave his only Son, that whoever believes in Him should not perish but have eternal life.</a:t>
            </a:r>
          </a:p>
        </p:txBody>
      </p:sp>
      <p:sp>
        <p:nvSpPr>
          <p:cNvPr id="4" name="Content Placeholder 3"/>
          <p:cNvSpPr>
            <a:spLocks noGrp="1"/>
          </p:cNvSpPr>
          <p:nvPr>
            <p:ph sz="half" idx="2"/>
          </p:nvPr>
        </p:nvSpPr>
        <p:spPr>
          <a:xfrm>
            <a:off x="4800600" y="1143000"/>
            <a:ext cx="3886200" cy="4525963"/>
          </a:xfrm>
        </p:spPr>
        <p:txBody>
          <a:bodyPr>
            <a:normAutofit/>
          </a:bodyPr>
          <a:lstStyle/>
          <a:p>
            <a:pPr marL="0" indent="0">
              <a:buNone/>
            </a:pPr>
            <a:r>
              <a:rPr lang="zh-CN" altLang="en-US" sz="4000" dirty="0"/>
              <a:t>神爱世人，甚至将他的独生子赐给他们，叫一切信他的，不至灭亡，反得永生 。</a:t>
            </a:r>
            <a:endParaRPr lang="en-US" sz="4000" dirty="0"/>
          </a:p>
          <a:p>
            <a:pPr marL="0" indent="0" algn="r">
              <a:buNone/>
            </a:pPr>
            <a:endParaRPr lang="en-US" sz="2400" dirty="0">
              <a:latin typeface="Times New Roman" panose="02020603050405020304" pitchFamily="18" charset="0"/>
              <a:cs typeface="Times New Roman" panose="02020603050405020304" pitchFamily="18" charset="0"/>
            </a:endParaRPr>
          </a:p>
          <a:p>
            <a:pPr marL="0" indent="0" algn="r">
              <a:buNone/>
            </a:pPr>
            <a:r>
              <a:rPr lang="en-US" sz="2400" dirty="0">
                <a:latin typeface="Times New Roman" panose="02020603050405020304" pitchFamily="18" charset="0"/>
                <a:cs typeface="Times New Roman" panose="02020603050405020304" pitchFamily="18" charset="0"/>
              </a:rPr>
              <a:t>John 3:16</a:t>
            </a:r>
            <a:endParaRPr lang="en-US" sz="4000" dirty="0"/>
          </a:p>
        </p:txBody>
      </p:sp>
    </p:spTree>
    <p:extLst>
      <p:ext uri="{BB962C8B-B14F-4D97-AF65-F5344CB8AC3E}">
        <p14:creationId xmlns:p14="http://schemas.microsoft.com/office/powerpoint/2010/main" val="318757172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u="sng" dirty="0"/>
              <a:t>He paid a very high price</a:t>
            </a:r>
          </a:p>
        </p:txBody>
      </p:sp>
      <p:sp>
        <p:nvSpPr>
          <p:cNvPr id="3" name="Content Placeholder 2"/>
          <p:cNvSpPr>
            <a:spLocks noGrp="1"/>
          </p:cNvSpPr>
          <p:nvPr>
            <p:ph sz="half" idx="1"/>
          </p:nvPr>
        </p:nvSpPr>
        <p:spPr>
          <a:xfrm>
            <a:off x="457200" y="1143000"/>
            <a:ext cx="4038600" cy="5334000"/>
          </a:xfrm>
        </p:spPr>
        <p:txBody>
          <a:bodyPr>
            <a:noAutofit/>
          </a:bodyPr>
          <a:lstStyle/>
          <a:p>
            <a:pPr marL="0" indent="0">
              <a:spcBef>
                <a:spcPts val="0"/>
              </a:spcBef>
              <a:buNone/>
            </a:pPr>
            <a:r>
              <a:rPr lang="en-US" sz="3200" dirty="0">
                <a:latin typeface="Times New Roman" panose="02020603050405020304" pitchFamily="18" charset="0"/>
                <a:cs typeface="Times New Roman" panose="02020603050405020304" pitchFamily="18" charset="0"/>
              </a:rPr>
              <a:t>But </a:t>
            </a:r>
            <a:r>
              <a:rPr lang="en-US" sz="3200" b="1" dirty="0">
                <a:latin typeface="Times New Roman" panose="02020603050405020304" pitchFamily="18" charset="0"/>
                <a:cs typeface="Times New Roman" panose="02020603050405020304" pitchFamily="18" charset="0"/>
              </a:rPr>
              <a:t>He was pierced </a:t>
            </a:r>
            <a:r>
              <a:rPr lang="en-US" sz="3200" dirty="0">
                <a:latin typeface="Times New Roman" panose="02020603050405020304" pitchFamily="18" charset="0"/>
                <a:cs typeface="Times New Roman" panose="02020603050405020304" pitchFamily="18" charset="0"/>
              </a:rPr>
              <a:t>for our transgressions;</a:t>
            </a:r>
          </a:p>
          <a:p>
            <a:pPr marL="0" indent="0">
              <a:spcBef>
                <a:spcPts val="0"/>
              </a:spcBef>
              <a:buNone/>
            </a:pPr>
            <a:r>
              <a:rPr lang="en-US" sz="3200" b="1" dirty="0">
                <a:latin typeface="Times New Roman" panose="02020603050405020304" pitchFamily="18" charset="0"/>
                <a:cs typeface="Times New Roman" panose="02020603050405020304" pitchFamily="18" charset="0"/>
              </a:rPr>
              <a:t>He was crushed </a:t>
            </a:r>
          </a:p>
          <a:p>
            <a:pPr marL="0" indent="0">
              <a:spcBef>
                <a:spcPts val="0"/>
              </a:spcBef>
              <a:buNone/>
            </a:pPr>
            <a:r>
              <a:rPr lang="en-US" sz="3200" dirty="0">
                <a:latin typeface="Times New Roman" panose="02020603050405020304" pitchFamily="18" charset="0"/>
                <a:cs typeface="Times New Roman" panose="02020603050405020304" pitchFamily="18" charset="0"/>
              </a:rPr>
              <a:t>for our iniquities;</a:t>
            </a:r>
          </a:p>
          <a:p>
            <a:pPr marL="0" indent="0">
              <a:spcBef>
                <a:spcPts val="0"/>
              </a:spcBef>
              <a:buNone/>
            </a:pPr>
            <a:r>
              <a:rPr lang="en-US" sz="3200" dirty="0">
                <a:latin typeface="Times New Roman" panose="02020603050405020304" pitchFamily="18" charset="0"/>
                <a:cs typeface="Times New Roman" panose="02020603050405020304" pitchFamily="18" charset="0"/>
              </a:rPr>
              <a:t>upon Him was the chastisement that brought us peace,</a:t>
            </a:r>
          </a:p>
          <a:p>
            <a:pPr marL="0" indent="0">
              <a:spcBef>
                <a:spcPts val="0"/>
              </a:spcBef>
              <a:buNone/>
            </a:pPr>
            <a:r>
              <a:rPr lang="en-US" sz="3200" dirty="0">
                <a:latin typeface="Times New Roman" panose="02020603050405020304" pitchFamily="18" charset="0"/>
                <a:cs typeface="Times New Roman" panose="02020603050405020304" pitchFamily="18" charset="0"/>
              </a:rPr>
              <a:t> and with </a:t>
            </a:r>
            <a:r>
              <a:rPr lang="en-US" sz="3200" b="1" dirty="0">
                <a:latin typeface="Times New Roman" panose="02020603050405020304" pitchFamily="18" charset="0"/>
                <a:cs typeface="Times New Roman" panose="02020603050405020304" pitchFamily="18" charset="0"/>
              </a:rPr>
              <a:t>His wounds </a:t>
            </a:r>
            <a:r>
              <a:rPr lang="en-US" sz="3200" dirty="0">
                <a:latin typeface="Times New Roman" panose="02020603050405020304" pitchFamily="18" charset="0"/>
                <a:cs typeface="Times New Roman" panose="02020603050405020304" pitchFamily="18" charset="0"/>
              </a:rPr>
              <a:t>we are healed.</a:t>
            </a:r>
          </a:p>
        </p:txBody>
      </p:sp>
      <p:sp>
        <p:nvSpPr>
          <p:cNvPr id="4" name="Content Placeholder 3"/>
          <p:cNvSpPr>
            <a:spLocks noGrp="1"/>
          </p:cNvSpPr>
          <p:nvPr>
            <p:ph sz="half" idx="2"/>
          </p:nvPr>
        </p:nvSpPr>
        <p:spPr>
          <a:xfrm>
            <a:off x="4800600" y="1143000"/>
            <a:ext cx="3886200" cy="4525963"/>
          </a:xfrm>
        </p:spPr>
        <p:txBody>
          <a:bodyPr>
            <a:normAutofit fontScale="92500" lnSpcReduction="20000"/>
          </a:bodyPr>
          <a:lstStyle/>
          <a:p>
            <a:pPr marL="0" indent="0">
              <a:buNone/>
            </a:pPr>
            <a:r>
              <a:rPr lang="zh-CN" altLang="en-US" sz="4000" dirty="0"/>
              <a:t>然而他是为了我们的过犯被刺透，为了我们的罪孽被压伤；使我们得平安的惩罚加在他身上，因他受了鞭伤，我们才得医治。</a:t>
            </a:r>
            <a:endParaRPr lang="en-US" sz="4000" dirty="0"/>
          </a:p>
          <a:p>
            <a:pPr marL="0" indent="0" algn="r">
              <a:buNone/>
            </a:pPr>
            <a:endParaRPr lang="en-US" sz="2400" dirty="0">
              <a:latin typeface="Times New Roman" panose="02020603050405020304" pitchFamily="18" charset="0"/>
              <a:cs typeface="Times New Roman" panose="02020603050405020304" pitchFamily="18" charset="0"/>
            </a:endParaRPr>
          </a:p>
          <a:p>
            <a:pPr marL="0" indent="0" algn="r">
              <a:buNone/>
            </a:pPr>
            <a:r>
              <a:rPr lang="en-US" sz="2400" dirty="0">
                <a:latin typeface="Times New Roman" panose="02020603050405020304" pitchFamily="18" charset="0"/>
                <a:cs typeface="Times New Roman" panose="02020603050405020304" pitchFamily="18" charset="0"/>
              </a:rPr>
              <a:t>Isaiah 53:5</a:t>
            </a:r>
            <a:endParaRPr lang="en-US" sz="4000" dirty="0"/>
          </a:p>
        </p:txBody>
      </p:sp>
    </p:spTree>
    <p:extLst>
      <p:ext uri="{BB962C8B-B14F-4D97-AF65-F5344CB8AC3E}">
        <p14:creationId xmlns:p14="http://schemas.microsoft.com/office/powerpoint/2010/main" val="1958458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u="sng" dirty="0"/>
              <a:t>Only one way – born to new life</a:t>
            </a:r>
          </a:p>
        </p:txBody>
      </p:sp>
      <p:sp>
        <p:nvSpPr>
          <p:cNvPr id="3" name="Content Placeholder 2"/>
          <p:cNvSpPr>
            <a:spLocks noGrp="1"/>
          </p:cNvSpPr>
          <p:nvPr>
            <p:ph sz="half" idx="1"/>
          </p:nvPr>
        </p:nvSpPr>
        <p:spPr>
          <a:xfrm>
            <a:off x="457200" y="1143000"/>
            <a:ext cx="4038600" cy="4525963"/>
          </a:xfrm>
        </p:spPr>
        <p:txBody>
          <a:bodyPr>
            <a:normAutofit/>
          </a:bodyPr>
          <a:lstStyle/>
          <a:p>
            <a:pPr marL="0" indent="0">
              <a:spcBef>
                <a:spcPts val="0"/>
              </a:spcBef>
              <a:buNone/>
            </a:pPr>
            <a:r>
              <a:rPr lang="en-US" sz="3600" dirty="0">
                <a:latin typeface="Times New Roman" panose="02020603050405020304" pitchFamily="18" charset="0"/>
                <a:cs typeface="Times New Roman" panose="02020603050405020304" pitchFamily="18" charset="0"/>
              </a:rPr>
              <a:t>Jesus answered him, “Truly, truly, I say to you, unless one is </a:t>
            </a:r>
            <a:r>
              <a:rPr lang="en-US" sz="3600" b="1" dirty="0">
                <a:latin typeface="Times New Roman" panose="02020603050405020304" pitchFamily="18" charset="0"/>
                <a:cs typeface="Times New Roman" panose="02020603050405020304" pitchFamily="18" charset="0"/>
              </a:rPr>
              <a:t>born again </a:t>
            </a:r>
            <a:r>
              <a:rPr lang="en-US" sz="3600" dirty="0">
                <a:latin typeface="Times New Roman" panose="02020603050405020304" pitchFamily="18" charset="0"/>
                <a:cs typeface="Times New Roman" panose="02020603050405020304" pitchFamily="18" charset="0"/>
              </a:rPr>
              <a:t>he cannot see the kingdom of God.”</a:t>
            </a:r>
          </a:p>
        </p:txBody>
      </p:sp>
      <p:sp>
        <p:nvSpPr>
          <p:cNvPr id="4" name="Content Placeholder 3"/>
          <p:cNvSpPr>
            <a:spLocks noGrp="1"/>
          </p:cNvSpPr>
          <p:nvPr>
            <p:ph sz="half" idx="2"/>
          </p:nvPr>
        </p:nvSpPr>
        <p:spPr>
          <a:xfrm>
            <a:off x="5029200" y="1143000"/>
            <a:ext cx="3657600" cy="4525963"/>
          </a:xfrm>
        </p:spPr>
        <p:txBody>
          <a:bodyPr>
            <a:normAutofit/>
          </a:bodyPr>
          <a:lstStyle/>
          <a:p>
            <a:pPr marL="0" indent="0">
              <a:buNone/>
            </a:pPr>
            <a:r>
              <a:rPr lang="zh-CN" altLang="en-US" sz="4000" dirty="0"/>
              <a:t>  耶稣回答：“我实实在在告诉你，人若不重生，就不能见　神的国。”</a:t>
            </a:r>
            <a:endParaRPr lang="en-US" sz="4000" dirty="0"/>
          </a:p>
          <a:p>
            <a:pPr marL="0" indent="0" algn="r">
              <a:buNone/>
            </a:pPr>
            <a:r>
              <a:rPr lang="en-US" sz="2400" dirty="0">
                <a:latin typeface="Times New Roman" panose="02020603050405020304" pitchFamily="18" charset="0"/>
                <a:cs typeface="Times New Roman" panose="02020603050405020304" pitchFamily="18" charset="0"/>
              </a:rPr>
              <a:t>John 3:3</a:t>
            </a:r>
            <a:endParaRPr lang="en-US" sz="4000" dirty="0"/>
          </a:p>
        </p:txBody>
      </p:sp>
    </p:spTree>
    <p:extLst>
      <p:ext uri="{BB962C8B-B14F-4D97-AF65-F5344CB8AC3E}">
        <p14:creationId xmlns:p14="http://schemas.microsoft.com/office/powerpoint/2010/main" val="223344146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0"/>
            <a:ext cx="7620000" cy="1828800"/>
          </a:xfrm>
        </p:spPr>
        <p:txBody>
          <a:bodyPr>
            <a:normAutofit/>
          </a:bodyPr>
          <a:lstStyle/>
          <a:p>
            <a:r>
              <a:rPr lang="en-US" u="sng" dirty="0"/>
              <a:t>We are saved by turning from sin and following Jesus</a:t>
            </a:r>
          </a:p>
        </p:txBody>
      </p:sp>
      <p:sp>
        <p:nvSpPr>
          <p:cNvPr id="3" name="Content Placeholder 2"/>
          <p:cNvSpPr>
            <a:spLocks noGrp="1"/>
          </p:cNvSpPr>
          <p:nvPr>
            <p:ph sz="half" idx="1"/>
          </p:nvPr>
        </p:nvSpPr>
        <p:spPr>
          <a:xfrm>
            <a:off x="457200" y="1951037"/>
            <a:ext cx="4267200" cy="4525963"/>
          </a:xfrm>
        </p:spPr>
        <p:txBody>
          <a:bodyPr>
            <a:normAutofit/>
          </a:bodyPr>
          <a:lstStyle/>
          <a:p>
            <a:pPr marL="0" indent="0">
              <a:spcBef>
                <a:spcPts val="0"/>
              </a:spcBef>
              <a:buNone/>
            </a:pPr>
            <a:r>
              <a:rPr lang="en-US" sz="3600" dirty="0">
                <a:latin typeface="Times New Roman" panose="02020603050405020304" pitchFamily="18" charset="0"/>
                <a:cs typeface="Times New Roman" panose="02020603050405020304" pitchFamily="18" charset="0"/>
              </a:rPr>
              <a:t>if you confess with your mouth that </a:t>
            </a:r>
            <a:r>
              <a:rPr lang="en-US" sz="3600" b="1" dirty="0">
                <a:latin typeface="Times New Roman" panose="02020603050405020304" pitchFamily="18" charset="0"/>
                <a:cs typeface="Times New Roman" panose="02020603050405020304" pitchFamily="18" charset="0"/>
              </a:rPr>
              <a:t>Jesus</a:t>
            </a:r>
            <a:r>
              <a:rPr lang="en-US" sz="3600" dirty="0">
                <a:latin typeface="Times New Roman" panose="02020603050405020304" pitchFamily="18" charset="0"/>
                <a:cs typeface="Times New Roman" panose="02020603050405020304" pitchFamily="18" charset="0"/>
              </a:rPr>
              <a:t> is </a:t>
            </a:r>
            <a:r>
              <a:rPr lang="en-US" sz="3600" b="1" dirty="0">
                <a:latin typeface="Times New Roman" panose="02020603050405020304" pitchFamily="18" charset="0"/>
                <a:cs typeface="Times New Roman" panose="02020603050405020304" pitchFamily="18" charset="0"/>
              </a:rPr>
              <a:t>Lord</a:t>
            </a:r>
            <a:r>
              <a:rPr lang="en-US" sz="3600" dirty="0">
                <a:latin typeface="Times New Roman" panose="02020603050405020304" pitchFamily="18" charset="0"/>
                <a:cs typeface="Times New Roman" panose="02020603050405020304" pitchFamily="18" charset="0"/>
              </a:rPr>
              <a:t> and believe in your </a:t>
            </a:r>
            <a:r>
              <a:rPr lang="en-US" sz="3600" b="1" dirty="0">
                <a:latin typeface="Times New Roman" panose="02020603050405020304" pitchFamily="18" charset="0"/>
                <a:cs typeface="Times New Roman" panose="02020603050405020304" pitchFamily="18" charset="0"/>
              </a:rPr>
              <a:t>heart</a:t>
            </a:r>
            <a:r>
              <a:rPr lang="en-US" sz="3600" dirty="0">
                <a:latin typeface="Times New Roman" panose="02020603050405020304" pitchFamily="18" charset="0"/>
                <a:cs typeface="Times New Roman" panose="02020603050405020304" pitchFamily="18" charset="0"/>
              </a:rPr>
              <a:t> that God raised him from the dead, you will be saved</a:t>
            </a:r>
          </a:p>
        </p:txBody>
      </p:sp>
      <p:sp>
        <p:nvSpPr>
          <p:cNvPr id="4" name="Content Placeholder 3"/>
          <p:cNvSpPr>
            <a:spLocks noGrp="1"/>
          </p:cNvSpPr>
          <p:nvPr>
            <p:ph sz="half" idx="2"/>
          </p:nvPr>
        </p:nvSpPr>
        <p:spPr>
          <a:xfrm>
            <a:off x="5029200" y="1951037"/>
            <a:ext cx="3657600" cy="4525963"/>
          </a:xfrm>
        </p:spPr>
        <p:txBody>
          <a:bodyPr>
            <a:normAutofit/>
          </a:bodyPr>
          <a:lstStyle/>
          <a:p>
            <a:pPr marL="0" indent="0">
              <a:buNone/>
            </a:pPr>
            <a:r>
              <a:rPr lang="zh-CN" altLang="en-US" sz="4000" dirty="0"/>
              <a:t> 你若口里认耶稣为主，心里信　神使他从死人中复活，就必得救；</a:t>
            </a:r>
            <a:endParaRPr lang="en-US" altLang="zh-CN" sz="4000" dirty="0"/>
          </a:p>
          <a:p>
            <a:pPr marL="0" indent="0">
              <a:buNone/>
            </a:pPr>
            <a:endParaRPr lang="en-US" sz="4000" dirty="0"/>
          </a:p>
          <a:p>
            <a:pPr marL="0" indent="0" algn="r">
              <a:buNone/>
            </a:pPr>
            <a:r>
              <a:rPr lang="en-US" sz="2400" dirty="0">
                <a:latin typeface="Times New Roman" panose="02020603050405020304" pitchFamily="18" charset="0"/>
                <a:cs typeface="Times New Roman" panose="02020603050405020304" pitchFamily="18" charset="0"/>
              </a:rPr>
              <a:t>Romans 10:9</a:t>
            </a:r>
            <a:endParaRPr lang="en-US" sz="4000" dirty="0"/>
          </a:p>
        </p:txBody>
      </p:sp>
    </p:spTree>
    <p:extLst>
      <p:ext uri="{BB962C8B-B14F-4D97-AF65-F5344CB8AC3E}">
        <p14:creationId xmlns:p14="http://schemas.microsoft.com/office/powerpoint/2010/main" val="341163878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u="sng" dirty="0"/>
              <a:t>Believers become children of God</a:t>
            </a:r>
          </a:p>
        </p:txBody>
      </p:sp>
      <p:sp>
        <p:nvSpPr>
          <p:cNvPr id="3" name="Content Placeholder 2"/>
          <p:cNvSpPr>
            <a:spLocks noGrp="1"/>
          </p:cNvSpPr>
          <p:nvPr>
            <p:ph sz="half" idx="1"/>
          </p:nvPr>
        </p:nvSpPr>
        <p:spPr>
          <a:xfrm>
            <a:off x="457200" y="1143000"/>
            <a:ext cx="4038600" cy="4525963"/>
          </a:xfrm>
        </p:spPr>
        <p:txBody>
          <a:bodyPr>
            <a:noAutofit/>
          </a:bodyPr>
          <a:lstStyle/>
          <a:p>
            <a:pPr marL="0" indent="0">
              <a:spcBef>
                <a:spcPts val="0"/>
              </a:spcBef>
              <a:buNone/>
            </a:pPr>
            <a:r>
              <a:rPr lang="en-US" sz="3000" dirty="0">
                <a:latin typeface="Times New Roman" panose="02020603050405020304" pitchFamily="18" charset="0"/>
                <a:cs typeface="Times New Roman" panose="02020603050405020304" pitchFamily="18" charset="0"/>
              </a:rPr>
              <a:t>But to all who did receive him, who </a:t>
            </a:r>
            <a:r>
              <a:rPr lang="en-US" sz="3000" b="1" dirty="0">
                <a:latin typeface="Times New Roman" panose="02020603050405020304" pitchFamily="18" charset="0"/>
                <a:cs typeface="Times New Roman" panose="02020603050405020304" pitchFamily="18" charset="0"/>
              </a:rPr>
              <a:t>believed</a:t>
            </a:r>
            <a:r>
              <a:rPr lang="en-US" sz="3000" dirty="0">
                <a:latin typeface="Times New Roman" panose="02020603050405020304" pitchFamily="18" charset="0"/>
                <a:cs typeface="Times New Roman" panose="02020603050405020304" pitchFamily="18" charset="0"/>
              </a:rPr>
              <a:t> in his name, he gave the right to </a:t>
            </a:r>
            <a:r>
              <a:rPr lang="en-US" sz="3000" b="1" dirty="0">
                <a:latin typeface="Times New Roman" panose="02020603050405020304" pitchFamily="18" charset="0"/>
                <a:cs typeface="Times New Roman" panose="02020603050405020304" pitchFamily="18" charset="0"/>
              </a:rPr>
              <a:t>become children of God</a:t>
            </a:r>
            <a:r>
              <a:rPr lang="en-US" sz="3000" dirty="0">
                <a:latin typeface="Times New Roman" panose="02020603050405020304" pitchFamily="18" charset="0"/>
                <a:cs typeface="Times New Roman" panose="02020603050405020304" pitchFamily="18" charset="0"/>
              </a:rPr>
              <a:t>, who were born, not of blood nor of the will of the flesh nor of the will of man, but of God. </a:t>
            </a:r>
          </a:p>
        </p:txBody>
      </p:sp>
      <p:sp>
        <p:nvSpPr>
          <p:cNvPr id="4" name="Content Placeholder 3"/>
          <p:cNvSpPr>
            <a:spLocks noGrp="1"/>
          </p:cNvSpPr>
          <p:nvPr>
            <p:ph sz="half" idx="2"/>
          </p:nvPr>
        </p:nvSpPr>
        <p:spPr>
          <a:xfrm>
            <a:off x="5029200" y="1143000"/>
            <a:ext cx="3657600" cy="4525963"/>
          </a:xfrm>
        </p:spPr>
        <p:txBody>
          <a:bodyPr>
            <a:noAutofit/>
          </a:bodyPr>
          <a:lstStyle/>
          <a:p>
            <a:pPr marL="0" indent="0">
              <a:buNone/>
            </a:pPr>
            <a:r>
              <a:rPr lang="zh-CN" altLang="en-US" sz="3200" dirty="0"/>
              <a:t>  凡接受他的，就是信他名的人，他就赐给他们权利，成为　神的儿女。</a:t>
            </a:r>
            <a:r>
              <a:rPr lang="en-US" altLang="zh-CN" sz="3200" dirty="0"/>
              <a:t> </a:t>
            </a:r>
            <a:r>
              <a:rPr lang="zh-CN" altLang="en-US" sz="3200" dirty="0"/>
              <a:t>他们不是从血统生的，不是从肉身的意思生的，也不是从人意生的，而是从　神生的。</a:t>
            </a:r>
            <a:endParaRPr lang="en-US" altLang="zh-CN" sz="3200" dirty="0"/>
          </a:p>
          <a:p>
            <a:pPr marL="0" indent="0">
              <a:buNone/>
            </a:pPr>
            <a:endParaRPr lang="en-US" sz="3200" dirty="0"/>
          </a:p>
          <a:p>
            <a:pPr marL="0" indent="0" algn="r">
              <a:buNone/>
            </a:pPr>
            <a:r>
              <a:rPr lang="en-US" sz="2000" dirty="0">
                <a:latin typeface="Times New Roman" panose="02020603050405020304" pitchFamily="18" charset="0"/>
                <a:cs typeface="Times New Roman" panose="02020603050405020304" pitchFamily="18" charset="0"/>
              </a:rPr>
              <a:t>John 1:12,13</a:t>
            </a:r>
            <a:endParaRPr lang="en-US" sz="3200" dirty="0"/>
          </a:p>
        </p:txBody>
      </p:sp>
      <p:sp>
        <p:nvSpPr>
          <p:cNvPr id="5" name="TextBox 4"/>
          <p:cNvSpPr txBox="1"/>
          <p:nvPr/>
        </p:nvSpPr>
        <p:spPr>
          <a:xfrm>
            <a:off x="1905000" y="5791200"/>
            <a:ext cx="2971800" cy="523220"/>
          </a:xfrm>
          <a:prstGeom prst="rect">
            <a:avLst/>
          </a:prstGeom>
          <a:noFill/>
        </p:spPr>
        <p:txBody>
          <a:bodyPr wrap="square" rtlCol="0">
            <a:spAutoFit/>
          </a:bodyPr>
          <a:lstStyle/>
          <a:p>
            <a:r>
              <a:rPr lang="en-US" sz="2800" dirty="0"/>
              <a:t>Adopted by God…</a:t>
            </a:r>
          </a:p>
        </p:txBody>
      </p:sp>
    </p:spTree>
    <p:extLst>
      <p:ext uri="{BB962C8B-B14F-4D97-AF65-F5344CB8AC3E}">
        <p14:creationId xmlns:p14="http://schemas.microsoft.com/office/powerpoint/2010/main" val="30457188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sz="4800" b="1" u="sng" dirty="0"/>
              <a:t>What is Evangelism?</a:t>
            </a:r>
          </a:p>
        </p:txBody>
      </p:sp>
      <p:sp>
        <p:nvSpPr>
          <p:cNvPr id="3" name="Content Placeholder 2"/>
          <p:cNvSpPr>
            <a:spLocks noGrp="1"/>
          </p:cNvSpPr>
          <p:nvPr>
            <p:ph idx="1"/>
          </p:nvPr>
        </p:nvSpPr>
        <p:spPr>
          <a:xfrm>
            <a:off x="152400" y="1143000"/>
            <a:ext cx="8839200" cy="5562600"/>
          </a:xfrm>
        </p:spPr>
        <p:txBody>
          <a:bodyPr>
            <a:normAutofit fontScale="85000" lnSpcReduction="10000"/>
          </a:bodyPr>
          <a:lstStyle/>
          <a:p>
            <a:pPr>
              <a:spcBef>
                <a:spcPts val="0"/>
              </a:spcBef>
              <a:spcAft>
                <a:spcPts val="1200"/>
              </a:spcAft>
            </a:pPr>
            <a:r>
              <a:rPr lang="en-US" dirty="0"/>
              <a:t>The English word “</a:t>
            </a:r>
            <a:r>
              <a:rPr lang="en-US" b="1" dirty="0"/>
              <a:t>Gospel</a:t>
            </a:r>
            <a:r>
              <a:rPr lang="en-US" dirty="0"/>
              <a:t>” comes from Greek “</a:t>
            </a:r>
            <a:r>
              <a:rPr lang="en-US" dirty="0" err="1"/>
              <a:t>euangelion</a:t>
            </a:r>
            <a:r>
              <a:rPr lang="en-US" dirty="0"/>
              <a:t>,” describing a </a:t>
            </a:r>
            <a:r>
              <a:rPr lang="en-US" b="1" dirty="0"/>
              <a:t>victory over enemies</a:t>
            </a:r>
            <a:r>
              <a:rPr lang="en-US" dirty="0"/>
              <a:t> with </a:t>
            </a:r>
            <a:r>
              <a:rPr lang="en-US" b="1" dirty="0"/>
              <a:t>prisoners set free.</a:t>
            </a:r>
          </a:p>
          <a:p>
            <a:pPr>
              <a:spcBef>
                <a:spcPts val="0"/>
              </a:spcBef>
              <a:spcAft>
                <a:spcPts val="1200"/>
              </a:spcAft>
            </a:pPr>
            <a:r>
              <a:rPr lang="en-US" dirty="0"/>
              <a:t>Evangelism: to share the Gospel (the Very Good News)</a:t>
            </a:r>
          </a:p>
          <a:p>
            <a:pPr>
              <a:spcBef>
                <a:spcPts val="0"/>
              </a:spcBef>
              <a:spcAft>
                <a:spcPts val="1200"/>
              </a:spcAft>
            </a:pPr>
            <a:r>
              <a:rPr lang="en-US" dirty="0"/>
              <a:t>Evangelism is </a:t>
            </a:r>
            <a:r>
              <a:rPr lang="en-US" b="1" dirty="0"/>
              <a:t>a process  </a:t>
            </a:r>
            <a:r>
              <a:rPr lang="en-US" dirty="0"/>
              <a:t>(</a:t>
            </a:r>
            <a:r>
              <a:rPr lang="en-US" b="1" dirty="0"/>
              <a:t>1 Corinthians 3:5,6</a:t>
            </a:r>
            <a:r>
              <a:rPr lang="en-US" dirty="0"/>
              <a:t>)</a:t>
            </a:r>
          </a:p>
          <a:p>
            <a:pPr lvl="1">
              <a:spcBef>
                <a:spcPts val="0"/>
              </a:spcBef>
              <a:spcAft>
                <a:spcPts val="1200"/>
              </a:spcAft>
            </a:pPr>
            <a:r>
              <a:rPr lang="en-US" dirty="0"/>
              <a:t>Preparing the soil, planting, watering, weeding, removing bugs, </a:t>
            </a:r>
            <a:r>
              <a:rPr lang="en-US" dirty="0" err="1"/>
              <a:t>etc</a:t>
            </a:r>
            <a:r>
              <a:rPr lang="en-US" dirty="0"/>
              <a:t>, and finally, harvesting</a:t>
            </a:r>
          </a:p>
          <a:p>
            <a:pPr lvl="1">
              <a:spcBef>
                <a:spcPts val="0"/>
              </a:spcBef>
              <a:spcAft>
                <a:spcPts val="1200"/>
              </a:spcAft>
            </a:pPr>
            <a:r>
              <a:rPr lang="en-US" dirty="0"/>
              <a:t>Be ready to participate in the process (</a:t>
            </a:r>
            <a:r>
              <a:rPr lang="en-US" b="1" dirty="0"/>
              <a:t>1 Peter 3:15</a:t>
            </a:r>
            <a:r>
              <a:rPr lang="en-US" dirty="0"/>
              <a:t>)</a:t>
            </a:r>
          </a:p>
          <a:p>
            <a:pPr>
              <a:spcBef>
                <a:spcPts val="0"/>
              </a:spcBef>
              <a:spcAft>
                <a:spcPts val="1200"/>
              </a:spcAft>
            </a:pPr>
            <a:r>
              <a:rPr lang="en-US" dirty="0"/>
              <a:t>C.H. Spurgeon: “Evangelism is one beggar telling another beggar where to get bread.”</a:t>
            </a:r>
          </a:p>
          <a:p>
            <a:pPr lvl="1">
              <a:spcBef>
                <a:spcPts val="0"/>
              </a:spcBef>
              <a:spcAft>
                <a:spcPts val="1200"/>
              </a:spcAft>
            </a:pPr>
            <a:r>
              <a:rPr lang="en-US" dirty="0"/>
              <a:t>We are no better than others</a:t>
            </a:r>
          </a:p>
          <a:p>
            <a:pPr lvl="1">
              <a:spcBef>
                <a:spcPts val="0"/>
              </a:spcBef>
              <a:spcAft>
                <a:spcPts val="1200"/>
              </a:spcAft>
            </a:pPr>
            <a:r>
              <a:rPr lang="en-US" dirty="0"/>
              <a:t>When people are hungry, we pray they will seek good food</a:t>
            </a:r>
          </a:p>
          <a:p>
            <a:pPr lvl="1">
              <a:spcBef>
                <a:spcPts val="0"/>
              </a:spcBef>
              <a:spcAft>
                <a:spcPts val="1200"/>
              </a:spcAft>
            </a:pPr>
            <a:r>
              <a:rPr lang="en-US" dirty="0"/>
              <a:t>Salvation is a free gift from God for all who believe</a:t>
            </a:r>
          </a:p>
        </p:txBody>
      </p:sp>
    </p:spTree>
    <p:extLst>
      <p:ext uri="{BB962C8B-B14F-4D97-AF65-F5344CB8AC3E}">
        <p14:creationId xmlns:p14="http://schemas.microsoft.com/office/powerpoint/2010/main" val="19322381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left)">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ipe(left)">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wipe(left)">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sz="4800" b="1" u="sng" dirty="0"/>
              <a:t>People are all different</a:t>
            </a:r>
          </a:p>
        </p:txBody>
      </p:sp>
      <p:sp>
        <p:nvSpPr>
          <p:cNvPr id="3" name="Content Placeholder 2"/>
          <p:cNvSpPr>
            <a:spLocks noGrp="1"/>
          </p:cNvSpPr>
          <p:nvPr>
            <p:ph idx="1"/>
          </p:nvPr>
        </p:nvSpPr>
        <p:spPr>
          <a:xfrm>
            <a:off x="152400" y="1143000"/>
            <a:ext cx="8839200" cy="5410200"/>
          </a:xfrm>
        </p:spPr>
        <p:txBody>
          <a:bodyPr>
            <a:normAutofit lnSpcReduction="10000"/>
          </a:bodyPr>
          <a:lstStyle/>
          <a:p>
            <a:pPr>
              <a:spcBef>
                <a:spcPts val="0"/>
              </a:spcBef>
              <a:spcAft>
                <a:spcPts val="1200"/>
              </a:spcAft>
            </a:pPr>
            <a:r>
              <a:rPr lang="en-US" dirty="0"/>
              <a:t>Some are “open” and some are “closed” (</a:t>
            </a:r>
            <a:r>
              <a:rPr lang="en-US" b="1" dirty="0"/>
              <a:t>Matthew 27:54,62-63</a:t>
            </a:r>
            <a:r>
              <a:rPr lang="en-US" dirty="0"/>
              <a:t>)</a:t>
            </a:r>
          </a:p>
          <a:p>
            <a:pPr>
              <a:spcBef>
                <a:spcPts val="0"/>
              </a:spcBef>
              <a:spcAft>
                <a:spcPts val="1200"/>
              </a:spcAft>
            </a:pPr>
            <a:r>
              <a:rPr lang="en-US" dirty="0"/>
              <a:t>People are at different places and need to see / hear different things from you:</a:t>
            </a:r>
          </a:p>
          <a:p>
            <a:pPr marL="457200" lvl="1" indent="0">
              <a:spcBef>
                <a:spcPts val="0"/>
              </a:spcBef>
              <a:spcAft>
                <a:spcPts val="1200"/>
              </a:spcAft>
              <a:buNone/>
            </a:pPr>
            <a:r>
              <a:rPr lang="en-US" dirty="0"/>
              <a:t>               +3. Ready to repent and surrender to God</a:t>
            </a:r>
          </a:p>
          <a:p>
            <a:pPr marL="457200" lvl="1" indent="0">
              <a:spcBef>
                <a:spcPts val="0"/>
              </a:spcBef>
              <a:spcAft>
                <a:spcPts val="1200"/>
              </a:spcAft>
              <a:buNone/>
            </a:pPr>
            <a:r>
              <a:rPr lang="en-US" dirty="0"/>
              <a:t>            +2. Understands the message of the gospel</a:t>
            </a:r>
          </a:p>
          <a:p>
            <a:pPr marL="457200" lvl="1" indent="0">
              <a:spcBef>
                <a:spcPts val="0"/>
              </a:spcBef>
              <a:spcAft>
                <a:spcPts val="1200"/>
              </a:spcAft>
              <a:buNone/>
            </a:pPr>
            <a:r>
              <a:rPr lang="en-US" dirty="0"/>
              <a:t>         +1. Recognize that the Bible is true</a:t>
            </a:r>
          </a:p>
          <a:p>
            <a:pPr marL="457200" lvl="1" indent="0">
              <a:spcBef>
                <a:spcPts val="0"/>
              </a:spcBef>
              <a:spcAft>
                <a:spcPts val="1200"/>
              </a:spcAft>
              <a:buNone/>
            </a:pPr>
            <a:r>
              <a:rPr lang="en-US" dirty="0"/>
              <a:t>      -1. Worried about their own sinfulness</a:t>
            </a:r>
          </a:p>
          <a:p>
            <a:pPr marL="457200" lvl="1" indent="0">
              <a:spcBef>
                <a:spcPts val="0"/>
              </a:spcBef>
              <a:spcAft>
                <a:spcPts val="1200"/>
              </a:spcAft>
              <a:buNone/>
            </a:pPr>
            <a:r>
              <a:rPr lang="en-US" dirty="0"/>
              <a:t>   -2. Believe that a God exists, but no understanding</a:t>
            </a:r>
          </a:p>
          <a:p>
            <a:pPr marL="457200" lvl="1" indent="0">
              <a:spcBef>
                <a:spcPts val="0"/>
              </a:spcBef>
              <a:spcAft>
                <a:spcPts val="1200"/>
              </a:spcAft>
              <a:buNone/>
            </a:pPr>
            <a:r>
              <a:rPr lang="en-US" dirty="0"/>
              <a:t>-3. No knowledge of supernatural things</a:t>
            </a:r>
          </a:p>
          <a:p>
            <a:pPr>
              <a:spcBef>
                <a:spcPts val="0"/>
              </a:spcBef>
              <a:spcAft>
                <a:spcPts val="1200"/>
              </a:spcAft>
            </a:pPr>
            <a:endParaRPr lang="en-US" dirty="0"/>
          </a:p>
        </p:txBody>
      </p:sp>
    </p:spTree>
    <p:extLst>
      <p:ext uri="{BB962C8B-B14F-4D97-AF65-F5344CB8AC3E}">
        <p14:creationId xmlns:p14="http://schemas.microsoft.com/office/powerpoint/2010/main" val="38322518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animEffect transition="in" filter="wipe(down)">
                                      <p:cBhvr>
                                        <p:cTn id="17" dur="500"/>
                                        <p:tgtEl>
                                          <p:spTgt spid="3">
                                            <p:txEl>
                                              <p:pRg st="7" end="7"/>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wipe(down)">
                                      <p:cBhvr>
                                        <p:cTn id="22" dur="500"/>
                                        <p:tgtEl>
                                          <p:spTgt spid="3">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down)">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wipe(down)">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3" end="3"/>
                                            </p:txEl>
                                          </p:spTgt>
                                        </p:tgtEl>
                                        <p:attrNameLst>
                                          <p:attrName>style.visibility</p:attrName>
                                        </p:attrNameLst>
                                      </p:cBhvr>
                                      <p:to>
                                        <p:strVal val="visible"/>
                                      </p:to>
                                    </p:set>
                                    <p:animEffect transition="in" filter="wipe(down)">
                                      <p:cBhvr>
                                        <p:cTn id="37" dur="500"/>
                                        <p:tgtEl>
                                          <p:spTgt spid="3">
                                            <p:txEl>
                                              <p:pRg st="3" end="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3">
                                            <p:txEl>
                                              <p:pRg st="2" end="2"/>
                                            </p:txEl>
                                          </p:spTgt>
                                        </p:tgtEl>
                                        <p:attrNameLst>
                                          <p:attrName>style.visibility</p:attrName>
                                        </p:attrNameLst>
                                      </p:cBhvr>
                                      <p:to>
                                        <p:strVal val="visible"/>
                                      </p:to>
                                    </p:set>
                                    <p:animEffect transition="in" filter="wipe(down)">
                                      <p:cBhvr>
                                        <p:cTn id="4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2"/>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90600"/>
          </a:xfrm>
        </p:spPr>
        <p:txBody>
          <a:bodyPr>
            <a:normAutofit/>
          </a:bodyPr>
          <a:lstStyle/>
          <a:p>
            <a:r>
              <a:rPr lang="en-US" sz="4800" b="1" u="sng" dirty="0"/>
              <a:t>Starting Points</a:t>
            </a:r>
          </a:p>
        </p:txBody>
      </p:sp>
      <p:sp>
        <p:nvSpPr>
          <p:cNvPr id="3" name="Content Placeholder 2"/>
          <p:cNvSpPr>
            <a:spLocks noGrp="1"/>
          </p:cNvSpPr>
          <p:nvPr>
            <p:ph idx="1"/>
          </p:nvPr>
        </p:nvSpPr>
        <p:spPr>
          <a:xfrm>
            <a:off x="152400" y="1066800"/>
            <a:ext cx="8839200" cy="5486400"/>
          </a:xfrm>
        </p:spPr>
        <p:txBody>
          <a:bodyPr>
            <a:normAutofit fontScale="77500" lnSpcReduction="20000"/>
          </a:bodyPr>
          <a:lstStyle/>
          <a:p>
            <a:pPr>
              <a:spcBef>
                <a:spcPts val="0"/>
              </a:spcBef>
              <a:spcAft>
                <a:spcPts val="1200"/>
              </a:spcAft>
            </a:pPr>
            <a:r>
              <a:rPr lang="en-US" dirty="0"/>
              <a:t>Pray – salvation is from the Lord (</a:t>
            </a:r>
            <a:r>
              <a:rPr lang="en-US" b="1" dirty="0"/>
              <a:t>1 Timothy 1:15</a:t>
            </a:r>
            <a:r>
              <a:rPr lang="en-US" dirty="0"/>
              <a:t>)</a:t>
            </a:r>
          </a:p>
          <a:p>
            <a:pPr>
              <a:spcBef>
                <a:spcPts val="0"/>
              </a:spcBef>
              <a:spcAft>
                <a:spcPts val="1200"/>
              </a:spcAft>
            </a:pPr>
            <a:r>
              <a:rPr lang="en-US" dirty="0"/>
              <a:t>Our life should be godly, demonstrating the “fruit of the Spirit” (</a:t>
            </a:r>
            <a:r>
              <a:rPr lang="en-US" b="1" dirty="0"/>
              <a:t>Galatians 5:22,23</a:t>
            </a:r>
            <a:r>
              <a:rPr lang="en-US" dirty="0"/>
              <a:t>)</a:t>
            </a:r>
          </a:p>
          <a:p>
            <a:pPr>
              <a:spcBef>
                <a:spcPts val="0"/>
              </a:spcBef>
              <a:spcAft>
                <a:spcPts val="1200"/>
              </a:spcAft>
            </a:pPr>
            <a:r>
              <a:rPr lang="en-US" dirty="0"/>
              <a:t>Share your testimony – even a very simple one, about how Jesus has changed you (</a:t>
            </a:r>
            <a:r>
              <a:rPr lang="en-US" b="1" dirty="0"/>
              <a:t>John 9:25</a:t>
            </a:r>
            <a:r>
              <a:rPr lang="en-US" dirty="0"/>
              <a:t>)</a:t>
            </a:r>
          </a:p>
          <a:p>
            <a:pPr>
              <a:spcBef>
                <a:spcPts val="0"/>
              </a:spcBef>
              <a:spcAft>
                <a:spcPts val="1200"/>
              </a:spcAft>
            </a:pPr>
            <a:r>
              <a:rPr lang="en-US" dirty="0"/>
              <a:t>Ask questions.  Here are some examples:</a:t>
            </a:r>
          </a:p>
          <a:p>
            <a:pPr lvl="1">
              <a:spcBef>
                <a:spcPts val="0"/>
              </a:spcBef>
              <a:spcAft>
                <a:spcPts val="1200"/>
              </a:spcAft>
            </a:pPr>
            <a:r>
              <a:rPr lang="en-US" dirty="0"/>
              <a:t>If you could ask God one question, what would you ask?</a:t>
            </a:r>
          </a:p>
          <a:p>
            <a:pPr lvl="1">
              <a:spcBef>
                <a:spcPts val="0"/>
              </a:spcBef>
              <a:spcAft>
                <a:spcPts val="1200"/>
              </a:spcAft>
            </a:pPr>
            <a:r>
              <a:rPr lang="en-US" dirty="0"/>
              <a:t>What do you think happens after you die?</a:t>
            </a:r>
          </a:p>
          <a:p>
            <a:pPr lvl="1">
              <a:spcBef>
                <a:spcPts val="0"/>
              </a:spcBef>
              <a:spcAft>
                <a:spcPts val="1200"/>
              </a:spcAft>
            </a:pPr>
            <a:r>
              <a:rPr lang="en-US" dirty="0"/>
              <a:t>If you were to die tonight, are you certain that you would go to heaven?</a:t>
            </a:r>
          </a:p>
          <a:p>
            <a:pPr lvl="1">
              <a:spcBef>
                <a:spcPts val="0"/>
              </a:spcBef>
              <a:spcAft>
                <a:spcPts val="1200"/>
              </a:spcAft>
            </a:pPr>
            <a:r>
              <a:rPr lang="en-US" dirty="0"/>
              <a:t>If God were to ask you, “Why should I let you into My heaven?”, what would you say?</a:t>
            </a:r>
          </a:p>
          <a:p>
            <a:pPr>
              <a:spcBef>
                <a:spcPts val="0"/>
              </a:spcBef>
              <a:spcAft>
                <a:spcPts val="1200"/>
              </a:spcAft>
            </a:pPr>
            <a:r>
              <a:rPr lang="en-US" b="1" dirty="0"/>
              <a:t>Everyone has faith </a:t>
            </a:r>
            <a:r>
              <a:rPr lang="en-US" u="sng" dirty="0"/>
              <a:t>in something</a:t>
            </a:r>
            <a:r>
              <a:rPr lang="en-US" dirty="0"/>
              <a:t>.  We live and die based on our beliefs about unseen things.</a:t>
            </a:r>
          </a:p>
        </p:txBody>
      </p:sp>
    </p:spTree>
    <p:extLst>
      <p:ext uri="{BB962C8B-B14F-4D97-AF65-F5344CB8AC3E}">
        <p14:creationId xmlns:p14="http://schemas.microsoft.com/office/powerpoint/2010/main" val="11666632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left)">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ipe(left)">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wipe(left)">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sz="4800" b="1" u="sng" dirty="0"/>
              <a:t>Be clear about false “gospels”</a:t>
            </a:r>
          </a:p>
        </p:txBody>
      </p:sp>
      <p:sp>
        <p:nvSpPr>
          <p:cNvPr id="3" name="Content Placeholder 2"/>
          <p:cNvSpPr>
            <a:spLocks noGrp="1"/>
          </p:cNvSpPr>
          <p:nvPr>
            <p:ph idx="1"/>
          </p:nvPr>
        </p:nvSpPr>
        <p:spPr>
          <a:xfrm>
            <a:off x="457200" y="1143000"/>
            <a:ext cx="8305800" cy="5410200"/>
          </a:xfrm>
        </p:spPr>
        <p:txBody>
          <a:bodyPr>
            <a:normAutofit lnSpcReduction="10000"/>
          </a:bodyPr>
          <a:lstStyle/>
          <a:p>
            <a:pPr>
              <a:spcBef>
                <a:spcPts val="0"/>
              </a:spcBef>
              <a:spcAft>
                <a:spcPts val="1200"/>
              </a:spcAft>
            </a:pPr>
            <a:r>
              <a:rPr lang="en-US" dirty="0"/>
              <a:t>“If you are a good person and work hard, you can go to heaven.”</a:t>
            </a:r>
          </a:p>
          <a:p>
            <a:pPr>
              <a:spcBef>
                <a:spcPts val="0"/>
              </a:spcBef>
              <a:spcAft>
                <a:spcPts val="1200"/>
              </a:spcAft>
            </a:pPr>
            <a:r>
              <a:rPr lang="en-US" dirty="0"/>
              <a:t>“If you go to church, get baptized, or come from a Christian family, you are OK.”</a:t>
            </a:r>
          </a:p>
          <a:p>
            <a:pPr>
              <a:spcBef>
                <a:spcPts val="0"/>
              </a:spcBef>
              <a:spcAft>
                <a:spcPts val="1200"/>
              </a:spcAft>
            </a:pPr>
            <a:r>
              <a:rPr lang="en-US" dirty="0"/>
              <a:t>“If you become a Christian, God will give you everything you want: physical health, smart children, a good job, a happy life, etc.”</a:t>
            </a:r>
          </a:p>
          <a:p>
            <a:pPr>
              <a:spcBef>
                <a:spcPts val="0"/>
              </a:spcBef>
              <a:spcAft>
                <a:spcPts val="1200"/>
              </a:spcAft>
            </a:pPr>
            <a:r>
              <a:rPr lang="en-US" dirty="0"/>
              <a:t>“To be a good Christian, you must suffer a lot.”</a:t>
            </a:r>
          </a:p>
          <a:p>
            <a:pPr>
              <a:spcBef>
                <a:spcPts val="0"/>
              </a:spcBef>
              <a:spcAft>
                <a:spcPts val="1200"/>
              </a:spcAft>
            </a:pPr>
            <a:r>
              <a:rPr lang="en-US" dirty="0"/>
              <a:t>“There is no such thing as sin – God is okay with everyone just as they are.”</a:t>
            </a:r>
          </a:p>
        </p:txBody>
      </p:sp>
    </p:spTree>
    <p:extLst>
      <p:ext uri="{BB962C8B-B14F-4D97-AF65-F5344CB8AC3E}">
        <p14:creationId xmlns:p14="http://schemas.microsoft.com/office/powerpoint/2010/main" val="6590270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sz="4800" b="1" u="sng" dirty="0"/>
              <a:t>The true gospel</a:t>
            </a:r>
          </a:p>
        </p:txBody>
      </p:sp>
      <p:sp>
        <p:nvSpPr>
          <p:cNvPr id="3" name="Content Placeholder 2"/>
          <p:cNvSpPr>
            <a:spLocks noGrp="1"/>
          </p:cNvSpPr>
          <p:nvPr>
            <p:ph idx="1"/>
          </p:nvPr>
        </p:nvSpPr>
        <p:spPr>
          <a:xfrm>
            <a:off x="304800" y="1143000"/>
            <a:ext cx="8534400" cy="5410200"/>
          </a:xfrm>
        </p:spPr>
        <p:txBody>
          <a:bodyPr>
            <a:normAutofit/>
          </a:bodyPr>
          <a:lstStyle/>
          <a:p>
            <a:pPr marL="0" indent="0">
              <a:spcBef>
                <a:spcPts val="0"/>
              </a:spcBef>
              <a:spcAft>
                <a:spcPts val="2400"/>
              </a:spcAft>
              <a:buNone/>
            </a:pPr>
            <a:r>
              <a:rPr lang="en-US" dirty="0"/>
              <a:t>Four great realities to know to be saved:</a:t>
            </a:r>
          </a:p>
          <a:p>
            <a:pPr marL="514350" indent="-514350">
              <a:spcBef>
                <a:spcPts val="0"/>
              </a:spcBef>
              <a:spcAft>
                <a:spcPts val="1200"/>
              </a:spcAft>
              <a:buFont typeface="+mj-lt"/>
              <a:buAutoNum type="arabicPeriod"/>
            </a:pPr>
            <a:r>
              <a:rPr lang="en-US" b="1" dirty="0"/>
              <a:t>God</a:t>
            </a:r>
            <a:r>
              <a:rPr lang="en-US" dirty="0"/>
              <a:t> – everything starts here</a:t>
            </a:r>
          </a:p>
          <a:p>
            <a:pPr marL="514350" indent="-514350">
              <a:spcBef>
                <a:spcPts val="0"/>
              </a:spcBef>
              <a:spcAft>
                <a:spcPts val="1200"/>
              </a:spcAft>
              <a:buFont typeface="+mj-lt"/>
              <a:buAutoNum type="arabicPeriod"/>
            </a:pPr>
            <a:r>
              <a:rPr lang="en-US" b="1" dirty="0"/>
              <a:t>Sin</a:t>
            </a:r>
            <a:r>
              <a:rPr lang="en-US" dirty="0"/>
              <a:t> – everyone is separated from God by sin</a:t>
            </a:r>
          </a:p>
          <a:p>
            <a:pPr marL="514350" indent="-514350">
              <a:spcBef>
                <a:spcPts val="0"/>
              </a:spcBef>
              <a:spcAft>
                <a:spcPts val="1200"/>
              </a:spcAft>
              <a:buFont typeface="+mj-lt"/>
              <a:buAutoNum type="arabicPeriod"/>
            </a:pPr>
            <a:r>
              <a:rPr lang="en-US" b="1" dirty="0"/>
              <a:t>Christ</a:t>
            </a:r>
            <a:r>
              <a:rPr lang="en-US" dirty="0"/>
              <a:t> – the only solution</a:t>
            </a:r>
          </a:p>
          <a:p>
            <a:pPr marL="514350" indent="-514350">
              <a:spcBef>
                <a:spcPts val="0"/>
              </a:spcBef>
              <a:spcAft>
                <a:spcPts val="3000"/>
              </a:spcAft>
              <a:buFont typeface="+mj-lt"/>
              <a:buAutoNum type="arabicPeriod"/>
            </a:pPr>
            <a:r>
              <a:rPr lang="en-US" b="1" dirty="0"/>
              <a:t>Faith</a:t>
            </a:r>
            <a:r>
              <a:rPr lang="en-US" dirty="0"/>
              <a:t> – we receive the gift of salvation by faith</a:t>
            </a:r>
          </a:p>
          <a:p>
            <a:pPr marL="0" indent="0">
              <a:spcBef>
                <a:spcPts val="0"/>
              </a:spcBef>
              <a:spcAft>
                <a:spcPts val="1200"/>
              </a:spcAft>
              <a:buNone/>
            </a:pPr>
            <a:r>
              <a:rPr lang="en-US" dirty="0"/>
              <a:t>Everyone is different, but </a:t>
            </a:r>
            <a:r>
              <a:rPr lang="en-US" u="sng" dirty="0"/>
              <a:t>everyone</a:t>
            </a:r>
            <a:r>
              <a:rPr lang="en-US" dirty="0"/>
              <a:t> needs to </a:t>
            </a:r>
            <a:r>
              <a:rPr lang="en-US" u="sng" dirty="0"/>
              <a:t>understand</a:t>
            </a:r>
            <a:r>
              <a:rPr lang="en-US" dirty="0"/>
              <a:t> these four realities</a:t>
            </a:r>
          </a:p>
        </p:txBody>
      </p:sp>
    </p:spTree>
    <p:extLst>
      <p:ext uri="{BB962C8B-B14F-4D97-AF65-F5344CB8AC3E}">
        <p14:creationId xmlns:p14="http://schemas.microsoft.com/office/powerpoint/2010/main" val="6722826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sz="4800" b="1" u="sng" dirty="0"/>
              <a:t>God</a:t>
            </a:r>
          </a:p>
        </p:txBody>
      </p:sp>
      <p:sp>
        <p:nvSpPr>
          <p:cNvPr id="3" name="Content Placeholder 2"/>
          <p:cNvSpPr>
            <a:spLocks noGrp="1"/>
          </p:cNvSpPr>
          <p:nvPr>
            <p:ph idx="1"/>
          </p:nvPr>
        </p:nvSpPr>
        <p:spPr>
          <a:xfrm>
            <a:off x="381000" y="1143000"/>
            <a:ext cx="8458200" cy="5410200"/>
          </a:xfrm>
        </p:spPr>
        <p:txBody>
          <a:bodyPr>
            <a:normAutofit/>
          </a:bodyPr>
          <a:lstStyle/>
          <a:p>
            <a:pPr>
              <a:spcBef>
                <a:spcPts val="0"/>
              </a:spcBef>
              <a:spcAft>
                <a:spcPts val="1200"/>
              </a:spcAft>
            </a:pPr>
            <a:r>
              <a:rPr lang="en-US" sz="2800" dirty="0"/>
              <a:t>Before the universe existed, God existed (</a:t>
            </a:r>
            <a:r>
              <a:rPr lang="en-US" sz="2800" b="1" dirty="0"/>
              <a:t>Genesis 1:1</a:t>
            </a:r>
            <a:r>
              <a:rPr lang="en-US" sz="2800" dirty="0"/>
              <a:t>; </a:t>
            </a:r>
            <a:r>
              <a:rPr lang="en-US" sz="2800" b="1" dirty="0"/>
              <a:t>Exodus 3:14</a:t>
            </a:r>
            <a:r>
              <a:rPr lang="en-US" sz="2800" dirty="0"/>
              <a:t>).  By His power and for His pleasure, He created everything, including you (</a:t>
            </a:r>
            <a:r>
              <a:rPr lang="en-US" sz="2800" b="1" dirty="0"/>
              <a:t>Colossians 1:16</a:t>
            </a:r>
            <a:r>
              <a:rPr lang="en-US" sz="2800" dirty="0"/>
              <a:t>).</a:t>
            </a:r>
          </a:p>
          <a:p>
            <a:pPr>
              <a:spcBef>
                <a:spcPts val="0"/>
              </a:spcBef>
              <a:spcAft>
                <a:spcPts val="1200"/>
              </a:spcAft>
            </a:pPr>
            <a:r>
              <a:rPr lang="en-US" sz="2800" dirty="0"/>
              <a:t>He is absolutely powerful, perfectly holy, and full of glory (</a:t>
            </a:r>
            <a:r>
              <a:rPr lang="en-US" sz="2800" b="1" dirty="0"/>
              <a:t>Isaiah 6:1-3</a:t>
            </a:r>
            <a:r>
              <a:rPr lang="en-US" sz="2800" dirty="0"/>
              <a:t>)</a:t>
            </a:r>
          </a:p>
          <a:p>
            <a:pPr>
              <a:spcBef>
                <a:spcPts val="0"/>
              </a:spcBef>
              <a:spcAft>
                <a:spcPts val="1200"/>
              </a:spcAft>
            </a:pPr>
            <a:r>
              <a:rPr lang="en-US" sz="2800" dirty="0"/>
              <a:t>The first step in wisdom is to believe the truth about God (</a:t>
            </a:r>
            <a:r>
              <a:rPr lang="en-US" sz="2800" b="1" dirty="0"/>
              <a:t>Proverbs 9:10</a:t>
            </a:r>
            <a:r>
              <a:rPr lang="en-US" sz="2800" dirty="0"/>
              <a:t>).</a:t>
            </a:r>
          </a:p>
          <a:p>
            <a:pPr>
              <a:spcBef>
                <a:spcPts val="0"/>
              </a:spcBef>
              <a:spcAft>
                <a:spcPts val="1200"/>
              </a:spcAft>
            </a:pPr>
            <a:r>
              <a:rPr lang="en-US" sz="2800" dirty="0"/>
              <a:t>We were created in His image (Gen 1:26) to know Him and live for His glory (</a:t>
            </a:r>
            <a:r>
              <a:rPr lang="en-US" sz="2800" b="1" dirty="0"/>
              <a:t>1Corinthians 10:31; Isaiah 43:7</a:t>
            </a:r>
            <a:r>
              <a:rPr lang="en-US" sz="2800" dirty="0"/>
              <a:t>)</a:t>
            </a:r>
          </a:p>
        </p:txBody>
      </p:sp>
    </p:spTree>
    <p:extLst>
      <p:ext uri="{BB962C8B-B14F-4D97-AF65-F5344CB8AC3E}">
        <p14:creationId xmlns:p14="http://schemas.microsoft.com/office/powerpoint/2010/main" val="24922650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sz="4800" b="1" u="sng" dirty="0"/>
              <a:t>Sin</a:t>
            </a:r>
          </a:p>
        </p:txBody>
      </p:sp>
      <p:sp>
        <p:nvSpPr>
          <p:cNvPr id="3" name="Content Placeholder 2"/>
          <p:cNvSpPr>
            <a:spLocks noGrp="1"/>
          </p:cNvSpPr>
          <p:nvPr>
            <p:ph idx="1"/>
          </p:nvPr>
        </p:nvSpPr>
        <p:spPr>
          <a:xfrm>
            <a:off x="228600" y="1143000"/>
            <a:ext cx="8686800" cy="5410200"/>
          </a:xfrm>
        </p:spPr>
        <p:txBody>
          <a:bodyPr>
            <a:normAutofit fontScale="92500"/>
          </a:bodyPr>
          <a:lstStyle/>
          <a:p>
            <a:pPr>
              <a:spcBef>
                <a:spcPts val="0"/>
              </a:spcBef>
              <a:spcAft>
                <a:spcPts val="1200"/>
              </a:spcAft>
            </a:pPr>
            <a:r>
              <a:rPr lang="en-US" dirty="0"/>
              <a:t>We have all gone our own way (</a:t>
            </a:r>
            <a:r>
              <a:rPr lang="en-US" b="1" dirty="0"/>
              <a:t>Isaiah 53:6</a:t>
            </a:r>
            <a:r>
              <a:rPr lang="en-US" dirty="0"/>
              <a:t>) and traded His glory for other things (</a:t>
            </a:r>
            <a:r>
              <a:rPr lang="en-US" b="1" dirty="0"/>
              <a:t>Romans 1:23</a:t>
            </a:r>
            <a:r>
              <a:rPr lang="en-US" dirty="0"/>
              <a:t>).</a:t>
            </a:r>
          </a:p>
          <a:p>
            <a:pPr>
              <a:spcBef>
                <a:spcPts val="0"/>
              </a:spcBef>
              <a:spcAft>
                <a:spcPts val="1200"/>
              </a:spcAft>
            </a:pPr>
            <a:r>
              <a:rPr lang="en-US" dirty="0"/>
              <a:t>Our “sin nature” makes it impossible for us to glorify God (</a:t>
            </a:r>
            <a:r>
              <a:rPr lang="en-US" b="1" dirty="0"/>
              <a:t>Romans 3:23, Romans 5:12</a:t>
            </a:r>
            <a:r>
              <a:rPr lang="en-US" dirty="0"/>
              <a:t>).</a:t>
            </a:r>
          </a:p>
          <a:p>
            <a:pPr>
              <a:spcBef>
                <a:spcPts val="0"/>
              </a:spcBef>
              <a:spcAft>
                <a:spcPts val="1200"/>
              </a:spcAft>
            </a:pPr>
            <a:r>
              <a:rPr lang="en-US" dirty="0"/>
              <a:t>The Law of God (</a:t>
            </a:r>
            <a:r>
              <a:rPr lang="en-US" b="1" dirty="0"/>
              <a:t>Exodus 20:1-17</a:t>
            </a:r>
            <a:r>
              <a:rPr lang="en-US" dirty="0"/>
              <a:t>) exposes our guilt and leaves us condemned (</a:t>
            </a:r>
            <a:r>
              <a:rPr lang="en-US" b="1" dirty="0"/>
              <a:t>Romans 3:19-20</a:t>
            </a:r>
            <a:r>
              <a:rPr lang="en-US" dirty="0"/>
              <a:t>)</a:t>
            </a:r>
          </a:p>
          <a:p>
            <a:pPr>
              <a:spcBef>
                <a:spcPts val="0"/>
              </a:spcBef>
              <a:spcAft>
                <a:spcPts val="1200"/>
              </a:spcAft>
            </a:pPr>
            <a:r>
              <a:rPr lang="en-US" dirty="0"/>
              <a:t>Sin has left us broken: separated from God, shamed and guilty, eternally hopeless (</a:t>
            </a:r>
            <a:r>
              <a:rPr lang="en-US" b="1" dirty="0"/>
              <a:t>Isaiah 59:2)</a:t>
            </a:r>
            <a:r>
              <a:rPr lang="en-US" dirty="0"/>
              <a:t>. </a:t>
            </a:r>
          </a:p>
          <a:p>
            <a:pPr>
              <a:spcBef>
                <a:spcPts val="0"/>
              </a:spcBef>
              <a:spcAft>
                <a:spcPts val="1200"/>
              </a:spcAft>
            </a:pPr>
            <a:r>
              <a:rPr lang="en-US" dirty="0"/>
              <a:t>This problem is too big to solve by any human effort – we need God’s solution (</a:t>
            </a:r>
            <a:r>
              <a:rPr lang="en-US" b="1" dirty="0"/>
              <a:t>Ephesians 2:1-3</a:t>
            </a:r>
            <a:r>
              <a:rPr lang="en-US" dirty="0"/>
              <a:t>).</a:t>
            </a:r>
          </a:p>
        </p:txBody>
      </p:sp>
    </p:spTree>
    <p:extLst>
      <p:ext uri="{BB962C8B-B14F-4D97-AF65-F5344CB8AC3E}">
        <p14:creationId xmlns:p14="http://schemas.microsoft.com/office/powerpoint/2010/main" val="9070799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1444</TotalTime>
  <Words>2438</Words>
  <Application>Microsoft Office PowerPoint</Application>
  <PresentationFormat>On-screen Show (4:3)</PresentationFormat>
  <Paragraphs>179</Paragraphs>
  <Slides>29</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29</vt:i4>
      </vt:variant>
    </vt:vector>
  </HeadingPairs>
  <TitlesOfParts>
    <vt:vector size="33" baseType="lpstr">
      <vt:lpstr>Arial</vt:lpstr>
      <vt:lpstr>Calibri</vt:lpstr>
      <vt:lpstr>Times New Roman</vt:lpstr>
      <vt:lpstr>Office Theme</vt:lpstr>
      <vt:lpstr>Sharing the Gospel</vt:lpstr>
      <vt:lpstr>Talk about this:</vt:lpstr>
      <vt:lpstr>What is Evangelism?</vt:lpstr>
      <vt:lpstr>People are all different</vt:lpstr>
      <vt:lpstr>Starting Points</vt:lpstr>
      <vt:lpstr>Be clear about false “gospels”</vt:lpstr>
      <vt:lpstr>The true gospel</vt:lpstr>
      <vt:lpstr>God</vt:lpstr>
      <vt:lpstr>Sin</vt:lpstr>
      <vt:lpstr>Christ</vt:lpstr>
      <vt:lpstr>Faith</vt:lpstr>
      <vt:lpstr>PowerPoint Presentation</vt:lpstr>
      <vt:lpstr>Some additional thoughts</vt:lpstr>
      <vt:lpstr>Starting Points Q &amp; A</vt:lpstr>
      <vt:lpstr>Some words about sin</vt:lpstr>
      <vt:lpstr>PowerPoint Presentation</vt:lpstr>
      <vt:lpstr>Some Verses about the Gospel</vt:lpstr>
      <vt:lpstr>Before the Universe existed,  God was.</vt:lpstr>
      <vt:lpstr>God is Glorious and created people for His Glory.</vt:lpstr>
      <vt:lpstr>Because of sin, we cannot bring glory to God</vt:lpstr>
      <vt:lpstr>Because of sin, we are all separated from God</vt:lpstr>
      <vt:lpstr>We are all lost in sin</vt:lpstr>
      <vt:lpstr>Good works cannot save us</vt:lpstr>
      <vt:lpstr>Even our best efforts are not good</vt:lpstr>
      <vt:lpstr>God’s love is very great</vt:lpstr>
      <vt:lpstr>He paid a very high price</vt:lpstr>
      <vt:lpstr>Only one way – born to new life</vt:lpstr>
      <vt:lpstr>We are saved by turning from sin and following Jesus</vt:lpstr>
      <vt:lpstr>Believers become children of God</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Sharing the Gospel</dc:title>
  <dc:creator>Multiple Authors</dc:creator>
  <cp:lastModifiedBy>Mark Robnett</cp:lastModifiedBy>
  <cp:revision>77</cp:revision>
  <dcterms:created xsi:type="dcterms:W3CDTF">2020-10-31T14:28:08Z</dcterms:created>
  <dcterms:modified xsi:type="dcterms:W3CDTF">2025-06-18T16:20:43Z</dcterms:modified>
</cp:coreProperties>
</file>