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xlsx" ContentType="application/vnd.openxmlformats-officedocument.spreadsheetml.sheet"/>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notesSlides/notesSlide2.xml" ContentType="application/vnd.openxmlformats-officedocument.presentationml.notesSlide+xml"/>
  <Override PartName="/ppt/charts/chart2.xml" ContentType="application/vnd.openxmlformats-officedocument.drawingml.chart+xml"/>
  <Override PartName="/ppt/notesSlides/notesSlide3.xml" ContentType="application/vnd.openxmlformats-officedocument.presentationml.notesSlide+xml"/>
  <Override PartName="/ppt/charts/chart3.xml" ContentType="application/vnd.openxmlformats-officedocument.drawingml.chart+xml"/>
  <Override PartName="/ppt/notesSlides/notesSlide4.xml" ContentType="application/vnd.openxmlformats-officedocument.presentationml.notesSlide+xml"/>
  <Override PartName="/ppt/charts/chart4.xml" ContentType="application/vnd.openxmlformats-officedocument.drawingml.chart+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4" d="100"/>
          <a:sy n="74" d="100"/>
        </p:scale>
        <p:origin x="-1266"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Worksheet4.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9.2131087780694079E-2"/>
          <c:y val="0.11203305667872597"/>
          <c:w val="0.89089360357733061"/>
          <c:h val="0.54779970915797682"/>
        </c:manualLayout>
      </c:layout>
      <c:barChart>
        <c:barDir val="col"/>
        <c:grouping val="clustered"/>
        <c:varyColors val="0"/>
        <c:ser>
          <c:idx val="0"/>
          <c:order val="0"/>
          <c:tx>
            <c:strRef>
              <c:f>Sheet1!$B$1</c:f>
              <c:strCache>
                <c:ptCount val="1"/>
                <c:pt idx="0">
                  <c:v>Million Copies</c:v>
                </c:pt>
              </c:strCache>
            </c:strRef>
          </c:tx>
          <c:invertIfNegative val="0"/>
          <c:cat>
            <c:strRef>
              <c:f>Sheet1!$A$2:$A$13</c:f>
              <c:strCache>
                <c:ptCount val="12"/>
                <c:pt idx="0">
                  <c:v>The Bible</c:v>
                </c:pt>
                <c:pt idx="1">
                  <c:v>The Q'uran</c:v>
                </c:pt>
                <c:pt idx="2">
                  <c:v>Quotations from Chairman Mao</c:v>
                </c:pt>
                <c:pt idx="3">
                  <c:v>Don Quixote</c:v>
                </c:pt>
                <c:pt idx="4">
                  <c:v>A Tale of Two Cities</c:v>
                </c:pt>
                <c:pt idx="5">
                  <c:v>The Lord of the Rings</c:v>
                </c:pt>
                <c:pt idx="6">
                  <c:v>Le Petit Prince</c:v>
                </c:pt>
                <c:pt idx="7">
                  <c:v>The Hobbit</c:v>
                </c:pt>
                <c:pt idx="8">
                  <c:v>Harry Potter and Philosopher's Stone</c:v>
                </c:pt>
                <c:pt idx="9">
                  <c:v>And Then There Were None</c:v>
                </c:pt>
                <c:pt idx="10">
                  <c:v>Alice In Wonderland</c:v>
                </c:pt>
                <c:pt idx="11">
                  <c:v>Dream of the Red Chamber</c:v>
                </c:pt>
              </c:strCache>
            </c:strRef>
          </c:cat>
          <c:val>
            <c:numRef>
              <c:f>Sheet1!$B$2:$B$13</c:f>
              <c:numCache>
                <c:formatCode>General</c:formatCode>
                <c:ptCount val="12"/>
                <c:pt idx="0">
                  <c:v>6002</c:v>
                </c:pt>
                <c:pt idx="1">
                  <c:v>3000</c:v>
                </c:pt>
                <c:pt idx="2">
                  <c:v>800</c:v>
                </c:pt>
                <c:pt idx="3">
                  <c:v>500</c:v>
                </c:pt>
                <c:pt idx="4">
                  <c:v>200</c:v>
                </c:pt>
                <c:pt idx="5">
                  <c:v>150</c:v>
                </c:pt>
                <c:pt idx="6">
                  <c:v>140</c:v>
                </c:pt>
                <c:pt idx="7">
                  <c:v>140</c:v>
                </c:pt>
                <c:pt idx="8">
                  <c:v>107</c:v>
                </c:pt>
                <c:pt idx="9">
                  <c:v>100</c:v>
                </c:pt>
                <c:pt idx="10">
                  <c:v>100</c:v>
                </c:pt>
                <c:pt idx="11">
                  <c:v>100</c:v>
                </c:pt>
              </c:numCache>
            </c:numRef>
          </c:val>
        </c:ser>
        <c:dLbls>
          <c:showLegendKey val="0"/>
          <c:showVal val="0"/>
          <c:showCatName val="0"/>
          <c:showSerName val="0"/>
          <c:showPercent val="0"/>
          <c:showBubbleSize val="0"/>
        </c:dLbls>
        <c:gapWidth val="150"/>
        <c:axId val="232827136"/>
        <c:axId val="135094272"/>
      </c:barChart>
      <c:catAx>
        <c:axId val="232827136"/>
        <c:scaling>
          <c:orientation val="minMax"/>
        </c:scaling>
        <c:delete val="0"/>
        <c:axPos val="b"/>
        <c:majorTickMark val="out"/>
        <c:minorTickMark val="none"/>
        <c:tickLblPos val="nextTo"/>
        <c:txPr>
          <a:bodyPr/>
          <a:lstStyle/>
          <a:p>
            <a:pPr>
              <a:defRPr sz="1400"/>
            </a:pPr>
            <a:endParaRPr lang="en-US"/>
          </a:p>
        </c:txPr>
        <c:crossAx val="135094272"/>
        <c:crosses val="autoZero"/>
        <c:auto val="1"/>
        <c:lblAlgn val="ctr"/>
        <c:lblOffset val="100"/>
        <c:noMultiLvlLbl val="0"/>
      </c:catAx>
      <c:valAx>
        <c:axId val="135094272"/>
        <c:scaling>
          <c:orientation val="minMax"/>
        </c:scaling>
        <c:delete val="0"/>
        <c:axPos val="l"/>
        <c:majorGridlines/>
        <c:numFmt formatCode="General" sourceLinked="1"/>
        <c:majorTickMark val="out"/>
        <c:minorTickMark val="none"/>
        <c:tickLblPos val="nextTo"/>
        <c:crossAx val="232827136"/>
        <c:crosses val="autoZero"/>
        <c:crossBetween val="between"/>
      </c:valAx>
    </c:plotArea>
    <c:legend>
      <c:legendPos val="t"/>
      <c:layout/>
      <c:overlay val="0"/>
    </c:legend>
    <c:plotVisOnly val="1"/>
    <c:dispBlanksAs val="gap"/>
    <c:showDLblsOverMax val="0"/>
  </c:chart>
  <c:txPr>
    <a:bodyPr/>
    <a:lstStyle/>
    <a:p>
      <a:pPr>
        <a:defRPr sz="1800"/>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9.2131087780694079E-2"/>
          <c:y val="0.11203305667872597"/>
          <c:w val="0.89089360357733061"/>
          <c:h val="0.54779970915797682"/>
        </c:manualLayout>
      </c:layout>
      <c:barChart>
        <c:barDir val="col"/>
        <c:grouping val="clustered"/>
        <c:varyColors val="0"/>
        <c:ser>
          <c:idx val="0"/>
          <c:order val="0"/>
          <c:tx>
            <c:strRef>
              <c:f>Sheet1!$B$1</c:f>
              <c:strCache>
                <c:ptCount val="1"/>
                <c:pt idx="0">
                  <c:v>Translations</c:v>
                </c:pt>
              </c:strCache>
            </c:strRef>
          </c:tx>
          <c:invertIfNegative val="0"/>
          <c:cat>
            <c:strRef>
              <c:f>Sheet1!$A$2:$A$19</c:f>
              <c:strCache>
                <c:ptCount val="18"/>
                <c:pt idx="0">
                  <c:v>The Bible</c:v>
                </c:pt>
                <c:pt idx="1">
                  <c:v>Pinocchio</c:v>
                </c:pt>
                <c:pt idx="2">
                  <c:v>The Little Prince</c:v>
                </c:pt>
                <c:pt idx="3">
                  <c:v>Pilgrim's Progress</c:v>
                </c:pt>
                <c:pt idx="4">
                  <c:v>Alice's Adventures in Wonderland</c:v>
                </c:pt>
                <c:pt idx="5">
                  <c:v>Steps to Christ</c:v>
                </c:pt>
                <c:pt idx="6">
                  <c:v>Qur'an</c:v>
                </c:pt>
                <c:pt idx="7">
                  <c:v>Andersen's Fairy Tales</c:v>
                </c:pt>
                <c:pt idx="8">
                  <c:v>Twenty Thousand Leagues Under the Sea</c:v>
                </c:pt>
                <c:pt idx="9">
                  <c:v>Am I small?</c:v>
                </c:pt>
                <c:pt idx="10">
                  <c:v>The Adventures of Asterix</c:v>
                </c:pt>
                <c:pt idx="11">
                  <c:v>The Adventures of Tintin</c:v>
                </c:pt>
                <c:pt idx="12">
                  <c:v>The Imitation of Christ</c:v>
                </c:pt>
                <c:pt idx="13">
                  <c:v>Bhagavad Gita</c:v>
                </c:pt>
                <c:pt idx="14">
                  <c:v>The Kon-Tiki Expedition: By Raft Across the South Seas</c:v>
                </c:pt>
                <c:pt idx="15">
                  <c:v>Pippi Longstocking</c:v>
                </c:pt>
                <c:pt idx="16">
                  <c:v>The Alchemist</c:v>
                </c:pt>
                <c:pt idx="17">
                  <c:v>Harry Potter</c:v>
                </c:pt>
              </c:strCache>
            </c:strRef>
          </c:cat>
          <c:val>
            <c:numRef>
              <c:f>Sheet1!$B$2:$B$19</c:f>
              <c:numCache>
                <c:formatCode>General</c:formatCode>
                <c:ptCount val="18"/>
                <c:pt idx="0">
                  <c:v>2932</c:v>
                </c:pt>
                <c:pt idx="1">
                  <c:v>270</c:v>
                </c:pt>
                <c:pt idx="2">
                  <c:v>253</c:v>
                </c:pt>
                <c:pt idx="3">
                  <c:v>200</c:v>
                </c:pt>
                <c:pt idx="4">
                  <c:v>174</c:v>
                </c:pt>
                <c:pt idx="5">
                  <c:v>165</c:v>
                </c:pt>
                <c:pt idx="6">
                  <c:v>164</c:v>
                </c:pt>
                <c:pt idx="7">
                  <c:v>153</c:v>
                </c:pt>
                <c:pt idx="8">
                  <c:v>148</c:v>
                </c:pt>
                <c:pt idx="9">
                  <c:v>125</c:v>
                </c:pt>
                <c:pt idx="10">
                  <c:v>112</c:v>
                </c:pt>
                <c:pt idx="11">
                  <c:v>96</c:v>
                </c:pt>
                <c:pt idx="12">
                  <c:v>95</c:v>
                </c:pt>
                <c:pt idx="13">
                  <c:v>80</c:v>
                </c:pt>
                <c:pt idx="14">
                  <c:v>75</c:v>
                </c:pt>
                <c:pt idx="15">
                  <c:v>70</c:v>
                </c:pt>
                <c:pt idx="16">
                  <c:v>70</c:v>
                </c:pt>
                <c:pt idx="17">
                  <c:v>68</c:v>
                </c:pt>
              </c:numCache>
            </c:numRef>
          </c:val>
        </c:ser>
        <c:dLbls>
          <c:showLegendKey val="0"/>
          <c:showVal val="0"/>
          <c:showCatName val="0"/>
          <c:showSerName val="0"/>
          <c:showPercent val="0"/>
          <c:showBubbleSize val="0"/>
        </c:dLbls>
        <c:gapWidth val="150"/>
        <c:axId val="135128960"/>
        <c:axId val="135130496"/>
      </c:barChart>
      <c:catAx>
        <c:axId val="135128960"/>
        <c:scaling>
          <c:orientation val="minMax"/>
        </c:scaling>
        <c:delete val="0"/>
        <c:axPos val="b"/>
        <c:majorTickMark val="out"/>
        <c:minorTickMark val="none"/>
        <c:tickLblPos val="nextTo"/>
        <c:txPr>
          <a:bodyPr/>
          <a:lstStyle/>
          <a:p>
            <a:pPr>
              <a:defRPr sz="1400"/>
            </a:pPr>
            <a:endParaRPr lang="en-US"/>
          </a:p>
        </c:txPr>
        <c:crossAx val="135130496"/>
        <c:crosses val="autoZero"/>
        <c:auto val="1"/>
        <c:lblAlgn val="ctr"/>
        <c:lblOffset val="100"/>
        <c:noMultiLvlLbl val="0"/>
      </c:catAx>
      <c:valAx>
        <c:axId val="135130496"/>
        <c:scaling>
          <c:orientation val="minMax"/>
        </c:scaling>
        <c:delete val="0"/>
        <c:axPos val="l"/>
        <c:majorGridlines/>
        <c:numFmt formatCode="General" sourceLinked="1"/>
        <c:majorTickMark val="out"/>
        <c:minorTickMark val="none"/>
        <c:tickLblPos val="nextTo"/>
        <c:crossAx val="135128960"/>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Manuscript Copies</c:v>
                </c:pt>
              </c:strCache>
            </c:strRef>
          </c:tx>
          <c:spPr>
            <a:solidFill>
              <a:schemeClr val="accent3">
                <a:lumMod val="50000"/>
              </a:schemeClr>
            </a:solidFill>
          </c:spPr>
          <c:invertIfNegative val="0"/>
          <c:dLbls>
            <c:showLegendKey val="0"/>
            <c:showVal val="1"/>
            <c:showCatName val="0"/>
            <c:showSerName val="0"/>
            <c:showPercent val="0"/>
            <c:showBubbleSize val="0"/>
            <c:showLeaderLines val="0"/>
          </c:dLbls>
          <c:cat>
            <c:strRef>
              <c:f>Sheet1!$A$2:$A$9</c:f>
              <c:strCache>
                <c:ptCount val="8"/>
                <c:pt idx="0">
                  <c:v>The Bible</c:v>
                </c:pt>
                <c:pt idx="1">
                  <c:v>Homer</c:v>
                </c:pt>
                <c:pt idx="2">
                  <c:v>Demosthenes</c:v>
                </c:pt>
                <c:pt idx="3">
                  <c:v>Herodotus</c:v>
                </c:pt>
                <c:pt idx="4">
                  <c:v>Plato</c:v>
                </c:pt>
                <c:pt idx="5">
                  <c:v>Tacitus</c:v>
                </c:pt>
                <c:pt idx="6">
                  <c:v>Caesar</c:v>
                </c:pt>
                <c:pt idx="7">
                  <c:v>Pliny</c:v>
                </c:pt>
              </c:strCache>
            </c:strRef>
          </c:cat>
          <c:val>
            <c:numRef>
              <c:f>Sheet1!$B$2:$B$9</c:f>
              <c:numCache>
                <c:formatCode>General</c:formatCode>
                <c:ptCount val="8"/>
                <c:pt idx="0">
                  <c:v>5700</c:v>
                </c:pt>
                <c:pt idx="1">
                  <c:v>643</c:v>
                </c:pt>
                <c:pt idx="2">
                  <c:v>200</c:v>
                </c:pt>
                <c:pt idx="3">
                  <c:v>8</c:v>
                </c:pt>
                <c:pt idx="4">
                  <c:v>7</c:v>
                </c:pt>
                <c:pt idx="5">
                  <c:v>20</c:v>
                </c:pt>
                <c:pt idx="6">
                  <c:v>10</c:v>
                </c:pt>
                <c:pt idx="7">
                  <c:v>7</c:v>
                </c:pt>
              </c:numCache>
            </c:numRef>
          </c:val>
        </c:ser>
        <c:dLbls>
          <c:showLegendKey val="0"/>
          <c:showVal val="0"/>
          <c:showCatName val="0"/>
          <c:showSerName val="0"/>
          <c:showPercent val="0"/>
          <c:showBubbleSize val="0"/>
        </c:dLbls>
        <c:gapWidth val="150"/>
        <c:axId val="134166784"/>
        <c:axId val="134176768"/>
      </c:barChart>
      <c:catAx>
        <c:axId val="134166784"/>
        <c:scaling>
          <c:orientation val="minMax"/>
        </c:scaling>
        <c:delete val="0"/>
        <c:axPos val="b"/>
        <c:majorTickMark val="out"/>
        <c:minorTickMark val="none"/>
        <c:tickLblPos val="nextTo"/>
        <c:crossAx val="134176768"/>
        <c:crosses val="autoZero"/>
        <c:auto val="1"/>
        <c:lblAlgn val="ctr"/>
        <c:lblOffset val="100"/>
        <c:noMultiLvlLbl val="0"/>
      </c:catAx>
      <c:valAx>
        <c:axId val="134176768"/>
        <c:scaling>
          <c:orientation val="minMax"/>
        </c:scaling>
        <c:delete val="0"/>
        <c:axPos val="l"/>
        <c:majorGridlines>
          <c:spPr>
            <a:ln>
              <a:noFill/>
            </a:ln>
          </c:spPr>
        </c:majorGridlines>
        <c:numFmt formatCode="General" sourceLinked="1"/>
        <c:majorTickMark val="out"/>
        <c:minorTickMark val="none"/>
        <c:tickLblPos val="nextTo"/>
        <c:crossAx val="134166784"/>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Time Gap</c:v>
                </c:pt>
              </c:strCache>
            </c:strRef>
          </c:tx>
          <c:spPr>
            <a:solidFill>
              <a:srgbClr val="C00000"/>
            </a:solidFill>
          </c:spPr>
          <c:invertIfNegative val="0"/>
          <c:dLbls>
            <c:showLegendKey val="0"/>
            <c:showVal val="1"/>
            <c:showCatName val="0"/>
            <c:showSerName val="0"/>
            <c:showPercent val="0"/>
            <c:showBubbleSize val="0"/>
            <c:showLeaderLines val="0"/>
          </c:dLbls>
          <c:cat>
            <c:strRef>
              <c:f>Sheet1!$A$2:$A$9</c:f>
              <c:strCache>
                <c:ptCount val="8"/>
                <c:pt idx="0">
                  <c:v>The Bible</c:v>
                </c:pt>
                <c:pt idx="1">
                  <c:v>Homer</c:v>
                </c:pt>
                <c:pt idx="2">
                  <c:v>Pliny</c:v>
                </c:pt>
                <c:pt idx="3">
                  <c:v>Tacitus</c:v>
                </c:pt>
                <c:pt idx="4">
                  <c:v>Caesar</c:v>
                </c:pt>
                <c:pt idx="5">
                  <c:v>Plato</c:v>
                </c:pt>
                <c:pt idx="6">
                  <c:v>Demosthenes</c:v>
                </c:pt>
                <c:pt idx="7">
                  <c:v>Herodotus</c:v>
                </c:pt>
              </c:strCache>
            </c:strRef>
          </c:cat>
          <c:val>
            <c:numRef>
              <c:f>Sheet1!$B$2:$B$9</c:f>
              <c:numCache>
                <c:formatCode>General</c:formatCode>
                <c:ptCount val="8"/>
                <c:pt idx="0">
                  <c:v>25</c:v>
                </c:pt>
                <c:pt idx="1">
                  <c:v>500</c:v>
                </c:pt>
                <c:pt idx="2">
                  <c:v>750</c:v>
                </c:pt>
                <c:pt idx="3">
                  <c:v>1000</c:v>
                </c:pt>
                <c:pt idx="4">
                  <c:v>1000</c:v>
                </c:pt>
                <c:pt idx="5">
                  <c:v>1200</c:v>
                </c:pt>
                <c:pt idx="6">
                  <c:v>1400</c:v>
                </c:pt>
                <c:pt idx="7">
                  <c:v>1400</c:v>
                </c:pt>
              </c:numCache>
            </c:numRef>
          </c:val>
        </c:ser>
        <c:dLbls>
          <c:showLegendKey val="0"/>
          <c:showVal val="0"/>
          <c:showCatName val="0"/>
          <c:showSerName val="0"/>
          <c:showPercent val="0"/>
          <c:showBubbleSize val="0"/>
        </c:dLbls>
        <c:gapWidth val="150"/>
        <c:axId val="134985216"/>
        <c:axId val="134986752"/>
      </c:barChart>
      <c:catAx>
        <c:axId val="134985216"/>
        <c:scaling>
          <c:orientation val="minMax"/>
        </c:scaling>
        <c:delete val="0"/>
        <c:axPos val="b"/>
        <c:majorTickMark val="out"/>
        <c:minorTickMark val="none"/>
        <c:tickLblPos val="nextTo"/>
        <c:crossAx val="134986752"/>
        <c:crosses val="autoZero"/>
        <c:auto val="1"/>
        <c:lblAlgn val="ctr"/>
        <c:lblOffset val="100"/>
        <c:noMultiLvlLbl val="0"/>
      </c:catAx>
      <c:valAx>
        <c:axId val="134986752"/>
        <c:scaling>
          <c:orientation val="minMax"/>
        </c:scaling>
        <c:delete val="0"/>
        <c:axPos val="l"/>
        <c:majorGridlines>
          <c:spPr>
            <a:ln>
              <a:noFill/>
            </a:ln>
          </c:spPr>
        </c:majorGridlines>
        <c:numFmt formatCode="General" sourceLinked="1"/>
        <c:majorTickMark val="out"/>
        <c:minorTickMark val="none"/>
        <c:tickLblPos val="nextTo"/>
        <c:crossAx val="134985216"/>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02FECFB-4804-47E1-AA17-79BFBE9027E5}" type="datetimeFigureOut">
              <a:rPr lang="en-US" smtClean="0"/>
              <a:t>2/13/2020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7FB89D3-94AA-4C2A-8B80-0C0250026E5A}" type="slidenum">
              <a:rPr lang="en-US" smtClean="0"/>
              <a:t>‹#›</a:t>
            </a:fld>
            <a:endParaRPr lang="en-US"/>
          </a:p>
        </p:txBody>
      </p:sp>
    </p:spTree>
    <p:extLst>
      <p:ext uri="{BB962C8B-B14F-4D97-AF65-F5344CB8AC3E}">
        <p14:creationId xmlns:p14="http://schemas.microsoft.com/office/powerpoint/2010/main" val="282299813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a:t>
            </a:r>
            <a:r>
              <a:rPr lang="en-US" baseline="0" dirty="0" smtClean="0"/>
              <a:t> Bible was the very first book printed on the first commercial printing press in Gutenberg, Germany (1450AD).  For every year since then, it has been the best selling book globally.</a:t>
            </a:r>
            <a:endParaRPr lang="en-US" dirty="0"/>
          </a:p>
        </p:txBody>
      </p:sp>
      <p:sp>
        <p:nvSpPr>
          <p:cNvPr id="4" name="Slide Number Placeholder 3"/>
          <p:cNvSpPr>
            <a:spLocks noGrp="1"/>
          </p:cNvSpPr>
          <p:nvPr>
            <p:ph type="sldNum" sz="quarter" idx="10"/>
          </p:nvPr>
        </p:nvSpPr>
        <p:spPr/>
        <p:txBody>
          <a:bodyPr/>
          <a:lstStyle/>
          <a:p>
            <a:fld id="{408EE2F0-686A-4CE9-933A-000DB5798FF3}" type="slidenum">
              <a:rPr lang="en-US" smtClean="0"/>
              <a:t>4</a:t>
            </a:fld>
            <a:endParaRPr lang="en-US"/>
          </a:p>
        </p:txBody>
      </p:sp>
    </p:spTree>
    <p:extLst>
      <p:ext uri="{BB962C8B-B14F-4D97-AF65-F5344CB8AC3E}">
        <p14:creationId xmlns:p14="http://schemas.microsoft.com/office/powerpoint/2010/main" val="100180927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global importance of the Bible</a:t>
            </a:r>
            <a:r>
              <a:rPr lang="en-US" baseline="0" dirty="0" smtClean="0"/>
              <a:t> is clearly shown by the number of languages into which it has been translated.  Almost anywhere in the world, people can read the Bible in their own </a:t>
            </a:r>
            <a:r>
              <a:rPr lang="en-US" baseline="0" dirty="0" err="1" smtClean="0"/>
              <a:t>languge</a:t>
            </a:r>
            <a:r>
              <a:rPr lang="en-US" baseline="0" dirty="0" smtClean="0"/>
              <a:t>.</a:t>
            </a:r>
            <a:endParaRPr lang="en-US" dirty="0"/>
          </a:p>
        </p:txBody>
      </p:sp>
      <p:sp>
        <p:nvSpPr>
          <p:cNvPr id="4" name="Slide Number Placeholder 3"/>
          <p:cNvSpPr>
            <a:spLocks noGrp="1"/>
          </p:cNvSpPr>
          <p:nvPr>
            <p:ph type="sldNum" sz="quarter" idx="10"/>
          </p:nvPr>
        </p:nvSpPr>
        <p:spPr/>
        <p:txBody>
          <a:bodyPr/>
          <a:lstStyle/>
          <a:p>
            <a:fld id="{408EE2F0-686A-4CE9-933A-000DB5798FF3}" type="slidenum">
              <a:rPr lang="en-US" smtClean="0"/>
              <a:t>5</a:t>
            </a:fld>
            <a:endParaRPr lang="en-US"/>
          </a:p>
        </p:txBody>
      </p:sp>
    </p:spTree>
    <p:extLst>
      <p:ext uri="{BB962C8B-B14F-4D97-AF65-F5344CB8AC3E}">
        <p14:creationId xmlns:p14="http://schemas.microsoft.com/office/powerpoint/2010/main" val="411952469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a:t>
            </a:r>
            <a:r>
              <a:rPr lang="en-US" baseline="0" dirty="0" smtClean="0"/>
              <a:t> Bible is unique among ancient books in that there are so many copies of the original manuscripts in existence.  Because of this, we can have confidence that the message is identical to the one that was originally delivered.</a:t>
            </a:r>
            <a:endParaRPr lang="en-US" dirty="0"/>
          </a:p>
        </p:txBody>
      </p:sp>
      <p:sp>
        <p:nvSpPr>
          <p:cNvPr id="4" name="Slide Number Placeholder 3"/>
          <p:cNvSpPr>
            <a:spLocks noGrp="1"/>
          </p:cNvSpPr>
          <p:nvPr>
            <p:ph type="sldNum" sz="quarter" idx="10"/>
          </p:nvPr>
        </p:nvSpPr>
        <p:spPr/>
        <p:txBody>
          <a:bodyPr/>
          <a:lstStyle/>
          <a:p>
            <a:fld id="{408EE2F0-686A-4CE9-933A-000DB5798FF3}" type="slidenum">
              <a:rPr lang="en-US" smtClean="0"/>
              <a:t>6</a:t>
            </a:fld>
            <a:endParaRPr lang="en-US"/>
          </a:p>
        </p:txBody>
      </p:sp>
    </p:spTree>
    <p:extLst>
      <p:ext uri="{BB962C8B-B14F-4D97-AF65-F5344CB8AC3E}">
        <p14:creationId xmlns:p14="http://schemas.microsoft.com/office/powerpoint/2010/main" val="169592229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Many</a:t>
            </a:r>
            <a:r>
              <a:rPr lang="en-US" baseline="0" dirty="0" smtClean="0"/>
              <a:t> ancient stories were only preserved in the memories of storytellers, allowing them to develop into legends over time.  But the Bible is unique: Most of the books were written down by eye-witnesses or by first person interviewers.  The prevents the story from being changed over time.</a:t>
            </a:r>
            <a:endParaRPr lang="en-US" dirty="0"/>
          </a:p>
        </p:txBody>
      </p:sp>
      <p:sp>
        <p:nvSpPr>
          <p:cNvPr id="4" name="Slide Number Placeholder 3"/>
          <p:cNvSpPr>
            <a:spLocks noGrp="1"/>
          </p:cNvSpPr>
          <p:nvPr>
            <p:ph type="sldNum" sz="quarter" idx="10"/>
          </p:nvPr>
        </p:nvSpPr>
        <p:spPr/>
        <p:txBody>
          <a:bodyPr/>
          <a:lstStyle/>
          <a:p>
            <a:fld id="{408EE2F0-686A-4CE9-933A-000DB5798FF3}" type="slidenum">
              <a:rPr lang="en-US" smtClean="0"/>
              <a:t>7</a:t>
            </a:fld>
            <a:endParaRPr lang="en-US"/>
          </a:p>
        </p:txBody>
      </p:sp>
    </p:spTree>
    <p:extLst>
      <p:ext uri="{BB962C8B-B14F-4D97-AF65-F5344CB8AC3E}">
        <p14:creationId xmlns:p14="http://schemas.microsoft.com/office/powerpoint/2010/main" val="91950313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Not historical fiction!  Until</a:t>
            </a:r>
            <a:r>
              <a:rPr lang="en-US" baseline="0" dirty="0" smtClean="0"/>
              <a:t> about 1800AD, fiction was written with vague details.  Instead, the Bible is written like a news report.</a:t>
            </a:r>
            <a:endParaRPr lang="en-US" dirty="0"/>
          </a:p>
        </p:txBody>
      </p:sp>
      <p:sp>
        <p:nvSpPr>
          <p:cNvPr id="4" name="Slide Number Placeholder 3"/>
          <p:cNvSpPr>
            <a:spLocks noGrp="1"/>
          </p:cNvSpPr>
          <p:nvPr>
            <p:ph type="sldNum" sz="quarter" idx="10"/>
          </p:nvPr>
        </p:nvSpPr>
        <p:spPr/>
        <p:txBody>
          <a:bodyPr/>
          <a:lstStyle/>
          <a:p>
            <a:fld id="{408EE2F0-686A-4CE9-933A-000DB5798FF3}" type="slidenum">
              <a:rPr lang="en-US" smtClean="0"/>
              <a:t>8</a:t>
            </a:fld>
            <a:endParaRPr lang="en-US"/>
          </a:p>
        </p:txBody>
      </p:sp>
    </p:spTree>
    <p:extLst>
      <p:ext uri="{BB962C8B-B14F-4D97-AF65-F5344CB8AC3E}">
        <p14:creationId xmlns:p14="http://schemas.microsoft.com/office/powerpoint/2010/main" val="196462878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Archaeology is</a:t>
            </a:r>
            <a:r>
              <a:rPr lang="en-US" baseline="0" dirty="0" smtClean="0"/>
              <a:t> a relatively new science, only several hundred years old.  For many centuries, people questioned the existence of the cities described in the old testament.  But now, the Bible is used as an archeological guidebook to help them find what they are looking for.</a:t>
            </a:r>
            <a:endParaRPr lang="en-US" dirty="0"/>
          </a:p>
        </p:txBody>
      </p:sp>
      <p:sp>
        <p:nvSpPr>
          <p:cNvPr id="4" name="Slide Number Placeholder 3"/>
          <p:cNvSpPr>
            <a:spLocks noGrp="1"/>
          </p:cNvSpPr>
          <p:nvPr>
            <p:ph type="sldNum" sz="quarter" idx="10"/>
          </p:nvPr>
        </p:nvSpPr>
        <p:spPr/>
        <p:txBody>
          <a:bodyPr/>
          <a:lstStyle/>
          <a:p>
            <a:fld id="{408EE2F0-686A-4CE9-933A-000DB5798FF3}" type="slidenum">
              <a:rPr lang="en-US" smtClean="0"/>
              <a:t>9</a:t>
            </a:fld>
            <a:endParaRPr lang="en-US"/>
          </a:p>
        </p:txBody>
      </p:sp>
    </p:spTree>
    <p:extLst>
      <p:ext uri="{BB962C8B-B14F-4D97-AF65-F5344CB8AC3E}">
        <p14:creationId xmlns:p14="http://schemas.microsoft.com/office/powerpoint/2010/main" val="204825976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752726E-2343-44A8-A49D-1B6BB41DB649}" type="datetimeFigureOut">
              <a:rPr lang="en-US" smtClean="0"/>
              <a:t>2/13/2020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D492F2D-670C-4A31-B59B-D7A6B435D1A4}" type="slidenum">
              <a:rPr lang="en-US" smtClean="0"/>
              <a:t>‹#›</a:t>
            </a:fld>
            <a:endParaRPr lang="en-US"/>
          </a:p>
        </p:txBody>
      </p:sp>
    </p:spTree>
    <p:extLst>
      <p:ext uri="{BB962C8B-B14F-4D97-AF65-F5344CB8AC3E}">
        <p14:creationId xmlns:p14="http://schemas.microsoft.com/office/powerpoint/2010/main" val="27830552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752726E-2343-44A8-A49D-1B6BB41DB649}" type="datetimeFigureOut">
              <a:rPr lang="en-US" smtClean="0"/>
              <a:t>2/13/2020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D492F2D-670C-4A31-B59B-D7A6B435D1A4}" type="slidenum">
              <a:rPr lang="en-US" smtClean="0"/>
              <a:t>‹#›</a:t>
            </a:fld>
            <a:endParaRPr lang="en-US"/>
          </a:p>
        </p:txBody>
      </p:sp>
    </p:spTree>
    <p:extLst>
      <p:ext uri="{BB962C8B-B14F-4D97-AF65-F5344CB8AC3E}">
        <p14:creationId xmlns:p14="http://schemas.microsoft.com/office/powerpoint/2010/main" val="18636911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752726E-2343-44A8-A49D-1B6BB41DB649}" type="datetimeFigureOut">
              <a:rPr lang="en-US" smtClean="0"/>
              <a:t>2/13/2020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D492F2D-670C-4A31-B59B-D7A6B435D1A4}" type="slidenum">
              <a:rPr lang="en-US" smtClean="0"/>
              <a:t>‹#›</a:t>
            </a:fld>
            <a:endParaRPr lang="en-US"/>
          </a:p>
        </p:txBody>
      </p:sp>
    </p:spTree>
    <p:extLst>
      <p:ext uri="{BB962C8B-B14F-4D97-AF65-F5344CB8AC3E}">
        <p14:creationId xmlns:p14="http://schemas.microsoft.com/office/powerpoint/2010/main" val="17473944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752726E-2343-44A8-A49D-1B6BB41DB649}" type="datetimeFigureOut">
              <a:rPr lang="en-US" smtClean="0"/>
              <a:t>2/13/2020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D492F2D-670C-4A31-B59B-D7A6B435D1A4}" type="slidenum">
              <a:rPr lang="en-US" smtClean="0"/>
              <a:t>‹#›</a:t>
            </a:fld>
            <a:endParaRPr lang="en-US"/>
          </a:p>
        </p:txBody>
      </p:sp>
    </p:spTree>
    <p:extLst>
      <p:ext uri="{BB962C8B-B14F-4D97-AF65-F5344CB8AC3E}">
        <p14:creationId xmlns:p14="http://schemas.microsoft.com/office/powerpoint/2010/main" val="42915297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752726E-2343-44A8-A49D-1B6BB41DB649}" type="datetimeFigureOut">
              <a:rPr lang="en-US" smtClean="0"/>
              <a:t>2/13/2020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D492F2D-670C-4A31-B59B-D7A6B435D1A4}" type="slidenum">
              <a:rPr lang="en-US" smtClean="0"/>
              <a:t>‹#›</a:t>
            </a:fld>
            <a:endParaRPr lang="en-US"/>
          </a:p>
        </p:txBody>
      </p:sp>
    </p:spTree>
    <p:extLst>
      <p:ext uri="{BB962C8B-B14F-4D97-AF65-F5344CB8AC3E}">
        <p14:creationId xmlns:p14="http://schemas.microsoft.com/office/powerpoint/2010/main" val="32383383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752726E-2343-44A8-A49D-1B6BB41DB649}" type="datetimeFigureOut">
              <a:rPr lang="en-US" smtClean="0"/>
              <a:t>2/13/2020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D492F2D-670C-4A31-B59B-D7A6B435D1A4}" type="slidenum">
              <a:rPr lang="en-US" smtClean="0"/>
              <a:t>‹#›</a:t>
            </a:fld>
            <a:endParaRPr lang="en-US"/>
          </a:p>
        </p:txBody>
      </p:sp>
    </p:spTree>
    <p:extLst>
      <p:ext uri="{BB962C8B-B14F-4D97-AF65-F5344CB8AC3E}">
        <p14:creationId xmlns:p14="http://schemas.microsoft.com/office/powerpoint/2010/main" val="33812069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752726E-2343-44A8-A49D-1B6BB41DB649}" type="datetimeFigureOut">
              <a:rPr lang="en-US" smtClean="0"/>
              <a:t>2/13/2020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D492F2D-670C-4A31-B59B-D7A6B435D1A4}" type="slidenum">
              <a:rPr lang="en-US" smtClean="0"/>
              <a:t>‹#›</a:t>
            </a:fld>
            <a:endParaRPr lang="en-US"/>
          </a:p>
        </p:txBody>
      </p:sp>
    </p:spTree>
    <p:extLst>
      <p:ext uri="{BB962C8B-B14F-4D97-AF65-F5344CB8AC3E}">
        <p14:creationId xmlns:p14="http://schemas.microsoft.com/office/powerpoint/2010/main" val="19144708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752726E-2343-44A8-A49D-1B6BB41DB649}" type="datetimeFigureOut">
              <a:rPr lang="en-US" smtClean="0"/>
              <a:t>2/13/2020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D492F2D-670C-4A31-B59B-D7A6B435D1A4}" type="slidenum">
              <a:rPr lang="en-US" smtClean="0"/>
              <a:t>‹#›</a:t>
            </a:fld>
            <a:endParaRPr lang="en-US"/>
          </a:p>
        </p:txBody>
      </p:sp>
    </p:spTree>
    <p:extLst>
      <p:ext uri="{BB962C8B-B14F-4D97-AF65-F5344CB8AC3E}">
        <p14:creationId xmlns:p14="http://schemas.microsoft.com/office/powerpoint/2010/main" val="18609078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752726E-2343-44A8-A49D-1B6BB41DB649}" type="datetimeFigureOut">
              <a:rPr lang="en-US" smtClean="0"/>
              <a:t>2/13/2020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D492F2D-670C-4A31-B59B-D7A6B435D1A4}" type="slidenum">
              <a:rPr lang="en-US" smtClean="0"/>
              <a:t>‹#›</a:t>
            </a:fld>
            <a:endParaRPr lang="en-US"/>
          </a:p>
        </p:txBody>
      </p:sp>
    </p:spTree>
    <p:extLst>
      <p:ext uri="{BB962C8B-B14F-4D97-AF65-F5344CB8AC3E}">
        <p14:creationId xmlns:p14="http://schemas.microsoft.com/office/powerpoint/2010/main" val="18353183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752726E-2343-44A8-A49D-1B6BB41DB649}" type="datetimeFigureOut">
              <a:rPr lang="en-US" smtClean="0"/>
              <a:t>2/13/2020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D492F2D-670C-4A31-B59B-D7A6B435D1A4}" type="slidenum">
              <a:rPr lang="en-US" smtClean="0"/>
              <a:t>‹#›</a:t>
            </a:fld>
            <a:endParaRPr lang="en-US"/>
          </a:p>
        </p:txBody>
      </p:sp>
    </p:spTree>
    <p:extLst>
      <p:ext uri="{BB962C8B-B14F-4D97-AF65-F5344CB8AC3E}">
        <p14:creationId xmlns:p14="http://schemas.microsoft.com/office/powerpoint/2010/main" val="14943829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752726E-2343-44A8-A49D-1B6BB41DB649}" type="datetimeFigureOut">
              <a:rPr lang="en-US" smtClean="0"/>
              <a:t>2/13/2020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D492F2D-670C-4A31-B59B-D7A6B435D1A4}" type="slidenum">
              <a:rPr lang="en-US" smtClean="0"/>
              <a:t>‹#›</a:t>
            </a:fld>
            <a:endParaRPr lang="en-US"/>
          </a:p>
        </p:txBody>
      </p:sp>
    </p:spTree>
    <p:extLst>
      <p:ext uri="{BB962C8B-B14F-4D97-AF65-F5344CB8AC3E}">
        <p14:creationId xmlns:p14="http://schemas.microsoft.com/office/powerpoint/2010/main" val="38163012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752726E-2343-44A8-A49D-1B6BB41DB649}" type="datetimeFigureOut">
              <a:rPr lang="en-US" smtClean="0"/>
              <a:t>2/13/2020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D492F2D-670C-4A31-B59B-D7A6B435D1A4}" type="slidenum">
              <a:rPr lang="en-US" smtClean="0"/>
              <a:t>‹#›</a:t>
            </a:fld>
            <a:endParaRPr lang="en-US"/>
          </a:p>
        </p:txBody>
      </p:sp>
    </p:spTree>
    <p:extLst>
      <p:ext uri="{BB962C8B-B14F-4D97-AF65-F5344CB8AC3E}">
        <p14:creationId xmlns:p14="http://schemas.microsoft.com/office/powerpoint/2010/main" val="249140306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8" Type="http://schemas.openxmlformats.org/officeDocument/2006/relationships/image" Target="../media/image6.jpg"/><Relationship Id="rId3" Type="http://schemas.openxmlformats.org/officeDocument/2006/relationships/image" Target="../media/image1.jpg"/><Relationship Id="rId7" Type="http://schemas.openxmlformats.org/officeDocument/2006/relationships/image" Target="../media/image5.jpg"/><Relationship Id="rId2" Type="http://schemas.openxmlformats.org/officeDocument/2006/relationships/notesSlide" Target="../notesSlides/notesSlide6.xml"/><Relationship Id="rId1" Type="http://schemas.openxmlformats.org/officeDocument/2006/relationships/slideLayout" Target="../slideLayouts/slideLayout6.xml"/><Relationship Id="rId6" Type="http://schemas.openxmlformats.org/officeDocument/2006/relationships/image" Target="../media/image4.jpg"/><Relationship Id="rId5" Type="http://schemas.openxmlformats.org/officeDocument/2006/relationships/image" Target="../media/image3.jpeg"/><Relationship Id="rId4" Type="http://schemas.openxmlformats.org/officeDocument/2006/relationships/image" Target="../media/image2.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752600"/>
            <a:ext cx="7772400" cy="1470025"/>
          </a:xfrm>
        </p:spPr>
        <p:txBody>
          <a:bodyPr>
            <a:normAutofit/>
          </a:bodyPr>
          <a:lstStyle/>
          <a:p>
            <a:r>
              <a:rPr lang="en-US" sz="4800" b="1" dirty="0" smtClean="0"/>
              <a:t>The Word of God</a:t>
            </a:r>
            <a:endParaRPr lang="en-US" sz="4800" b="1" dirty="0"/>
          </a:p>
        </p:txBody>
      </p:sp>
      <p:sp>
        <p:nvSpPr>
          <p:cNvPr id="3" name="Subtitle 2"/>
          <p:cNvSpPr>
            <a:spLocks noGrp="1"/>
          </p:cNvSpPr>
          <p:nvPr>
            <p:ph type="subTitle" idx="1"/>
          </p:nvPr>
        </p:nvSpPr>
        <p:spPr>
          <a:xfrm>
            <a:off x="863958" y="3886200"/>
            <a:ext cx="7391400" cy="1752600"/>
          </a:xfrm>
        </p:spPr>
        <p:txBody>
          <a:bodyPr/>
          <a:lstStyle/>
          <a:p>
            <a:r>
              <a:rPr lang="en-US" dirty="0"/>
              <a:t>1 Peter 1:10-12,22-25;  2 Peter 1:16-21</a:t>
            </a:r>
          </a:p>
          <a:p>
            <a:endParaRPr lang="en-US" dirty="0"/>
          </a:p>
        </p:txBody>
      </p:sp>
    </p:spTree>
    <p:extLst>
      <p:ext uri="{BB962C8B-B14F-4D97-AF65-F5344CB8AC3E}">
        <p14:creationId xmlns:p14="http://schemas.microsoft.com/office/powerpoint/2010/main" val="145558925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792162"/>
          </a:xfrm>
        </p:spPr>
        <p:txBody>
          <a:bodyPr>
            <a:normAutofit/>
          </a:bodyPr>
          <a:lstStyle/>
          <a:p>
            <a:r>
              <a:rPr lang="en-US" b="1" u="sng" dirty="0" smtClean="0"/>
              <a:t>Real Human Experience</a:t>
            </a:r>
            <a:endParaRPr lang="en-US" b="1" u="sng" dirty="0"/>
          </a:p>
        </p:txBody>
      </p:sp>
      <p:sp>
        <p:nvSpPr>
          <p:cNvPr id="3" name="Content Placeholder 2"/>
          <p:cNvSpPr>
            <a:spLocks noGrp="1"/>
          </p:cNvSpPr>
          <p:nvPr>
            <p:ph idx="1"/>
          </p:nvPr>
        </p:nvSpPr>
        <p:spPr>
          <a:xfrm>
            <a:off x="533400" y="1493837"/>
            <a:ext cx="8001000" cy="4830763"/>
          </a:xfrm>
        </p:spPr>
        <p:txBody>
          <a:bodyPr/>
          <a:lstStyle/>
          <a:p>
            <a:r>
              <a:rPr lang="en-US" b="1" dirty="0" smtClean="0"/>
              <a:t>Genesis 12:2,12,13 </a:t>
            </a:r>
            <a:r>
              <a:rPr lang="en-US" dirty="0" smtClean="0"/>
              <a:t> &gt; Abraham lies</a:t>
            </a:r>
          </a:p>
          <a:p>
            <a:endParaRPr lang="en-US" dirty="0" smtClean="0"/>
          </a:p>
          <a:p>
            <a:r>
              <a:rPr lang="en-US" b="1" dirty="0" smtClean="0"/>
              <a:t>Mark 14:69-71 </a:t>
            </a:r>
            <a:r>
              <a:rPr lang="en-US" dirty="0" smtClean="0"/>
              <a:t> &gt; Peter denies</a:t>
            </a:r>
          </a:p>
          <a:p>
            <a:endParaRPr lang="en-US" dirty="0"/>
          </a:p>
          <a:p>
            <a:r>
              <a:rPr lang="en-US" b="1" dirty="0" smtClean="0"/>
              <a:t>Romans 3:23 </a:t>
            </a:r>
            <a:r>
              <a:rPr lang="en-US" dirty="0" smtClean="0"/>
              <a:t> &gt; Everyone sins</a:t>
            </a:r>
          </a:p>
        </p:txBody>
      </p:sp>
    </p:spTree>
    <p:extLst>
      <p:ext uri="{BB962C8B-B14F-4D97-AF65-F5344CB8AC3E}">
        <p14:creationId xmlns:p14="http://schemas.microsoft.com/office/powerpoint/2010/main" val="41196683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ipe(left)">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wipe(left)">
                                      <p:cBhvr>
                                        <p:cTn id="1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1143000"/>
          </a:xfrm>
        </p:spPr>
        <p:txBody>
          <a:bodyPr>
            <a:normAutofit/>
          </a:bodyPr>
          <a:lstStyle/>
          <a:p>
            <a:r>
              <a:rPr lang="en-US" b="1" u="sng" dirty="0"/>
              <a:t>The </a:t>
            </a:r>
            <a:r>
              <a:rPr lang="en-US" b="1" u="sng" dirty="0" smtClean="0"/>
              <a:t>Problem and the Solution</a:t>
            </a:r>
            <a:endParaRPr lang="en-US" b="1" u="sng" dirty="0"/>
          </a:p>
        </p:txBody>
      </p:sp>
      <p:sp>
        <p:nvSpPr>
          <p:cNvPr id="3" name="Content Placeholder 2"/>
          <p:cNvSpPr>
            <a:spLocks noGrp="1"/>
          </p:cNvSpPr>
          <p:nvPr>
            <p:ph idx="1"/>
          </p:nvPr>
        </p:nvSpPr>
        <p:spPr>
          <a:xfrm>
            <a:off x="152400" y="1219200"/>
            <a:ext cx="8534400" cy="5486400"/>
          </a:xfrm>
        </p:spPr>
        <p:txBody>
          <a:bodyPr>
            <a:normAutofit/>
          </a:bodyPr>
          <a:lstStyle/>
          <a:p>
            <a:pPr lvl="1">
              <a:spcBef>
                <a:spcPts val="1200"/>
              </a:spcBef>
              <a:spcAft>
                <a:spcPts val="600"/>
              </a:spcAft>
              <a:buFont typeface="Wingdings" panose="05000000000000000000" pitchFamily="2" charset="2"/>
              <a:buChar char="Ø"/>
            </a:pPr>
            <a:r>
              <a:rPr lang="en-US" sz="3600" b="1" dirty="0" smtClean="0"/>
              <a:t> Jeremiah 9:23,24; Isaiah 43:7  </a:t>
            </a:r>
            <a:r>
              <a:rPr lang="en-US" sz="3600" dirty="0" smtClean="0"/>
              <a:t>Why we exist</a:t>
            </a:r>
          </a:p>
          <a:p>
            <a:pPr lvl="1">
              <a:spcBef>
                <a:spcPts val="1200"/>
              </a:spcBef>
              <a:spcAft>
                <a:spcPts val="600"/>
              </a:spcAft>
              <a:buFont typeface="Wingdings" panose="05000000000000000000" pitchFamily="2" charset="2"/>
              <a:buChar char="Ø"/>
            </a:pPr>
            <a:r>
              <a:rPr lang="en-US" sz="3600" b="1" dirty="0" smtClean="0"/>
              <a:t> Isaiah 59:2; Romans 3:23  </a:t>
            </a:r>
            <a:r>
              <a:rPr lang="en-US" sz="3600" dirty="0" smtClean="0"/>
              <a:t>The problem of man</a:t>
            </a:r>
          </a:p>
          <a:p>
            <a:pPr lvl="1">
              <a:spcBef>
                <a:spcPts val="1200"/>
              </a:spcBef>
              <a:spcAft>
                <a:spcPts val="600"/>
              </a:spcAft>
              <a:buFont typeface="Wingdings" panose="05000000000000000000" pitchFamily="2" charset="2"/>
              <a:buChar char="Ø"/>
            </a:pPr>
            <a:r>
              <a:rPr lang="en-US" sz="3600" b="1" dirty="0" smtClean="0"/>
              <a:t> Romans 10:17; John 3:16  </a:t>
            </a:r>
            <a:r>
              <a:rPr lang="en-US" sz="3600" dirty="0" smtClean="0"/>
              <a:t>The only solution for man</a:t>
            </a:r>
          </a:p>
          <a:p>
            <a:pPr lvl="1">
              <a:spcBef>
                <a:spcPts val="1200"/>
              </a:spcBef>
              <a:spcAft>
                <a:spcPts val="600"/>
              </a:spcAft>
              <a:buFont typeface="Wingdings" panose="05000000000000000000" pitchFamily="2" charset="2"/>
              <a:buChar char="Ø"/>
            </a:pPr>
            <a:endParaRPr lang="en-US" sz="3600" dirty="0"/>
          </a:p>
        </p:txBody>
      </p:sp>
    </p:spTree>
    <p:extLst>
      <p:ext uri="{BB962C8B-B14F-4D97-AF65-F5344CB8AC3E}">
        <p14:creationId xmlns:p14="http://schemas.microsoft.com/office/powerpoint/2010/main" val="7942141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68362"/>
          </a:xfrm>
        </p:spPr>
        <p:txBody>
          <a:bodyPr/>
          <a:lstStyle/>
          <a:p>
            <a:r>
              <a:rPr lang="en-US" b="1" u="sng" dirty="0" smtClean="0"/>
              <a:t>About the Bible</a:t>
            </a:r>
            <a:endParaRPr lang="en-US" b="1" u="sng" dirty="0"/>
          </a:p>
        </p:txBody>
      </p:sp>
      <p:sp>
        <p:nvSpPr>
          <p:cNvPr id="3" name="Content Placeholder 2"/>
          <p:cNvSpPr>
            <a:spLocks noGrp="1"/>
          </p:cNvSpPr>
          <p:nvPr>
            <p:ph idx="1"/>
          </p:nvPr>
        </p:nvSpPr>
        <p:spPr>
          <a:xfrm>
            <a:off x="228600" y="914400"/>
            <a:ext cx="8686800" cy="5791200"/>
          </a:xfrm>
        </p:spPr>
        <p:txBody>
          <a:bodyPr>
            <a:normAutofit/>
          </a:bodyPr>
          <a:lstStyle/>
          <a:p>
            <a:r>
              <a:rPr lang="en-US" b="1" dirty="0" smtClean="0"/>
              <a:t>The Mystery (1 </a:t>
            </a:r>
            <a:r>
              <a:rPr lang="en-US" b="1" dirty="0"/>
              <a:t>Peter </a:t>
            </a:r>
            <a:r>
              <a:rPr lang="en-US" b="1" dirty="0" smtClean="0"/>
              <a:t>1:10-11). </a:t>
            </a:r>
            <a:r>
              <a:rPr lang="en-US" dirty="0" smtClean="0"/>
              <a:t> The </a:t>
            </a:r>
            <a:r>
              <a:rPr lang="en-US" dirty="0"/>
              <a:t>Old Testament </a:t>
            </a:r>
            <a:r>
              <a:rPr lang="en-US" dirty="0" smtClean="0"/>
              <a:t>has glorious </a:t>
            </a:r>
            <a:r>
              <a:rPr lang="en-US" dirty="0"/>
              <a:t>prophecies about the </a:t>
            </a:r>
            <a:r>
              <a:rPr lang="en-US" dirty="0" smtClean="0"/>
              <a:t>Savior, but also prophecies </a:t>
            </a:r>
            <a:r>
              <a:rPr lang="en-US" dirty="0"/>
              <a:t>about His suffering. </a:t>
            </a:r>
            <a:r>
              <a:rPr lang="en-US" b="1" dirty="0" smtClean="0"/>
              <a:t>Isaiah 53:7-9, 10-12</a:t>
            </a:r>
          </a:p>
          <a:p>
            <a:r>
              <a:rPr lang="en-US" b="1" dirty="0" smtClean="0"/>
              <a:t>Revealed (1 </a:t>
            </a:r>
            <a:r>
              <a:rPr lang="en-US" b="1" dirty="0"/>
              <a:t>Peter </a:t>
            </a:r>
            <a:r>
              <a:rPr lang="en-US" b="1" dirty="0" smtClean="0"/>
              <a:t>1:12). </a:t>
            </a:r>
            <a:r>
              <a:rPr lang="en-US" dirty="0" smtClean="0"/>
              <a:t>The </a:t>
            </a:r>
            <a:r>
              <a:rPr lang="en-US" dirty="0"/>
              <a:t>mystery </a:t>
            </a:r>
            <a:r>
              <a:rPr lang="en-US" dirty="0" smtClean="0"/>
              <a:t>revealed </a:t>
            </a:r>
            <a:r>
              <a:rPr lang="en-US" dirty="0"/>
              <a:t>in the death and resurrection of Jesus </a:t>
            </a:r>
            <a:r>
              <a:rPr lang="en-US" dirty="0" smtClean="0"/>
              <a:t>Christ.</a:t>
            </a:r>
          </a:p>
          <a:p>
            <a:r>
              <a:rPr lang="en-US" b="1" dirty="0" smtClean="0"/>
              <a:t>Born Again (1 Peter 2:22-23)</a:t>
            </a:r>
            <a:r>
              <a:rPr lang="en-US" dirty="0" smtClean="0"/>
              <a:t>.  How? By the living and </a:t>
            </a:r>
            <a:r>
              <a:rPr lang="en-US" dirty="0" smtClean="0"/>
              <a:t>eternal Word of God.</a:t>
            </a:r>
            <a:endParaRPr lang="en-US" dirty="0" smtClean="0"/>
          </a:p>
          <a:p>
            <a:r>
              <a:rPr lang="en-US" b="1" dirty="0" smtClean="0"/>
              <a:t>Eternally True (1 </a:t>
            </a:r>
            <a:r>
              <a:rPr lang="en-US" b="1" dirty="0"/>
              <a:t>Peter </a:t>
            </a:r>
            <a:r>
              <a:rPr lang="en-US" b="1" dirty="0" smtClean="0"/>
              <a:t>1:24-25). </a:t>
            </a:r>
            <a:r>
              <a:rPr lang="en-US" dirty="0" smtClean="0"/>
              <a:t>People come </a:t>
            </a:r>
            <a:r>
              <a:rPr lang="en-US" dirty="0"/>
              <a:t>and go, but the Bible does not change. </a:t>
            </a:r>
          </a:p>
        </p:txBody>
      </p:sp>
    </p:spTree>
    <p:extLst>
      <p:ext uri="{BB962C8B-B14F-4D97-AF65-F5344CB8AC3E}">
        <p14:creationId xmlns:p14="http://schemas.microsoft.com/office/powerpoint/2010/main" val="12272265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68362"/>
          </a:xfrm>
        </p:spPr>
        <p:txBody>
          <a:bodyPr/>
          <a:lstStyle/>
          <a:p>
            <a:r>
              <a:rPr lang="en-US" b="1" u="sng" dirty="0" smtClean="0"/>
              <a:t>How to Think About the Bible</a:t>
            </a:r>
            <a:endParaRPr lang="en-US" b="1" u="sng" dirty="0"/>
          </a:p>
        </p:txBody>
      </p:sp>
      <p:sp>
        <p:nvSpPr>
          <p:cNvPr id="3" name="Content Placeholder 2"/>
          <p:cNvSpPr>
            <a:spLocks noGrp="1"/>
          </p:cNvSpPr>
          <p:nvPr>
            <p:ph idx="1"/>
          </p:nvPr>
        </p:nvSpPr>
        <p:spPr>
          <a:xfrm>
            <a:off x="228600" y="914400"/>
            <a:ext cx="8686800" cy="5791200"/>
          </a:xfrm>
        </p:spPr>
        <p:txBody>
          <a:bodyPr>
            <a:normAutofit/>
          </a:bodyPr>
          <a:lstStyle/>
          <a:p>
            <a:pPr>
              <a:spcAft>
                <a:spcPts val="1200"/>
              </a:spcAft>
            </a:pPr>
            <a:r>
              <a:rPr lang="en-US" b="1" dirty="0" smtClean="0"/>
              <a:t>Psalm 119:105 – </a:t>
            </a:r>
            <a:r>
              <a:rPr lang="en-US" dirty="0" smtClean="0"/>
              <a:t>It </a:t>
            </a:r>
            <a:r>
              <a:rPr lang="en-US" dirty="0" smtClean="0"/>
              <a:t>directs us</a:t>
            </a:r>
            <a:endParaRPr lang="en-US" dirty="0" smtClean="0"/>
          </a:p>
          <a:p>
            <a:pPr>
              <a:spcAft>
                <a:spcPts val="1200"/>
              </a:spcAft>
            </a:pPr>
            <a:r>
              <a:rPr lang="en-US" b="1" dirty="0" smtClean="0"/>
              <a:t>2 </a:t>
            </a:r>
            <a:r>
              <a:rPr lang="en-US" b="1" dirty="0"/>
              <a:t>Timothy </a:t>
            </a:r>
            <a:r>
              <a:rPr lang="en-US" b="1" dirty="0" smtClean="0"/>
              <a:t>3:16-17 – </a:t>
            </a:r>
            <a:r>
              <a:rPr lang="en-US" dirty="0" smtClean="0"/>
              <a:t>It </a:t>
            </a:r>
            <a:r>
              <a:rPr lang="en-US" dirty="0" smtClean="0"/>
              <a:t>equips </a:t>
            </a:r>
            <a:r>
              <a:rPr lang="en-US" dirty="0" smtClean="0"/>
              <a:t>us for </a:t>
            </a:r>
            <a:r>
              <a:rPr lang="en-US" dirty="0" smtClean="0"/>
              <a:t>service </a:t>
            </a:r>
            <a:endParaRPr lang="en-US" b="1" dirty="0" smtClean="0"/>
          </a:p>
          <a:p>
            <a:pPr>
              <a:spcAft>
                <a:spcPts val="1200"/>
              </a:spcAft>
            </a:pPr>
            <a:r>
              <a:rPr lang="en-US" b="1" dirty="0" smtClean="0"/>
              <a:t>Jeremiah 15:16 – </a:t>
            </a:r>
            <a:r>
              <a:rPr lang="en-US" dirty="0" smtClean="0"/>
              <a:t>It is our spiritual food</a:t>
            </a:r>
          </a:p>
          <a:p>
            <a:pPr>
              <a:spcAft>
                <a:spcPts val="1200"/>
              </a:spcAft>
            </a:pPr>
            <a:r>
              <a:rPr lang="en-US" b="1" dirty="0" smtClean="0"/>
              <a:t>Psalm 119:9-11 – </a:t>
            </a:r>
            <a:r>
              <a:rPr lang="en-US" dirty="0" smtClean="0"/>
              <a:t>It keeps </a:t>
            </a:r>
            <a:r>
              <a:rPr lang="en-US" dirty="0"/>
              <a:t>us </a:t>
            </a:r>
            <a:r>
              <a:rPr lang="en-US" dirty="0" smtClean="0"/>
              <a:t>clean (pure)</a:t>
            </a:r>
            <a:endParaRPr lang="en-US" dirty="0" smtClean="0"/>
          </a:p>
          <a:p>
            <a:pPr>
              <a:spcAft>
                <a:spcPts val="1200"/>
              </a:spcAft>
            </a:pPr>
            <a:r>
              <a:rPr lang="en-US" b="1" dirty="0" smtClean="0"/>
              <a:t>2 Peter 1:16-21 – </a:t>
            </a:r>
            <a:r>
              <a:rPr lang="en-US" dirty="0" smtClean="0"/>
              <a:t>It is completely trustworthy, much more than personal experiences (compare </a:t>
            </a:r>
            <a:r>
              <a:rPr lang="en-US" dirty="0"/>
              <a:t>with </a:t>
            </a:r>
            <a:r>
              <a:rPr lang="en-US" dirty="0" smtClean="0"/>
              <a:t>Matthew 17:1-9). </a:t>
            </a:r>
            <a:r>
              <a:rPr lang="en-US" dirty="0" smtClean="0"/>
              <a:t> It is our Rock</a:t>
            </a:r>
            <a:endParaRPr lang="en-US" dirty="0" smtClean="0"/>
          </a:p>
          <a:p>
            <a:pPr>
              <a:spcAft>
                <a:spcPts val="1200"/>
              </a:spcAft>
            </a:pPr>
            <a:r>
              <a:rPr lang="en-US" b="1" dirty="0" smtClean="0"/>
              <a:t>Deuteronomy 32:47 – </a:t>
            </a:r>
            <a:r>
              <a:rPr lang="en-US" dirty="0" smtClean="0"/>
              <a:t>It is our Life! </a:t>
            </a:r>
          </a:p>
          <a:p>
            <a:pPr>
              <a:spcAft>
                <a:spcPts val="1200"/>
              </a:spcAft>
            </a:pPr>
            <a:endParaRPr lang="en-US" dirty="0"/>
          </a:p>
        </p:txBody>
      </p:sp>
    </p:spTree>
    <p:extLst>
      <p:ext uri="{BB962C8B-B14F-4D97-AF65-F5344CB8AC3E}">
        <p14:creationId xmlns:p14="http://schemas.microsoft.com/office/powerpoint/2010/main" val="38197342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left)">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left)">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68362"/>
          </a:xfrm>
        </p:spPr>
        <p:txBody>
          <a:bodyPr>
            <a:normAutofit/>
          </a:bodyPr>
          <a:lstStyle/>
          <a:p>
            <a:r>
              <a:rPr lang="en-US" b="1" u="sng" dirty="0" smtClean="0"/>
              <a:t>What to do with the Bible</a:t>
            </a:r>
            <a:endParaRPr lang="en-US" b="1" u="sng" dirty="0"/>
          </a:p>
        </p:txBody>
      </p:sp>
      <p:sp>
        <p:nvSpPr>
          <p:cNvPr id="3" name="Content Placeholder 2"/>
          <p:cNvSpPr>
            <a:spLocks noGrp="1"/>
          </p:cNvSpPr>
          <p:nvPr>
            <p:ph idx="1"/>
          </p:nvPr>
        </p:nvSpPr>
        <p:spPr>
          <a:xfrm>
            <a:off x="228600" y="914400"/>
            <a:ext cx="8686800" cy="5791200"/>
          </a:xfrm>
        </p:spPr>
        <p:txBody>
          <a:bodyPr>
            <a:normAutofit fontScale="92500" lnSpcReduction="20000"/>
          </a:bodyPr>
          <a:lstStyle/>
          <a:p>
            <a:r>
              <a:rPr lang="en-US" u="sng" dirty="0" smtClean="0">
                <a:effectLst/>
              </a:rPr>
              <a:t>Pray</a:t>
            </a:r>
            <a:r>
              <a:rPr lang="en-US" dirty="0" smtClean="0">
                <a:effectLst/>
              </a:rPr>
              <a:t> (knees) – Ask God to give you a deep understanding (</a:t>
            </a:r>
            <a:r>
              <a:rPr lang="en-US" b="1" dirty="0" smtClean="0">
                <a:effectLst/>
              </a:rPr>
              <a:t>Psalm 119:33-37</a:t>
            </a:r>
            <a:r>
              <a:rPr lang="en-US" dirty="0" smtClean="0">
                <a:effectLst/>
              </a:rPr>
              <a:t>).</a:t>
            </a:r>
          </a:p>
          <a:p>
            <a:r>
              <a:rPr lang="en-US" u="sng" dirty="0" smtClean="0">
                <a:effectLst/>
              </a:rPr>
              <a:t>Hear</a:t>
            </a:r>
            <a:r>
              <a:rPr lang="en-US" dirty="0" smtClean="0">
                <a:effectLst/>
              </a:rPr>
              <a:t> (mouth) </a:t>
            </a:r>
            <a:r>
              <a:rPr lang="en-US" dirty="0" smtClean="0">
                <a:effectLst/>
              </a:rPr>
              <a:t>– Read the Bible often, aloud if possible (</a:t>
            </a:r>
            <a:r>
              <a:rPr lang="en-US" b="1" dirty="0" smtClean="0">
                <a:effectLst/>
              </a:rPr>
              <a:t>1 Timothy 4:13</a:t>
            </a:r>
            <a:r>
              <a:rPr lang="en-US" dirty="0" smtClean="0">
                <a:effectLst/>
              </a:rPr>
              <a:t>)</a:t>
            </a:r>
          </a:p>
          <a:p>
            <a:r>
              <a:rPr lang="en-US" u="sng" dirty="0" smtClean="0">
                <a:effectLst/>
              </a:rPr>
              <a:t>Memorize</a:t>
            </a:r>
            <a:r>
              <a:rPr lang="en-US" dirty="0" smtClean="0">
                <a:effectLst/>
              </a:rPr>
              <a:t> (head) – Write a meaningful verse on a notecard and carry it in your pocket, reviewing it regularly. (</a:t>
            </a:r>
            <a:r>
              <a:rPr lang="en-US" b="1" dirty="0" smtClean="0">
                <a:effectLst/>
              </a:rPr>
              <a:t>Psalm 119:9,11)</a:t>
            </a:r>
            <a:endParaRPr lang="en-US" dirty="0" smtClean="0">
              <a:effectLst/>
            </a:endParaRPr>
          </a:p>
          <a:p>
            <a:r>
              <a:rPr lang="en-US" u="sng" dirty="0" smtClean="0">
                <a:effectLst/>
              </a:rPr>
              <a:t>Meditate</a:t>
            </a:r>
            <a:r>
              <a:rPr lang="en-US" dirty="0" smtClean="0">
                <a:effectLst/>
              </a:rPr>
              <a:t> (heart) – Be sure that the Word of God is a healthy part of your “information diet.”  (</a:t>
            </a:r>
            <a:r>
              <a:rPr lang="en-US" b="1" dirty="0" smtClean="0">
                <a:effectLst/>
              </a:rPr>
              <a:t>Psalm 1:1-3; Joshua 1:8)</a:t>
            </a:r>
            <a:r>
              <a:rPr lang="en-US" dirty="0" smtClean="0">
                <a:effectLst/>
              </a:rPr>
              <a:t>.  </a:t>
            </a:r>
          </a:p>
          <a:p>
            <a:r>
              <a:rPr lang="en-US" u="sng" dirty="0" smtClean="0">
                <a:effectLst/>
              </a:rPr>
              <a:t>Obey</a:t>
            </a:r>
            <a:r>
              <a:rPr lang="en-US" dirty="0" smtClean="0">
                <a:effectLst/>
              </a:rPr>
              <a:t> (hands) – apply what you learn to your daily life </a:t>
            </a:r>
            <a:r>
              <a:rPr lang="en-US" dirty="0" smtClean="0">
                <a:effectLst/>
              </a:rPr>
              <a:t>(</a:t>
            </a:r>
            <a:r>
              <a:rPr lang="en-US" b="1" dirty="0" smtClean="0">
                <a:effectLst/>
              </a:rPr>
              <a:t>James 1:22</a:t>
            </a:r>
            <a:r>
              <a:rPr lang="en-US" dirty="0" smtClean="0">
                <a:effectLst/>
              </a:rPr>
              <a:t>).  Don’t just put information into your head and expect your life to change.</a:t>
            </a:r>
          </a:p>
        </p:txBody>
      </p:sp>
    </p:spTree>
    <p:extLst>
      <p:ext uri="{BB962C8B-B14F-4D97-AF65-F5344CB8AC3E}">
        <p14:creationId xmlns:p14="http://schemas.microsoft.com/office/powerpoint/2010/main" val="11275672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left)">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68362"/>
          </a:xfrm>
        </p:spPr>
        <p:txBody>
          <a:bodyPr>
            <a:normAutofit/>
          </a:bodyPr>
          <a:lstStyle/>
          <a:p>
            <a:r>
              <a:rPr lang="en-US" b="1" u="sng" dirty="0" smtClean="0"/>
              <a:t>What to do with the Bible</a:t>
            </a:r>
            <a:endParaRPr lang="en-US" b="1" u="sng" dirty="0"/>
          </a:p>
        </p:txBody>
      </p:sp>
      <p:sp>
        <p:nvSpPr>
          <p:cNvPr id="3" name="Content Placeholder 2"/>
          <p:cNvSpPr>
            <a:spLocks noGrp="1"/>
          </p:cNvSpPr>
          <p:nvPr>
            <p:ph idx="1"/>
          </p:nvPr>
        </p:nvSpPr>
        <p:spPr>
          <a:xfrm>
            <a:off x="228600" y="914400"/>
            <a:ext cx="8686800" cy="5791200"/>
          </a:xfrm>
        </p:spPr>
        <p:txBody>
          <a:bodyPr>
            <a:normAutofit fontScale="92500" lnSpcReduction="20000"/>
          </a:bodyPr>
          <a:lstStyle/>
          <a:p>
            <a:r>
              <a:rPr lang="en-US" b="1" dirty="0" smtClean="0">
                <a:effectLst/>
              </a:rPr>
              <a:t>Confidence</a:t>
            </a:r>
            <a:r>
              <a:rPr lang="en-US" dirty="0" smtClean="0">
                <a:effectLst/>
              </a:rPr>
              <a:t> – cultures change, but the Bible does not.  Do not trust culture to help you understand the Bible – trust the Bible to help you understand culture. </a:t>
            </a:r>
          </a:p>
          <a:p>
            <a:r>
              <a:rPr lang="en-US" b="1" dirty="0" smtClean="0">
                <a:effectLst/>
              </a:rPr>
              <a:t>Research</a:t>
            </a:r>
            <a:r>
              <a:rPr lang="en-US" dirty="0" smtClean="0">
                <a:effectLst/>
              </a:rPr>
              <a:t> – when you don’t understand something, write it down and seek help from </a:t>
            </a:r>
            <a:r>
              <a:rPr lang="en-US" dirty="0" smtClean="0">
                <a:effectLst/>
              </a:rPr>
              <a:t>friends and good books. </a:t>
            </a:r>
            <a:r>
              <a:rPr lang="en-US" dirty="0" smtClean="0">
                <a:effectLst/>
              </a:rPr>
              <a:t>Like mining for gold, the deeper you dig, the more treasure you will find.</a:t>
            </a:r>
          </a:p>
          <a:p>
            <a:r>
              <a:rPr lang="en-US" b="1" dirty="0" smtClean="0">
                <a:effectLst/>
              </a:rPr>
              <a:t>Context </a:t>
            </a:r>
            <a:r>
              <a:rPr lang="en-US" dirty="0" smtClean="0">
                <a:effectLst/>
              </a:rPr>
              <a:t>– do not take verses out of context, but read the entire passage.  </a:t>
            </a:r>
          </a:p>
          <a:p>
            <a:r>
              <a:rPr lang="en-US" b="1" dirty="0" smtClean="0">
                <a:effectLst/>
              </a:rPr>
              <a:t>Compare</a:t>
            </a:r>
            <a:r>
              <a:rPr lang="en-US" dirty="0" smtClean="0">
                <a:effectLst/>
              </a:rPr>
              <a:t> – look at parallel passages to understand the full meaning of the message.</a:t>
            </a:r>
          </a:p>
          <a:p>
            <a:r>
              <a:rPr lang="en-US" b="1" dirty="0" smtClean="0">
                <a:effectLst/>
              </a:rPr>
              <a:t>Consistent </a:t>
            </a:r>
            <a:r>
              <a:rPr lang="en-US" dirty="0" smtClean="0">
                <a:effectLst/>
              </a:rPr>
              <a:t>– set aside a regular time to read and guard it from distraction.  </a:t>
            </a:r>
            <a:endParaRPr lang="en-US" dirty="0"/>
          </a:p>
        </p:txBody>
      </p:sp>
    </p:spTree>
    <p:extLst>
      <p:ext uri="{BB962C8B-B14F-4D97-AF65-F5344CB8AC3E}">
        <p14:creationId xmlns:p14="http://schemas.microsoft.com/office/powerpoint/2010/main" val="23433502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left)">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68362"/>
          </a:xfrm>
        </p:spPr>
        <p:txBody>
          <a:bodyPr>
            <a:normAutofit/>
          </a:bodyPr>
          <a:lstStyle/>
          <a:p>
            <a:r>
              <a:rPr lang="en-US" b="1" u="sng" dirty="0" smtClean="0"/>
              <a:t>What Next?</a:t>
            </a:r>
            <a:endParaRPr lang="en-US" b="1" u="sng" dirty="0"/>
          </a:p>
        </p:txBody>
      </p:sp>
      <p:sp>
        <p:nvSpPr>
          <p:cNvPr id="3" name="Content Placeholder 2"/>
          <p:cNvSpPr>
            <a:spLocks noGrp="1"/>
          </p:cNvSpPr>
          <p:nvPr>
            <p:ph idx="1"/>
          </p:nvPr>
        </p:nvSpPr>
        <p:spPr>
          <a:xfrm>
            <a:off x="228600" y="914400"/>
            <a:ext cx="8686800" cy="5791200"/>
          </a:xfrm>
        </p:spPr>
        <p:txBody>
          <a:bodyPr>
            <a:normAutofit fontScale="92500" lnSpcReduction="20000"/>
          </a:bodyPr>
          <a:lstStyle/>
          <a:p>
            <a:r>
              <a:rPr lang="en-US" b="1" dirty="0" smtClean="0">
                <a:effectLst/>
              </a:rPr>
              <a:t>Do it!  </a:t>
            </a:r>
            <a:r>
              <a:rPr lang="en-US" dirty="0" smtClean="0">
                <a:effectLst/>
              </a:rPr>
              <a:t>Choose </a:t>
            </a:r>
            <a:r>
              <a:rPr lang="en-US" dirty="0" smtClean="0"/>
              <a:t>a reading method </a:t>
            </a:r>
            <a:r>
              <a:rPr lang="en-US" dirty="0" smtClean="0">
                <a:effectLst/>
              </a:rPr>
              <a:t>that you enjoy and that works best for you during each season of life.  Read it slowly and deeply, not like a school assignment that must be </a:t>
            </a:r>
            <a:r>
              <a:rPr lang="en-US" dirty="0" smtClean="0">
                <a:effectLst/>
              </a:rPr>
              <a:t>completed </a:t>
            </a:r>
            <a:r>
              <a:rPr lang="en-US" b="1" dirty="0" smtClean="0">
                <a:effectLst/>
              </a:rPr>
              <a:t>(John 5:39).</a:t>
            </a:r>
          </a:p>
          <a:p>
            <a:r>
              <a:rPr lang="en-US" b="1" dirty="0" smtClean="0">
                <a:effectLst/>
              </a:rPr>
              <a:t>Focus </a:t>
            </a:r>
            <a:r>
              <a:rPr lang="en-US" b="1" dirty="0" smtClean="0">
                <a:effectLst/>
              </a:rPr>
              <a:t>on Relationship</a:t>
            </a:r>
            <a:r>
              <a:rPr lang="en-US" dirty="0" smtClean="0">
                <a:effectLst/>
              </a:rPr>
              <a:t>.  As a young Christian, focus on the primary places which deal with your new relationship with your Heavenly Father.  Start with the Gospel of </a:t>
            </a:r>
            <a:r>
              <a:rPr lang="en-US" dirty="0" smtClean="0">
                <a:effectLst/>
              </a:rPr>
              <a:t>John and other New Testament books.</a:t>
            </a:r>
            <a:endParaRPr lang="en-US" dirty="0" smtClean="0">
              <a:effectLst/>
            </a:endParaRPr>
          </a:p>
          <a:p>
            <a:r>
              <a:rPr lang="en-US" dirty="0" smtClean="0">
                <a:effectLst/>
              </a:rPr>
              <a:t>Read a </a:t>
            </a:r>
            <a:r>
              <a:rPr lang="en-US" dirty="0" smtClean="0">
                <a:effectLst/>
              </a:rPr>
              <a:t>chapter </a:t>
            </a:r>
            <a:r>
              <a:rPr lang="en-US" dirty="0" smtClean="0">
                <a:effectLst/>
              </a:rPr>
              <a:t>carefully and then </a:t>
            </a:r>
            <a:r>
              <a:rPr lang="en-US" b="1" dirty="0" smtClean="0">
                <a:effectLst/>
              </a:rPr>
              <a:t>underline</a:t>
            </a:r>
            <a:r>
              <a:rPr lang="en-US" dirty="0" smtClean="0">
                <a:effectLst/>
              </a:rPr>
              <a:t> a verse that you find to be particularly </a:t>
            </a:r>
            <a:r>
              <a:rPr lang="en-US" dirty="0" smtClean="0">
                <a:effectLst/>
              </a:rPr>
              <a:t>meaningful.  Think about it throughout </a:t>
            </a:r>
            <a:r>
              <a:rPr lang="en-US" dirty="0" smtClean="0">
                <a:effectLst/>
              </a:rPr>
              <a:t>the day.</a:t>
            </a:r>
          </a:p>
          <a:p>
            <a:r>
              <a:rPr lang="en-US" dirty="0" smtClean="0">
                <a:effectLst/>
              </a:rPr>
              <a:t>You can also use </a:t>
            </a:r>
            <a:r>
              <a:rPr lang="en-US" dirty="0" smtClean="0">
                <a:effectLst/>
              </a:rPr>
              <a:t>a </a:t>
            </a:r>
            <a:r>
              <a:rPr lang="en-US" b="1" dirty="0" smtClean="0">
                <a:effectLst/>
              </a:rPr>
              <a:t>devotional guide </a:t>
            </a:r>
            <a:r>
              <a:rPr lang="en-US" dirty="0" smtClean="0">
                <a:effectLst/>
              </a:rPr>
              <a:t>that points you to a scripture and helps you think deeply about the passage.</a:t>
            </a:r>
            <a:endParaRPr lang="en-US" dirty="0">
              <a:effectLst/>
            </a:endParaRPr>
          </a:p>
        </p:txBody>
      </p:sp>
    </p:spTree>
    <p:extLst>
      <p:ext uri="{BB962C8B-B14F-4D97-AF65-F5344CB8AC3E}">
        <p14:creationId xmlns:p14="http://schemas.microsoft.com/office/powerpoint/2010/main" val="30036337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944562"/>
          </a:xfrm>
        </p:spPr>
        <p:txBody>
          <a:bodyPr/>
          <a:lstStyle/>
          <a:p>
            <a:r>
              <a:rPr lang="en-US" b="1" u="sng" dirty="0" smtClean="0"/>
              <a:t>Bold Claims of the Bible</a:t>
            </a:r>
            <a:endParaRPr lang="en-US" b="1" u="sng" dirty="0"/>
          </a:p>
        </p:txBody>
      </p:sp>
      <p:sp>
        <p:nvSpPr>
          <p:cNvPr id="3" name="Content Placeholder 2"/>
          <p:cNvSpPr>
            <a:spLocks noGrp="1"/>
          </p:cNvSpPr>
          <p:nvPr>
            <p:ph idx="1"/>
          </p:nvPr>
        </p:nvSpPr>
        <p:spPr>
          <a:xfrm>
            <a:off x="228600" y="1143000"/>
            <a:ext cx="8686800" cy="5334000"/>
          </a:xfrm>
        </p:spPr>
        <p:txBody>
          <a:bodyPr>
            <a:normAutofit/>
          </a:bodyPr>
          <a:lstStyle/>
          <a:p>
            <a:r>
              <a:rPr lang="en-US" b="1" dirty="0" smtClean="0"/>
              <a:t>2 </a:t>
            </a:r>
            <a:r>
              <a:rPr lang="en-US" b="1" dirty="0"/>
              <a:t>Peter 1:20,21  </a:t>
            </a:r>
            <a:r>
              <a:rPr lang="en-US" dirty="0" smtClean="0"/>
              <a:t>Not just a book written by men, but words spoken by God </a:t>
            </a:r>
          </a:p>
          <a:p>
            <a:r>
              <a:rPr lang="en-US" b="1" dirty="0" smtClean="0"/>
              <a:t>Isaiah 40:8  </a:t>
            </a:r>
            <a:r>
              <a:rPr lang="en-US" dirty="0" smtClean="0"/>
              <a:t>Words are eternally important</a:t>
            </a:r>
          </a:p>
          <a:p>
            <a:r>
              <a:rPr lang="en-US" sz="3200" b="1" dirty="0" smtClean="0"/>
              <a:t>Hebrews </a:t>
            </a:r>
            <a:r>
              <a:rPr lang="en-US" sz="3200" b="1" dirty="0"/>
              <a:t>4:12  </a:t>
            </a:r>
            <a:r>
              <a:rPr lang="en-US" sz="3200" dirty="0" smtClean="0"/>
              <a:t>It is </a:t>
            </a:r>
            <a:r>
              <a:rPr lang="en-US" sz="3200" dirty="0"/>
              <a:t>a personal message to each of </a:t>
            </a:r>
            <a:r>
              <a:rPr lang="en-US" sz="3200" dirty="0" smtClean="0"/>
              <a:t>us</a:t>
            </a:r>
            <a:endParaRPr lang="en-US" dirty="0" smtClean="0"/>
          </a:p>
          <a:p>
            <a:r>
              <a:rPr lang="en-US" b="1" dirty="0" smtClean="0"/>
              <a:t>Psalm 96:4,5  </a:t>
            </a:r>
            <a:r>
              <a:rPr lang="en-US" dirty="0" smtClean="0"/>
              <a:t>The </a:t>
            </a:r>
            <a:r>
              <a:rPr lang="en-US" dirty="0"/>
              <a:t>God of the Bible is the one and only true </a:t>
            </a:r>
            <a:r>
              <a:rPr lang="en-US" dirty="0" smtClean="0"/>
              <a:t>God</a:t>
            </a:r>
            <a:endParaRPr lang="en-US" dirty="0" smtClean="0"/>
          </a:p>
        </p:txBody>
      </p:sp>
    </p:spTree>
    <p:extLst>
      <p:ext uri="{BB962C8B-B14F-4D97-AF65-F5344CB8AC3E}">
        <p14:creationId xmlns:p14="http://schemas.microsoft.com/office/powerpoint/2010/main" val="6722549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944562"/>
          </a:xfrm>
        </p:spPr>
        <p:txBody>
          <a:bodyPr>
            <a:normAutofit/>
          </a:bodyPr>
          <a:lstStyle/>
          <a:p>
            <a:r>
              <a:rPr lang="en-US" b="1" u="sng" dirty="0" smtClean="0"/>
              <a:t>Some </a:t>
            </a:r>
            <a:r>
              <a:rPr lang="en-US" b="1" u="sng" dirty="0" smtClean="0"/>
              <a:t>Facts about </a:t>
            </a:r>
            <a:r>
              <a:rPr lang="en-US" b="1" u="sng" dirty="0" smtClean="0"/>
              <a:t>the Bible</a:t>
            </a:r>
            <a:endParaRPr lang="en-US" b="1" u="sng" dirty="0"/>
          </a:p>
        </p:txBody>
      </p:sp>
      <p:sp>
        <p:nvSpPr>
          <p:cNvPr id="3" name="Content Placeholder 2"/>
          <p:cNvSpPr>
            <a:spLocks noGrp="1"/>
          </p:cNvSpPr>
          <p:nvPr>
            <p:ph idx="1"/>
          </p:nvPr>
        </p:nvSpPr>
        <p:spPr>
          <a:xfrm>
            <a:off x="228600" y="1143000"/>
            <a:ext cx="8686800" cy="5334000"/>
          </a:xfrm>
        </p:spPr>
        <p:txBody>
          <a:bodyPr>
            <a:normAutofit lnSpcReduction="10000"/>
          </a:bodyPr>
          <a:lstStyle/>
          <a:p>
            <a:r>
              <a:rPr lang="en-US" b="1" dirty="0" smtClean="0"/>
              <a:t>Broadly Accessible.  </a:t>
            </a:r>
            <a:r>
              <a:rPr lang="en-US" dirty="0" smtClean="0"/>
              <a:t>God </a:t>
            </a:r>
            <a:r>
              <a:rPr lang="en-US" dirty="0" smtClean="0"/>
              <a:t>does not </a:t>
            </a:r>
            <a:r>
              <a:rPr lang="en-US" dirty="0" smtClean="0"/>
              <a:t>keep His truth hidden in one country or culture (Acts 26:26)</a:t>
            </a:r>
          </a:p>
          <a:p>
            <a:r>
              <a:rPr lang="en-US" b="1" dirty="0" smtClean="0"/>
              <a:t>Accurate.  </a:t>
            </a:r>
            <a:r>
              <a:rPr lang="en-US" dirty="0" smtClean="0"/>
              <a:t>Documents are genuine, written by eye-witnesses, and match history.</a:t>
            </a:r>
          </a:p>
          <a:p>
            <a:r>
              <a:rPr lang="en-US" b="1" dirty="0" smtClean="0"/>
              <a:t>Reality.  </a:t>
            </a:r>
            <a:r>
              <a:rPr lang="en-US" sz="3200" dirty="0" smtClean="0"/>
              <a:t>Messages </a:t>
            </a:r>
            <a:r>
              <a:rPr lang="en-US" sz="3200" dirty="0" smtClean="0"/>
              <a:t>match observations</a:t>
            </a:r>
            <a:r>
              <a:rPr lang="en-US" dirty="0"/>
              <a:t>;</a:t>
            </a:r>
            <a:r>
              <a:rPr lang="en-US" sz="3200" dirty="0" smtClean="0"/>
              <a:t> </a:t>
            </a:r>
            <a:r>
              <a:rPr lang="en-US" dirty="0" smtClean="0"/>
              <a:t>they </a:t>
            </a:r>
            <a:r>
              <a:rPr lang="en-US" sz="3200" dirty="0" smtClean="0"/>
              <a:t>do not </a:t>
            </a:r>
            <a:r>
              <a:rPr lang="en-US" sz="3200" dirty="0" smtClean="0"/>
              <a:t>require us to ignore </a:t>
            </a:r>
            <a:r>
              <a:rPr lang="en-US" sz="3200" dirty="0" smtClean="0"/>
              <a:t>reality</a:t>
            </a:r>
          </a:p>
          <a:p>
            <a:r>
              <a:rPr lang="en-US" b="1" dirty="0" smtClean="0"/>
              <a:t>Consistent</a:t>
            </a:r>
            <a:r>
              <a:rPr lang="en-US" dirty="0" smtClean="0"/>
              <a:t>.  God does not change, and His Word does not change.</a:t>
            </a:r>
            <a:endParaRPr lang="en-US" sz="3200" dirty="0" smtClean="0"/>
          </a:p>
          <a:p>
            <a:r>
              <a:rPr lang="en-US" b="1" dirty="0" smtClean="0"/>
              <a:t>Provides </a:t>
            </a:r>
            <a:r>
              <a:rPr lang="en-US" b="1" dirty="0" smtClean="0"/>
              <a:t>Answers.  </a:t>
            </a:r>
            <a:r>
              <a:rPr lang="en-US" dirty="0" smtClean="0"/>
              <a:t>God’s messages resolve </a:t>
            </a:r>
            <a:r>
              <a:rPr lang="en-US" dirty="0" smtClean="0"/>
              <a:t>the most important problems of life.</a:t>
            </a:r>
            <a:endParaRPr lang="en-US" dirty="0"/>
          </a:p>
        </p:txBody>
      </p:sp>
    </p:spTree>
    <p:extLst>
      <p:ext uri="{BB962C8B-B14F-4D97-AF65-F5344CB8AC3E}">
        <p14:creationId xmlns:p14="http://schemas.microsoft.com/office/powerpoint/2010/main" val="7220396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down)">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6795" y="152400"/>
            <a:ext cx="8686800" cy="715962"/>
          </a:xfrm>
        </p:spPr>
        <p:txBody>
          <a:bodyPr>
            <a:normAutofit fontScale="90000"/>
          </a:bodyPr>
          <a:lstStyle/>
          <a:p>
            <a:r>
              <a:rPr lang="en-US" b="1" u="sng" dirty="0" smtClean="0"/>
              <a:t>Most Popular Books in World History</a:t>
            </a:r>
            <a:endParaRPr lang="en-US" b="1" u="sng"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658431844"/>
              </p:ext>
            </p:extLst>
          </p:nvPr>
        </p:nvGraphicFramePr>
        <p:xfrm>
          <a:off x="457200" y="838200"/>
          <a:ext cx="8229600" cy="57912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46818036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6795" y="152400"/>
            <a:ext cx="8686800" cy="715962"/>
          </a:xfrm>
        </p:spPr>
        <p:txBody>
          <a:bodyPr>
            <a:normAutofit fontScale="90000"/>
          </a:bodyPr>
          <a:lstStyle/>
          <a:p>
            <a:r>
              <a:rPr lang="en-US" b="1" u="sng" dirty="0" smtClean="0"/>
              <a:t>World’s Most Translated Books</a:t>
            </a:r>
            <a:endParaRPr lang="en-US" b="1" u="sng"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339193588"/>
              </p:ext>
            </p:extLst>
          </p:nvPr>
        </p:nvGraphicFramePr>
        <p:xfrm>
          <a:off x="457200" y="838200"/>
          <a:ext cx="8229600" cy="57912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58334868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76200"/>
            <a:ext cx="8229600" cy="792162"/>
          </a:xfrm>
        </p:spPr>
        <p:txBody>
          <a:bodyPr/>
          <a:lstStyle/>
          <a:p>
            <a:r>
              <a:rPr lang="en-US" b="1" u="sng" dirty="0" smtClean="0"/>
              <a:t>Original Copies of Ancient Books</a:t>
            </a:r>
            <a:endParaRPr lang="en-US" b="1" u="sng" dirty="0"/>
          </a:p>
        </p:txBody>
      </p:sp>
      <p:graphicFrame>
        <p:nvGraphicFramePr>
          <p:cNvPr id="3" name="Content Placeholder 2"/>
          <p:cNvGraphicFramePr>
            <a:graphicFrameLocks noGrp="1"/>
          </p:cNvGraphicFramePr>
          <p:nvPr>
            <p:ph idx="1"/>
            <p:extLst>
              <p:ext uri="{D42A27DB-BD31-4B8C-83A1-F6EECF244321}">
                <p14:modId xmlns:p14="http://schemas.microsoft.com/office/powerpoint/2010/main" val="2214349503"/>
              </p:ext>
            </p:extLst>
          </p:nvPr>
        </p:nvGraphicFramePr>
        <p:xfrm>
          <a:off x="457200" y="914400"/>
          <a:ext cx="8229600" cy="57150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72322705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7296" y="76200"/>
            <a:ext cx="9067800" cy="792162"/>
          </a:xfrm>
        </p:spPr>
        <p:txBody>
          <a:bodyPr>
            <a:normAutofit/>
          </a:bodyPr>
          <a:lstStyle/>
          <a:p>
            <a:r>
              <a:rPr lang="en-US" b="1" u="sng" dirty="0" smtClean="0"/>
              <a:t>Time Gap Between </a:t>
            </a:r>
            <a:r>
              <a:rPr lang="en-US" b="1" u="sng" dirty="0"/>
              <a:t>E</a:t>
            </a:r>
            <a:r>
              <a:rPr lang="en-US" b="1" u="sng" dirty="0" smtClean="0"/>
              <a:t>vents and Writing</a:t>
            </a:r>
            <a:endParaRPr lang="en-US" b="1" u="sng" dirty="0"/>
          </a:p>
        </p:txBody>
      </p:sp>
      <p:graphicFrame>
        <p:nvGraphicFramePr>
          <p:cNvPr id="3" name="Content Placeholder 2"/>
          <p:cNvGraphicFramePr>
            <a:graphicFrameLocks noGrp="1"/>
          </p:cNvGraphicFramePr>
          <p:nvPr>
            <p:ph idx="1"/>
            <p:extLst>
              <p:ext uri="{D42A27DB-BD31-4B8C-83A1-F6EECF244321}">
                <p14:modId xmlns:p14="http://schemas.microsoft.com/office/powerpoint/2010/main" val="2743573897"/>
              </p:ext>
            </p:extLst>
          </p:nvPr>
        </p:nvGraphicFramePr>
        <p:xfrm>
          <a:off x="457200" y="914400"/>
          <a:ext cx="8229600" cy="55626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92983540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792162"/>
          </a:xfrm>
        </p:spPr>
        <p:txBody>
          <a:bodyPr>
            <a:normAutofit/>
          </a:bodyPr>
          <a:lstStyle/>
          <a:p>
            <a:r>
              <a:rPr lang="en-US" b="1" u="sng" dirty="0" smtClean="0"/>
              <a:t>Detailed, eye-witness accounts</a:t>
            </a:r>
            <a:endParaRPr lang="en-US" b="1" u="sng" dirty="0"/>
          </a:p>
        </p:txBody>
      </p:sp>
      <p:sp>
        <p:nvSpPr>
          <p:cNvPr id="3" name="Content Placeholder 2"/>
          <p:cNvSpPr>
            <a:spLocks noGrp="1"/>
          </p:cNvSpPr>
          <p:nvPr>
            <p:ph idx="1"/>
          </p:nvPr>
        </p:nvSpPr>
        <p:spPr>
          <a:xfrm>
            <a:off x="152400" y="1143000"/>
            <a:ext cx="8382000" cy="5410200"/>
          </a:xfrm>
        </p:spPr>
        <p:txBody>
          <a:bodyPr>
            <a:normAutofit/>
          </a:bodyPr>
          <a:lstStyle/>
          <a:p>
            <a:r>
              <a:rPr lang="en-US" sz="3600" dirty="0" smtClean="0"/>
              <a:t>Eye-witness accounts</a:t>
            </a:r>
          </a:p>
          <a:p>
            <a:pPr lvl="1"/>
            <a:r>
              <a:rPr lang="en-US" sz="3200" b="1" dirty="0" smtClean="0"/>
              <a:t>Matthew 14:19-21  </a:t>
            </a:r>
            <a:r>
              <a:rPr lang="en-US" sz="3200" dirty="0" smtClean="0"/>
              <a:t>&gt; 5000 witnesses to Jesus’ creation of food</a:t>
            </a:r>
          </a:p>
          <a:p>
            <a:pPr lvl="1"/>
            <a:r>
              <a:rPr lang="en-US" sz="3200" b="1" dirty="0" smtClean="0"/>
              <a:t>1 Corinthians 15:3-6 </a:t>
            </a:r>
            <a:r>
              <a:rPr lang="en-US" sz="3200" dirty="0" smtClean="0"/>
              <a:t> &gt; 500 witnesses to Jesus’ resurrection</a:t>
            </a:r>
          </a:p>
          <a:p>
            <a:r>
              <a:rPr lang="en-US" sz="3600" dirty="0" smtClean="0"/>
              <a:t>Detailed reporting of actual events</a:t>
            </a:r>
          </a:p>
          <a:p>
            <a:pPr lvl="1"/>
            <a:r>
              <a:rPr lang="en-US" sz="3200" b="1" dirty="0" smtClean="0"/>
              <a:t>John 21:11</a:t>
            </a:r>
            <a:r>
              <a:rPr lang="en-US" sz="3200" dirty="0"/>
              <a:t> </a:t>
            </a:r>
            <a:r>
              <a:rPr lang="en-US" sz="3200" dirty="0" smtClean="0"/>
              <a:t> &gt;  153 Fish</a:t>
            </a:r>
          </a:p>
          <a:p>
            <a:pPr lvl="1"/>
            <a:r>
              <a:rPr lang="en-US" sz="3200" b="1" dirty="0" smtClean="0"/>
              <a:t>Mark 4:37,38</a:t>
            </a:r>
            <a:r>
              <a:rPr lang="en-US" sz="3200" dirty="0" smtClean="0"/>
              <a:t>  &gt;  Jesus sleeping on a cushion</a:t>
            </a:r>
            <a:endParaRPr lang="en-US" sz="3200" dirty="0"/>
          </a:p>
        </p:txBody>
      </p:sp>
    </p:spTree>
    <p:extLst>
      <p:ext uri="{BB962C8B-B14F-4D97-AF65-F5344CB8AC3E}">
        <p14:creationId xmlns:p14="http://schemas.microsoft.com/office/powerpoint/2010/main" val="42122393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left)">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left)">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143000"/>
          </a:xfrm>
        </p:spPr>
        <p:txBody>
          <a:bodyPr>
            <a:normAutofit fontScale="90000"/>
          </a:bodyPr>
          <a:lstStyle/>
          <a:p>
            <a:r>
              <a:rPr lang="en-US" dirty="0" smtClean="0"/>
              <a:t>Over 25,000 historical Bible sites have been discovered by Archaeology</a:t>
            </a:r>
            <a:endParaRPr lang="en-US" dirty="0"/>
          </a:p>
        </p:txBody>
      </p:sp>
      <p:sp>
        <p:nvSpPr>
          <p:cNvPr id="3" name="AutoShape 2" descr="http://geekychristian.com/wp-content/uploads/2013/12/davidspalace-e1388544904766.jpg"/>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 name="AutoShape 4" descr="http://geekychristian.com/wp-content/uploads/2013/12/davidspalace-e1388544904766.jpg"/>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5" name="Picture 4"/>
          <p:cNvPicPr>
            <a:picLocks noChangeAspect="1"/>
          </p:cNvPicPr>
          <p:nvPr/>
        </p:nvPicPr>
        <p:blipFill>
          <a:blip r:embed="rId3">
            <a:extLst>
              <a:ext uri="{28A0092B-C50C-407E-A947-70E740481C1C}">
                <a14:useLocalDpi xmlns:a14="http://schemas.microsoft.com/office/drawing/2010/main"/>
              </a:ext>
            </a:extLst>
          </a:blip>
          <a:stretch>
            <a:fillRect/>
          </a:stretch>
        </p:blipFill>
        <p:spPr>
          <a:xfrm>
            <a:off x="476250" y="1752600"/>
            <a:ext cx="8191500" cy="3352800"/>
          </a:xfrm>
          <a:prstGeom prst="rect">
            <a:avLst/>
          </a:prstGeom>
        </p:spPr>
      </p:pic>
      <p:sp>
        <p:nvSpPr>
          <p:cNvPr id="6" name="AutoShape 6" descr="http://www.reclaimingthemind.org/blog/wp-content/uploads/2010/09/Jericho_mound.jpg"/>
          <p:cNvSpPr>
            <a:spLocks noChangeAspect="1" noChangeArrowheads="1"/>
          </p:cNvSpPr>
          <p:nvPr/>
        </p:nvSpPr>
        <p:spPr bwMode="auto">
          <a:xfrm>
            <a:off x="460375" y="1603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 name="AutoShape 8" descr="http://www.reclaimingthemind.org/blog/wp-content/uploads/2010/09/Jericho_mound.jpg"/>
          <p:cNvSpPr>
            <a:spLocks noChangeAspect="1" noChangeArrowheads="1"/>
          </p:cNvSpPr>
          <p:nvPr/>
        </p:nvSpPr>
        <p:spPr bwMode="auto">
          <a:xfrm>
            <a:off x="612775" y="3127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8" name="Picture 7"/>
          <p:cNvPicPr>
            <a:picLocks noChangeAspect="1"/>
          </p:cNvPicPr>
          <p:nvPr/>
        </p:nvPicPr>
        <p:blipFill>
          <a:blip r:embed="rId4">
            <a:extLst>
              <a:ext uri="{28A0092B-C50C-407E-A947-70E740481C1C}">
                <a14:useLocalDpi xmlns:a14="http://schemas.microsoft.com/office/drawing/2010/main"/>
              </a:ext>
            </a:extLst>
          </a:blip>
          <a:stretch>
            <a:fillRect/>
          </a:stretch>
        </p:blipFill>
        <p:spPr>
          <a:xfrm>
            <a:off x="140790" y="1447800"/>
            <a:ext cx="4588790" cy="5029200"/>
          </a:xfrm>
          <a:prstGeom prst="rect">
            <a:avLst/>
          </a:prstGeom>
        </p:spPr>
      </p:pic>
      <p:pic>
        <p:nvPicPr>
          <p:cNvPr id="9" name="Picture 8"/>
          <p:cNvPicPr>
            <a:picLocks noChangeAspect="1"/>
          </p:cNvPicPr>
          <p:nvPr/>
        </p:nvPicPr>
        <p:blipFill>
          <a:blip r:embed="rId5" cstate="email">
            <a:extLst>
              <a:ext uri="{28A0092B-C50C-407E-A947-70E740481C1C}">
                <a14:useLocalDpi xmlns:a14="http://schemas.microsoft.com/office/drawing/2010/main"/>
              </a:ext>
            </a:extLst>
          </a:blip>
          <a:stretch>
            <a:fillRect/>
          </a:stretch>
        </p:blipFill>
        <p:spPr>
          <a:xfrm>
            <a:off x="1981200" y="1447800"/>
            <a:ext cx="6846892" cy="4586883"/>
          </a:xfrm>
          <a:prstGeom prst="rect">
            <a:avLst/>
          </a:prstGeom>
        </p:spPr>
      </p:pic>
      <p:pic>
        <p:nvPicPr>
          <p:cNvPr id="10" name="Picture 9"/>
          <p:cNvPicPr>
            <a:picLocks noChangeAspect="1"/>
          </p:cNvPicPr>
          <p:nvPr/>
        </p:nvPicPr>
        <p:blipFill>
          <a:blip r:embed="rId6">
            <a:extLst>
              <a:ext uri="{28A0092B-C50C-407E-A947-70E740481C1C}">
                <a14:useLocalDpi xmlns:a14="http://schemas.microsoft.com/office/drawing/2010/main"/>
              </a:ext>
            </a:extLst>
          </a:blip>
          <a:stretch>
            <a:fillRect/>
          </a:stretch>
        </p:blipFill>
        <p:spPr>
          <a:xfrm>
            <a:off x="932360" y="1732128"/>
            <a:ext cx="6992440" cy="3938271"/>
          </a:xfrm>
          <a:prstGeom prst="rect">
            <a:avLst/>
          </a:prstGeom>
        </p:spPr>
      </p:pic>
      <p:pic>
        <p:nvPicPr>
          <p:cNvPr id="11" name="Picture 10"/>
          <p:cNvPicPr>
            <a:picLocks noChangeAspect="1"/>
          </p:cNvPicPr>
          <p:nvPr/>
        </p:nvPicPr>
        <p:blipFill>
          <a:blip r:embed="rId7">
            <a:extLst>
              <a:ext uri="{28A0092B-C50C-407E-A947-70E740481C1C}">
                <a14:useLocalDpi xmlns:a14="http://schemas.microsoft.com/office/drawing/2010/main"/>
              </a:ext>
            </a:extLst>
          </a:blip>
          <a:stretch>
            <a:fillRect/>
          </a:stretch>
        </p:blipFill>
        <p:spPr>
          <a:xfrm>
            <a:off x="4572000" y="3155949"/>
            <a:ext cx="4414420" cy="3310815"/>
          </a:xfrm>
          <a:prstGeom prst="rect">
            <a:avLst/>
          </a:prstGeom>
        </p:spPr>
      </p:pic>
      <p:pic>
        <p:nvPicPr>
          <p:cNvPr id="12" name="Picture 11"/>
          <p:cNvPicPr>
            <a:picLocks noChangeAspect="1"/>
          </p:cNvPicPr>
          <p:nvPr/>
        </p:nvPicPr>
        <p:blipFill>
          <a:blip r:embed="rId8">
            <a:extLst>
              <a:ext uri="{28A0092B-C50C-407E-A947-70E740481C1C}">
                <a14:useLocalDpi xmlns:a14="http://schemas.microsoft.com/office/drawing/2010/main"/>
              </a:ext>
            </a:extLst>
          </a:blip>
          <a:stretch>
            <a:fillRect/>
          </a:stretch>
        </p:blipFill>
        <p:spPr>
          <a:xfrm>
            <a:off x="612775" y="1447800"/>
            <a:ext cx="5592287" cy="3951883"/>
          </a:xfrm>
          <a:prstGeom prst="rect">
            <a:avLst/>
          </a:prstGeom>
        </p:spPr>
      </p:pic>
    </p:spTree>
    <p:extLst>
      <p:ext uri="{BB962C8B-B14F-4D97-AF65-F5344CB8AC3E}">
        <p14:creationId xmlns:p14="http://schemas.microsoft.com/office/powerpoint/2010/main" val="7285019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nodeType="after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1000" fill="hold"/>
                                        <p:tgtEl>
                                          <p:spTgt spid="8"/>
                                        </p:tgtEl>
                                        <p:attrNameLst>
                                          <p:attrName>ppt_x</p:attrName>
                                        </p:attrNameLst>
                                      </p:cBhvr>
                                      <p:tavLst>
                                        <p:tav tm="0">
                                          <p:val>
                                            <p:strVal val="0-#ppt_w/2"/>
                                          </p:val>
                                        </p:tav>
                                        <p:tav tm="100000">
                                          <p:val>
                                            <p:strVal val="#ppt_x"/>
                                          </p:val>
                                        </p:tav>
                                      </p:tavLst>
                                    </p:anim>
                                    <p:anim calcmode="lin" valueType="num">
                                      <p:cBhvr additive="base">
                                        <p:cTn id="8" dur="1000" fill="hold"/>
                                        <p:tgtEl>
                                          <p:spTgt spid="8"/>
                                        </p:tgtEl>
                                        <p:attrNameLst>
                                          <p:attrName>ppt_y</p:attrName>
                                        </p:attrNameLst>
                                      </p:cBhvr>
                                      <p:tavLst>
                                        <p:tav tm="0">
                                          <p:val>
                                            <p:strVal val="#ppt_y"/>
                                          </p:val>
                                        </p:tav>
                                        <p:tav tm="100000">
                                          <p:val>
                                            <p:strVal val="#ppt_y"/>
                                          </p:val>
                                        </p:tav>
                                      </p:tavLst>
                                    </p:anim>
                                  </p:childTnLst>
                                </p:cTn>
                              </p:par>
                            </p:childTnLst>
                          </p:cTn>
                        </p:par>
                        <p:par>
                          <p:cTn id="9" fill="hold">
                            <p:stCondLst>
                              <p:cond delay="1000"/>
                            </p:stCondLst>
                            <p:childTnLst>
                              <p:par>
                                <p:cTn id="10" presetID="2" presetClass="entr" presetSubtype="2" fill="hold" nodeType="afterEffect">
                                  <p:stCondLst>
                                    <p:cond delay="0"/>
                                  </p:stCondLst>
                                  <p:childTnLst>
                                    <p:set>
                                      <p:cBhvr>
                                        <p:cTn id="11" dur="1" fill="hold">
                                          <p:stCondLst>
                                            <p:cond delay="0"/>
                                          </p:stCondLst>
                                        </p:cTn>
                                        <p:tgtEl>
                                          <p:spTgt spid="9"/>
                                        </p:tgtEl>
                                        <p:attrNameLst>
                                          <p:attrName>style.visibility</p:attrName>
                                        </p:attrNameLst>
                                      </p:cBhvr>
                                      <p:to>
                                        <p:strVal val="visible"/>
                                      </p:to>
                                    </p:set>
                                    <p:anim calcmode="lin" valueType="num">
                                      <p:cBhvr additive="base">
                                        <p:cTn id="12" dur="1000" fill="hold"/>
                                        <p:tgtEl>
                                          <p:spTgt spid="9"/>
                                        </p:tgtEl>
                                        <p:attrNameLst>
                                          <p:attrName>ppt_x</p:attrName>
                                        </p:attrNameLst>
                                      </p:cBhvr>
                                      <p:tavLst>
                                        <p:tav tm="0">
                                          <p:val>
                                            <p:strVal val="1+#ppt_w/2"/>
                                          </p:val>
                                        </p:tav>
                                        <p:tav tm="100000">
                                          <p:val>
                                            <p:strVal val="#ppt_x"/>
                                          </p:val>
                                        </p:tav>
                                      </p:tavLst>
                                    </p:anim>
                                    <p:anim calcmode="lin" valueType="num">
                                      <p:cBhvr additive="base">
                                        <p:cTn id="13" dur="1000" fill="hold"/>
                                        <p:tgtEl>
                                          <p:spTgt spid="9"/>
                                        </p:tgtEl>
                                        <p:attrNameLst>
                                          <p:attrName>ppt_y</p:attrName>
                                        </p:attrNameLst>
                                      </p:cBhvr>
                                      <p:tavLst>
                                        <p:tav tm="0">
                                          <p:val>
                                            <p:strVal val="#ppt_y"/>
                                          </p:val>
                                        </p:tav>
                                        <p:tav tm="100000">
                                          <p:val>
                                            <p:strVal val="#ppt_y"/>
                                          </p:val>
                                        </p:tav>
                                      </p:tavLst>
                                    </p:anim>
                                  </p:childTnLst>
                                </p:cTn>
                              </p:par>
                            </p:childTnLst>
                          </p:cTn>
                        </p:par>
                        <p:par>
                          <p:cTn id="14" fill="hold">
                            <p:stCondLst>
                              <p:cond delay="2000"/>
                            </p:stCondLst>
                            <p:childTnLst>
                              <p:par>
                                <p:cTn id="15" presetID="2" presetClass="entr" presetSubtype="4" fill="hold" nodeType="afterEffect">
                                  <p:stCondLst>
                                    <p:cond delay="0"/>
                                  </p:stCondLst>
                                  <p:childTnLst>
                                    <p:set>
                                      <p:cBhvr>
                                        <p:cTn id="16" dur="1" fill="hold">
                                          <p:stCondLst>
                                            <p:cond delay="0"/>
                                          </p:stCondLst>
                                        </p:cTn>
                                        <p:tgtEl>
                                          <p:spTgt spid="10"/>
                                        </p:tgtEl>
                                        <p:attrNameLst>
                                          <p:attrName>style.visibility</p:attrName>
                                        </p:attrNameLst>
                                      </p:cBhvr>
                                      <p:to>
                                        <p:strVal val="visible"/>
                                      </p:to>
                                    </p:set>
                                    <p:anim calcmode="lin" valueType="num">
                                      <p:cBhvr additive="base">
                                        <p:cTn id="17" dur="1000" fill="hold"/>
                                        <p:tgtEl>
                                          <p:spTgt spid="10"/>
                                        </p:tgtEl>
                                        <p:attrNameLst>
                                          <p:attrName>ppt_x</p:attrName>
                                        </p:attrNameLst>
                                      </p:cBhvr>
                                      <p:tavLst>
                                        <p:tav tm="0">
                                          <p:val>
                                            <p:strVal val="#ppt_x"/>
                                          </p:val>
                                        </p:tav>
                                        <p:tav tm="100000">
                                          <p:val>
                                            <p:strVal val="#ppt_x"/>
                                          </p:val>
                                        </p:tav>
                                      </p:tavLst>
                                    </p:anim>
                                    <p:anim calcmode="lin" valueType="num">
                                      <p:cBhvr additive="base">
                                        <p:cTn id="18" dur="1000" fill="hold"/>
                                        <p:tgtEl>
                                          <p:spTgt spid="10"/>
                                        </p:tgtEl>
                                        <p:attrNameLst>
                                          <p:attrName>ppt_y</p:attrName>
                                        </p:attrNameLst>
                                      </p:cBhvr>
                                      <p:tavLst>
                                        <p:tav tm="0">
                                          <p:val>
                                            <p:strVal val="1+#ppt_h/2"/>
                                          </p:val>
                                        </p:tav>
                                        <p:tav tm="100000">
                                          <p:val>
                                            <p:strVal val="#ppt_y"/>
                                          </p:val>
                                        </p:tav>
                                      </p:tavLst>
                                    </p:anim>
                                  </p:childTnLst>
                                </p:cTn>
                              </p:par>
                            </p:childTnLst>
                          </p:cTn>
                        </p:par>
                        <p:par>
                          <p:cTn id="19" fill="hold">
                            <p:stCondLst>
                              <p:cond delay="3000"/>
                            </p:stCondLst>
                            <p:childTnLst>
                              <p:par>
                                <p:cTn id="20" presetID="2" presetClass="entr" presetSubtype="8" fill="hold" nodeType="afterEffect">
                                  <p:stCondLst>
                                    <p:cond delay="0"/>
                                  </p:stCondLst>
                                  <p:childTnLst>
                                    <p:set>
                                      <p:cBhvr>
                                        <p:cTn id="21" dur="1" fill="hold">
                                          <p:stCondLst>
                                            <p:cond delay="0"/>
                                          </p:stCondLst>
                                        </p:cTn>
                                        <p:tgtEl>
                                          <p:spTgt spid="11"/>
                                        </p:tgtEl>
                                        <p:attrNameLst>
                                          <p:attrName>style.visibility</p:attrName>
                                        </p:attrNameLst>
                                      </p:cBhvr>
                                      <p:to>
                                        <p:strVal val="visible"/>
                                      </p:to>
                                    </p:set>
                                    <p:anim calcmode="lin" valueType="num">
                                      <p:cBhvr additive="base">
                                        <p:cTn id="22" dur="1000" fill="hold"/>
                                        <p:tgtEl>
                                          <p:spTgt spid="11"/>
                                        </p:tgtEl>
                                        <p:attrNameLst>
                                          <p:attrName>ppt_x</p:attrName>
                                        </p:attrNameLst>
                                      </p:cBhvr>
                                      <p:tavLst>
                                        <p:tav tm="0">
                                          <p:val>
                                            <p:strVal val="0-#ppt_w/2"/>
                                          </p:val>
                                        </p:tav>
                                        <p:tav tm="100000">
                                          <p:val>
                                            <p:strVal val="#ppt_x"/>
                                          </p:val>
                                        </p:tav>
                                      </p:tavLst>
                                    </p:anim>
                                    <p:anim calcmode="lin" valueType="num">
                                      <p:cBhvr additive="base">
                                        <p:cTn id="23" dur="1000" fill="hold"/>
                                        <p:tgtEl>
                                          <p:spTgt spid="11"/>
                                        </p:tgtEl>
                                        <p:attrNameLst>
                                          <p:attrName>ppt_y</p:attrName>
                                        </p:attrNameLst>
                                      </p:cBhvr>
                                      <p:tavLst>
                                        <p:tav tm="0">
                                          <p:val>
                                            <p:strVal val="#ppt_y"/>
                                          </p:val>
                                        </p:tav>
                                        <p:tav tm="100000">
                                          <p:val>
                                            <p:strVal val="#ppt_y"/>
                                          </p:val>
                                        </p:tav>
                                      </p:tavLst>
                                    </p:anim>
                                  </p:childTnLst>
                                </p:cTn>
                              </p:par>
                            </p:childTnLst>
                          </p:cTn>
                        </p:par>
                        <p:par>
                          <p:cTn id="24" fill="hold">
                            <p:stCondLst>
                              <p:cond delay="4000"/>
                            </p:stCondLst>
                            <p:childTnLst>
                              <p:par>
                                <p:cTn id="25" presetID="2" presetClass="entr" presetSubtype="2" fill="hold" nodeType="afterEffect">
                                  <p:stCondLst>
                                    <p:cond delay="0"/>
                                  </p:stCondLst>
                                  <p:childTnLst>
                                    <p:set>
                                      <p:cBhvr>
                                        <p:cTn id="26" dur="1" fill="hold">
                                          <p:stCondLst>
                                            <p:cond delay="0"/>
                                          </p:stCondLst>
                                        </p:cTn>
                                        <p:tgtEl>
                                          <p:spTgt spid="12"/>
                                        </p:tgtEl>
                                        <p:attrNameLst>
                                          <p:attrName>style.visibility</p:attrName>
                                        </p:attrNameLst>
                                      </p:cBhvr>
                                      <p:to>
                                        <p:strVal val="visible"/>
                                      </p:to>
                                    </p:set>
                                    <p:anim calcmode="lin" valueType="num">
                                      <p:cBhvr additive="base">
                                        <p:cTn id="27" dur="1000" fill="hold"/>
                                        <p:tgtEl>
                                          <p:spTgt spid="12"/>
                                        </p:tgtEl>
                                        <p:attrNameLst>
                                          <p:attrName>ppt_x</p:attrName>
                                        </p:attrNameLst>
                                      </p:cBhvr>
                                      <p:tavLst>
                                        <p:tav tm="0">
                                          <p:val>
                                            <p:strVal val="1+#ppt_w/2"/>
                                          </p:val>
                                        </p:tav>
                                        <p:tav tm="100000">
                                          <p:val>
                                            <p:strVal val="#ppt_x"/>
                                          </p:val>
                                        </p:tav>
                                      </p:tavLst>
                                    </p:anim>
                                    <p:anim calcmode="lin" valueType="num">
                                      <p:cBhvr additive="base">
                                        <p:cTn id="28" dur="1000" fill="hold"/>
                                        <p:tgtEl>
                                          <p:spTgt spid="1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201</TotalTime>
  <Words>1053</Words>
  <Application>Microsoft Office PowerPoint</Application>
  <PresentationFormat>On-screen Show (4:3)</PresentationFormat>
  <Paragraphs>76</Paragraphs>
  <Slides>16</Slides>
  <Notes>6</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Office Theme</vt:lpstr>
      <vt:lpstr>The Word of God</vt:lpstr>
      <vt:lpstr>Bold Claims of the Bible</vt:lpstr>
      <vt:lpstr>Some Facts about the Bible</vt:lpstr>
      <vt:lpstr>Most Popular Books in World History</vt:lpstr>
      <vt:lpstr>World’s Most Translated Books</vt:lpstr>
      <vt:lpstr>Original Copies of Ancient Books</vt:lpstr>
      <vt:lpstr>Time Gap Between Events and Writing</vt:lpstr>
      <vt:lpstr>Detailed, eye-witness accounts</vt:lpstr>
      <vt:lpstr>Over 25,000 historical Bible sites have been discovered by Archaeology</vt:lpstr>
      <vt:lpstr>Real Human Experience</vt:lpstr>
      <vt:lpstr>The Problem and the Solution</vt:lpstr>
      <vt:lpstr>About the Bible</vt:lpstr>
      <vt:lpstr>How to Think About the Bible</vt:lpstr>
      <vt:lpstr>What to do with the Bible</vt:lpstr>
      <vt:lpstr>What to do with the Bible</vt:lpstr>
      <vt:lpstr>What Next?</vt:lpstr>
    </vt:vector>
  </TitlesOfParts>
  <Company>Toshiba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Word of God</dc:title>
  <dc:creator>Multiple Authors</dc:creator>
  <cp:lastModifiedBy>Multiple Authors</cp:lastModifiedBy>
  <cp:revision>16</cp:revision>
  <dcterms:created xsi:type="dcterms:W3CDTF">2020-02-12T20:04:33Z</dcterms:created>
  <dcterms:modified xsi:type="dcterms:W3CDTF">2020-02-13T14:08:03Z</dcterms:modified>
</cp:coreProperties>
</file>