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74" r:id="rId3"/>
    <p:sldId id="267" r:id="rId4"/>
    <p:sldId id="268" r:id="rId5"/>
    <p:sldId id="269" r:id="rId6"/>
    <p:sldId id="259" r:id="rId7"/>
    <p:sldId id="270" r:id="rId8"/>
    <p:sldId id="260" r:id="rId9"/>
    <p:sldId id="261" r:id="rId10"/>
    <p:sldId id="271" r:id="rId11"/>
    <p:sldId id="262" r:id="rId12"/>
    <p:sldId id="264" r:id="rId13"/>
    <p:sldId id="275" r:id="rId14"/>
    <p:sldId id="263" r:id="rId15"/>
    <p:sldId id="265" r:id="rId16"/>
    <p:sldId id="277" r:id="rId17"/>
    <p:sldId id="266" r:id="rId18"/>
    <p:sldId id="276" r:id="rId19"/>
    <p:sldId id="278"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0183" autoAdjust="0"/>
  </p:normalViewPr>
  <p:slideViewPr>
    <p:cSldViewPr>
      <p:cViewPr varScale="1">
        <p:scale>
          <a:sx n="71" d="100"/>
          <a:sy n="71" d="100"/>
        </p:scale>
        <p:origin x="-798"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51EA9E8-D6CB-4112-B14F-8F18F0C9B85A}" type="datetimeFigureOut">
              <a:rPr lang="en-US" smtClean="0"/>
              <a:t>7/10/2020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D30976C-F0DA-4F66-9724-FC447D616952}" type="slidenum">
              <a:rPr lang="en-US" smtClean="0"/>
              <a:t>‹#›</a:t>
            </a:fld>
            <a:endParaRPr lang="en-US"/>
          </a:p>
        </p:txBody>
      </p:sp>
    </p:spTree>
    <p:extLst>
      <p:ext uri="{BB962C8B-B14F-4D97-AF65-F5344CB8AC3E}">
        <p14:creationId xmlns:p14="http://schemas.microsoft.com/office/powerpoint/2010/main" val="34922695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When you read the Bible, you will see that there has never been another man like Jesus.  He is absolutely different than anyone else in so many ways.  One of the most important questions people can consider is this: “Who is Jesus?”  Imagine that you asked people this question, you would get many different answers, including</a:t>
            </a:r>
            <a:r>
              <a:rPr lang="en-US" sz="1200" kern="1200" baseline="0" dirty="0" smtClean="0">
                <a:solidFill>
                  <a:schemeClr val="tx1"/>
                </a:solidFill>
                <a:effectLst/>
                <a:latin typeface="+mn-lt"/>
                <a:ea typeface="+mn-ea"/>
                <a:cs typeface="+mn-cs"/>
              </a:rPr>
              <a:t> the ones shown.</a:t>
            </a:r>
            <a:endParaRPr lang="en-US" dirty="0" smtClean="0">
              <a:effectLst/>
            </a:endParaRPr>
          </a:p>
          <a:p>
            <a:r>
              <a:rPr lang="en-US" sz="1200" kern="1200" dirty="0" smtClean="0">
                <a:solidFill>
                  <a:schemeClr val="tx1"/>
                </a:solidFill>
                <a:effectLst/>
                <a:latin typeface="+mn-lt"/>
                <a:ea typeface="+mn-ea"/>
                <a:cs typeface="+mn-cs"/>
              </a:rPr>
              <a:t> </a:t>
            </a:r>
            <a:endParaRPr lang="en-US" dirty="0" smtClean="0">
              <a:effectLst/>
            </a:endParaRPr>
          </a:p>
          <a:p>
            <a:r>
              <a:rPr lang="en-US" sz="1200" kern="1200" dirty="0" smtClean="0">
                <a:solidFill>
                  <a:schemeClr val="tx1"/>
                </a:solidFill>
                <a:effectLst/>
                <a:latin typeface="+mn-lt"/>
                <a:ea typeface="+mn-ea"/>
                <a:cs typeface="+mn-cs"/>
              </a:rPr>
              <a:t>With such a wide variety of ideas, is it reasonable for us to think that we can figure out the truth? Can we answer the question “Who was Jesus?”</a:t>
            </a:r>
            <a:endParaRPr lang="en-US" dirty="0" smtClean="0">
              <a:effectLst/>
            </a:endParaRPr>
          </a:p>
          <a:p>
            <a:r>
              <a:rPr lang="en-US" sz="1200" kern="1200" dirty="0" smtClean="0">
                <a:solidFill>
                  <a:schemeClr val="tx1"/>
                </a:solidFill>
                <a:effectLst/>
                <a:latin typeface="+mn-lt"/>
                <a:ea typeface="+mn-ea"/>
                <a:cs typeface="+mn-cs"/>
              </a:rPr>
              <a:t> </a:t>
            </a:r>
            <a:endParaRPr lang="en-US" dirty="0" smtClean="0">
              <a:effectLst/>
            </a:endParaRPr>
          </a:p>
          <a:p>
            <a:r>
              <a:rPr lang="en-US" sz="1200" kern="1200" dirty="0" smtClean="0">
                <a:solidFill>
                  <a:schemeClr val="tx1"/>
                </a:solidFill>
                <a:effectLst/>
                <a:latin typeface="+mn-lt"/>
                <a:ea typeface="+mn-ea"/>
                <a:cs typeface="+mn-cs"/>
              </a:rPr>
              <a:t>First, I want you to know that there are many books (other than the Bible) written within 100 years of Jesus’ death that talk about him.  Famous historians such as Cornelius Tacitus, Lucian, and Pliny the Younger all write with great detail about Jesus, his crucifixion, and the behavior of the early Christians.  These men were not followers of Jesus – they were just historians.  But be very clear: anyone who believes that Jesus was just a myth has not examined the facts.</a:t>
            </a:r>
          </a:p>
          <a:p>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man considered to be the world’s greatest archeologist, Sir William Ramsey, made this statement concerning Luke, author of the Gospel of Luke and the Book of Acts: “Luke is a historian of the first rank; not merely are his statements of fact trustworthy; he is possessed of the true historic sense.  In short, this author should be placed along with the very greatest of historians.”</a:t>
            </a:r>
          </a:p>
        </p:txBody>
      </p:sp>
      <p:sp>
        <p:nvSpPr>
          <p:cNvPr id="4" name="Slide Number Placeholder 3"/>
          <p:cNvSpPr>
            <a:spLocks noGrp="1"/>
          </p:cNvSpPr>
          <p:nvPr>
            <p:ph type="sldNum" sz="quarter" idx="10"/>
          </p:nvPr>
        </p:nvSpPr>
        <p:spPr/>
        <p:txBody>
          <a:bodyPr/>
          <a:lstStyle/>
          <a:p>
            <a:fld id="{9D30976C-F0DA-4F66-9724-FC447D616952}" type="slidenum">
              <a:rPr lang="en-US" smtClean="0"/>
              <a:t>2</a:t>
            </a:fld>
            <a:endParaRPr lang="en-US"/>
          </a:p>
        </p:txBody>
      </p:sp>
    </p:spTree>
    <p:extLst>
      <p:ext uri="{BB962C8B-B14F-4D97-AF65-F5344CB8AC3E}">
        <p14:creationId xmlns:p14="http://schemas.microsoft.com/office/powerpoint/2010/main" val="25137238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Since these two options are not valid, only one is</a:t>
            </a:r>
            <a:r>
              <a:rPr lang="en-US" baseline="0" dirty="0" smtClean="0"/>
              <a:t> left:  Jesus really is God!</a:t>
            </a:r>
            <a:endParaRPr lang="en-US" dirty="0"/>
          </a:p>
        </p:txBody>
      </p:sp>
      <p:sp>
        <p:nvSpPr>
          <p:cNvPr id="4" name="Slide Number Placeholder 3"/>
          <p:cNvSpPr>
            <a:spLocks noGrp="1"/>
          </p:cNvSpPr>
          <p:nvPr>
            <p:ph type="sldNum" sz="quarter" idx="10"/>
          </p:nvPr>
        </p:nvSpPr>
        <p:spPr/>
        <p:txBody>
          <a:bodyPr/>
          <a:lstStyle/>
          <a:p>
            <a:fld id="{9D30976C-F0DA-4F66-9724-FC447D616952}" type="slidenum">
              <a:rPr lang="en-US" smtClean="0"/>
              <a:t>11</a:t>
            </a:fld>
            <a:endParaRPr lang="en-US"/>
          </a:p>
        </p:txBody>
      </p:sp>
    </p:spTree>
    <p:extLst>
      <p:ext uri="{BB962C8B-B14F-4D97-AF65-F5344CB8AC3E}">
        <p14:creationId xmlns:p14="http://schemas.microsoft.com/office/powerpoint/2010/main" val="13985499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Option #3: Jesus is Lord.</a:t>
            </a:r>
            <a:r>
              <a:rPr lang="en-US" sz="1200" kern="1200" dirty="0" smtClean="0">
                <a:solidFill>
                  <a:schemeClr val="tx1"/>
                </a:solidFill>
                <a:effectLst/>
                <a:latin typeface="+mn-lt"/>
                <a:ea typeface="+mn-ea"/>
                <a:cs typeface="+mn-cs"/>
              </a:rPr>
              <a:t>  Since Jesus claimed to be God, it is not possible to simply consider Jesus to be a good moral teacher.  Since He is neither a liar nor crazy, we are really only left with one logical option.  He was who He claimed to be.  Let’s look at two other verses that confirm this truth:</a:t>
            </a:r>
          </a:p>
          <a:p>
            <a:endParaRPr lang="en-US" dirty="0" smtClean="0">
              <a:effectLst/>
            </a:endParaRPr>
          </a:p>
          <a:p>
            <a:r>
              <a:rPr lang="en-US" sz="1200" b="1" kern="1200" dirty="0" smtClean="0">
                <a:solidFill>
                  <a:schemeClr val="tx1"/>
                </a:solidFill>
                <a:effectLst/>
                <a:latin typeface="+mn-lt"/>
                <a:ea typeface="+mn-ea"/>
                <a:cs typeface="+mn-cs"/>
              </a:rPr>
              <a:t>Isaiah 9:6</a:t>
            </a:r>
            <a:r>
              <a:rPr lang="en-US" sz="1200" kern="1200" dirty="0" smtClean="0">
                <a:solidFill>
                  <a:schemeClr val="tx1"/>
                </a:solidFill>
                <a:effectLst/>
                <a:latin typeface="+mn-lt"/>
                <a:ea typeface="+mn-ea"/>
                <a:cs typeface="+mn-cs"/>
              </a:rPr>
              <a:t>  Speaking of Jesus, He is clearly called “Mighty God”</a:t>
            </a:r>
          </a:p>
          <a:p>
            <a:r>
              <a:rPr lang="en-US" b="1" dirty="0" smtClean="0"/>
              <a:t>John 20:26-29  </a:t>
            </a:r>
            <a:r>
              <a:rPr lang="en-US" dirty="0" smtClean="0"/>
              <a:t>Jesus receives the testimony of Thomas: “My Lord and my God.”</a:t>
            </a:r>
            <a:r>
              <a:rPr lang="en-US" baseline="0" dirty="0" smtClean="0"/>
              <a:t>  God does not share His glory with another, so Jesus must be God (Isaiah 48:11).</a:t>
            </a:r>
            <a:endParaRPr lang="en-US" dirty="0" smtClean="0">
              <a:effectLst/>
            </a:endParaRPr>
          </a:p>
          <a:p>
            <a:r>
              <a:rPr lang="en-US" sz="1200" b="1" kern="1200" dirty="0" smtClean="0">
                <a:solidFill>
                  <a:schemeClr val="tx1"/>
                </a:solidFill>
                <a:effectLst/>
                <a:latin typeface="+mn-lt"/>
                <a:ea typeface="+mn-ea"/>
                <a:cs typeface="+mn-cs"/>
              </a:rPr>
              <a:t>Colossians 2:9</a:t>
            </a:r>
            <a:r>
              <a:rPr lang="en-US" sz="1200" kern="1200" dirty="0" smtClean="0">
                <a:solidFill>
                  <a:schemeClr val="tx1"/>
                </a:solidFill>
                <a:effectLst/>
                <a:latin typeface="+mn-lt"/>
                <a:ea typeface="+mn-ea"/>
                <a:cs typeface="+mn-cs"/>
              </a:rPr>
              <a:t>  In Christ, all of the fullness of God lives in bodily form</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This is not just a theological fact – it changes everything!</a:t>
            </a:r>
            <a:endParaRPr lang="en-US" dirty="0" smtClean="0">
              <a:effectLst/>
            </a:endParaRPr>
          </a:p>
          <a:p>
            <a:endParaRPr lang="en-US" dirty="0"/>
          </a:p>
        </p:txBody>
      </p:sp>
      <p:sp>
        <p:nvSpPr>
          <p:cNvPr id="4" name="Slide Number Placeholder 3"/>
          <p:cNvSpPr>
            <a:spLocks noGrp="1"/>
          </p:cNvSpPr>
          <p:nvPr>
            <p:ph type="sldNum" sz="quarter" idx="10"/>
          </p:nvPr>
        </p:nvSpPr>
        <p:spPr/>
        <p:txBody>
          <a:bodyPr/>
          <a:lstStyle/>
          <a:p>
            <a:fld id="{9D30976C-F0DA-4F66-9724-FC447D616952}" type="slidenum">
              <a:rPr lang="en-US" smtClean="0"/>
              <a:t>12</a:t>
            </a:fld>
            <a:endParaRPr lang="en-US"/>
          </a:p>
        </p:txBody>
      </p:sp>
    </p:spTree>
    <p:extLst>
      <p:ext uri="{BB962C8B-B14F-4D97-AF65-F5344CB8AC3E}">
        <p14:creationId xmlns:p14="http://schemas.microsoft.com/office/powerpoint/2010/main" val="17226666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First, that means </a:t>
            </a:r>
            <a:r>
              <a:rPr lang="en-US" sz="1200" u="sng" kern="1200" dirty="0" smtClean="0">
                <a:solidFill>
                  <a:schemeClr val="tx1"/>
                </a:solidFill>
                <a:effectLst/>
                <a:latin typeface="+mn-lt"/>
                <a:ea typeface="+mn-ea"/>
                <a:cs typeface="+mn-cs"/>
              </a:rPr>
              <a:t>it’s possible for us to know God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Colossians 1:15</a:t>
            </a:r>
            <a:r>
              <a:rPr lang="en-US" sz="1200" kern="1200" dirty="0" smtClean="0">
                <a:solidFill>
                  <a:schemeClr val="tx1"/>
                </a:solidFill>
                <a:effectLst/>
                <a:latin typeface="+mn-lt"/>
                <a:ea typeface="+mn-ea"/>
                <a:cs typeface="+mn-cs"/>
              </a:rPr>
              <a:t> tells us that “Christ is the image of the invisible God.” We can’t see God, but Jesus came to this earth, put on a human body so that we could see what He is like.  Jesus is the exact image of God. He doesn’t just look like God; He is God, and He made God known to us.  God created us to know Him, and as we get to know Jesus, we get to know God (</a:t>
            </a:r>
            <a:r>
              <a:rPr lang="en-US" sz="1200" b="1" kern="1200" dirty="0" smtClean="0">
                <a:solidFill>
                  <a:schemeClr val="tx1"/>
                </a:solidFill>
                <a:effectLst/>
                <a:latin typeface="+mn-lt"/>
                <a:ea typeface="+mn-ea"/>
                <a:cs typeface="+mn-cs"/>
              </a:rPr>
              <a:t>Philippians 3:7,8</a:t>
            </a:r>
            <a:r>
              <a:rPr lang="en-US" sz="1200" kern="1200" dirty="0" smtClean="0">
                <a:solidFill>
                  <a:schemeClr val="tx1"/>
                </a:solidFill>
                <a:effectLst/>
                <a:latin typeface="+mn-lt"/>
                <a:ea typeface="+mn-ea"/>
                <a:cs typeface="+mn-cs"/>
              </a:rPr>
              <a:t>).  There is no greater thing.</a:t>
            </a:r>
            <a:endParaRPr lang="en-US" dirty="0" smtClean="0">
              <a:effectLst/>
            </a:endParaRPr>
          </a:p>
        </p:txBody>
      </p:sp>
      <p:sp>
        <p:nvSpPr>
          <p:cNvPr id="4" name="Slide Number Placeholder 3"/>
          <p:cNvSpPr>
            <a:spLocks noGrp="1"/>
          </p:cNvSpPr>
          <p:nvPr>
            <p:ph type="sldNum" sz="quarter" idx="10"/>
          </p:nvPr>
        </p:nvSpPr>
        <p:spPr/>
        <p:txBody>
          <a:bodyPr/>
          <a:lstStyle/>
          <a:p>
            <a:fld id="{9D30976C-F0DA-4F66-9724-FC447D616952}" type="slidenum">
              <a:rPr lang="en-US" smtClean="0"/>
              <a:t>13</a:t>
            </a:fld>
            <a:endParaRPr lang="en-US"/>
          </a:p>
        </p:txBody>
      </p:sp>
    </p:spTree>
    <p:extLst>
      <p:ext uri="{BB962C8B-B14F-4D97-AF65-F5344CB8AC3E}">
        <p14:creationId xmlns:p14="http://schemas.microsoft.com/office/powerpoint/2010/main" val="22550505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First, that means </a:t>
            </a:r>
            <a:r>
              <a:rPr lang="en-US" sz="1200" u="sng" kern="1200" dirty="0" smtClean="0">
                <a:solidFill>
                  <a:schemeClr val="tx1"/>
                </a:solidFill>
                <a:effectLst/>
                <a:latin typeface="+mn-lt"/>
                <a:ea typeface="+mn-ea"/>
                <a:cs typeface="+mn-cs"/>
              </a:rPr>
              <a:t>it’s possible for us to know God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Colossians 1:15</a:t>
            </a:r>
            <a:r>
              <a:rPr lang="en-US" sz="1200" kern="1200" dirty="0" smtClean="0">
                <a:solidFill>
                  <a:schemeClr val="tx1"/>
                </a:solidFill>
                <a:effectLst/>
                <a:latin typeface="+mn-lt"/>
                <a:ea typeface="+mn-ea"/>
                <a:cs typeface="+mn-cs"/>
              </a:rPr>
              <a:t> tells us that “Christ is the image of the invisible God.” We can’t see God, but Jesus came to this earth, put on a human body so that we could see what He is like.  Jesus is the exact image of God. He doesn’t just look like God; He is God, and He made God known to us.  God created us to know Him, and as we get to know Jesus, we get to know God (</a:t>
            </a:r>
            <a:r>
              <a:rPr lang="en-US" sz="1200" b="1" kern="1200" dirty="0" smtClean="0">
                <a:solidFill>
                  <a:schemeClr val="tx1"/>
                </a:solidFill>
                <a:effectLst/>
                <a:latin typeface="+mn-lt"/>
                <a:ea typeface="+mn-ea"/>
                <a:cs typeface="+mn-cs"/>
              </a:rPr>
              <a:t>Philippians 3:7,8</a:t>
            </a:r>
            <a:r>
              <a:rPr lang="en-US" sz="1200" kern="1200" dirty="0" smtClean="0">
                <a:solidFill>
                  <a:schemeClr val="tx1"/>
                </a:solidFill>
                <a:effectLst/>
                <a:latin typeface="+mn-lt"/>
                <a:ea typeface="+mn-ea"/>
                <a:cs typeface="+mn-cs"/>
              </a:rPr>
              <a:t>).  There is no greater thing.</a:t>
            </a:r>
            <a:endParaRPr lang="en-US" dirty="0" smtClean="0">
              <a:effectLst/>
            </a:endParaRPr>
          </a:p>
        </p:txBody>
      </p:sp>
      <p:sp>
        <p:nvSpPr>
          <p:cNvPr id="4" name="Slide Number Placeholder 3"/>
          <p:cNvSpPr>
            <a:spLocks noGrp="1"/>
          </p:cNvSpPr>
          <p:nvPr>
            <p:ph type="sldNum" sz="quarter" idx="10"/>
          </p:nvPr>
        </p:nvSpPr>
        <p:spPr/>
        <p:txBody>
          <a:bodyPr/>
          <a:lstStyle/>
          <a:p>
            <a:fld id="{9D30976C-F0DA-4F66-9724-FC447D616952}" type="slidenum">
              <a:rPr lang="en-US" smtClean="0"/>
              <a:t>14</a:t>
            </a:fld>
            <a:endParaRPr lang="en-US"/>
          </a:p>
        </p:txBody>
      </p:sp>
    </p:spTree>
    <p:extLst>
      <p:ext uri="{BB962C8B-B14F-4D97-AF65-F5344CB8AC3E}">
        <p14:creationId xmlns:p14="http://schemas.microsoft.com/office/powerpoint/2010/main" val="22550505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Even though </a:t>
            </a:r>
            <a:r>
              <a:rPr lang="en-US" sz="1200" kern="1200" dirty="0" smtClean="0">
                <a:solidFill>
                  <a:schemeClr val="tx1"/>
                </a:solidFill>
                <a:effectLst/>
                <a:latin typeface="+mn-lt"/>
                <a:ea typeface="+mn-ea"/>
                <a:cs typeface="+mn-cs"/>
              </a:rPr>
              <a:t>Jesus </a:t>
            </a:r>
            <a:r>
              <a:rPr lang="en-US" sz="1200" kern="1200" dirty="0" smtClean="0">
                <a:solidFill>
                  <a:schemeClr val="tx1"/>
                </a:solidFill>
                <a:effectLst/>
                <a:latin typeface="+mn-lt"/>
                <a:ea typeface="+mn-ea"/>
                <a:cs typeface="+mn-cs"/>
              </a:rPr>
              <a:t>existed in heaven as God, he gave up his rights and emptied</a:t>
            </a:r>
            <a:r>
              <a:rPr lang="en-US" sz="1200" kern="1200" baseline="0" dirty="0" smtClean="0">
                <a:solidFill>
                  <a:schemeClr val="tx1"/>
                </a:solidFill>
                <a:effectLst/>
                <a:latin typeface="+mn-lt"/>
                <a:ea typeface="+mn-ea"/>
                <a:cs typeface="+mn-cs"/>
              </a:rPr>
              <a:t> himself, taking the form of a human servant.  Think about this: the God of all creation became one of His creatures on a tiny planet, in a tiny solar system, in a single galaxy among 50 billion.  And as a man, he served others without recognition – other than rejection and execution </a:t>
            </a:r>
            <a:r>
              <a:rPr lang="en-US" sz="1200" kern="1200" dirty="0" smtClean="0">
                <a:solidFill>
                  <a:schemeClr val="tx1"/>
                </a:solidFill>
                <a:effectLst/>
                <a:latin typeface="+mn-lt"/>
                <a:ea typeface="+mn-ea"/>
                <a:cs typeface="+mn-cs"/>
              </a:rPr>
              <a:t>(</a:t>
            </a:r>
            <a:r>
              <a:rPr lang="en-US" sz="1200" b="1" kern="1200" dirty="0" smtClean="0">
                <a:solidFill>
                  <a:schemeClr val="tx1"/>
                </a:solidFill>
                <a:effectLst/>
                <a:latin typeface="+mn-lt"/>
                <a:ea typeface="+mn-ea"/>
                <a:cs typeface="+mn-cs"/>
              </a:rPr>
              <a:t>Philippians 2:6-8</a:t>
            </a:r>
            <a:r>
              <a:rPr lang="en-US" sz="1200"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Even though Jesus humbled Himself to walk among men, we must never lose out attitude of reverence and awe toward Him.</a:t>
            </a:r>
          </a:p>
          <a:p>
            <a:endParaRPr lang="en-US" dirty="0"/>
          </a:p>
        </p:txBody>
      </p:sp>
      <p:sp>
        <p:nvSpPr>
          <p:cNvPr id="4" name="Slide Number Placeholder 3"/>
          <p:cNvSpPr>
            <a:spLocks noGrp="1"/>
          </p:cNvSpPr>
          <p:nvPr>
            <p:ph type="sldNum" sz="quarter" idx="10"/>
          </p:nvPr>
        </p:nvSpPr>
        <p:spPr/>
        <p:txBody>
          <a:bodyPr/>
          <a:lstStyle/>
          <a:p>
            <a:fld id="{9D30976C-F0DA-4F66-9724-FC447D616952}" type="slidenum">
              <a:rPr lang="en-US" smtClean="0"/>
              <a:t>15</a:t>
            </a:fld>
            <a:endParaRPr lang="en-US"/>
          </a:p>
        </p:txBody>
      </p:sp>
    </p:spTree>
    <p:extLst>
      <p:ext uri="{BB962C8B-B14F-4D97-AF65-F5344CB8AC3E}">
        <p14:creationId xmlns:p14="http://schemas.microsoft.com/office/powerpoint/2010/main" val="19477324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Next, since Jesus is God, </a:t>
            </a:r>
            <a:r>
              <a:rPr lang="en-US" sz="1200" u="sng" kern="1200" dirty="0" smtClean="0">
                <a:solidFill>
                  <a:schemeClr val="tx1"/>
                </a:solidFill>
                <a:effectLst/>
                <a:latin typeface="+mn-lt"/>
                <a:ea typeface="+mn-ea"/>
                <a:cs typeface="+mn-cs"/>
              </a:rPr>
              <a:t>He is exalted above all other</a:t>
            </a:r>
            <a:r>
              <a:rPr lang="en-US" sz="1200" kern="1200" dirty="0" smtClean="0">
                <a:solidFill>
                  <a:schemeClr val="tx1"/>
                </a:solidFill>
                <a:effectLst/>
                <a:latin typeface="+mn-lt"/>
                <a:ea typeface="+mn-ea"/>
                <a:cs typeface="+mn-cs"/>
              </a:rPr>
              <a:t> men, all other rulers, all other religious leaders, and all other so-called gods. There is no one like Him. And as such, He is to be worshiped, revered, honored, exalted (</a:t>
            </a:r>
            <a:r>
              <a:rPr lang="en-US" sz="1200" b="1" kern="1200" dirty="0" smtClean="0">
                <a:solidFill>
                  <a:schemeClr val="tx1"/>
                </a:solidFill>
                <a:effectLst/>
                <a:latin typeface="+mn-lt"/>
                <a:ea typeface="+mn-ea"/>
                <a:cs typeface="+mn-cs"/>
              </a:rPr>
              <a:t>Philippians 2:9-11</a:t>
            </a:r>
            <a:r>
              <a:rPr lang="en-US" sz="1200" kern="1200" dirty="0" smtClean="0">
                <a:solidFill>
                  <a:schemeClr val="tx1"/>
                </a:solidFill>
                <a:effectLst/>
                <a:latin typeface="+mn-lt"/>
                <a:ea typeface="+mn-ea"/>
                <a:cs typeface="+mn-cs"/>
              </a:rPr>
              <a:t>).  Even though Jesus humbled Himself to walk among men, we must never lose out attitude of reverence and awe toward Him.</a:t>
            </a:r>
          </a:p>
          <a:p>
            <a:endParaRPr lang="en-US" dirty="0"/>
          </a:p>
        </p:txBody>
      </p:sp>
      <p:sp>
        <p:nvSpPr>
          <p:cNvPr id="4" name="Slide Number Placeholder 3"/>
          <p:cNvSpPr>
            <a:spLocks noGrp="1"/>
          </p:cNvSpPr>
          <p:nvPr>
            <p:ph type="sldNum" sz="quarter" idx="10"/>
          </p:nvPr>
        </p:nvSpPr>
        <p:spPr/>
        <p:txBody>
          <a:bodyPr/>
          <a:lstStyle/>
          <a:p>
            <a:fld id="{9D30976C-F0DA-4F66-9724-FC447D616952}" type="slidenum">
              <a:rPr lang="en-US" smtClean="0"/>
              <a:t>16</a:t>
            </a:fld>
            <a:endParaRPr lang="en-US"/>
          </a:p>
        </p:txBody>
      </p:sp>
    </p:spTree>
    <p:extLst>
      <p:ext uri="{BB962C8B-B14F-4D97-AF65-F5344CB8AC3E}">
        <p14:creationId xmlns:p14="http://schemas.microsoft.com/office/powerpoint/2010/main" val="194773249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Finally, since Jesus is God, </a:t>
            </a:r>
            <a:r>
              <a:rPr lang="en-US" sz="1200" u="sng" kern="1200" dirty="0" smtClean="0">
                <a:solidFill>
                  <a:schemeClr val="tx1"/>
                </a:solidFill>
                <a:effectLst/>
                <a:latin typeface="+mn-lt"/>
                <a:ea typeface="+mn-ea"/>
                <a:cs typeface="+mn-cs"/>
              </a:rPr>
              <a:t>He must be the only way to heaven</a:t>
            </a:r>
            <a:r>
              <a:rPr lang="en-US" sz="1200" kern="1200" dirty="0" smtClean="0">
                <a:solidFill>
                  <a:schemeClr val="tx1"/>
                </a:solidFill>
                <a:effectLst/>
                <a:latin typeface="+mn-lt"/>
                <a:ea typeface="+mn-ea"/>
                <a:cs typeface="+mn-cs"/>
              </a:rPr>
              <a:t>.  If you look at all of the known religions in the world, all but four of them are based on mere philosophical propositions.  Of the founders of the other four (Buddha, Mohammed, and Confucius), only Jesus claimed to be God in the flesh. Many times during the gospel accounts, Christ prophesied that he would go to Jerusalem, be put to death, and then rise on the third day.  And of all these religions, there is only one empty tomb.</a:t>
            </a:r>
            <a:endParaRPr lang="en-US" dirty="0" smtClean="0">
              <a:effectLst/>
            </a:endParaRPr>
          </a:p>
          <a:p>
            <a:r>
              <a:rPr lang="en-US" sz="1200" kern="1200" dirty="0" smtClean="0">
                <a:solidFill>
                  <a:schemeClr val="tx1"/>
                </a:solidFill>
                <a:effectLst/>
                <a:latin typeface="+mn-lt"/>
                <a:ea typeface="+mn-ea"/>
                <a:cs typeface="+mn-cs"/>
              </a:rPr>
              <a:t> </a:t>
            </a:r>
            <a:endParaRPr lang="en-US" dirty="0" smtClean="0">
              <a:effectLst/>
            </a:endParaRPr>
          </a:p>
          <a:p>
            <a:r>
              <a:rPr lang="en-US" sz="1200" kern="1200" dirty="0" smtClean="0">
                <a:solidFill>
                  <a:schemeClr val="tx1"/>
                </a:solidFill>
                <a:effectLst/>
                <a:latin typeface="+mn-lt"/>
                <a:ea typeface="+mn-ea"/>
                <a:cs typeface="+mn-cs"/>
              </a:rPr>
              <a:t>If He is not God, then He was just a man.  And if He was just a man, it would be foolish and idolatrous to worship and follow Him.  He could not be “the way, the truth, and the life” if He is not God (</a:t>
            </a:r>
            <a:r>
              <a:rPr lang="en-US" sz="1200" b="1" kern="1200" dirty="0" smtClean="0">
                <a:solidFill>
                  <a:schemeClr val="tx1"/>
                </a:solidFill>
                <a:effectLst/>
                <a:latin typeface="+mn-lt"/>
                <a:ea typeface="+mn-ea"/>
                <a:cs typeface="+mn-cs"/>
              </a:rPr>
              <a:t>John 14:6</a:t>
            </a:r>
            <a:r>
              <a:rPr lang="en-US" sz="1200" kern="1200" dirty="0" smtClean="0">
                <a:solidFill>
                  <a:schemeClr val="tx1"/>
                </a:solidFill>
                <a:effectLst/>
                <a:latin typeface="+mn-lt"/>
                <a:ea typeface="+mn-ea"/>
                <a:cs typeface="+mn-cs"/>
              </a:rPr>
              <a:t>). But if He is God—and He is—then His claims are all true.  The Bible is very clear: “There is no other name under heaven given to men whereby we must be saved” other than the name of Jesus (</a:t>
            </a:r>
            <a:r>
              <a:rPr lang="en-US" sz="1200" b="1" kern="1200" dirty="0" smtClean="0">
                <a:solidFill>
                  <a:schemeClr val="tx1"/>
                </a:solidFill>
                <a:effectLst/>
                <a:latin typeface="+mn-lt"/>
                <a:ea typeface="+mn-ea"/>
                <a:cs typeface="+mn-cs"/>
              </a:rPr>
              <a:t>Acts 4:12</a:t>
            </a:r>
            <a:r>
              <a:rPr lang="en-US" sz="1200" kern="1200" dirty="0" smtClean="0">
                <a:solidFill>
                  <a:schemeClr val="tx1"/>
                </a:solidFill>
                <a:effectLst/>
                <a:latin typeface="+mn-lt"/>
                <a:ea typeface="+mn-ea"/>
                <a:cs typeface="+mn-cs"/>
              </a:rPr>
              <a:t>). There is salvation in none other than Jesus Christ.</a:t>
            </a:r>
            <a:endParaRPr lang="en-US" dirty="0" smtClean="0">
              <a:effectLst/>
            </a:endParaRPr>
          </a:p>
          <a:p>
            <a:r>
              <a:rPr lang="en-US" sz="1200" kern="1200" dirty="0" smtClean="0">
                <a:solidFill>
                  <a:schemeClr val="tx1"/>
                </a:solidFill>
                <a:effectLst/>
                <a:latin typeface="+mn-lt"/>
                <a:ea typeface="+mn-ea"/>
                <a:cs typeface="+mn-cs"/>
              </a:rPr>
              <a:t> </a:t>
            </a:r>
            <a:endParaRPr lang="en-US" dirty="0" smtClean="0">
              <a:effectLst/>
            </a:endParaRPr>
          </a:p>
          <a:p>
            <a:r>
              <a:rPr lang="en-US" sz="1200" kern="1200" dirty="0" smtClean="0">
                <a:solidFill>
                  <a:schemeClr val="tx1"/>
                </a:solidFill>
                <a:effectLst/>
                <a:latin typeface="+mn-lt"/>
                <a:ea typeface="+mn-ea"/>
                <a:cs typeface="+mn-cs"/>
              </a:rPr>
              <a:t>When a person becomes a Christian, they accept “Jesus as Lord.” What we’re really saying is this: “I’m dethroning all the other gods of this universe, including those idols in my own heart, and I’m setting up Christ as Lord.”  When we do that, we are agreeing to follow Him and obey Him.  In </a:t>
            </a:r>
            <a:r>
              <a:rPr lang="en-US" sz="1200" b="1" kern="1200" dirty="0" smtClean="0">
                <a:solidFill>
                  <a:schemeClr val="tx1"/>
                </a:solidFill>
                <a:effectLst/>
                <a:latin typeface="+mn-lt"/>
                <a:ea typeface="+mn-ea"/>
                <a:cs typeface="+mn-cs"/>
              </a:rPr>
              <a:t>Luke 6:46</a:t>
            </a:r>
            <a:r>
              <a:rPr lang="en-US" sz="1200" kern="1200" dirty="0" smtClean="0">
                <a:solidFill>
                  <a:schemeClr val="tx1"/>
                </a:solidFill>
                <a:effectLst/>
                <a:latin typeface="+mn-lt"/>
                <a:ea typeface="+mn-ea"/>
                <a:cs typeface="+mn-cs"/>
              </a:rPr>
              <a:t>, Jesus challenges us with these words: “Why do you call me ‘Lord, Lord,’ and not do what I say?” </a:t>
            </a:r>
            <a:r>
              <a:rPr lang="en-US" sz="1200" u="sng" kern="1200" dirty="0" smtClean="0">
                <a:solidFill>
                  <a:schemeClr val="tx1"/>
                </a:solidFill>
                <a:effectLst/>
                <a:latin typeface="+mn-lt"/>
                <a:ea typeface="+mn-ea"/>
                <a:cs typeface="+mn-cs"/>
              </a:rPr>
              <a:t>Since He is God</a:t>
            </a:r>
            <a:r>
              <a:rPr lang="en-US" sz="1200" kern="1200" dirty="0" smtClean="0">
                <a:solidFill>
                  <a:schemeClr val="tx1"/>
                </a:solidFill>
                <a:effectLst/>
                <a:latin typeface="+mn-lt"/>
                <a:ea typeface="+mn-ea"/>
                <a:cs typeface="+mn-cs"/>
              </a:rPr>
              <a:t>, and if He has saved you, then you will </a:t>
            </a:r>
            <a:r>
              <a:rPr lang="en-US" sz="1200" u="sng" kern="1200" dirty="0" smtClean="0">
                <a:solidFill>
                  <a:schemeClr val="tx1"/>
                </a:solidFill>
                <a:effectLst/>
                <a:latin typeface="+mn-lt"/>
                <a:ea typeface="+mn-ea"/>
                <a:cs typeface="+mn-cs"/>
              </a:rPr>
              <a:t>worship</a:t>
            </a:r>
            <a:r>
              <a:rPr lang="en-US" sz="1200" kern="1200" dirty="0" smtClean="0">
                <a:solidFill>
                  <a:schemeClr val="tx1"/>
                </a:solidFill>
                <a:effectLst/>
                <a:latin typeface="+mn-lt"/>
                <a:ea typeface="+mn-ea"/>
                <a:cs typeface="+mn-cs"/>
              </a:rPr>
              <a:t> Him, </a:t>
            </a:r>
            <a:r>
              <a:rPr lang="en-US" sz="1200" u="sng" kern="1200" dirty="0" smtClean="0">
                <a:solidFill>
                  <a:schemeClr val="tx1"/>
                </a:solidFill>
                <a:effectLst/>
                <a:latin typeface="+mn-lt"/>
                <a:ea typeface="+mn-ea"/>
                <a:cs typeface="+mn-cs"/>
              </a:rPr>
              <a:t>honor</a:t>
            </a:r>
            <a:r>
              <a:rPr lang="en-US" sz="1200" kern="1200" dirty="0" smtClean="0">
                <a:solidFill>
                  <a:schemeClr val="tx1"/>
                </a:solidFill>
                <a:effectLst/>
                <a:latin typeface="+mn-lt"/>
                <a:ea typeface="+mn-ea"/>
                <a:cs typeface="+mn-cs"/>
              </a:rPr>
              <a:t> Him exclusively, </a:t>
            </a:r>
            <a:r>
              <a:rPr lang="en-US" sz="1200" u="sng" kern="1200" dirty="0" smtClean="0">
                <a:solidFill>
                  <a:schemeClr val="tx1"/>
                </a:solidFill>
                <a:effectLst/>
                <a:latin typeface="+mn-lt"/>
                <a:ea typeface="+mn-ea"/>
                <a:cs typeface="+mn-cs"/>
              </a:rPr>
              <a:t>trust</a:t>
            </a:r>
            <a:r>
              <a:rPr lang="en-US" sz="1200" kern="1200" dirty="0" smtClean="0">
                <a:solidFill>
                  <a:schemeClr val="tx1"/>
                </a:solidFill>
                <a:effectLst/>
                <a:latin typeface="+mn-lt"/>
                <a:ea typeface="+mn-ea"/>
                <a:cs typeface="+mn-cs"/>
              </a:rPr>
              <a:t> His promises, and </a:t>
            </a:r>
            <a:r>
              <a:rPr lang="en-US" sz="1200" u="sng" kern="1200" dirty="0" smtClean="0">
                <a:solidFill>
                  <a:schemeClr val="tx1"/>
                </a:solidFill>
                <a:effectLst/>
                <a:latin typeface="+mn-lt"/>
                <a:ea typeface="+mn-ea"/>
                <a:cs typeface="+mn-cs"/>
              </a:rPr>
              <a:t>obey</a:t>
            </a:r>
            <a:r>
              <a:rPr lang="en-US" sz="1200" kern="1200" dirty="0" smtClean="0">
                <a:solidFill>
                  <a:schemeClr val="tx1"/>
                </a:solidFill>
                <a:effectLst/>
                <a:latin typeface="+mn-lt"/>
                <a:ea typeface="+mn-ea"/>
                <a:cs typeface="+mn-cs"/>
              </a:rPr>
              <a:t> Him as Lord.</a:t>
            </a:r>
            <a:endParaRPr lang="en-US" dirty="0">
              <a:effectLst/>
            </a:endParaRPr>
          </a:p>
        </p:txBody>
      </p:sp>
      <p:sp>
        <p:nvSpPr>
          <p:cNvPr id="4" name="Slide Number Placeholder 3"/>
          <p:cNvSpPr>
            <a:spLocks noGrp="1"/>
          </p:cNvSpPr>
          <p:nvPr>
            <p:ph type="sldNum" sz="quarter" idx="10"/>
          </p:nvPr>
        </p:nvSpPr>
        <p:spPr/>
        <p:txBody>
          <a:bodyPr/>
          <a:lstStyle/>
          <a:p>
            <a:fld id="{9D30976C-F0DA-4F66-9724-FC447D616952}" type="slidenum">
              <a:rPr lang="en-US" smtClean="0"/>
              <a:t>17</a:t>
            </a:fld>
            <a:endParaRPr lang="en-US"/>
          </a:p>
        </p:txBody>
      </p:sp>
    </p:spTree>
    <p:extLst>
      <p:ext uri="{BB962C8B-B14F-4D97-AF65-F5344CB8AC3E}">
        <p14:creationId xmlns:p14="http://schemas.microsoft.com/office/powerpoint/2010/main" val="4753487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Finally, since Jesus is God, </a:t>
            </a:r>
            <a:r>
              <a:rPr lang="en-US" sz="1200" u="sng" kern="1200" dirty="0" smtClean="0">
                <a:solidFill>
                  <a:schemeClr val="tx1"/>
                </a:solidFill>
                <a:effectLst/>
                <a:latin typeface="+mn-lt"/>
                <a:ea typeface="+mn-ea"/>
                <a:cs typeface="+mn-cs"/>
              </a:rPr>
              <a:t>He must be the only way to heaven</a:t>
            </a:r>
            <a:r>
              <a:rPr lang="en-US" sz="1200" kern="1200" dirty="0" smtClean="0">
                <a:solidFill>
                  <a:schemeClr val="tx1"/>
                </a:solidFill>
                <a:effectLst/>
                <a:latin typeface="+mn-lt"/>
                <a:ea typeface="+mn-ea"/>
                <a:cs typeface="+mn-cs"/>
              </a:rPr>
              <a:t>.  If you look at all of the known religions in the world, all but four of them are based on mere philosophical propositions.  Of the founders of the other four (Buddha, Mohammed, and Confucius), only Jesus claimed to be God in the flesh. Many times during the gospel accounts, Christ prophesied that he would go to Jerusalem, be put to death, and then rise on the third day.  And of all these religions, there is only one empty tomb.</a:t>
            </a:r>
            <a:endParaRPr lang="en-US" dirty="0" smtClean="0">
              <a:effectLst/>
            </a:endParaRPr>
          </a:p>
          <a:p>
            <a:r>
              <a:rPr lang="en-US" sz="1200" kern="1200" dirty="0" smtClean="0">
                <a:solidFill>
                  <a:schemeClr val="tx1"/>
                </a:solidFill>
                <a:effectLst/>
                <a:latin typeface="+mn-lt"/>
                <a:ea typeface="+mn-ea"/>
                <a:cs typeface="+mn-cs"/>
              </a:rPr>
              <a:t> </a:t>
            </a:r>
            <a:endParaRPr lang="en-US" dirty="0" smtClean="0">
              <a:effectLst/>
            </a:endParaRPr>
          </a:p>
          <a:p>
            <a:r>
              <a:rPr lang="en-US" sz="1200" kern="1200" dirty="0" smtClean="0">
                <a:solidFill>
                  <a:schemeClr val="tx1"/>
                </a:solidFill>
                <a:effectLst/>
                <a:latin typeface="+mn-lt"/>
                <a:ea typeface="+mn-ea"/>
                <a:cs typeface="+mn-cs"/>
              </a:rPr>
              <a:t>If He is not God, then He was just a man.  And if He was just a man, it would be foolish and idolatrous to worship and follow Him.  He could not be “the way, the truth, and the life” if He is not God (</a:t>
            </a:r>
            <a:r>
              <a:rPr lang="en-US" sz="1200" b="1" kern="1200" dirty="0" smtClean="0">
                <a:solidFill>
                  <a:schemeClr val="tx1"/>
                </a:solidFill>
                <a:effectLst/>
                <a:latin typeface="+mn-lt"/>
                <a:ea typeface="+mn-ea"/>
                <a:cs typeface="+mn-cs"/>
              </a:rPr>
              <a:t>John 14:6</a:t>
            </a:r>
            <a:r>
              <a:rPr lang="en-US" sz="1200" kern="1200" dirty="0" smtClean="0">
                <a:solidFill>
                  <a:schemeClr val="tx1"/>
                </a:solidFill>
                <a:effectLst/>
                <a:latin typeface="+mn-lt"/>
                <a:ea typeface="+mn-ea"/>
                <a:cs typeface="+mn-cs"/>
              </a:rPr>
              <a:t>). But if He is God—and He is—then His claims are all true.  The Bible is very clear: “There is no other name under heaven given to men whereby we must be saved” other than the name of Jesus (</a:t>
            </a:r>
            <a:r>
              <a:rPr lang="en-US" sz="1200" b="1" kern="1200" dirty="0" smtClean="0">
                <a:solidFill>
                  <a:schemeClr val="tx1"/>
                </a:solidFill>
                <a:effectLst/>
                <a:latin typeface="+mn-lt"/>
                <a:ea typeface="+mn-ea"/>
                <a:cs typeface="+mn-cs"/>
              </a:rPr>
              <a:t>Acts 4:12</a:t>
            </a:r>
            <a:r>
              <a:rPr lang="en-US" sz="1200" kern="1200" dirty="0" smtClean="0">
                <a:solidFill>
                  <a:schemeClr val="tx1"/>
                </a:solidFill>
                <a:effectLst/>
                <a:latin typeface="+mn-lt"/>
                <a:ea typeface="+mn-ea"/>
                <a:cs typeface="+mn-cs"/>
              </a:rPr>
              <a:t>). There is salvation in none other than Jesus Christ.</a:t>
            </a:r>
            <a:endParaRPr lang="en-US" dirty="0" smtClean="0">
              <a:effectLst/>
            </a:endParaRPr>
          </a:p>
          <a:p>
            <a:r>
              <a:rPr lang="en-US" sz="1200" kern="1200" dirty="0" smtClean="0">
                <a:solidFill>
                  <a:schemeClr val="tx1"/>
                </a:solidFill>
                <a:effectLst/>
                <a:latin typeface="+mn-lt"/>
                <a:ea typeface="+mn-ea"/>
                <a:cs typeface="+mn-cs"/>
              </a:rPr>
              <a:t> </a:t>
            </a:r>
            <a:endParaRPr lang="en-US" dirty="0" smtClean="0">
              <a:effectLst/>
            </a:endParaRPr>
          </a:p>
          <a:p>
            <a:r>
              <a:rPr lang="en-US" sz="1200" kern="1200" dirty="0" smtClean="0">
                <a:solidFill>
                  <a:schemeClr val="tx1"/>
                </a:solidFill>
                <a:effectLst/>
                <a:latin typeface="+mn-lt"/>
                <a:ea typeface="+mn-ea"/>
                <a:cs typeface="+mn-cs"/>
              </a:rPr>
              <a:t>When a person becomes a Christian, they accept “Jesus as Lord.” What we’re really saying is this: “I’m dethroning all the other gods of this universe, including those idols in my own heart, and I’m setting up Christ as Lord.”  When we do that, we are agreeing to follow Him and obey Him.  In </a:t>
            </a:r>
            <a:r>
              <a:rPr lang="en-US" sz="1200" b="1" kern="1200" dirty="0" smtClean="0">
                <a:solidFill>
                  <a:schemeClr val="tx1"/>
                </a:solidFill>
                <a:effectLst/>
                <a:latin typeface="+mn-lt"/>
                <a:ea typeface="+mn-ea"/>
                <a:cs typeface="+mn-cs"/>
              </a:rPr>
              <a:t>Luke 6:46</a:t>
            </a:r>
            <a:r>
              <a:rPr lang="en-US" sz="1200" kern="1200" dirty="0" smtClean="0">
                <a:solidFill>
                  <a:schemeClr val="tx1"/>
                </a:solidFill>
                <a:effectLst/>
                <a:latin typeface="+mn-lt"/>
                <a:ea typeface="+mn-ea"/>
                <a:cs typeface="+mn-cs"/>
              </a:rPr>
              <a:t>, Jesus challenges us with these words: “Why do you call me ‘Lord, Lord,’ and not do what I say?” </a:t>
            </a:r>
            <a:r>
              <a:rPr lang="en-US" sz="1200" u="sng" kern="1200" dirty="0" smtClean="0">
                <a:solidFill>
                  <a:schemeClr val="tx1"/>
                </a:solidFill>
                <a:effectLst/>
                <a:latin typeface="+mn-lt"/>
                <a:ea typeface="+mn-ea"/>
                <a:cs typeface="+mn-cs"/>
              </a:rPr>
              <a:t>Since He is God</a:t>
            </a:r>
            <a:r>
              <a:rPr lang="en-US" sz="1200" kern="1200" dirty="0" smtClean="0">
                <a:solidFill>
                  <a:schemeClr val="tx1"/>
                </a:solidFill>
                <a:effectLst/>
                <a:latin typeface="+mn-lt"/>
                <a:ea typeface="+mn-ea"/>
                <a:cs typeface="+mn-cs"/>
              </a:rPr>
              <a:t>, and if He has saved you, then you will </a:t>
            </a:r>
            <a:r>
              <a:rPr lang="en-US" sz="1200" u="sng" kern="1200" dirty="0" smtClean="0">
                <a:solidFill>
                  <a:schemeClr val="tx1"/>
                </a:solidFill>
                <a:effectLst/>
                <a:latin typeface="+mn-lt"/>
                <a:ea typeface="+mn-ea"/>
                <a:cs typeface="+mn-cs"/>
              </a:rPr>
              <a:t>worship</a:t>
            </a:r>
            <a:r>
              <a:rPr lang="en-US" sz="1200" kern="1200" dirty="0" smtClean="0">
                <a:solidFill>
                  <a:schemeClr val="tx1"/>
                </a:solidFill>
                <a:effectLst/>
                <a:latin typeface="+mn-lt"/>
                <a:ea typeface="+mn-ea"/>
                <a:cs typeface="+mn-cs"/>
              </a:rPr>
              <a:t> Him, </a:t>
            </a:r>
            <a:r>
              <a:rPr lang="en-US" sz="1200" u="sng" kern="1200" dirty="0" smtClean="0">
                <a:solidFill>
                  <a:schemeClr val="tx1"/>
                </a:solidFill>
                <a:effectLst/>
                <a:latin typeface="+mn-lt"/>
                <a:ea typeface="+mn-ea"/>
                <a:cs typeface="+mn-cs"/>
              </a:rPr>
              <a:t>honor</a:t>
            </a:r>
            <a:r>
              <a:rPr lang="en-US" sz="1200" kern="1200" dirty="0" smtClean="0">
                <a:solidFill>
                  <a:schemeClr val="tx1"/>
                </a:solidFill>
                <a:effectLst/>
                <a:latin typeface="+mn-lt"/>
                <a:ea typeface="+mn-ea"/>
                <a:cs typeface="+mn-cs"/>
              </a:rPr>
              <a:t> Him exclusively, </a:t>
            </a:r>
            <a:r>
              <a:rPr lang="en-US" sz="1200" u="sng" kern="1200" dirty="0" smtClean="0">
                <a:solidFill>
                  <a:schemeClr val="tx1"/>
                </a:solidFill>
                <a:effectLst/>
                <a:latin typeface="+mn-lt"/>
                <a:ea typeface="+mn-ea"/>
                <a:cs typeface="+mn-cs"/>
              </a:rPr>
              <a:t>trust</a:t>
            </a:r>
            <a:r>
              <a:rPr lang="en-US" sz="1200" kern="1200" dirty="0" smtClean="0">
                <a:solidFill>
                  <a:schemeClr val="tx1"/>
                </a:solidFill>
                <a:effectLst/>
                <a:latin typeface="+mn-lt"/>
                <a:ea typeface="+mn-ea"/>
                <a:cs typeface="+mn-cs"/>
              </a:rPr>
              <a:t> His promises, and </a:t>
            </a:r>
            <a:r>
              <a:rPr lang="en-US" sz="1200" u="sng" kern="1200" dirty="0" smtClean="0">
                <a:solidFill>
                  <a:schemeClr val="tx1"/>
                </a:solidFill>
                <a:effectLst/>
                <a:latin typeface="+mn-lt"/>
                <a:ea typeface="+mn-ea"/>
                <a:cs typeface="+mn-cs"/>
              </a:rPr>
              <a:t>obey</a:t>
            </a:r>
            <a:r>
              <a:rPr lang="en-US" sz="1200" kern="1200" dirty="0" smtClean="0">
                <a:solidFill>
                  <a:schemeClr val="tx1"/>
                </a:solidFill>
                <a:effectLst/>
                <a:latin typeface="+mn-lt"/>
                <a:ea typeface="+mn-ea"/>
                <a:cs typeface="+mn-cs"/>
              </a:rPr>
              <a:t> Him as Lord.</a:t>
            </a:r>
            <a:endParaRPr lang="en-US" dirty="0">
              <a:effectLst/>
            </a:endParaRPr>
          </a:p>
        </p:txBody>
      </p:sp>
      <p:sp>
        <p:nvSpPr>
          <p:cNvPr id="4" name="Slide Number Placeholder 3"/>
          <p:cNvSpPr>
            <a:spLocks noGrp="1"/>
          </p:cNvSpPr>
          <p:nvPr>
            <p:ph type="sldNum" sz="quarter" idx="10"/>
          </p:nvPr>
        </p:nvSpPr>
        <p:spPr/>
        <p:txBody>
          <a:bodyPr/>
          <a:lstStyle/>
          <a:p>
            <a:fld id="{9D30976C-F0DA-4F66-9724-FC447D616952}" type="slidenum">
              <a:rPr lang="en-US" smtClean="0"/>
              <a:t>18</a:t>
            </a:fld>
            <a:endParaRPr lang="en-US"/>
          </a:p>
        </p:txBody>
      </p:sp>
    </p:spTree>
    <p:extLst>
      <p:ext uri="{BB962C8B-B14F-4D97-AF65-F5344CB8AC3E}">
        <p14:creationId xmlns:p14="http://schemas.microsoft.com/office/powerpoint/2010/main" val="475348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Since history confirms that Jesus was not just a myth, who was He?  Let’s look at a few Bible verses and see what He said about Himself:</a:t>
            </a:r>
            <a:endParaRPr lang="en-US" dirty="0" smtClean="0">
              <a:effectLst/>
            </a:endParaRPr>
          </a:p>
          <a:p>
            <a:r>
              <a:rPr lang="en-US" sz="1200" kern="1200" dirty="0" smtClean="0">
                <a:solidFill>
                  <a:schemeClr val="tx1"/>
                </a:solidFill>
                <a:effectLst/>
                <a:latin typeface="+mn-lt"/>
                <a:ea typeface="+mn-ea"/>
                <a:cs typeface="+mn-cs"/>
              </a:rPr>
              <a:t> </a:t>
            </a:r>
            <a:endParaRPr lang="en-US" dirty="0" smtClean="0">
              <a:effectLst/>
            </a:endParaRPr>
          </a:p>
          <a:p>
            <a:r>
              <a:rPr lang="en-US" sz="1200" b="1" kern="1200" dirty="0" smtClean="0">
                <a:solidFill>
                  <a:schemeClr val="tx1"/>
                </a:solidFill>
                <a:effectLst/>
                <a:latin typeface="+mn-lt"/>
                <a:ea typeface="+mn-ea"/>
                <a:cs typeface="+mn-cs"/>
              </a:rPr>
              <a:t>Mark 14:61,62</a:t>
            </a:r>
            <a:r>
              <a:rPr lang="en-US" sz="1200" kern="1200" dirty="0" smtClean="0">
                <a:solidFill>
                  <a:schemeClr val="tx1"/>
                </a:solidFill>
                <a:effectLst/>
                <a:latin typeface="+mn-lt"/>
                <a:ea typeface="+mn-ea"/>
                <a:cs typeface="+mn-cs"/>
              </a:rPr>
              <a:t>  Jesus said that He is the Christ, the Savior sent from God.  He claims that He will come again to earth.</a:t>
            </a:r>
          </a:p>
          <a:p>
            <a:r>
              <a:rPr lang="en-US" sz="1200" b="1" kern="1200" dirty="0" smtClean="0">
                <a:solidFill>
                  <a:schemeClr val="tx1"/>
                </a:solidFill>
                <a:effectLst/>
                <a:latin typeface="+mn-lt"/>
                <a:ea typeface="+mn-ea"/>
                <a:cs typeface="+mn-cs"/>
              </a:rPr>
              <a:t>Matthew 25:31,32</a:t>
            </a:r>
            <a:r>
              <a:rPr lang="en-US" sz="1200" kern="1200" dirty="0" smtClean="0">
                <a:solidFill>
                  <a:schemeClr val="tx1"/>
                </a:solidFill>
                <a:effectLst/>
                <a:latin typeface="+mn-lt"/>
                <a:ea typeface="+mn-ea"/>
                <a:cs typeface="+mn-cs"/>
              </a:rPr>
              <a:t>  He is the Judge of all the world.  He is the leader of all the angels, the One who sits on His throne in heavenly glory.</a:t>
            </a:r>
          </a:p>
          <a:p>
            <a:r>
              <a:rPr lang="en-US" sz="1200" b="1" kern="1200" dirty="0" smtClean="0">
                <a:solidFill>
                  <a:schemeClr val="tx1"/>
                </a:solidFill>
                <a:effectLst/>
                <a:latin typeface="+mn-lt"/>
                <a:ea typeface="+mn-ea"/>
                <a:cs typeface="+mn-cs"/>
              </a:rPr>
              <a:t>John 8:56-58</a:t>
            </a:r>
            <a:r>
              <a:rPr lang="en-US" sz="1200" kern="1200" dirty="0" smtClean="0">
                <a:solidFill>
                  <a:schemeClr val="tx1"/>
                </a:solidFill>
                <a:effectLst/>
                <a:latin typeface="+mn-lt"/>
                <a:ea typeface="+mn-ea"/>
                <a:cs typeface="+mn-cs"/>
              </a:rPr>
              <a:t>  He claimed to exist before Abraham (2000 years before His birth).  He called Himself “I Am”, the special name of God in Genesis 3:14 (OT96).</a:t>
            </a:r>
            <a:endParaRPr lang="en-US" dirty="0" smtClean="0">
              <a:effectLst/>
            </a:endParaRPr>
          </a:p>
          <a:p>
            <a:r>
              <a:rPr lang="en-US" sz="1200" b="1" kern="1200" dirty="0" smtClean="0">
                <a:solidFill>
                  <a:schemeClr val="tx1"/>
                </a:solidFill>
                <a:effectLst/>
                <a:latin typeface="+mn-lt"/>
                <a:ea typeface="+mn-ea"/>
                <a:cs typeface="+mn-cs"/>
              </a:rPr>
              <a:t>John 14:1,7,9</a:t>
            </a:r>
            <a:r>
              <a:rPr lang="en-US" sz="1200" kern="1200" dirty="0" smtClean="0">
                <a:solidFill>
                  <a:schemeClr val="tx1"/>
                </a:solidFill>
                <a:effectLst/>
                <a:latin typeface="+mn-lt"/>
                <a:ea typeface="+mn-ea"/>
                <a:cs typeface="+mn-cs"/>
              </a:rPr>
              <a:t>  Jesus makes three very bold claims: To believe in Him was to believe in God (v. 1); To know Him was to know God (v. 7); To see Him was to see God (v. 9).</a:t>
            </a:r>
            <a:endParaRPr lang="en-US" dirty="0" smtClean="0">
              <a:effectLst/>
            </a:endParaRPr>
          </a:p>
          <a:p>
            <a:endParaRPr lang="en-US" dirty="0"/>
          </a:p>
        </p:txBody>
      </p:sp>
      <p:sp>
        <p:nvSpPr>
          <p:cNvPr id="4" name="Slide Number Placeholder 3"/>
          <p:cNvSpPr>
            <a:spLocks noGrp="1"/>
          </p:cNvSpPr>
          <p:nvPr>
            <p:ph type="sldNum" sz="quarter" idx="10"/>
          </p:nvPr>
        </p:nvSpPr>
        <p:spPr/>
        <p:txBody>
          <a:bodyPr/>
          <a:lstStyle/>
          <a:p>
            <a:fld id="{9D30976C-F0DA-4F66-9724-FC447D616952}" type="slidenum">
              <a:rPr lang="en-US" smtClean="0"/>
              <a:t>3</a:t>
            </a:fld>
            <a:endParaRPr lang="en-US"/>
          </a:p>
        </p:txBody>
      </p:sp>
    </p:spTree>
    <p:extLst>
      <p:ext uri="{BB962C8B-B14F-4D97-AF65-F5344CB8AC3E}">
        <p14:creationId xmlns:p14="http://schemas.microsoft.com/office/powerpoint/2010/main" val="12761796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Since history confirms that Jesus was not just a myth, who was He?  Let’s look at a few Bible verses and see what He said about Himself:</a:t>
            </a:r>
            <a:endParaRPr lang="en-US" dirty="0" smtClean="0">
              <a:effectLst/>
            </a:endParaRPr>
          </a:p>
          <a:p>
            <a:r>
              <a:rPr lang="en-US" sz="1200" kern="1200" dirty="0" smtClean="0">
                <a:solidFill>
                  <a:schemeClr val="tx1"/>
                </a:solidFill>
                <a:effectLst/>
                <a:latin typeface="+mn-lt"/>
                <a:ea typeface="+mn-ea"/>
                <a:cs typeface="+mn-cs"/>
              </a:rPr>
              <a:t> </a:t>
            </a:r>
            <a:endParaRPr lang="en-US" dirty="0" smtClean="0">
              <a:effectLst/>
            </a:endParaRPr>
          </a:p>
          <a:p>
            <a:r>
              <a:rPr lang="en-US" sz="1200" b="1" kern="1200" dirty="0" smtClean="0">
                <a:solidFill>
                  <a:schemeClr val="tx1"/>
                </a:solidFill>
                <a:effectLst/>
                <a:latin typeface="+mn-lt"/>
                <a:ea typeface="+mn-ea"/>
                <a:cs typeface="+mn-cs"/>
              </a:rPr>
              <a:t>Mark 14:61,62</a:t>
            </a:r>
            <a:r>
              <a:rPr lang="en-US" sz="1200" kern="1200" dirty="0" smtClean="0">
                <a:solidFill>
                  <a:schemeClr val="tx1"/>
                </a:solidFill>
                <a:effectLst/>
                <a:latin typeface="+mn-lt"/>
                <a:ea typeface="+mn-ea"/>
                <a:cs typeface="+mn-cs"/>
              </a:rPr>
              <a:t>  Jesus said that He is the Christ, the Savior sent from God.  He claims that He will come again to earth.</a:t>
            </a:r>
          </a:p>
          <a:p>
            <a:r>
              <a:rPr lang="en-US" sz="1200" b="1" kern="1200" dirty="0" smtClean="0">
                <a:solidFill>
                  <a:schemeClr val="tx1"/>
                </a:solidFill>
                <a:effectLst/>
                <a:latin typeface="+mn-lt"/>
                <a:ea typeface="+mn-ea"/>
                <a:cs typeface="+mn-cs"/>
              </a:rPr>
              <a:t>Matthew 25:31,32</a:t>
            </a:r>
            <a:r>
              <a:rPr lang="en-US" sz="1200" kern="1200" dirty="0" smtClean="0">
                <a:solidFill>
                  <a:schemeClr val="tx1"/>
                </a:solidFill>
                <a:effectLst/>
                <a:latin typeface="+mn-lt"/>
                <a:ea typeface="+mn-ea"/>
                <a:cs typeface="+mn-cs"/>
              </a:rPr>
              <a:t>  He is the Judge of all the world.  He is the leader of all the angels, the One who sits on His throne in heavenly glory.</a:t>
            </a:r>
          </a:p>
          <a:p>
            <a:r>
              <a:rPr lang="en-US" sz="1200" b="1" kern="1200" dirty="0" smtClean="0">
                <a:solidFill>
                  <a:schemeClr val="tx1"/>
                </a:solidFill>
                <a:effectLst/>
                <a:latin typeface="+mn-lt"/>
                <a:ea typeface="+mn-ea"/>
                <a:cs typeface="+mn-cs"/>
              </a:rPr>
              <a:t>John 8:56-58</a:t>
            </a:r>
            <a:r>
              <a:rPr lang="en-US" sz="1200" kern="1200" dirty="0" smtClean="0">
                <a:solidFill>
                  <a:schemeClr val="tx1"/>
                </a:solidFill>
                <a:effectLst/>
                <a:latin typeface="+mn-lt"/>
                <a:ea typeface="+mn-ea"/>
                <a:cs typeface="+mn-cs"/>
              </a:rPr>
              <a:t>  He claimed to exist before Abraham (2000 years before His birth).  He called Himself “I Am”, the special name of God in Genesis 3:14 (OT96).</a:t>
            </a:r>
            <a:endParaRPr lang="en-US" dirty="0" smtClean="0">
              <a:effectLst/>
            </a:endParaRPr>
          </a:p>
          <a:p>
            <a:r>
              <a:rPr lang="en-US" sz="1200" b="1" kern="1200" dirty="0" smtClean="0">
                <a:solidFill>
                  <a:schemeClr val="tx1"/>
                </a:solidFill>
                <a:effectLst/>
                <a:latin typeface="+mn-lt"/>
                <a:ea typeface="+mn-ea"/>
                <a:cs typeface="+mn-cs"/>
              </a:rPr>
              <a:t>John 14:1,7,9</a:t>
            </a:r>
            <a:r>
              <a:rPr lang="en-US" sz="1200" kern="1200" dirty="0" smtClean="0">
                <a:solidFill>
                  <a:schemeClr val="tx1"/>
                </a:solidFill>
                <a:effectLst/>
                <a:latin typeface="+mn-lt"/>
                <a:ea typeface="+mn-ea"/>
                <a:cs typeface="+mn-cs"/>
              </a:rPr>
              <a:t>  Jesus makes three very bold claims: To believe in Him was to believe in God (v. 1); To know Him was to know God (v. 7); To see Him was to see God (v. 9).</a:t>
            </a:r>
            <a:endParaRPr lang="en-US" dirty="0" smtClean="0">
              <a:effectLst/>
            </a:endParaRPr>
          </a:p>
          <a:p>
            <a:endParaRPr lang="en-US" dirty="0"/>
          </a:p>
        </p:txBody>
      </p:sp>
      <p:sp>
        <p:nvSpPr>
          <p:cNvPr id="4" name="Slide Number Placeholder 3"/>
          <p:cNvSpPr>
            <a:spLocks noGrp="1"/>
          </p:cNvSpPr>
          <p:nvPr>
            <p:ph type="sldNum" sz="quarter" idx="10"/>
          </p:nvPr>
        </p:nvSpPr>
        <p:spPr/>
        <p:txBody>
          <a:bodyPr/>
          <a:lstStyle/>
          <a:p>
            <a:fld id="{9D30976C-F0DA-4F66-9724-FC447D616952}" type="slidenum">
              <a:rPr lang="en-US" smtClean="0"/>
              <a:t>4</a:t>
            </a:fld>
            <a:endParaRPr lang="en-US"/>
          </a:p>
        </p:txBody>
      </p:sp>
    </p:spTree>
    <p:extLst>
      <p:ext uri="{BB962C8B-B14F-4D97-AF65-F5344CB8AC3E}">
        <p14:creationId xmlns:p14="http://schemas.microsoft.com/office/powerpoint/2010/main" val="12761796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Since history confirms that Jesus was not just a myth, who was He?  Let’s look at a few Bible verses and see what He said about Himself:</a:t>
            </a:r>
            <a:endParaRPr lang="en-US" dirty="0" smtClean="0">
              <a:effectLst/>
            </a:endParaRPr>
          </a:p>
          <a:p>
            <a:r>
              <a:rPr lang="en-US" sz="1200" kern="1200" dirty="0" smtClean="0">
                <a:solidFill>
                  <a:schemeClr val="tx1"/>
                </a:solidFill>
                <a:effectLst/>
                <a:latin typeface="+mn-lt"/>
                <a:ea typeface="+mn-ea"/>
                <a:cs typeface="+mn-cs"/>
              </a:rPr>
              <a:t> </a:t>
            </a:r>
            <a:endParaRPr lang="en-US" dirty="0" smtClean="0">
              <a:effectLst/>
            </a:endParaRPr>
          </a:p>
          <a:p>
            <a:r>
              <a:rPr lang="en-US" sz="1200" b="1" kern="1200" dirty="0" smtClean="0">
                <a:solidFill>
                  <a:schemeClr val="tx1"/>
                </a:solidFill>
                <a:effectLst/>
                <a:latin typeface="+mn-lt"/>
                <a:ea typeface="+mn-ea"/>
                <a:cs typeface="+mn-cs"/>
              </a:rPr>
              <a:t>Mark 14:61,62</a:t>
            </a:r>
            <a:r>
              <a:rPr lang="en-US" sz="1200" kern="1200" dirty="0" smtClean="0">
                <a:solidFill>
                  <a:schemeClr val="tx1"/>
                </a:solidFill>
                <a:effectLst/>
                <a:latin typeface="+mn-lt"/>
                <a:ea typeface="+mn-ea"/>
                <a:cs typeface="+mn-cs"/>
              </a:rPr>
              <a:t>  Jesus said that He is the Christ, the Savior sent from God.  He claims that He will come again to earth.</a:t>
            </a:r>
          </a:p>
          <a:p>
            <a:r>
              <a:rPr lang="en-US" sz="1200" b="1" kern="1200" dirty="0" smtClean="0">
                <a:solidFill>
                  <a:schemeClr val="tx1"/>
                </a:solidFill>
                <a:effectLst/>
                <a:latin typeface="+mn-lt"/>
                <a:ea typeface="+mn-ea"/>
                <a:cs typeface="+mn-cs"/>
              </a:rPr>
              <a:t>Matthew 25:31,32</a:t>
            </a:r>
            <a:r>
              <a:rPr lang="en-US" sz="1200" kern="1200" dirty="0" smtClean="0">
                <a:solidFill>
                  <a:schemeClr val="tx1"/>
                </a:solidFill>
                <a:effectLst/>
                <a:latin typeface="+mn-lt"/>
                <a:ea typeface="+mn-ea"/>
                <a:cs typeface="+mn-cs"/>
              </a:rPr>
              <a:t>  He is the Judge of all the world.  He is the leader of all the angels, the One who sits on His throne in heavenly glory.</a:t>
            </a:r>
          </a:p>
          <a:p>
            <a:r>
              <a:rPr lang="en-US" sz="1200" b="1" kern="1200" dirty="0" smtClean="0">
                <a:solidFill>
                  <a:schemeClr val="tx1"/>
                </a:solidFill>
                <a:effectLst/>
                <a:latin typeface="+mn-lt"/>
                <a:ea typeface="+mn-ea"/>
                <a:cs typeface="+mn-cs"/>
              </a:rPr>
              <a:t>John 8:56-58</a:t>
            </a:r>
            <a:r>
              <a:rPr lang="en-US" sz="1200" kern="1200" dirty="0" smtClean="0">
                <a:solidFill>
                  <a:schemeClr val="tx1"/>
                </a:solidFill>
                <a:effectLst/>
                <a:latin typeface="+mn-lt"/>
                <a:ea typeface="+mn-ea"/>
                <a:cs typeface="+mn-cs"/>
              </a:rPr>
              <a:t>  He claimed to exist before Abraham (2000 years before His birth).  He called Himself “I Am”, the special name of God in Genesis 3:14 (OT96).</a:t>
            </a:r>
            <a:endParaRPr lang="en-US" dirty="0" smtClean="0">
              <a:effectLst/>
            </a:endParaRPr>
          </a:p>
          <a:p>
            <a:r>
              <a:rPr lang="en-US" sz="1200" b="1" kern="1200" dirty="0" smtClean="0">
                <a:solidFill>
                  <a:schemeClr val="tx1"/>
                </a:solidFill>
                <a:effectLst/>
                <a:latin typeface="+mn-lt"/>
                <a:ea typeface="+mn-ea"/>
                <a:cs typeface="+mn-cs"/>
              </a:rPr>
              <a:t>John 14:1,7,9</a:t>
            </a:r>
            <a:r>
              <a:rPr lang="en-US" sz="1200" kern="1200" dirty="0" smtClean="0">
                <a:solidFill>
                  <a:schemeClr val="tx1"/>
                </a:solidFill>
                <a:effectLst/>
                <a:latin typeface="+mn-lt"/>
                <a:ea typeface="+mn-ea"/>
                <a:cs typeface="+mn-cs"/>
              </a:rPr>
              <a:t>  Jesus makes three very bold claims: To believe in Him was to believe in God (v. 1); To know Him was to know God (v. 7); To see Him was to see God (v. 9).</a:t>
            </a:r>
            <a:endParaRPr lang="en-US" dirty="0" smtClean="0">
              <a:effectLst/>
            </a:endParaRPr>
          </a:p>
          <a:p>
            <a:endParaRPr lang="en-US" dirty="0"/>
          </a:p>
        </p:txBody>
      </p:sp>
      <p:sp>
        <p:nvSpPr>
          <p:cNvPr id="4" name="Slide Number Placeholder 3"/>
          <p:cNvSpPr>
            <a:spLocks noGrp="1"/>
          </p:cNvSpPr>
          <p:nvPr>
            <p:ph type="sldNum" sz="quarter" idx="10"/>
          </p:nvPr>
        </p:nvSpPr>
        <p:spPr/>
        <p:txBody>
          <a:bodyPr/>
          <a:lstStyle/>
          <a:p>
            <a:fld id="{9D30976C-F0DA-4F66-9724-FC447D616952}" type="slidenum">
              <a:rPr lang="en-US" smtClean="0"/>
              <a:t>5</a:t>
            </a:fld>
            <a:endParaRPr lang="en-US"/>
          </a:p>
        </p:txBody>
      </p:sp>
    </p:spTree>
    <p:extLst>
      <p:ext uri="{BB962C8B-B14F-4D97-AF65-F5344CB8AC3E}">
        <p14:creationId xmlns:p14="http://schemas.microsoft.com/office/powerpoint/2010/main" val="12761796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I could show you many other verses, but by now, you should be able to see that Jesus claimed to be much more than just a man – He claimed to be God Himself.  Given this view of Jesus, we can only draw two conclusions {draw this tree on the board}:</a:t>
            </a:r>
            <a:endParaRPr lang="en-US" dirty="0" smtClean="0">
              <a:effectLst/>
            </a:endParaRPr>
          </a:p>
          <a:p>
            <a:r>
              <a:rPr lang="en-US" sz="1200" kern="1200" dirty="0" smtClean="0">
                <a:solidFill>
                  <a:schemeClr val="tx1"/>
                </a:solidFill>
                <a:effectLst/>
                <a:latin typeface="+mn-lt"/>
                <a:ea typeface="+mn-ea"/>
                <a:cs typeface="+mn-cs"/>
              </a:rPr>
              <a:t> </a:t>
            </a:r>
            <a:endParaRPr lang="en-US" dirty="0" smtClean="0">
              <a:effectLst/>
            </a:endParaRPr>
          </a:p>
          <a:p>
            <a:r>
              <a:rPr lang="en-US" sz="1200" kern="1200" dirty="0" smtClean="0">
                <a:solidFill>
                  <a:schemeClr val="tx1"/>
                </a:solidFill>
                <a:effectLst/>
                <a:latin typeface="+mn-lt"/>
                <a:ea typeface="+mn-ea"/>
                <a:cs typeface="+mn-cs"/>
              </a:rPr>
              <a:t>                                                 Jesus Claimed to be God</a:t>
            </a:r>
            <a:endParaRPr lang="en-US" dirty="0" smtClean="0">
              <a:effectLst/>
            </a:endParaRPr>
          </a:p>
          <a:p>
            <a:r>
              <a:rPr lang="en-US" sz="1200" kern="1200" dirty="0" smtClean="0">
                <a:solidFill>
                  <a:schemeClr val="tx1"/>
                </a:solidFill>
                <a:effectLst/>
                <a:latin typeface="+mn-lt"/>
                <a:ea typeface="+mn-ea"/>
                <a:cs typeface="+mn-cs"/>
              </a:rPr>
              <a:t>                                                  /                               \</a:t>
            </a:r>
            <a:endParaRPr lang="en-US" dirty="0" smtClean="0">
              <a:effectLst/>
            </a:endParaRPr>
          </a:p>
          <a:p>
            <a:r>
              <a:rPr lang="en-US" sz="1200" kern="1200" dirty="0" smtClean="0">
                <a:solidFill>
                  <a:schemeClr val="tx1"/>
                </a:solidFill>
                <a:effectLst/>
                <a:latin typeface="+mn-lt"/>
                <a:ea typeface="+mn-ea"/>
                <a:cs typeface="+mn-cs"/>
              </a:rPr>
              <a:t>                      His claims were FALSE            His claims were TRUE</a:t>
            </a:r>
            <a:endParaRPr lang="en-US" dirty="0" smtClean="0">
              <a:effectLst/>
            </a:endParaRPr>
          </a:p>
          <a:p>
            <a:r>
              <a:rPr lang="en-US" sz="1200" kern="1200" dirty="0" smtClean="0">
                <a:solidFill>
                  <a:schemeClr val="tx1"/>
                </a:solidFill>
                <a:effectLst/>
                <a:latin typeface="+mn-lt"/>
                <a:ea typeface="+mn-ea"/>
                <a:cs typeface="+mn-cs"/>
              </a:rPr>
              <a:t> </a:t>
            </a:r>
            <a:endParaRPr lang="en-US" dirty="0" smtClean="0">
              <a:effectLst/>
            </a:endParaRPr>
          </a:p>
          <a:p>
            <a:r>
              <a:rPr lang="en-US" sz="1200" u="sng" kern="1200" dirty="0" smtClean="0">
                <a:solidFill>
                  <a:schemeClr val="tx1"/>
                </a:solidFill>
                <a:effectLst/>
                <a:latin typeface="+mn-lt"/>
                <a:ea typeface="+mn-ea"/>
                <a:cs typeface="+mn-cs"/>
              </a:rPr>
              <a:t>If His claims were false</a:t>
            </a:r>
            <a:r>
              <a:rPr lang="en-US" sz="1200" kern="1200" dirty="0" smtClean="0">
                <a:solidFill>
                  <a:schemeClr val="tx1"/>
                </a:solidFill>
                <a:effectLst/>
                <a:latin typeface="+mn-lt"/>
                <a:ea typeface="+mn-ea"/>
                <a:cs typeface="+mn-cs"/>
              </a:rPr>
              <a:t>, we are left with two possibilities regarding His false claims:</a:t>
            </a:r>
            <a:endParaRPr lang="en-US" dirty="0" smtClean="0">
              <a:effectLst/>
            </a:endParaRPr>
          </a:p>
          <a:p>
            <a:r>
              <a:rPr lang="en-US" sz="1200" kern="1200" dirty="0" smtClean="0">
                <a:solidFill>
                  <a:schemeClr val="tx1"/>
                </a:solidFill>
                <a:effectLst/>
                <a:latin typeface="+mn-lt"/>
                <a:ea typeface="+mn-ea"/>
                <a:cs typeface="+mn-cs"/>
              </a:rPr>
              <a:t> </a:t>
            </a:r>
            <a:endParaRPr lang="en-US" dirty="0" smtClean="0">
              <a:effectLst/>
            </a:endParaRPr>
          </a:p>
          <a:p>
            <a:r>
              <a:rPr lang="en-US" sz="1200" kern="1200" dirty="0" smtClean="0">
                <a:solidFill>
                  <a:schemeClr val="tx1"/>
                </a:solidFill>
                <a:effectLst/>
                <a:latin typeface="+mn-lt"/>
                <a:ea typeface="+mn-ea"/>
                <a:cs typeface="+mn-cs"/>
              </a:rPr>
              <a:t>                                                   His claims were FALSE</a:t>
            </a:r>
            <a:endParaRPr lang="en-US" dirty="0" smtClean="0">
              <a:effectLst/>
            </a:endParaRPr>
          </a:p>
          <a:p>
            <a:r>
              <a:rPr lang="en-US" sz="1200" kern="1200" dirty="0" smtClean="0">
                <a:solidFill>
                  <a:schemeClr val="tx1"/>
                </a:solidFill>
                <a:effectLst/>
                <a:latin typeface="+mn-lt"/>
                <a:ea typeface="+mn-ea"/>
                <a:cs typeface="+mn-cs"/>
              </a:rPr>
              <a:t>                                                  /                               \</a:t>
            </a:r>
            <a:endParaRPr lang="en-US" dirty="0" smtClean="0">
              <a:effectLst/>
            </a:endParaRPr>
          </a:p>
          <a:p>
            <a:r>
              <a:rPr lang="en-US" sz="1200" kern="1200" dirty="0" smtClean="0">
                <a:solidFill>
                  <a:schemeClr val="tx1"/>
                </a:solidFill>
                <a:effectLst/>
                <a:latin typeface="+mn-lt"/>
                <a:ea typeface="+mn-ea"/>
                <a:cs typeface="+mn-cs"/>
              </a:rPr>
              <a:t>        His </a:t>
            </a:r>
            <a:r>
              <a:rPr lang="en-US" sz="1200" b="1" kern="1200" dirty="0" smtClean="0">
                <a:solidFill>
                  <a:schemeClr val="tx1"/>
                </a:solidFill>
                <a:effectLst/>
                <a:latin typeface="+mn-lt"/>
                <a:ea typeface="+mn-ea"/>
                <a:cs typeface="+mn-cs"/>
              </a:rPr>
              <a:t>knew</a:t>
            </a:r>
            <a:r>
              <a:rPr lang="en-US" sz="1200" kern="1200" dirty="0" smtClean="0">
                <a:solidFill>
                  <a:schemeClr val="tx1"/>
                </a:solidFill>
                <a:effectLst/>
                <a:latin typeface="+mn-lt"/>
                <a:ea typeface="+mn-ea"/>
                <a:cs typeface="+mn-cs"/>
              </a:rPr>
              <a:t> His claims were False            His </a:t>
            </a:r>
            <a:r>
              <a:rPr lang="en-US" sz="1200" b="1" kern="1200" dirty="0" smtClean="0">
                <a:solidFill>
                  <a:schemeClr val="tx1"/>
                </a:solidFill>
                <a:effectLst/>
                <a:latin typeface="+mn-lt"/>
                <a:ea typeface="+mn-ea"/>
                <a:cs typeface="+mn-cs"/>
              </a:rPr>
              <a:t>didn’t know</a:t>
            </a:r>
            <a:r>
              <a:rPr lang="en-US" sz="1200" kern="1200" dirty="0" smtClean="0">
                <a:solidFill>
                  <a:schemeClr val="tx1"/>
                </a:solidFill>
                <a:effectLst/>
                <a:latin typeface="+mn-lt"/>
                <a:ea typeface="+mn-ea"/>
                <a:cs typeface="+mn-cs"/>
              </a:rPr>
              <a:t> His claims were False</a:t>
            </a:r>
            <a:endParaRPr lang="en-US" dirty="0" smtClean="0">
              <a:effectLst/>
            </a:endParaRPr>
          </a:p>
          <a:p>
            <a:endParaRPr lang="en-US" dirty="0"/>
          </a:p>
        </p:txBody>
      </p:sp>
      <p:sp>
        <p:nvSpPr>
          <p:cNvPr id="4" name="Slide Number Placeholder 3"/>
          <p:cNvSpPr>
            <a:spLocks noGrp="1"/>
          </p:cNvSpPr>
          <p:nvPr>
            <p:ph type="sldNum" sz="quarter" idx="10"/>
          </p:nvPr>
        </p:nvSpPr>
        <p:spPr/>
        <p:txBody>
          <a:bodyPr/>
          <a:lstStyle/>
          <a:p>
            <a:fld id="{9D30976C-F0DA-4F66-9724-FC447D616952}" type="slidenum">
              <a:rPr lang="en-US" smtClean="0"/>
              <a:t>6</a:t>
            </a:fld>
            <a:endParaRPr lang="en-US"/>
          </a:p>
        </p:txBody>
      </p:sp>
    </p:spTree>
    <p:extLst>
      <p:ext uri="{BB962C8B-B14F-4D97-AF65-F5344CB8AC3E}">
        <p14:creationId xmlns:p14="http://schemas.microsoft.com/office/powerpoint/2010/main" val="18185253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Option #1:  Jesus was a Liar.</a:t>
            </a:r>
            <a:r>
              <a:rPr lang="en-US" sz="1200" kern="1200" dirty="0" smtClean="0">
                <a:solidFill>
                  <a:schemeClr val="tx1"/>
                </a:solidFill>
                <a:effectLst/>
                <a:latin typeface="+mn-lt"/>
                <a:ea typeface="+mn-ea"/>
                <a:cs typeface="+mn-cs"/>
              </a:rPr>
              <a:t>  If He knew that His claims were false, Jesus deliberately lied about Himself and His message.  If this is true, then we must consider Him to be very evil, since He told people to believe in Him for their eternal salvation.  He would also be a fool, since His claim to be God ultimately lead to His crucifixion.  Is this a reasonable option?  Consider this:</a:t>
            </a:r>
            <a:endParaRPr lang="en-US" dirty="0" smtClean="0">
              <a:effectLst/>
            </a:endParaRPr>
          </a:p>
          <a:p>
            <a:r>
              <a:rPr lang="en-US" sz="1200" kern="1200" dirty="0" smtClean="0">
                <a:solidFill>
                  <a:schemeClr val="tx1"/>
                </a:solidFill>
                <a:effectLst/>
                <a:latin typeface="+mn-lt"/>
                <a:ea typeface="+mn-ea"/>
                <a:cs typeface="+mn-cs"/>
              </a:rPr>
              <a:t> </a:t>
            </a:r>
            <a:endParaRPr lang="en-US" dirty="0" smtClean="0">
              <a:effectLst/>
            </a:endParaRPr>
          </a:p>
          <a:p>
            <a:r>
              <a:rPr lang="en-US" sz="1200" kern="1200" dirty="0" smtClean="0">
                <a:solidFill>
                  <a:schemeClr val="tx1"/>
                </a:solidFill>
                <a:effectLst/>
                <a:latin typeface="+mn-lt"/>
                <a:ea typeface="+mn-ea"/>
                <a:cs typeface="+mn-cs"/>
              </a:rPr>
              <a:t>Jesus was placed on trial by an angry group of judges after three full years of open teaching.  The lawyers brought in many false witnesses, but as hard as they tried, they could not find Him guilty of anything wrong or dishonest.  The best they could come up with is described in </a:t>
            </a:r>
            <a:r>
              <a:rPr lang="en-US" sz="1200" b="1" kern="1200" dirty="0" smtClean="0">
                <a:solidFill>
                  <a:schemeClr val="tx1"/>
                </a:solidFill>
                <a:effectLst/>
                <a:latin typeface="+mn-lt"/>
                <a:ea typeface="+mn-ea"/>
                <a:cs typeface="+mn-cs"/>
              </a:rPr>
              <a:t>Mark 14:57-59</a:t>
            </a:r>
            <a:r>
              <a:rPr lang="en-US" sz="1200" kern="1200" dirty="0" smtClean="0">
                <a:solidFill>
                  <a:schemeClr val="tx1"/>
                </a:solidFill>
                <a:effectLst/>
                <a:latin typeface="+mn-lt"/>
                <a:ea typeface="+mn-ea"/>
                <a:cs typeface="+mn-cs"/>
              </a:rPr>
              <a:t>, but “even then their testimony did not agree.”  For our sakes, it’s a good thing that these trials took place.  They confirm to us the first-person facts that Jesus lived a life that was perfect, honest and good.</a:t>
            </a:r>
          </a:p>
          <a:p>
            <a:r>
              <a:rPr lang="en-US" sz="1200" kern="1200" dirty="0" smtClean="0">
                <a:solidFill>
                  <a:schemeClr val="tx1"/>
                </a:solidFill>
                <a:effectLst/>
                <a:latin typeface="+mn-lt"/>
                <a:ea typeface="+mn-ea"/>
                <a:cs typeface="+mn-cs"/>
              </a:rPr>
              <a:t> </a:t>
            </a:r>
            <a:endParaRPr lang="en-US" dirty="0" smtClean="0">
              <a:effectLst/>
            </a:endParaRPr>
          </a:p>
          <a:p>
            <a:r>
              <a:rPr lang="en-US" sz="1200" kern="1200" dirty="0" smtClean="0">
                <a:solidFill>
                  <a:schemeClr val="tx1"/>
                </a:solidFill>
                <a:effectLst/>
                <a:latin typeface="+mn-lt"/>
                <a:ea typeface="+mn-ea"/>
                <a:cs typeface="+mn-cs"/>
              </a:rPr>
              <a:t>Ask your family and friends – do any of them consider Jesus to be a deceptive fool?  You will find that very few people (if any) think that He was a liar.  With historians and philosophers throughout history (both skeptics and believers), most people consider Him to be (at least) the greatest moral teacher of all time.</a:t>
            </a:r>
            <a:endParaRPr lang="en-US" dirty="0" smtClean="0">
              <a:effectLst/>
            </a:endParaRPr>
          </a:p>
        </p:txBody>
      </p:sp>
      <p:sp>
        <p:nvSpPr>
          <p:cNvPr id="4" name="Slide Number Placeholder 3"/>
          <p:cNvSpPr>
            <a:spLocks noGrp="1"/>
          </p:cNvSpPr>
          <p:nvPr>
            <p:ph type="sldNum" sz="quarter" idx="10"/>
          </p:nvPr>
        </p:nvSpPr>
        <p:spPr/>
        <p:txBody>
          <a:bodyPr/>
          <a:lstStyle/>
          <a:p>
            <a:fld id="{9D30976C-F0DA-4F66-9724-FC447D616952}" type="slidenum">
              <a:rPr lang="en-US" smtClean="0"/>
              <a:t>7</a:t>
            </a:fld>
            <a:endParaRPr lang="en-US"/>
          </a:p>
        </p:txBody>
      </p:sp>
    </p:spTree>
    <p:extLst>
      <p:ext uri="{BB962C8B-B14F-4D97-AF65-F5344CB8AC3E}">
        <p14:creationId xmlns:p14="http://schemas.microsoft.com/office/powerpoint/2010/main" val="19476326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Option #1:  Jesus was a Liar.</a:t>
            </a:r>
            <a:r>
              <a:rPr lang="en-US" sz="1200" kern="1200" dirty="0" smtClean="0">
                <a:solidFill>
                  <a:schemeClr val="tx1"/>
                </a:solidFill>
                <a:effectLst/>
                <a:latin typeface="+mn-lt"/>
                <a:ea typeface="+mn-ea"/>
                <a:cs typeface="+mn-cs"/>
              </a:rPr>
              <a:t>  If He knew that His claims were false, Jesus deliberately lied about Himself and His message.  If this is true, then we must consider Him to be very evil, since He told people to believe in Him for their eternal salvation.  He would also be a fool, since His claim to be God ultimately lead to His crucifixion.  Is this a reasonable option?  Consider this:</a:t>
            </a:r>
            <a:endParaRPr lang="en-US" dirty="0" smtClean="0">
              <a:effectLst/>
            </a:endParaRPr>
          </a:p>
          <a:p>
            <a:r>
              <a:rPr lang="en-US" sz="1200" kern="1200" dirty="0" smtClean="0">
                <a:solidFill>
                  <a:schemeClr val="tx1"/>
                </a:solidFill>
                <a:effectLst/>
                <a:latin typeface="+mn-lt"/>
                <a:ea typeface="+mn-ea"/>
                <a:cs typeface="+mn-cs"/>
              </a:rPr>
              <a:t> </a:t>
            </a:r>
            <a:endParaRPr lang="en-US" dirty="0" smtClean="0">
              <a:effectLst/>
            </a:endParaRPr>
          </a:p>
          <a:p>
            <a:r>
              <a:rPr lang="en-US" sz="1200" kern="1200" dirty="0" smtClean="0">
                <a:solidFill>
                  <a:schemeClr val="tx1"/>
                </a:solidFill>
                <a:effectLst/>
                <a:latin typeface="+mn-lt"/>
                <a:ea typeface="+mn-ea"/>
                <a:cs typeface="+mn-cs"/>
              </a:rPr>
              <a:t>Jesus was placed on trial by an angry group of judges after three full years of open teaching.  The lawyers brought in many false witnesses, but as hard as they tried, they could not find Him guilty of anything wrong or dishonest.  The best they could come up with is described in </a:t>
            </a:r>
            <a:r>
              <a:rPr lang="en-US" sz="1200" b="1" kern="1200" dirty="0" smtClean="0">
                <a:solidFill>
                  <a:schemeClr val="tx1"/>
                </a:solidFill>
                <a:effectLst/>
                <a:latin typeface="+mn-lt"/>
                <a:ea typeface="+mn-ea"/>
                <a:cs typeface="+mn-cs"/>
              </a:rPr>
              <a:t>Mark 14:57-59</a:t>
            </a:r>
            <a:r>
              <a:rPr lang="en-US" sz="1200" kern="1200" dirty="0" smtClean="0">
                <a:solidFill>
                  <a:schemeClr val="tx1"/>
                </a:solidFill>
                <a:effectLst/>
                <a:latin typeface="+mn-lt"/>
                <a:ea typeface="+mn-ea"/>
                <a:cs typeface="+mn-cs"/>
              </a:rPr>
              <a:t>, but “even then their testimony did not agree.”  For our sakes, it’s a good thing that these trials took place.  They confirm to us the first-person facts that Jesus lived a life that was perfect, honest and good.</a:t>
            </a:r>
          </a:p>
          <a:p>
            <a:r>
              <a:rPr lang="en-US" sz="1200" kern="1200" dirty="0" smtClean="0">
                <a:solidFill>
                  <a:schemeClr val="tx1"/>
                </a:solidFill>
                <a:effectLst/>
                <a:latin typeface="+mn-lt"/>
                <a:ea typeface="+mn-ea"/>
                <a:cs typeface="+mn-cs"/>
              </a:rPr>
              <a:t> </a:t>
            </a:r>
            <a:endParaRPr lang="en-US" dirty="0" smtClean="0">
              <a:effectLst/>
            </a:endParaRPr>
          </a:p>
          <a:p>
            <a:r>
              <a:rPr lang="en-US" sz="1200" kern="1200" dirty="0" smtClean="0">
                <a:solidFill>
                  <a:schemeClr val="tx1"/>
                </a:solidFill>
                <a:effectLst/>
                <a:latin typeface="+mn-lt"/>
                <a:ea typeface="+mn-ea"/>
                <a:cs typeface="+mn-cs"/>
              </a:rPr>
              <a:t>Ask your family and friends – do any of them consider Jesus to be a deceptive fool?  You will find that very few people (if any) think that He was a liar.  With historians and philosophers throughout history (both skeptics and believers), most people consider Him to be (at least) the greatest moral teacher of all time.</a:t>
            </a:r>
            <a:endParaRPr lang="en-US" dirty="0" smtClean="0">
              <a:effectLst/>
            </a:endParaRPr>
          </a:p>
        </p:txBody>
      </p:sp>
      <p:sp>
        <p:nvSpPr>
          <p:cNvPr id="4" name="Slide Number Placeholder 3"/>
          <p:cNvSpPr>
            <a:spLocks noGrp="1"/>
          </p:cNvSpPr>
          <p:nvPr>
            <p:ph type="sldNum" sz="quarter" idx="10"/>
          </p:nvPr>
        </p:nvSpPr>
        <p:spPr/>
        <p:txBody>
          <a:bodyPr/>
          <a:lstStyle/>
          <a:p>
            <a:fld id="{9D30976C-F0DA-4F66-9724-FC447D616952}" type="slidenum">
              <a:rPr lang="en-US" smtClean="0"/>
              <a:t>8</a:t>
            </a:fld>
            <a:endParaRPr lang="en-US"/>
          </a:p>
        </p:txBody>
      </p:sp>
    </p:spTree>
    <p:extLst>
      <p:ext uri="{BB962C8B-B14F-4D97-AF65-F5344CB8AC3E}">
        <p14:creationId xmlns:p14="http://schemas.microsoft.com/office/powerpoint/2010/main" val="19476326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Option #2: Jesus was Crazy.</a:t>
            </a:r>
            <a:r>
              <a:rPr lang="en-US" sz="1200" kern="1200" dirty="0" smtClean="0">
                <a:solidFill>
                  <a:schemeClr val="tx1"/>
                </a:solidFill>
                <a:effectLst/>
                <a:latin typeface="+mn-lt"/>
                <a:ea typeface="+mn-ea"/>
                <a:cs typeface="+mn-cs"/>
              </a:rPr>
              <a:t>  Throughout history, there have been many people that claimed to be God.  Many were just interested in drawing a crowd while others were just very confused.  And for Jewish Jesus to make such a claim in His fiercely monotheistic culture He would be much more than just confused – He would be crazy.  Is this possible?  Consider these two points:</a:t>
            </a:r>
            <a:endParaRPr lang="en-US" dirty="0" smtClean="0">
              <a:effectLst/>
            </a:endParaRPr>
          </a:p>
          <a:p>
            <a:r>
              <a:rPr lang="en-US" sz="1200" kern="1200" dirty="0" smtClean="0">
                <a:solidFill>
                  <a:schemeClr val="tx1"/>
                </a:solidFill>
                <a:effectLst/>
                <a:latin typeface="+mn-lt"/>
                <a:ea typeface="+mn-ea"/>
                <a:cs typeface="+mn-cs"/>
              </a:rPr>
              <a:t> </a:t>
            </a:r>
            <a:endParaRPr lang="en-US" dirty="0" smtClean="0">
              <a:effectLst/>
            </a:endParaRPr>
          </a:p>
          <a:p>
            <a:r>
              <a:rPr lang="en-US" sz="1200" u="sng" kern="1200" dirty="0" smtClean="0">
                <a:solidFill>
                  <a:schemeClr val="tx1"/>
                </a:solidFill>
                <a:effectLst/>
                <a:latin typeface="+mn-lt"/>
                <a:ea typeface="+mn-ea"/>
                <a:cs typeface="+mn-cs"/>
              </a:rPr>
              <a:t>Point #1</a:t>
            </a:r>
            <a:r>
              <a:rPr lang="en-US" sz="1200" kern="1200" dirty="0" smtClean="0">
                <a:solidFill>
                  <a:schemeClr val="tx1"/>
                </a:solidFill>
                <a:effectLst/>
                <a:latin typeface="+mn-lt"/>
                <a:ea typeface="+mn-ea"/>
                <a:cs typeface="+mn-cs"/>
              </a:rPr>
              <a:t>:  There is </a:t>
            </a:r>
            <a:r>
              <a:rPr lang="en-US" sz="1200" u="sng" kern="1200" dirty="0" smtClean="0">
                <a:solidFill>
                  <a:schemeClr val="tx1"/>
                </a:solidFill>
                <a:effectLst/>
                <a:latin typeface="+mn-lt"/>
                <a:ea typeface="+mn-ea"/>
                <a:cs typeface="+mn-cs"/>
              </a:rPr>
              <a:t>amazing wisdom</a:t>
            </a:r>
            <a:r>
              <a:rPr lang="en-US" sz="1200" kern="1200" dirty="0" smtClean="0">
                <a:solidFill>
                  <a:schemeClr val="tx1"/>
                </a:solidFill>
                <a:effectLst/>
                <a:latin typeface="+mn-lt"/>
                <a:ea typeface="+mn-ea"/>
                <a:cs typeface="+mn-cs"/>
              </a:rPr>
              <a:t> in the responses of Jesus to every question from every person.  Even people who attacked and accused Jesus came back with favorable reports, like that of the synagogue officers in </a:t>
            </a:r>
            <a:r>
              <a:rPr lang="en-US" sz="1200" b="1" kern="1200" dirty="0" smtClean="0">
                <a:solidFill>
                  <a:schemeClr val="tx1"/>
                </a:solidFill>
                <a:effectLst/>
                <a:latin typeface="+mn-lt"/>
                <a:ea typeface="+mn-ea"/>
                <a:cs typeface="+mn-cs"/>
              </a:rPr>
              <a:t>John 7:45-47</a:t>
            </a:r>
            <a:r>
              <a:rPr lang="en-US" sz="1200" kern="1200" dirty="0" smtClean="0">
                <a:solidFill>
                  <a:schemeClr val="tx1"/>
                </a:solidFill>
                <a:effectLst/>
                <a:latin typeface="+mn-lt"/>
                <a:ea typeface="+mn-ea"/>
                <a:cs typeface="+mn-cs"/>
              </a:rPr>
              <a:t>, who returned saying that “Never has a man spoken the way this man speaks.” Even during their attacks on Jesus, people were unable to deal with His wisdom.  In </a:t>
            </a:r>
            <a:r>
              <a:rPr lang="en-US" sz="1200" b="1" kern="1200" dirty="0" smtClean="0">
                <a:solidFill>
                  <a:schemeClr val="tx1"/>
                </a:solidFill>
                <a:effectLst/>
                <a:latin typeface="+mn-lt"/>
                <a:ea typeface="+mn-ea"/>
                <a:cs typeface="+mn-cs"/>
              </a:rPr>
              <a:t>Luke 20:21</a:t>
            </a:r>
            <a:r>
              <a:rPr lang="en-US" sz="1200" kern="1200" dirty="0" smtClean="0">
                <a:solidFill>
                  <a:schemeClr val="tx1"/>
                </a:solidFill>
                <a:effectLst/>
                <a:latin typeface="+mn-lt"/>
                <a:ea typeface="+mn-ea"/>
                <a:cs typeface="+mn-cs"/>
              </a:rPr>
              <a:t>, the leaders say that “we know that you speak and teach what is right.” When He answers their question, they are astonished and silenced (</a:t>
            </a:r>
            <a:r>
              <a:rPr lang="en-US" sz="1200" b="1" kern="1200" dirty="0" smtClean="0">
                <a:solidFill>
                  <a:schemeClr val="tx1"/>
                </a:solidFill>
                <a:effectLst/>
                <a:latin typeface="+mn-lt"/>
                <a:ea typeface="+mn-ea"/>
                <a:cs typeface="+mn-cs"/>
              </a:rPr>
              <a:t>verse 26</a:t>
            </a:r>
            <a:r>
              <a:rPr lang="en-US" sz="1200" kern="1200" dirty="0" smtClean="0">
                <a:solidFill>
                  <a:schemeClr val="tx1"/>
                </a:solidFill>
                <a:effectLst/>
                <a:latin typeface="+mn-lt"/>
                <a:ea typeface="+mn-ea"/>
                <a:cs typeface="+mn-cs"/>
              </a:rPr>
              <a:t>).  Crazy people might argue with you, but they don’t astonish you.</a:t>
            </a:r>
            <a:endParaRPr lang="en-US" dirty="0" smtClean="0">
              <a:effectLst/>
            </a:endParaRPr>
          </a:p>
          <a:p>
            <a:r>
              <a:rPr lang="en-US" sz="1200" kern="1200" dirty="0" smtClean="0">
                <a:solidFill>
                  <a:schemeClr val="tx1"/>
                </a:solidFill>
                <a:effectLst/>
                <a:latin typeface="+mn-lt"/>
                <a:ea typeface="+mn-ea"/>
                <a:cs typeface="+mn-cs"/>
              </a:rPr>
              <a:t> </a:t>
            </a:r>
            <a:endParaRPr lang="en-US" dirty="0" smtClean="0">
              <a:effectLst/>
            </a:endParaRPr>
          </a:p>
          <a:p>
            <a:r>
              <a:rPr lang="en-US" sz="1200" u="sng" kern="1200" dirty="0" smtClean="0">
                <a:solidFill>
                  <a:schemeClr val="tx1"/>
                </a:solidFill>
                <a:effectLst/>
                <a:latin typeface="+mn-lt"/>
                <a:ea typeface="+mn-ea"/>
                <a:cs typeface="+mn-cs"/>
              </a:rPr>
              <a:t>Point #2</a:t>
            </a:r>
            <a:r>
              <a:rPr lang="en-US" sz="1200" kern="1200" dirty="0" smtClean="0">
                <a:solidFill>
                  <a:schemeClr val="tx1"/>
                </a:solidFill>
                <a:effectLst/>
                <a:latin typeface="+mn-lt"/>
                <a:ea typeface="+mn-ea"/>
                <a:cs typeface="+mn-cs"/>
              </a:rPr>
              <a:t>:  The </a:t>
            </a:r>
            <a:r>
              <a:rPr lang="en-US" sz="1200" u="sng" kern="1200" dirty="0" smtClean="0">
                <a:solidFill>
                  <a:schemeClr val="tx1"/>
                </a:solidFill>
                <a:effectLst/>
                <a:latin typeface="+mn-lt"/>
                <a:ea typeface="+mn-ea"/>
                <a:cs typeface="+mn-cs"/>
              </a:rPr>
              <a:t>actual power</a:t>
            </a:r>
            <a:r>
              <a:rPr lang="en-US" sz="1200" kern="1200" dirty="0" smtClean="0">
                <a:solidFill>
                  <a:schemeClr val="tx1"/>
                </a:solidFill>
                <a:effectLst/>
                <a:latin typeface="+mn-lt"/>
                <a:ea typeface="+mn-ea"/>
                <a:cs typeface="+mn-cs"/>
              </a:rPr>
              <a:t> of Jesus is one of the things that clearly sets Him apart from crazy people.  While some crazy people might </a:t>
            </a:r>
            <a:r>
              <a:rPr lang="en-US" sz="1200" i="1" kern="1200" dirty="0" smtClean="0">
                <a:solidFill>
                  <a:schemeClr val="tx1"/>
                </a:solidFill>
                <a:effectLst/>
                <a:latin typeface="+mn-lt"/>
                <a:ea typeface="+mn-ea"/>
                <a:cs typeface="+mn-cs"/>
              </a:rPr>
              <a:t>claim </a:t>
            </a:r>
            <a:r>
              <a:rPr lang="en-US" sz="1200" kern="1200" dirty="0" smtClean="0">
                <a:solidFill>
                  <a:schemeClr val="tx1"/>
                </a:solidFill>
                <a:effectLst/>
                <a:latin typeface="+mn-lt"/>
                <a:ea typeface="+mn-ea"/>
                <a:cs typeface="+mn-cs"/>
              </a:rPr>
              <a:t>to have supernatural powers, Jesus didn’t just make claims.  </a:t>
            </a:r>
            <a:r>
              <a:rPr lang="en-US" sz="1200" b="1" kern="1200" dirty="0" smtClean="0">
                <a:solidFill>
                  <a:schemeClr val="tx1"/>
                </a:solidFill>
                <a:effectLst/>
                <a:latin typeface="+mn-lt"/>
                <a:ea typeface="+mn-ea"/>
                <a:cs typeface="+mn-cs"/>
              </a:rPr>
              <a:t>Mark 2:11,12 </a:t>
            </a:r>
            <a:r>
              <a:rPr lang="en-US" sz="1200" kern="1200" dirty="0" smtClean="0">
                <a:solidFill>
                  <a:schemeClr val="tx1"/>
                </a:solidFill>
                <a:effectLst/>
                <a:latin typeface="+mn-lt"/>
                <a:ea typeface="+mn-ea"/>
                <a:cs typeface="+mn-cs"/>
              </a:rPr>
              <a:t>left people saying “We have never seen anything like this.” </a:t>
            </a:r>
            <a:endParaRPr lang="en-US" dirty="0" smtClean="0">
              <a:effectLst/>
            </a:endParaRPr>
          </a:p>
          <a:p>
            <a:r>
              <a:rPr lang="en-US" sz="1200" kern="1200" dirty="0" smtClean="0">
                <a:solidFill>
                  <a:schemeClr val="tx1"/>
                </a:solidFill>
                <a:effectLst/>
                <a:latin typeface="+mn-lt"/>
                <a:ea typeface="+mn-ea"/>
                <a:cs typeface="+mn-cs"/>
              </a:rPr>
              <a:t> </a:t>
            </a:r>
            <a:endParaRPr lang="en-US" dirty="0" smtClean="0">
              <a:effectLst/>
            </a:endParaRPr>
          </a:p>
          <a:p>
            <a:r>
              <a:rPr lang="en-US" sz="1200" b="1" kern="1200" dirty="0" smtClean="0">
                <a:solidFill>
                  <a:schemeClr val="tx1"/>
                </a:solidFill>
                <a:effectLst/>
                <a:latin typeface="+mn-lt"/>
                <a:ea typeface="+mn-ea"/>
                <a:cs typeface="+mn-cs"/>
              </a:rPr>
              <a:t>In John 3:1,2</a:t>
            </a:r>
            <a:r>
              <a:rPr lang="en-US" sz="1200" kern="1200" dirty="0" smtClean="0">
                <a:solidFill>
                  <a:schemeClr val="tx1"/>
                </a:solidFill>
                <a:effectLst/>
                <a:latin typeface="+mn-lt"/>
                <a:ea typeface="+mn-ea"/>
                <a:cs typeface="+mn-cs"/>
              </a:rPr>
              <a:t>, the Pharisee named Nicodemus made his opinion very clear: “Rabbi, we know you are a teacher who has come from God. For no one could perform the miraculous signs you are doing if God were not with him.”</a:t>
            </a:r>
          </a:p>
          <a:p>
            <a:r>
              <a:rPr lang="en-US" sz="1200" kern="1200" dirty="0" smtClean="0">
                <a:solidFill>
                  <a:schemeClr val="tx1"/>
                </a:solidFill>
                <a:effectLst/>
                <a:latin typeface="+mn-lt"/>
                <a:ea typeface="+mn-ea"/>
                <a:cs typeface="+mn-cs"/>
              </a:rPr>
              <a:t> </a:t>
            </a:r>
            <a:endParaRPr lang="en-US" dirty="0" smtClean="0">
              <a:effectLst/>
            </a:endParaRPr>
          </a:p>
          <a:p>
            <a:r>
              <a:rPr lang="en-US" sz="1200" kern="1200" dirty="0" smtClean="0">
                <a:solidFill>
                  <a:schemeClr val="tx1"/>
                </a:solidFill>
                <a:effectLst/>
                <a:latin typeface="+mn-lt"/>
                <a:ea typeface="+mn-ea"/>
                <a:cs typeface="+mn-cs"/>
              </a:rPr>
              <a:t>The New Testament is filled with stories of Jesus’ wisdom and power, stories that are supported by “extra-Biblical” accounts</a:t>
            </a:r>
            <a:r>
              <a:rPr lang="en-US" sz="1200" kern="1200" baseline="300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(e.g. Flavius Josephus, Jewish historian, A. D. 37, (wrote in his work </a:t>
            </a:r>
            <a:r>
              <a:rPr lang="en-US" sz="1200" i="1" kern="1200" dirty="0" smtClean="0">
                <a:solidFill>
                  <a:schemeClr val="tx1"/>
                </a:solidFill>
                <a:effectLst/>
                <a:latin typeface="+mn-lt"/>
                <a:ea typeface="+mn-ea"/>
                <a:cs typeface="+mn-cs"/>
              </a:rPr>
              <a:t>Antiquities</a:t>
            </a:r>
            <a:r>
              <a:rPr lang="en-US" sz="1200" kern="1200" dirty="0" smtClean="0">
                <a:solidFill>
                  <a:schemeClr val="tx1"/>
                </a:solidFill>
                <a:effectLst/>
                <a:latin typeface="+mn-lt"/>
                <a:ea typeface="+mn-ea"/>
                <a:cs typeface="+mn-cs"/>
              </a:rPr>
              <a:t>): “Now there was about this time Jesus, a wise man, if it be lawful to call him a man, for he was a doer of wonderful works, a teacher of such men as received the truth with pleasure.”).  All of these make it quite clear that Jesus was not crazy.</a:t>
            </a:r>
            <a:endParaRPr lang="en-US" dirty="0" smtClean="0">
              <a:effectLst/>
            </a:endParaRPr>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Throughout history, numerous writers have spoken of the wisdom of Jesus and the clarity of His thought.  Napoleon said that, “Everything in Christ astonishes me.  His spirit overawes me, and His will confounds me.  Between Him and whoever else in the world, there is no possible term of comparison.  He is truly a being by Himself.”</a:t>
            </a:r>
          </a:p>
          <a:p>
            <a:endParaRPr lang="en-US" dirty="0"/>
          </a:p>
        </p:txBody>
      </p:sp>
      <p:sp>
        <p:nvSpPr>
          <p:cNvPr id="4" name="Slide Number Placeholder 3"/>
          <p:cNvSpPr>
            <a:spLocks noGrp="1"/>
          </p:cNvSpPr>
          <p:nvPr>
            <p:ph type="sldNum" sz="quarter" idx="10"/>
          </p:nvPr>
        </p:nvSpPr>
        <p:spPr/>
        <p:txBody>
          <a:bodyPr/>
          <a:lstStyle/>
          <a:p>
            <a:fld id="{9D30976C-F0DA-4F66-9724-FC447D616952}" type="slidenum">
              <a:rPr lang="en-US" smtClean="0"/>
              <a:t>9</a:t>
            </a:fld>
            <a:endParaRPr lang="en-US"/>
          </a:p>
        </p:txBody>
      </p:sp>
    </p:spTree>
    <p:extLst>
      <p:ext uri="{BB962C8B-B14F-4D97-AF65-F5344CB8AC3E}">
        <p14:creationId xmlns:p14="http://schemas.microsoft.com/office/powerpoint/2010/main" val="20338545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Option #2: Jesus was Crazy.</a:t>
            </a:r>
            <a:r>
              <a:rPr lang="en-US" sz="1200" kern="1200" dirty="0" smtClean="0">
                <a:solidFill>
                  <a:schemeClr val="tx1"/>
                </a:solidFill>
                <a:effectLst/>
                <a:latin typeface="+mn-lt"/>
                <a:ea typeface="+mn-ea"/>
                <a:cs typeface="+mn-cs"/>
              </a:rPr>
              <a:t>  Throughout history, there have been many people that claimed to be God.  Many were just interested in drawing a crowd while others were just very confused.  And for Jewish Jesus to make such a claim in His fiercely monotheistic culture He would be much more than just confused – He would be crazy.  Is this possible?  Consider these two points:</a:t>
            </a:r>
            <a:endParaRPr lang="en-US" dirty="0" smtClean="0">
              <a:effectLst/>
            </a:endParaRPr>
          </a:p>
          <a:p>
            <a:r>
              <a:rPr lang="en-US" sz="1200" kern="1200" dirty="0" smtClean="0">
                <a:solidFill>
                  <a:schemeClr val="tx1"/>
                </a:solidFill>
                <a:effectLst/>
                <a:latin typeface="+mn-lt"/>
                <a:ea typeface="+mn-ea"/>
                <a:cs typeface="+mn-cs"/>
              </a:rPr>
              <a:t> </a:t>
            </a:r>
            <a:endParaRPr lang="en-US" dirty="0" smtClean="0">
              <a:effectLst/>
            </a:endParaRPr>
          </a:p>
          <a:p>
            <a:r>
              <a:rPr lang="en-US" sz="1200" u="sng" kern="1200" dirty="0" smtClean="0">
                <a:solidFill>
                  <a:schemeClr val="tx1"/>
                </a:solidFill>
                <a:effectLst/>
                <a:latin typeface="+mn-lt"/>
                <a:ea typeface="+mn-ea"/>
                <a:cs typeface="+mn-cs"/>
              </a:rPr>
              <a:t>Point #1</a:t>
            </a:r>
            <a:r>
              <a:rPr lang="en-US" sz="1200" kern="1200" dirty="0" smtClean="0">
                <a:solidFill>
                  <a:schemeClr val="tx1"/>
                </a:solidFill>
                <a:effectLst/>
                <a:latin typeface="+mn-lt"/>
                <a:ea typeface="+mn-ea"/>
                <a:cs typeface="+mn-cs"/>
              </a:rPr>
              <a:t>:  There is </a:t>
            </a:r>
            <a:r>
              <a:rPr lang="en-US" sz="1200" u="sng" kern="1200" dirty="0" smtClean="0">
                <a:solidFill>
                  <a:schemeClr val="tx1"/>
                </a:solidFill>
                <a:effectLst/>
                <a:latin typeface="+mn-lt"/>
                <a:ea typeface="+mn-ea"/>
                <a:cs typeface="+mn-cs"/>
              </a:rPr>
              <a:t>amazing wisdom</a:t>
            </a:r>
            <a:r>
              <a:rPr lang="en-US" sz="1200" kern="1200" dirty="0" smtClean="0">
                <a:solidFill>
                  <a:schemeClr val="tx1"/>
                </a:solidFill>
                <a:effectLst/>
                <a:latin typeface="+mn-lt"/>
                <a:ea typeface="+mn-ea"/>
                <a:cs typeface="+mn-cs"/>
              </a:rPr>
              <a:t> in the responses of Jesus to every question from every person.  Even people who attacked and accused Jesus came back with favorable reports, like that of the synagogue officers in </a:t>
            </a:r>
            <a:r>
              <a:rPr lang="en-US" sz="1200" b="1" kern="1200" dirty="0" smtClean="0">
                <a:solidFill>
                  <a:schemeClr val="tx1"/>
                </a:solidFill>
                <a:effectLst/>
                <a:latin typeface="+mn-lt"/>
                <a:ea typeface="+mn-ea"/>
                <a:cs typeface="+mn-cs"/>
              </a:rPr>
              <a:t>John 7:45-47</a:t>
            </a:r>
            <a:r>
              <a:rPr lang="en-US" sz="1200" kern="1200" dirty="0" smtClean="0">
                <a:solidFill>
                  <a:schemeClr val="tx1"/>
                </a:solidFill>
                <a:effectLst/>
                <a:latin typeface="+mn-lt"/>
                <a:ea typeface="+mn-ea"/>
                <a:cs typeface="+mn-cs"/>
              </a:rPr>
              <a:t>, who returned saying that “Never has a man spoken the way this man speaks.” Even during their attacks on Jesus, people were unable to deal with His wisdom.  In </a:t>
            </a:r>
            <a:r>
              <a:rPr lang="en-US" sz="1200" b="1" kern="1200" dirty="0" smtClean="0">
                <a:solidFill>
                  <a:schemeClr val="tx1"/>
                </a:solidFill>
                <a:effectLst/>
                <a:latin typeface="+mn-lt"/>
                <a:ea typeface="+mn-ea"/>
                <a:cs typeface="+mn-cs"/>
              </a:rPr>
              <a:t>Luke 20:21</a:t>
            </a:r>
            <a:r>
              <a:rPr lang="en-US" sz="1200" kern="1200" dirty="0" smtClean="0">
                <a:solidFill>
                  <a:schemeClr val="tx1"/>
                </a:solidFill>
                <a:effectLst/>
                <a:latin typeface="+mn-lt"/>
                <a:ea typeface="+mn-ea"/>
                <a:cs typeface="+mn-cs"/>
              </a:rPr>
              <a:t>, the leaders say that “we know that you speak and teach what is right.” When He answers their question, they are astonished and silenced (</a:t>
            </a:r>
            <a:r>
              <a:rPr lang="en-US" sz="1200" b="1" kern="1200" dirty="0" smtClean="0">
                <a:solidFill>
                  <a:schemeClr val="tx1"/>
                </a:solidFill>
                <a:effectLst/>
                <a:latin typeface="+mn-lt"/>
                <a:ea typeface="+mn-ea"/>
                <a:cs typeface="+mn-cs"/>
              </a:rPr>
              <a:t>verse 26</a:t>
            </a:r>
            <a:r>
              <a:rPr lang="en-US" sz="1200" kern="1200" dirty="0" smtClean="0">
                <a:solidFill>
                  <a:schemeClr val="tx1"/>
                </a:solidFill>
                <a:effectLst/>
                <a:latin typeface="+mn-lt"/>
                <a:ea typeface="+mn-ea"/>
                <a:cs typeface="+mn-cs"/>
              </a:rPr>
              <a:t>).  Crazy people might argue with you, but they don’t astonish you.</a:t>
            </a:r>
            <a:endParaRPr lang="en-US" dirty="0" smtClean="0">
              <a:effectLst/>
            </a:endParaRPr>
          </a:p>
          <a:p>
            <a:r>
              <a:rPr lang="en-US" sz="1200" kern="1200" dirty="0" smtClean="0">
                <a:solidFill>
                  <a:schemeClr val="tx1"/>
                </a:solidFill>
                <a:effectLst/>
                <a:latin typeface="+mn-lt"/>
                <a:ea typeface="+mn-ea"/>
                <a:cs typeface="+mn-cs"/>
              </a:rPr>
              <a:t> </a:t>
            </a:r>
            <a:endParaRPr lang="en-US" dirty="0" smtClean="0">
              <a:effectLst/>
            </a:endParaRPr>
          </a:p>
          <a:p>
            <a:r>
              <a:rPr lang="en-US" sz="1200" u="sng" kern="1200" dirty="0" smtClean="0">
                <a:solidFill>
                  <a:schemeClr val="tx1"/>
                </a:solidFill>
                <a:effectLst/>
                <a:latin typeface="+mn-lt"/>
                <a:ea typeface="+mn-ea"/>
                <a:cs typeface="+mn-cs"/>
              </a:rPr>
              <a:t>Point #2</a:t>
            </a:r>
            <a:r>
              <a:rPr lang="en-US" sz="1200" kern="1200" dirty="0" smtClean="0">
                <a:solidFill>
                  <a:schemeClr val="tx1"/>
                </a:solidFill>
                <a:effectLst/>
                <a:latin typeface="+mn-lt"/>
                <a:ea typeface="+mn-ea"/>
                <a:cs typeface="+mn-cs"/>
              </a:rPr>
              <a:t>:  The </a:t>
            </a:r>
            <a:r>
              <a:rPr lang="en-US" sz="1200" u="sng" kern="1200" dirty="0" smtClean="0">
                <a:solidFill>
                  <a:schemeClr val="tx1"/>
                </a:solidFill>
                <a:effectLst/>
                <a:latin typeface="+mn-lt"/>
                <a:ea typeface="+mn-ea"/>
                <a:cs typeface="+mn-cs"/>
              </a:rPr>
              <a:t>actual power</a:t>
            </a:r>
            <a:r>
              <a:rPr lang="en-US" sz="1200" kern="1200" dirty="0" smtClean="0">
                <a:solidFill>
                  <a:schemeClr val="tx1"/>
                </a:solidFill>
                <a:effectLst/>
                <a:latin typeface="+mn-lt"/>
                <a:ea typeface="+mn-ea"/>
                <a:cs typeface="+mn-cs"/>
              </a:rPr>
              <a:t> of Jesus is one of the things that clearly sets Him apart from crazy people.  While some crazy people might </a:t>
            </a:r>
            <a:r>
              <a:rPr lang="en-US" sz="1200" i="1" kern="1200" dirty="0" smtClean="0">
                <a:solidFill>
                  <a:schemeClr val="tx1"/>
                </a:solidFill>
                <a:effectLst/>
                <a:latin typeface="+mn-lt"/>
                <a:ea typeface="+mn-ea"/>
                <a:cs typeface="+mn-cs"/>
              </a:rPr>
              <a:t>claim </a:t>
            </a:r>
            <a:r>
              <a:rPr lang="en-US" sz="1200" kern="1200" dirty="0" smtClean="0">
                <a:solidFill>
                  <a:schemeClr val="tx1"/>
                </a:solidFill>
                <a:effectLst/>
                <a:latin typeface="+mn-lt"/>
                <a:ea typeface="+mn-ea"/>
                <a:cs typeface="+mn-cs"/>
              </a:rPr>
              <a:t>to have supernatural powers, Jesus didn’t just make claims.  </a:t>
            </a:r>
            <a:r>
              <a:rPr lang="en-US" sz="1200" b="1" kern="1200" dirty="0" smtClean="0">
                <a:solidFill>
                  <a:schemeClr val="tx1"/>
                </a:solidFill>
                <a:effectLst/>
                <a:latin typeface="+mn-lt"/>
                <a:ea typeface="+mn-ea"/>
                <a:cs typeface="+mn-cs"/>
              </a:rPr>
              <a:t>Mark 2:11,12 </a:t>
            </a:r>
            <a:r>
              <a:rPr lang="en-US" sz="1200" kern="1200" dirty="0" smtClean="0">
                <a:solidFill>
                  <a:schemeClr val="tx1"/>
                </a:solidFill>
                <a:effectLst/>
                <a:latin typeface="+mn-lt"/>
                <a:ea typeface="+mn-ea"/>
                <a:cs typeface="+mn-cs"/>
              </a:rPr>
              <a:t>left people saying “We have never seen anything like this.” </a:t>
            </a:r>
            <a:endParaRPr lang="en-US" dirty="0" smtClean="0">
              <a:effectLst/>
            </a:endParaRPr>
          </a:p>
          <a:p>
            <a:r>
              <a:rPr lang="en-US" sz="1200" kern="1200" dirty="0" smtClean="0">
                <a:solidFill>
                  <a:schemeClr val="tx1"/>
                </a:solidFill>
                <a:effectLst/>
                <a:latin typeface="+mn-lt"/>
                <a:ea typeface="+mn-ea"/>
                <a:cs typeface="+mn-cs"/>
              </a:rPr>
              <a:t> </a:t>
            </a:r>
            <a:endParaRPr lang="en-US" dirty="0" smtClean="0">
              <a:effectLst/>
            </a:endParaRPr>
          </a:p>
          <a:p>
            <a:r>
              <a:rPr lang="en-US" sz="1200" b="1" kern="1200" dirty="0" smtClean="0">
                <a:solidFill>
                  <a:schemeClr val="tx1"/>
                </a:solidFill>
                <a:effectLst/>
                <a:latin typeface="+mn-lt"/>
                <a:ea typeface="+mn-ea"/>
                <a:cs typeface="+mn-cs"/>
              </a:rPr>
              <a:t>In John 3:1,2</a:t>
            </a:r>
            <a:r>
              <a:rPr lang="en-US" sz="1200" kern="1200" dirty="0" smtClean="0">
                <a:solidFill>
                  <a:schemeClr val="tx1"/>
                </a:solidFill>
                <a:effectLst/>
                <a:latin typeface="+mn-lt"/>
                <a:ea typeface="+mn-ea"/>
                <a:cs typeface="+mn-cs"/>
              </a:rPr>
              <a:t>, the Pharisee named Nicodemus made his opinion very clear: “Rabbi, we know you are a teacher who has come from God. For no one could perform the miraculous signs you are doing if God were not with him.”</a:t>
            </a:r>
          </a:p>
          <a:p>
            <a:r>
              <a:rPr lang="en-US" sz="1200" kern="1200" dirty="0" smtClean="0">
                <a:solidFill>
                  <a:schemeClr val="tx1"/>
                </a:solidFill>
                <a:effectLst/>
                <a:latin typeface="+mn-lt"/>
                <a:ea typeface="+mn-ea"/>
                <a:cs typeface="+mn-cs"/>
              </a:rPr>
              <a:t> </a:t>
            </a:r>
            <a:endParaRPr lang="en-US" dirty="0" smtClean="0">
              <a:effectLst/>
            </a:endParaRPr>
          </a:p>
          <a:p>
            <a:r>
              <a:rPr lang="en-US" sz="1200" kern="1200" dirty="0" smtClean="0">
                <a:solidFill>
                  <a:schemeClr val="tx1"/>
                </a:solidFill>
                <a:effectLst/>
                <a:latin typeface="+mn-lt"/>
                <a:ea typeface="+mn-ea"/>
                <a:cs typeface="+mn-cs"/>
              </a:rPr>
              <a:t>The New Testament is filled with stories of Jesus’ wisdom and power, stories that are supported by “extra-Biblical” accounts</a:t>
            </a:r>
            <a:r>
              <a:rPr lang="en-US" sz="1200" kern="1200" baseline="300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(e.g. Flavius Josephus, Jewish historian, A. D. 37, (wrote in his work </a:t>
            </a:r>
            <a:r>
              <a:rPr lang="en-US" sz="1200" i="1" kern="1200" dirty="0" smtClean="0">
                <a:solidFill>
                  <a:schemeClr val="tx1"/>
                </a:solidFill>
                <a:effectLst/>
                <a:latin typeface="+mn-lt"/>
                <a:ea typeface="+mn-ea"/>
                <a:cs typeface="+mn-cs"/>
              </a:rPr>
              <a:t>Antiquities</a:t>
            </a:r>
            <a:r>
              <a:rPr lang="en-US" sz="1200" kern="1200" dirty="0" smtClean="0">
                <a:solidFill>
                  <a:schemeClr val="tx1"/>
                </a:solidFill>
                <a:effectLst/>
                <a:latin typeface="+mn-lt"/>
                <a:ea typeface="+mn-ea"/>
                <a:cs typeface="+mn-cs"/>
              </a:rPr>
              <a:t>): “Now there was about this time Jesus, a wise man, if it be lawful to call him a man, for he was a doer of wonderful works, a teacher of such men as received the truth with pleasure.”).  All of these make it quite clear that Jesus was not crazy.</a:t>
            </a:r>
            <a:endParaRPr lang="en-US" dirty="0" smtClean="0">
              <a:effectLst/>
            </a:endParaRPr>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Throughout history, numerous writers have spoken of the wisdom of Jesus and the clarity of His thought.  Napoleon said that, “Everything in Christ astonishes me.  His spirit overawes me, and His will confounds me.  Between Him and whoever else in the world, there is no possible term of comparison.  He is truly a being by Himself.”</a:t>
            </a:r>
          </a:p>
          <a:p>
            <a:endParaRPr lang="en-US" dirty="0"/>
          </a:p>
        </p:txBody>
      </p:sp>
      <p:sp>
        <p:nvSpPr>
          <p:cNvPr id="4" name="Slide Number Placeholder 3"/>
          <p:cNvSpPr>
            <a:spLocks noGrp="1"/>
          </p:cNvSpPr>
          <p:nvPr>
            <p:ph type="sldNum" sz="quarter" idx="10"/>
          </p:nvPr>
        </p:nvSpPr>
        <p:spPr/>
        <p:txBody>
          <a:bodyPr/>
          <a:lstStyle/>
          <a:p>
            <a:fld id="{9D30976C-F0DA-4F66-9724-FC447D616952}" type="slidenum">
              <a:rPr lang="en-US" smtClean="0"/>
              <a:t>10</a:t>
            </a:fld>
            <a:endParaRPr lang="en-US"/>
          </a:p>
        </p:txBody>
      </p:sp>
    </p:spTree>
    <p:extLst>
      <p:ext uri="{BB962C8B-B14F-4D97-AF65-F5344CB8AC3E}">
        <p14:creationId xmlns:p14="http://schemas.microsoft.com/office/powerpoint/2010/main" val="20338545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CCA4179-2D7B-4F5A-987B-4919DB543BE3}" type="datetimeFigureOut">
              <a:rPr lang="en-US" smtClean="0"/>
              <a:t>7/10/2020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37A884-01EE-45BB-B858-D929E993E574}" type="slidenum">
              <a:rPr lang="en-US" smtClean="0"/>
              <a:t>‹#›</a:t>
            </a:fld>
            <a:endParaRPr lang="en-US"/>
          </a:p>
        </p:txBody>
      </p:sp>
    </p:spTree>
    <p:extLst>
      <p:ext uri="{BB962C8B-B14F-4D97-AF65-F5344CB8AC3E}">
        <p14:creationId xmlns:p14="http://schemas.microsoft.com/office/powerpoint/2010/main" val="39766665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CCA4179-2D7B-4F5A-987B-4919DB543BE3}" type="datetimeFigureOut">
              <a:rPr lang="en-US" smtClean="0"/>
              <a:t>7/10/2020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37A884-01EE-45BB-B858-D929E993E574}" type="slidenum">
              <a:rPr lang="en-US" smtClean="0"/>
              <a:t>‹#›</a:t>
            </a:fld>
            <a:endParaRPr lang="en-US"/>
          </a:p>
        </p:txBody>
      </p:sp>
    </p:spTree>
    <p:extLst>
      <p:ext uri="{BB962C8B-B14F-4D97-AF65-F5344CB8AC3E}">
        <p14:creationId xmlns:p14="http://schemas.microsoft.com/office/powerpoint/2010/main" val="15715298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CCA4179-2D7B-4F5A-987B-4919DB543BE3}" type="datetimeFigureOut">
              <a:rPr lang="en-US" smtClean="0"/>
              <a:t>7/10/2020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37A884-01EE-45BB-B858-D929E993E574}" type="slidenum">
              <a:rPr lang="en-US" smtClean="0"/>
              <a:t>‹#›</a:t>
            </a:fld>
            <a:endParaRPr lang="en-US"/>
          </a:p>
        </p:txBody>
      </p:sp>
    </p:spTree>
    <p:extLst>
      <p:ext uri="{BB962C8B-B14F-4D97-AF65-F5344CB8AC3E}">
        <p14:creationId xmlns:p14="http://schemas.microsoft.com/office/powerpoint/2010/main" val="31741861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CCA4179-2D7B-4F5A-987B-4919DB543BE3}" type="datetimeFigureOut">
              <a:rPr lang="en-US" smtClean="0"/>
              <a:t>7/10/2020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37A884-01EE-45BB-B858-D929E993E574}" type="slidenum">
              <a:rPr lang="en-US" smtClean="0"/>
              <a:t>‹#›</a:t>
            </a:fld>
            <a:endParaRPr lang="en-US"/>
          </a:p>
        </p:txBody>
      </p:sp>
    </p:spTree>
    <p:extLst>
      <p:ext uri="{BB962C8B-B14F-4D97-AF65-F5344CB8AC3E}">
        <p14:creationId xmlns:p14="http://schemas.microsoft.com/office/powerpoint/2010/main" val="12241433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CCA4179-2D7B-4F5A-987B-4919DB543BE3}" type="datetimeFigureOut">
              <a:rPr lang="en-US" smtClean="0"/>
              <a:t>7/10/2020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37A884-01EE-45BB-B858-D929E993E574}" type="slidenum">
              <a:rPr lang="en-US" smtClean="0"/>
              <a:t>‹#›</a:t>
            </a:fld>
            <a:endParaRPr lang="en-US"/>
          </a:p>
        </p:txBody>
      </p:sp>
    </p:spTree>
    <p:extLst>
      <p:ext uri="{BB962C8B-B14F-4D97-AF65-F5344CB8AC3E}">
        <p14:creationId xmlns:p14="http://schemas.microsoft.com/office/powerpoint/2010/main" val="2725592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CCA4179-2D7B-4F5A-987B-4919DB543BE3}" type="datetimeFigureOut">
              <a:rPr lang="en-US" smtClean="0"/>
              <a:t>7/10/2020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37A884-01EE-45BB-B858-D929E993E574}" type="slidenum">
              <a:rPr lang="en-US" smtClean="0"/>
              <a:t>‹#›</a:t>
            </a:fld>
            <a:endParaRPr lang="en-US"/>
          </a:p>
        </p:txBody>
      </p:sp>
    </p:spTree>
    <p:extLst>
      <p:ext uri="{BB962C8B-B14F-4D97-AF65-F5344CB8AC3E}">
        <p14:creationId xmlns:p14="http://schemas.microsoft.com/office/powerpoint/2010/main" val="22399058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CCA4179-2D7B-4F5A-987B-4919DB543BE3}" type="datetimeFigureOut">
              <a:rPr lang="en-US" smtClean="0"/>
              <a:t>7/10/2020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737A884-01EE-45BB-B858-D929E993E574}" type="slidenum">
              <a:rPr lang="en-US" smtClean="0"/>
              <a:t>‹#›</a:t>
            </a:fld>
            <a:endParaRPr lang="en-US"/>
          </a:p>
        </p:txBody>
      </p:sp>
    </p:spTree>
    <p:extLst>
      <p:ext uri="{BB962C8B-B14F-4D97-AF65-F5344CB8AC3E}">
        <p14:creationId xmlns:p14="http://schemas.microsoft.com/office/powerpoint/2010/main" val="902659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CCA4179-2D7B-4F5A-987B-4919DB543BE3}" type="datetimeFigureOut">
              <a:rPr lang="en-US" smtClean="0"/>
              <a:t>7/10/2020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737A884-01EE-45BB-B858-D929E993E574}" type="slidenum">
              <a:rPr lang="en-US" smtClean="0"/>
              <a:t>‹#›</a:t>
            </a:fld>
            <a:endParaRPr lang="en-US"/>
          </a:p>
        </p:txBody>
      </p:sp>
    </p:spTree>
    <p:extLst>
      <p:ext uri="{BB962C8B-B14F-4D97-AF65-F5344CB8AC3E}">
        <p14:creationId xmlns:p14="http://schemas.microsoft.com/office/powerpoint/2010/main" val="1566082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CA4179-2D7B-4F5A-987B-4919DB543BE3}" type="datetimeFigureOut">
              <a:rPr lang="en-US" smtClean="0"/>
              <a:t>7/10/2020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737A884-01EE-45BB-B858-D929E993E574}" type="slidenum">
              <a:rPr lang="en-US" smtClean="0"/>
              <a:t>‹#›</a:t>
            </a:fld>
            <a:endParaRPr lang="en-US"/>
          </a:p>
        </p:txBody>
      </p:sp>
    </p:spTree>
    <p:extLst>
      <p:ext uri="{BB962C8B-B14F-4D97-AF65-F5344CB8AC3E}">
        <p14:creationId xmlns:p14="http://schemas.microsoft.com/office/powerpoint/2010/main" val="19405342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CCA4179-2D7B-4F5A-987B-4919DB543BE3}" type="datetimeFigureOut">
              <a:rPr lang="en-US" smtClean="0"/>
              <a:t>7/10/2020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37A884-01EE-45BB-B858-D929E993E574}" type="slidenum">
              <a:rPr lang="en-US" smtClean="0"/>
              <a:t>‹#›</a:t>
            </a:fld>
            <a:endParaRPr lang="en-US"/>
          </a:p>
        </p:txBody>
      </p:sp>
    </p:spTree>
    <p:extLst>
      <p:ext uri="{BB962C8B-B14F-4D97-AF65-F5344CB8AC3E}">
        <p14:creationId xmlns:p14="http://schemas.microsoft.com/office/powerpoint/2010/main" val="39106268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CCA4179-2D7B-4F5A-987B-4919DB543BE3}" type="datetimeFigureOut">
              <a:rPr lang="en-US" smtClean="0"/>
              <a:t>7/10/2020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37A884-01EE-45BB-B858-D929E993E574}" type="slidenum">
              <a:rPr lang="en-US" smtClean="0"/>
              <a:t>‹#›</a:t>
            </a:fld>
            <a:endParaRPr lang="en-US"/>
          </a:p>
        </p:txBody>
      </p:sp>
    </p:spTree>
    <p:extLst>
      <p:ext uri="{BB962C8B-B14F-4D97-AF65-F5344CB8AC3E}">
        <p14:creationId xmlns:p14="http://schemas.microsoft.com/office/powerpoint/2010/main" val="20947117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CA4179-2D7B-4F5A-987B-4919DB543BE3}" type="datetimeFigureOut">
              <a:rPr lang="en-US" smtClean="0"/>
              <a:t>7/10/2020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37A884-01EE-45BB-B858-D929E993E574}" type="slidenum">
              <a:rPr lang="en-US" smtClean="0"/>
              <a:t>‹#›</a:t>
            </a:fld>
            <a:endParaRPr lang="en-US"/>
          </a:p>
        </p:txBody>
      </p:sp>
    </p:spTree>
    <p:extLst>
      <p:ext uri="{BB962C8B-B14F-4D97-AF65-F5344CB8AC3E}">
        <p14:creationId xmlns:p14="http://schemas.microsoft.com/office/powerpoint/2010/main" val="12288363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00"/>
            <a:ext cx="7772400" cy="1470025"/>
          </a:xfrm>
        </p:spPr>
        <p:txBody>
          <a:bodyPr>
            <a:normAutofit/>
          </a:bodyPr>
          <a:lstStyle/>
          <a:p>
            <a:r>
              <a:rPr lang="en-US" sz="6000" b="1" dirty="0" smtClean="0"/>
              <a:t>Who is Jesus?</a:t>
            </a:r>
            <a:endParaRPr lang="en-US" sz="6000" b="1" dirty="0"/>
          </a:p>
        </p:txBody>
      </p:sp>
      <p:sp>
        <p:nvSpPr>
          <p:cNvPr id="3" name="Subtitle 2"/>
          <p:cNvSpPr>
            <a:spLocks noGrp="1"/>
          </p:cNvSpPr>
          <p:nvPr>
            <p:ph type="subTitle" idx="1"/>
          </p:nvPr>
        </p:nvSpPr>
        <p:spPr>
          <a:xfrm>
            <a:off x="953037" y="3886200"/>
            <a:ext cx="7239000" cy="1752600"/>
          </a:xfrm>
        </p:spPr>
        <p:txBody>
          <a:bodyPr/>
          <a:lstStyle/>
          <a:p>
            <a:r>
              <a:rPr lang="en-US" dirty="0" smtClean="0"/>
              <a:t>The most important question in history…</a:t>
            </a:r>
          </a:p>
        </p:txBody>
      </p:sp>
    </p:spTree>
    <p:extLst>
      <p:ext uri="{BB962C8B-B14F-4D97-AF65-F5344CB8AC3E}">
        <p14:creationId xmlns:p14="http://schemas.microsoft.com/office/powerpoint/2010/main" val="41315372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a:bodyPr>
          <a:lstStyle/>
          <a:p>
            <a:r>
              <a:rPr lang="en-US" b="1" u="sng" dirty="0" smtClean="0"/>
              <a:t>Option 2: Jesus was crazy</a:t>
            </a:r>
            <a:endParaRPr lang="en-US" b="1" u="sng" dirty="0"/>
          </a:p>
        </p:txBody>
      </p:sp>
      <p:sp>
        <p:nvSpPr>
          <p:cNvPr id="3" name="Content Placeholder 2"/>
          <p:cNvSpPr>
            <a:spLocks noGrp="1"/>
          </p:cNvSpPr>
          <p:nvPr>
            <p:ph idx="1"/>
          </p:nvPr>
        </p:nvSpPr>
        <p:spPr>
          <a:xfrm>
            <a:off x="152400" y="990600"/>
            <a:ext cx="8839200" cy="5486400"/>
          </a:xfrm>
        </p:spPr>
        <p:txBody>
          <a:bodyPr>
            <a:normAutofit fontScale="85000" lnSpcReduction="20000"/>
          </a:bodyPr>
          <a:lstStyle/>
          <a:p>
            <a:pPr>
              <a:spcAft>
                <a:spcPts val="1200"/>
              </a:spcAft>
            </a:pPr>
            <a:r>
              <a:rPr lang="en-US" b="1" u="sng" dirty="0" smtClean="0"/>
              <a:t>Examine His Works</a:t>
            </a:r>
            <a:r>
              <a:rPr lang="en-US" dirty="0" smtClean="0"/>
              <a:t>:</a:t>
            </a:r>
          </a:p>
          <a:p>
            <a:pPr lvl="1">
              <a:spcAft>
                <a:spcPts val="1200"/>
              </a:spcAft>
            </a:pPr>
            <a:r>
              <a:rPr lang="en-US" dirty="0" smtClean="0"/>
              <a:t>Jesus </a:t>
            </a:r>
            <a:r>
              <a:rPr lang="en-US" dirty="0"/>
              <a:t>said to the </a:t>
            </a:r>
            <a:r>
              <a:rPr lang="en-US" dirty="0" smtClean="0"/>
              <a:t>[paralyzed] man</a:t>
            </a:r>
            <a:r>
              <a:rPr lang="en-US" dirty="0"/>
              <a:t>, </a:t>
            </a:r>
            <a:r>
              <a:rPr lang="en-US" dirty="0" smtClean="0"/>
              <a:t>“I </a:t>
            </a:r>
            <a:r>
              <a:rPr lang="en-US" dirty="0"/>
              <a:t>tell you, get up, take your mat and go home</a:t>
            </a:r>
            <a:r>
              <a:rPr lang="en-US" dirty="0" smtClean="0"/>
              <a:t>.” </a:t>
            </a:r>
            <a:r>
              <a:rPr lang="en-US" dirty="0"/>
              <a:t>He got up, took his mat and walked out in full view of them all. This amazed everyone and they praised God, saying, “We have never seen anything like this!” </a:t>
            </a:r>
            <a:r>
              <a:rPr lang="en-US" b="1" dirty="0"/>
              <a:t>Mark 2:11,12 </a:t>
            </a:r>
            <a:endParaRPr lang="en-US" b="1" dirty="0" smtClean="0"/>
          </a:p>
          <a:p>
            <a:pPr lvl="1">
              <a:spcAft>
                <a:spcPts val="1200"/>
              </a:spcAft>
            </a:pPr>
            <a:r>
              <a:rPr lang="en-US" dirty="0"/>
              <a:t>And a great windstorm arose, and the waves were breaking into the boat, so that the boat was already filling. </a:t>
            </a:r>
            <a:r>
              <a:rPr lang="en-US" dirty="0" smtClean="0"/>
              <a:t>And </a:t>
            </a:r>
            <a:r>
              <a:rPr lang="en-US" dirty="0"/>
              <a:t>he awoke and rebuked the wind and said to the sea, “Peace! Be still!” And the wind ceased, and there was a great calm. </a:t>
            </a:r>
            <a:r>
              <a:rPr lang="en-US" dirty="0" smtClean="0"/>
              <a:t>And </a:t>
            </a:r>
            <a:r>
              <a:rPr lang="en-US" dirty="0"/>
              <a:t>they were filled with great fear and said to one another, “Who then is this, that even the wind and the sea obey him</a:t>
            </a:r>
            <a:r>
              <a:rPr lang="en-US" dirty="0" smtClean="0"/>
              <a:t>?” </a:t>
            </a:r>
            <a:r>
              <a:rPr lang="en-US" b="1" dirty="0" smtClean="0"/>
              <a:t> Mark 4:37-41</a:t>
            </a:r>
          </a:p>
          <a:p>
            <a:pPr lvl="1">
              <a:spcAft>
                <a:spcPts val="1200"/>
              </a:spcAft>
            </a:pPr>
            <a:r>
              <a:rPr lang="en-US" dirty="0" smtClean="0"/>
              <a:t>Nicodemus, a top religious leader told Jesus: “Rabbi, we know you are a teacher who has come from God. For no one could perform the miraculous signs you are doing if God were not with him.” </a:t>
            </a:r>
            <a:r>
              <a:rPr lang="en-US" b="1" dirty="0"/>
              <a:t>John 3:1,2 </a:t>
            </a:r>
            <a:endParaRPr lang="en-US" dirty="0"/>
          </a:p>
        </p:txBody>
      </p:sp>
    </p:spTree>
    <p:extLst>
      <p:ext uri="{BB962C8B-B14F-4D97-AF65-F5344CB8AC3E}">
        <p14:creationId xmlns:p14="http://schemas.microsoft.com/office/powerpoint/2010/main" val="6568094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914400"/>
          </a:xfrm>
        </p:spPr>
        <p:txBody>
          <a:bodyPr/>
          <a:lstStyle/>
          <a:p>
            <a:r>
              <a:rPr lang="en-US" b="1" u="sng" dirty="0"/>
              <a:t>Who did Jesus say He was?</a:t>
            </a:r>
            <a:endParaRPr lang="en-US" b="1" u="sng" dirty="0"/>
          </a:p>
        </p:txBody>
      </p:sp>
      <p:sp>
        <p:nvSpPr>
          <p:cNvPr id="5" name="TextBox 4"/>
          <p:cNvSpPr txBox="1"/>
          <p:nvPr/>
        </p:nvSpPr>
        <p:spPr>
          <a:xfrm>
            <a:off x="2464158" y="1434921"/>
            <a:ext cx="4191000" cy="523220"/>
          </a:xfrm>
          <a:prstGeom prst="rect">
            <a:avLst/>
          </a:prstGeom>
          <a:noFill/>
          <a:ln>
            <a:solidFill>
              <a:schemeClr val="tx1"/>
            </a:solidFill>
          </a:ln>
        </p:spPr>
        <p:txBody>
          <a:bodyPr wrap="square" rtlCol="0">
            <a:spAutoFit/>
          </a:bodyPr>
          <a:lstStyle/>
          <a:p>
            <a:pPr algn="ctr"/>
            <a:r>
              <a:rPr lang="en-US" sz="2800" b="1" dirty="0" smtClean="0"/>
              <a:t>Jesus claimed to be God</a:t>
            </a:r>
            <a:endParaRPr lang="en-US" sz="2800" b="1" dirty="0"/>
          </a:p>
        </p:txBody>
      </p:sp>
      <p:grpSp>
        <p:nvGrpSpPr>
          <p:cNvPr id="27" name="Group 26"/>
          <p:cNvGrpSpPr/>
          <p:nvPr/>
        </p:nvGrpSpPr>
        <p:grpSpPr>
          <a:xfrm>
            <a:off x="228600" y="1958141"/>
            <a:ext cx="3581400" cy="1470859"/>
            <a:chOff x="228600" y="1958141"/>
            <a:chExt cx="3581400" cy="1470859"/>
          </a:xfrm>
        </p:grpSpPr>
        <p:sp>
          <p:nvSpPr>
            <p:cNvPr id="6" name="TextBox 5"/>
            <p:cNvSpPr txBox="1"/>
            <p:nvPr/>
          </p:nvSpPr>
          <p:spPr>
            <a:xfrm>
              <a:off x="228600" y="2905780"/>
              <a:ext cx="3581400" cy="523220"/>
            </a:xfrm>
            <a:prstGeom prst="rect">
              <a:avLst/>
            </a:prstGeom>
            <a:noFill/>
            <a:ln>
              <a:solidFill>
                <a:schemeClr val="tx1"/>
              </a:solidFill>
            </a:ln>
          </p:spPr>
          <p:txBody>
            <a:bodyPr wrap="square" rtlCol="0">
              <a:spAutoFit/>
            </a:bodyPr>
            <a:lstStyle/>
            <a:p>
              <a:pPr algn="ctr"/>
              <a:r>
                <a:rPr lang="en-US" sz="2800" b="1" dirty="0" smtClean="0"/>
                <a:t>If his claim was false:</a:t>
              </a:r>
              <a:endParaRPr lang="en-US" sz="2800" b="1" dirty="0"/>
            </a:p>
          </p:txBody>
        </p:sp>
        <p:cxnSp>
          <p:nvCxnSpPr>
            <p:cNvPr id="9" name="Straight Arrow Connector 8"/>
            <p:cNvCxnSpPr>
              <a:endCxn id="6" idx="0"/>
            </p:cNvCxnSpPr>
            <p:nvPr/>
          </p:nvCxnSpPr>
          <p:spPr>
            <a:xfrm flipH="1">
              <a:off x="2019300" y="1958141"/>
              <a:ext cx="1562100" cy="947639"/>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nvGrpSpPr>
          <p:cNvPr id="29" name="Group 28"/>
          <p:cNvGrpSpPr/>
          <p:nvPr/>
        </p:nvGrpSpPr>
        <p:grpSpPr>
          <a:xfrm>
            <a:off x="5257800" y="1958140"/>
            <a:ext cx="3581400" cy="1470859"/>
            <a:chOff x="5257800" y="1958141"/>
            <a:chExt cx="3581400" cy="1470859"/>
          </a:xfrm>
        </p:grpSpPr>
        <p:sp>
          <p:nvSpPr>
            <p:cNvPr id="7" name="TextBox 6"/>
            <p:cNvSpPr txBox="1"/>
            <p:nvPr/>
          </p:nvSpPr>
          <p:spPr>
            <a:xfrm>
              <a:off x="5257800" y="2905780"/>
              <a:ext cx="3581400" cy="523220"/>
            </a:xfrm>
            <a:prstGeom prst="rect">
              <a:avLst/>
            </a:prstGeom>
            <a:noFill/>
            <a:ln>
              <a:solidFill>
                <a:schemeClr val="tx1"/>
              </a:solidFill>
            </a:ln>
          </p:spPr>
          <p:txBody>
            <a:bodyPr wrap="square" rtlCol="0">
              <a:spAutoFit/>
            </a:bodyPr>
            <a:lstStyle/>
            <a:p>
              <a:pPr algn="ctr"/>
              <a:r>
                <a:rPr lang="en-US" sz="2800" b="1" dirty="0" smtClean="0"/>
                <a:t>If his claim was true:</a:t>
              </a:r>
              <a:endParaRPr lang="en-US" sz="2800" b="1" dirty="0"/>
            </a:p>
          </p:txBody>
        </p:sp>
        <p:cxnSp>
          <p:nvCxnSpPr>
            <p:cNvPr id="10" name="Straight Arrow Connector 9"/>
            <p:cNvCxnSpPr>
              <a:endCxn id="7" idx="0"/>
            </p:cNvCxnSpPr>
            <p:nvPr/>
          </p:nvCxnSpPr>
          <p:spPr>
            <a:xfrm>
              <a:off x="5600700" y="1958141"/>
              <a:ext cx="1447800" cy="947639"/>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nvGrpSpPr>
          <p:cNvPr id="30" name="Group 29"/>
          <p:cNvGrpSpPr/>
          <p:nvPr/>
        </p:nvGrpSpPr>
        <p:grpSpPr>
          <a:xfrm>
            <a:off x="152400" y="3428999"/>
            <a:ext cx="2438400" cy="2286001"/>
            <a:chOff x="152400" y="3428999"/>
            <a:chExt cx="2438400" cy="2286001"/>
          </a:xfrm>
        </p:grpSpPr>
        <p:sp>
          <p:nvSpPr>
            <p:cNvPr id="13" name="TextBox 12"/>
            <p:cNvSpPr txBox="1"/>
            <p:nvPr/>
          </p:nvSpPr>
          <p:spPr>
            <a:xfrm>
              <a:off x="152400" y="4330005"/>
              <a:ext cx="2438400" cy="1384995"/>
            </a:xfrm>
            <a:prstGeom prst="rect">
              <a:avLst/>
            </a:prstGeom>
            <a:noFill/>
            <a:ln>
              <a:solidFill>
                <a:schemeClr val="tx1"/>
              </a:solidFill>
            </a:ln>
          </p:spPr>
          <p:txBody>
            <a:bodyPr wrap="square" rtlCol="0">
              <a:spAutoFit/>
            </a:bodyPr>
            <a:lstStyle/>
            <a:p>
              <a:pPr algn="ctr"/>
              <a:r>
                <a:rPr lang="en-US" sz="2800" b="1" dirty="0" smtClean="0"/>
                <a:t>If he knew his claim was false: </a:t>
              </a:r>
              <a:r>
                <a:rPr lang="en-US" sz="2800" b="1" u="sng" dirty="0" smtClean="0"/>
                <a:t>LIAR</a:t>
              </a:r>
              <a:endParaRPr lang="en-US" sz="2800" b="1" u="sng" dirty="0"/>
            </a:p>
          </p:txBody>
        </p:sp>
        <p:cxnSp>
          <p:nvCxnSpPr>
            <p:cNvPr id="18" name="Straight Arrow Connector 17"/>
            <p:cNvCxnSpPr/>
            <p:nvPr/>
          </p:nvCxnSpPr>
          <p:spPr>
            <a:xfrm>
              <a:off x="1371600" y="3428999"/>
              <a:ext cx="0" cy="901005"/>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nvGrpSpPr>
          <p:cNvPr id="31" name="Group 30"/>
          <p:cNvGrpSpPr/>
          <p:nvPr/>
        </p:nvGrpSpPr>
        <p:grpSpPr>
          <a:xfrm>
            <a:off x="3048000" y="3428999"/>
            <a:ext cx="2895600" cy="2299396"/>
            <a:chOff x="3048000" y="3428999"/>
            <a:chExt cx="2895600" cy="2299396"/>
          </a:xfrm>
        </p:grpSpPr>
        <p:sp>
          <p:nvSpPr>
            <p:cNvPr id="14" name="TextBox 13"/>
            <p:cNvSpPr txBox="1"/>
            <p:nvPr/>
          </p:nvSpPr>
          <p:spPr>
            <a:xfrm>
              <a:off x="3200400" y="4343400"/>
              <a:ext cx="2743200" cy="1384995"/>
            </a:xfrm>
            <a:prstGeom prst="rect">
              <a:avLst/>
            </a:prstGeom>
            <a:noFill/>
            <a:ln>
              <a:solidFill>
                <a:schemeClr val="tx1"/>
              </a:solidFill>
            </a:ln>
          </p:spPr>
          <p:txBody>
            <a:bodyPr wrap="square" rtlCol="0">
              <a:spAutoFit/>
            </a:bodyPr>
            <a:lstStyle/>
            <a:p>
              <a:pPr algn="ctr"/>
              <a:r>
                <a:rPr lang="en-US" sz="2800" b="1" dirty="0" smtClean="0"/>
                <a:t>If he didn’t know his claim was false: </a:t>
              </a:r>
              <a:r>
                <a:rPr lang="en-US" sz="2800" b="1" u="sng" dirty="0" smtClean="0"/>
                <a:t>CRAZY</a:t>
              </a:r>
              <a:endParaRPr lang="en-US" sz="2800" b="1" u="sng" dirty="0"/>
            </a:p>
          </p:txBody>
        </p:sp>
        <p:cxnSp>
          <p:nvCxnSpPr>
            <p:cNvPr id="22" name="Straight Arrow Connector 21"/>
            <p:cNvCxnSpPr>
              <a:endCxn id="14" idx="0"/>
            </p:cNvCxnSpPr>
            <p:nvPr/>
          </p:nvCxnSpPr>
          <p:spPr>
            <a:xfrm>
              <a:off x="3048000" y="3428999"/>
              <a:ext cx="1524000" cy="91440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nvGrpSpPr>
          <p:cNvPr id="32" name="Group 31"/>
          <p:cNvGrpSpPr/>
          <p:nvPr/>
        </p:nvGrpSpPr>
        <p:grpSpPr>
          <a:xfrm>
            <a:off x="6655158" y="3428999"/>
            <a:ext cx="1955442" cy="1437621"/>
            <a:chOff x="6655158" y="3428999"/>
            <a:chExt cx="1955442" cy="1437621"/>
          </a:xfrm>
        </p:grpSpPr>
        <p:sp>
          <p:nvSpPr>
            <p:cNvPr id="17" name="TextBox 16"/>
            <p:cNvSpPr txBox="1"/>
            <p:nvPr/>
          </p:nvSpPr>
          <p:spPr>
            <a:xfrm>
              <a:off x="6655158" y="4343400"/>
              <a:ext cx="1955442" cy="523220"/>
            </a:xfrm>
            <a:prstGeom prst="rect">
              <a:avLst/>
            </a:prstGeom>
            <a:noFill/>
            <a:ln>
              <a:solidFill>
                <a:schemeClr val="tx1"/>
              </a:solidFill>
            </a:ln>
          </p:spPr>
          <p:txBody>
            <a:bodyPr wrap="square" rtlCol="0">
              <a:spAutoFit/>
            </a:bodyPr>
            <a:lstStyle/>
            <a:p>
              <a:pPr algn="ctr"/>
              <a:r>
                <a:rPr lang="en-US" sz="2800" b="1" dirty="0"/>
                <a:t>He is Lord</a:t>
              </a:r>
              <a:endParaRPr lang="en-US" sz="2800" b="1" dirty="0"/>
            </a:p>
          </p:txBody>
        </p:sp>
        <p:cxnSp>
          <p:nvCxnSpPr>
            <p:cNvPr id="24" name="Straight Arrow Connector 23"/>
            <p:cNvCxnSpPr>
              <a:stCxn id="7" idx="2"/>
              <a:endCxn id="17" idx="0"/>
            </p:cNvCxnSpPr>
            <p:nvPr/>
          </p:nvCxnSpPr>
          <p:spPr>
            <a:xfrm>
              <a:off x="7048500" y="3428999"/>
              <a:ext cx="584379" cy="91440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2" name="&quot;No&quot; Symbol 1"/>
          <p:cNvSpPr/>
          <p:nvPr/>
        </p:nvSpPr>
        <p:spPr>
          <a:xfrm>
            <a:off x="152400" y="4081790"/>
            <a:ext cx="2571750" cy="1861810"/>
          </a:xfrm>
          <a:prstGeom prst="noSmoking">
            <a:avLst>
              <a:gd name="adj" fmla="val 4882"/>
            </a:avLst>
          </a:prstGeom>
          <a:solidFill>
            <a:schemeClr val="accent2"/>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0" name="&quot;No&quot; Symbol 19"/>
          <p:cNvSpPr/>
          <p:nvPr/>
        </p:nvSpPr>
        <p:spPr>
          <a:xfrm>
            <a:off x="3276600" y="4081790"/>
            <a:ext cx="2571750" cy="1861810"/>
          </a:xfrm>
          <a:prstGeom prst="noSmoking">
            <a:avLst>
              <a:gd name="adj" fmla="val 4882"/>
            </a:avLst>
          </a:prstGeom>
          <a:solidFill>
            <a:schemeClr val="accent2"/>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TextBox 7"/>
          <p:cNvSpPr txBox="1"/>
          <p:nvPr/>
        </p:nvSpPr>
        <p:spPr>
          <a:xfrm>
            <a:off x="152400" y="3951744"/>
            <a:ext cx="6172200" cy="2677656"/>
          </a:xfrm>
          <a:prstGeom prst="rect">
            <a:avLst/>
          </a:prstGeom>
          <a:solidFill>
            <a:schemeClr val="bg1">
              <a:alpha val="90000"/>
            </a:schemeClr>
          </a:solidFill>
          <a:ln>
            <a:solidFill>
              <a:schemeClr val="accent1"/>
            </a:solidFill>
          </a:ln>
        </p:spPr>
        <p:txBody>
          <a:bodyPr wrap="square" rtlCol="0">
            <a:spAutoFit/>
          </a:bodyPr>
          <a:lstStyle/>
          <a:p>
            <a:r>
              <a:rPr lang="en-US" sz="2400" dirty="0"/>
              <a:t>“You can shut Him up for a fool, you can spit at Him and kill Him as a demon; or you can fall at His feet and call Him Lord and God.  But let us not come up with any patronizing nonsense about His being a great human teacher.  He has not left that open to us.  He did not intend to</a:t>
            </a:r>
            <a:r>
              <a:rPr lang="en-US" sz="2400" dirty="0" smtClean="0"/>
              <a:t>.” </a:t>
            </a:r>
          </a:p>
          <a:p>
            <a:pPr algn="r"/>
            <a:r>
              <a:rPr lang="en-US" sz="2400" dirty="0" smtClean="0"/>
              <a:t>C. S. Lewis</a:t>
            </a:r>
            <a:endParaRPr lang="en-US" sz="2400" dirty="0"/>
          </a:p>
        </p:txBody>
      </p:sp>
    </p:spTree>
    <p:extLst>
      <p:ext uri="{BB962C8B-B14F-4D97-AF65-F5344CB8AC3E}">
        <p14:creationId xmlns:p14="http://schemas.microsoft.com/office/powerpoint/2010/main" val="13680254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20"/>
                                        </p:tgtEl>
                                        <p:attrNameLst>
                                          <p:attrName>style.visibility</p:attrName>
                                        </p:attrNameLst>
                                      </p:cBhvr>
                                      <p:to>
                                        <p:strVal val="visible"/>
                                      </p:to>
                                    </p:set>
                                    <p:anim calcmode="lin" valueType="num">
                                      <p:cBhvr>
                                        <p:cTn id="14" dur="500" fill="hold"/>
                                        <p:tgtEl>
                                          <p:spTgt spid="20"/>
                                        </p:tgtEl>
                                        <p:attrNameLst>
                                          <p:attrName>ppt_w</p:attrName>
                                        </p:attrNameLst>
                                      </p:cBhvr>
                                      <p:tavLst>
                                        <p:tav tm="0">
                                          <p:val>
                                            <p:fltVal val="0"/>
                                          </p:val>
                                        </p:tav>
                                        <p:tav tm="100000">
                                          <p:val>
                                            <p:strVal val="#ppt_w"/>
                                          </p:val>
                                        </p:tav>
                                      </p:tavLst>
                                    </p:anim>
                                    <p:anim calcmode="lin" valueType="num">
                                      <p:cBhvr>
                                        <p:cTn id="15" dur="500" fill="hold"/>
                                        <p:tgtEl>
                                          <p:spTgt spid="20"/>
                                        </p:tgtEl>
                                        <p:attrNameLst>
                                          <p:attrName>ppt_h</p:attrName>
                                        </p:attrNameLst>
                                      </p:cBhvr>
                                      <p:tavLst>
                                        <p:tav tm="0">
                                          <p:val>
                                            <p:fltVal val="0"/>
                                          </p:val>
                                        </p:tav>
                                        <p:tav tm="100000">
                                          <p:val>
                                            <p:strVal val="#ppt_h"/>
                                          </p:val>
                                        </p:tav>
                                      </p:tavLst>
                                    </p:anim>
                                    <p:animEffect transition="in" filter="fade">
                                      <p:cBhvr>
                                        <p:cTn id="16" dur="500"/>
                                        <p:tgtEl>
                                          <p:spTgt spid="20"/>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1" fill="hold" nodeType="clickEffect">
                                  <p:stCondLst>
                                    <p:cond delay="0"/>
                                  </p:stCondLst>
                                  <p:childTnLst>
                                    <p:set>
                                      <p:cBhvr>
                                        <p:cTn id="20" dur="1" fill="hold">
                                          <p:stCondLst>
                                            <p:cond delay="0"/>
                                          </p:stCondLst>
                                        </p:cTn>
                                        <p:tgtEl>
                                          <p:spTgt spid="29"/>
                                        </p:tgtEl>
                                        <p:attrNameLst>
                                          <p:attrName>style.visibility</p:attrName>
                                        </p:attrNameLst>
                                      </p:cBhvr>
                                      <p:to>
                                        <p:strVal val="visible"/>
                                      </p:to>
                                    </p:set>
                                    <p:animEffect transition="in" filter="wipe(up)">
                                      <p:cBhvr>
                                        <p:cTn id="21" dur="500"/>
                                        <p:tgtEl>
                                          <p:spTgt spid="29"/>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1" fill="hold" nodeType="clickEffect">
                                  <p:stCondLst>
                                    <p:cond delay="0"/>
                                  </p:stCondLst>
                                  <p:childTnLst>
                                    <p:set>
                                      <p:cBhvr>
                                        <p:cTn id="25" dur="1" fill="hold">
                                          <p:stCondLst>
                                            <p:cond delay="0"/>
                                          </p:stCondLst>
                                        </p:cTn>
                                        <p:tgtEl>
                                          <p:spTgt spid="32"/>
                                        </p:tgtEl>
                                        <p:attrNameLst>
                                          <p:attrName>style.visibility</p:attrName>
                                        </p:attrNameLst>
                                      </p:cBhvr>
                                      <p:to>
                                        <p:strVal val="visible"/>
                                      </p:to>
                                    </p:set>
                                    <p:animEffect transition="in" filter="wipe(up)">
                                      <p:cBhvr>
                                        <p:cTn id="26" dur="500"/>
                                        <p:tgtEl>
                                          <p:spTgt spid="32"/>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fade">
                                      <p:cBhvr>
                                        <p:cTn id="31"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0" grpId="0" animBg="1"/>
      <p:bldP spid="8"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
            <a:ext cx="5486400" cy="1143000"/>
          </a:xfrm>
        </p:spPr>
        <p:txBody>
          <a:bodyPr>
            <a:normAutofit/>
          </a:bodyPr>
          <a:lstStyle/>
          <a:p>
            <a:r>
              <a:rPr lang="en-US" b="1" u="sng" dirty="0" smtClean="0"/>
              <a:t>Option 3: Jesus is Lord</a:t>
            </a:r>
            <a:endParaRPr lang="en-US" b="1" u="sng" dirty="0"/>
          </a:p>
        </p:txBody>
      </p:sp>
      <p:sp>
        <p:nvSpPr>
          <p:cNvPr id="3" name="Content Placeholder 2"/>
          <p:cNvSpPr>
            <a:spLocks noGrp="1"/>
          </p:cNvSpPr>
          <p:nvPr>
            <p:ph idx="1"/>
          </p:nvPr>
        </p:nvSpPr>
        <p:spPr>
          <a:xfrm>
            <a:off x="152400" y="990600"/>
            <a:ext cx="8610600" cy="5715000"/>
          </a:xfrm>
        </p:spPr>
        <p:txBody>
          <a:bodyPr>
            <a:noAutofit/>
          </a:bodyPr>
          <a:lstStyle/>
          <a:p>
            <a:pPr marL="0" indent="0">
              <a:spcAft>
                <a:spcPts val="1200"/>
              </a:spcAft>
              <a:buNone/>
            </a:pPr>
            <a:r>
              <a:rPr lang="en-US" sz="2600" dirty="0" smtClean="0">
                <a:latin typeface="Times New Roman" panose="02020603050405020304" pitchFamily="18" charset="0"/>
                <a:cs typeface="Times New Roman" panose="02020603050405020304" pitchFamily="18" charset="0"/>
              </a:rPr>
              <a:t>“For </a:t>
            </a:r>
            <a:r>
              <a:rPr lang="en-US" sz="2600" dirty="0">
                <a:latin typeface="Times New Roman" panose="02020603050405020304" pitchFamily="18" charset="0"/>
                <a:cs typeface="Times New Roman" panose="02020603050405020304" pitchFamily="18" charset="0"/>
              </a:rPr>
              <a:t>to us a child is born</a:t>
            </a:r>
            <a:r>
              <a:rPr lang="en-US" sz="2600" dirty="0" smtClean="0">
                <a:latin typeface="Times New Roman" panose="02020603050405020304" pitchFamily="18" charset="0"/>
                <a:cs typeface="Times New Roman" panose="02020603050405020304" pitchFamily="18" charset="0"/>
              </a:rPr>
              <a:t>, to </a:t>
            </a:r>
            <a:r>
              <a:rPr lang="en-US" sz="2600" dirty="0">
                <a:latin typeface="Times New Roman" panose="02020603050405020304" pitchFamily="18" charset="0"/>
                <a:cs typeface="Times New Roman" panose="02020603050405020304" pitchFamily="18" charset="0"/>
              </a:rPr>
              <a:t>us a son is given</a:t>
            </a:r>
            <a:r>
              <a:rPr lang="en-US" sz="2600" dirty="0" smtClean="0">
                <a:latin typeface="Times New Roman" panose="02020603050405020304" pitchFamily="18" charset="0"/>
                <a:cs typeface="Times New Roman" panose="02020603050405020304" pitchFamily="18" charset="0"/>
              </a:rPr>
              <a:t>; </a:t>
            </a:r>
            <a:r>
              <a:rPr lang="en-US" sz="2600" dirty="0">
                <a:latin typeface="Times New Roman" panose="02020603050405020304" pitchFamily="18" charset="0"/>
                <a:cs typeface="Times New Roman" panose="02020603050405020304" pitchFamily="18" charset="0"/>
              </a:rPr>
              <a:t>and the government shall be </a:t>
            </a:r>
            <a:r>
              <a:rPr lang="en-US" sz="2600" dirty="0" smtClean="0">
                <a:latin typeface="Times New Roman" panose="02020603050405020304" pitchFamily="18" charset="0"/>
                <a:cs typeface="Times New Roman" panose="02020603050405020304" pitchFamily="18" charset="0"/>
              </a:rPr>
              <a:t>upon </a:t>
            </a:r>
            <a:r>
              <a:rPr lang="en-US" sz="2600" dirty="0">
                <a:latin typeface="Times New Roman" panose="02020603050405020304" pitchFamily="18" charset="0"/>
                <a:cs typeface="Times New Roman" panose="02020603050405020304" pitchFamily="18" charset="0"/>
              </a:rPr>
              <a:t>his shoulder</a:t>
            </a:r>
            <a:r>
              <a:rPr lang="en-US" sz="2600" dirty="0" smtClean="0">
                <a:latin typeface="Times New Roman" panose="02020603050405020304" pitchFamily="18" charset="0"/>
                <a:cs typeface="Times New Roman" panose="02020603050405020304" pitchFamily="18" charset="0"/>
              </a:rPr>
              <a:t>, and </a:t>
            </a:r>
            <a:r>
              <a:rPr lang="en-US" sz="2600" dirty="0">
                <a:latin typeface="Times New Roman" panose="02020603050405020304" pitchFamily="18" charset="0"/>
                <a:cs typeface="Times New Roman" panose="02020603050405020304" pitchFamily="18" charset="0"/>
              </a:rPr>
              <a:t>his name shall be </a:t>
            </a:r>
            <a:r>
              <a:rPr lang="en-US" sz="2600" dirty="0" smtClean="0">
                <a:latin typeface="Times New Roman" panose="02020603050405020304" pitchFamily="18" charset="0"/>
                <a:cs typeface="Times New Roman" panose="02020603050405020304" pitchFamily="18" charset="0"/>
              </a:rPr>
              <a:t>called Wonderful </a:t>
            </a:r>
            <a:r>
              <a:rPr lang="en-US" sz="2600" dirty="0">
                <a:latin typeface="Times New Roman" panose="02020603050405020304" pitchFamily="18" charset="0"/>
                <a:cs typeface="Times New Roman" panose="02020603050405020304" pitchFamily="18" charset="0"/>
              </a:rPr>
              <a:t>Counselor, </a:t>
            </a:r>
            <a:r>
              <a:rPr lang="en-US" sz="2600" b="1" dirty="0">
                <a:latin typeface="Times New Roman" panose="02020603050405020304" pitchFamily="18" charset="0"/>
                <a:cs typeface="Times New Roman" panose="02020603050405020304" pitchFamily="18" charset="0"/>
              </a:rPr>
              <a:t>Mighty God</a:t>
            </a:r>
            <a:r>
              <a:rPr lang="en-US" sz="2600" dirty="0" smtClean="0">
                <a:latin typeface="Times New Roman" panose="02020603050405020304" pitchFamily="18" charset="0"/>
                <a:cs typeface="Times New Roman" panose="02020603050405020304" pitchFamily="18" charset="0"/>
              </a:rPr>
              <a:t>, Everlasting </a:t>
            </a:r>
            <a:r>
              <a:rPr lang="en-US" sz="2600" dirty="0">
                <a:latin typeface="Times New Roman" panose="02020603050405020304" pitchFamily="18" charset="0"/>
                <a:cs typeface="Times New Roman" panose="02020603050405020304" pitchFamily="18" charset="0"/>
              </a:rPr>
              <a:t>Father, Prince of Peace</a:t>
            </a:r>
            <a:r>
              <a:rPr lang="en-US" sz="2600" dirty="0" smtClean="0">
                <a:latin typeface="Times New Roman" panose="02020603050405020304" pitchFamily="18" charset="0"/>
                <a:cs typeface="Times New Roman" panose="02020603050405020304" pitchFamily="18" charset="0"/>
              </a:rPr>
              <a:t>.”   </a:t>
            </a:r>
            <a:r>
              <a:rPr lang="en-US" sz="2600" b="1" dirty="0" smtClean="0">
                <a:latin typeface="Times New Roman" panose="02020603050405020304" pitchFamily="18" charset="0"/>
                <a:cs typeface="Times New Roman" panose="02020603050405020304" pitchFamily="18" charset="0"/>
              </a:rPr>
              <a:t>Isaiah 9:6</a:t>
            </a:r>
          </a:p>
          <a:p>
            <a:pPr marL="0" indent="0">
              <a:spcAft>
                <a:spcPts val="1200"/>
              </a:spcAft>
              <a:buNone/>
            </a:pPr>
            <a:r>
              <a:rPr lang="en-US" sz="2600" dirty="0" smtClean="0">
                <a:latin typeface="Times New Roman" panose="02020603050405020304" pitchFamily="18" charset="0"/>
                <a:cs typeface="Times New Roman" panose="02020603050405020304" pitchFamily="18" charset="0"/>
              </a:rPr>
              <a:t>“Eight </a:t>
            </a:r>
            <a:r>
              <a:rPr lang="en-US" sz="2600" dirty="0">
                <a:latin typeface="Times New Roman" panose="02020603050405020304" pitchFamily="18" charset="0"/>
                <a:cs typeface="Times New Roman" panose="02020603050405020304" pitchFamily="18" charset="0"/>
              </a:rPr>
              <a:t>days later, his disciples were inside again, and Thomas was with them. Although the doors were locked, Jesus came and stood among them and said, </a:t>
            </a:r>
            <a:r>
              <a:rPr lang="en-US" sz="2600" dirty="0" smtClean="0">
                <a:latin typeface="Times New Roman" panose="02020603050405020304" pitchFamily="18" charset="0"/>
                <a:cs typeface="Times New Roman" panose="02020603050405020304" pitchFamily="18" charset="0"/>
              </a:rPr>
              <a:t>‘Peace </a:t>
            </a:r>
            <a:r>
              <a:rPr lang="en-US" sz="2600" dirty="0">
                <a:latin typeface="Times New Roman" panose="02020603050405020304" pitchFamily="18" charset="0"/>
                <a:cs typeface="Times New Roman" panose="02020603050405020304" pitchFamily="18" charset="0"/>
              </a:rPr>
              <a:t>be with you</a:t>
            </a:r>
            <a:r>
              <a:rPr lang="en-US" sz="2600" dirty="0" smtClean="0">
                <a:latin typeface="Times New Roman" panose="02020603050405020304" pitchFamily="18" charset="0"/>
                <a:cs typeface="Times New Roman" panose="02020603050405020304" pitchFamily="18" charset="0"/>
              </a:rPr>
              <a:t>.’  Then </a:t>
            </a:r>
            <a:r>
              <a:rPr lang="en-US" sz="2600" dirty="0">
                <a:latin typeface="Times New Roman" panose="02020603050405020304" pitchFamily="18" charset="0"/>
                <a:cs typeface="Times New Roman" panose="02020603050405020304" pitchFamily="18" charset="0"/>
              </a:rPr>
              <a:t>he said to Thomas, </a:t>
            </a:r>
            <a:r>
              <a:rPr lang="en-US" sz="2600" dirty="0" smtClean="0">
                <a:latin typeface="Times New Roman" panose="02020603050405020304" pitchFamily="18" charset="0"/>
                <a:cs typeface="Times New Roman" panose="02020603050405020304" pitchFamily="18" charset="0"/>
              </a:rPr>
              <a:t>‘Put </a:t>
            </a:r>
            <a:r>
              <a:rPr lang="en-US" sz="2600" dirty="0">
                <a:latin typeface="Times New Roman" panose="02020603050405020304" pitchFamily="18" charset="0"/>
                <a:cs typeface="Times New Roman" panose="02020603050405020304" pitchFamily="18" charset="0"/>
              </a:rPr>
              <a:t>your finger here, and see my hands; and put out your hand, and place it in my side. Do not disbelieve, but believe</a:t>
            </a:r>
            <a:r>
              <a:rPr lang="en-US" sz="2600" dirty="0" smtClean="0">
                <a:latin typeface="Times New Roman" panose="02020603050405020304" pitchFamily="18" charset="0"/>
                <a:cs typeface="Times New Roman" panose="02020603050405020304" pitchFamily="18" charset="0"/>
              </a:rPr>
              <a:t>.’ Thomas </a:t>
            </a:r>
            <a:r>
              <a:rPr lang="en-US" sz="2600" dirty="0">
                <a:latin typeface="Times New Roman" panose="02020603050405020304" pitchFamily="18" charset="0"/>
                <a:cs typeface="Times New Roman" panose="02020603050405020304" pitchFamily="18" charset="0"/>
              </a:rPr>
              <a:t>answered him, </a:t>
            </a:r>
            <a:r>
              <a:rPr lang="en-US" sz="2600" dirty="0" smtClean="0">
                <a:latin typeface="Times New Roman" panose="02020603050405020304" pitchFamily="18" charset="0"/>
                <a:cs typeface="Times New Roman" panose="02020603050405020304" pitchFamily="18" charset="0"/>
              </a:rPr>
              <a:t>‘</a:t>
            </a:r>
            <a:r>
              <a:rPr lang="en-US" sz="2600" b="1" dirty="0" smtClean="0">
                <a:latin typeface="Times New Roman" panose="02020603050405020304" pitchFamily="18" charset="0"/>
                <a:cs typeface="Times New Roman" panose="02020603050405020304" pitchFamily="18" charset="0"/>
              </a:rPr>
              <a:t>My </a:t>
            </a:r>
            <a:r>
              <a:rPr lang="en-US" sz="2600" b="1" dirty="0">
                <a:latin typeface="Times New Roman" panose="02020603050405020304" pitchFamily="18" charset="0"/>
                <a:cs typeface="Times New Roman" panose="02020603050405020304" pitchFamily="18" charset="0"/>
              </a:rPr>
              <a:t>Lord and my God</a:t>
            </a:r>
            <a:r>
              <a:rPr lang="en-US" sz="2600" dirty="0" smtClean="0">
                <a:latin typeface="Times New Roman" panose="02020603050405020304" pitchFamily="18" charset="0"/>
                <a:cs typeface="Times New Roman" panose="02020603050405020304" pitchFamily="18" charset="0"/>
              </a:rPr>
              <a:t>!’”  </a:t>
            </a:r>
            <a:r>
              <a:rPr lang="en-US" sz="2600" b="1" dirty="0" smtClean="0">
                <a:latin typeface="Times New Roman" panose="02020603050405020304" pitchFamily="18" charset="0"/>
                <a:cs typeface="Times New Roman" panose="02020603050405020304" pitchFamily="18" charset="0"/>
              </a:rPr>
              <a:t>John 20:26-28</a:t>
            </a:r>
          </a:p>
          <a:p>
            <a:pPr marL="0" indent="0">
              <a:spcAft>
                <a:spcPts val="1200"/>
              </a:spcAft>
              <a:buNone/>
            </a:pPr>
            <a:r>
              <a:rPr lang="en-US" sz="2600" dirty="0" smtClean="0">
                <a:latin typeface="Times New Roman" panose="02020603050405020304" pitchFamily="18" charset="0"/>
                <a:cs typeface="Times New Roman" panose="02020603050405020304" pitchFamily="18" charset="0"/>
              </a:rPr>
              <a:t>“For </a:t>
            </a:r>
            <a:r>
              <a:rPr lang="en-US" sz="2600" dirty="0">
                <a:latin typeface="Times New Roman" panose="02020603050405020304" pitchFamily="18" charset="0"/>
                <a:cs typeface="Times New Roman" panose="02020603050405020304" pitchFamily="18" charset="0"/>
              </a:rPr>
              <a:t>in </a:t>
            </a:r>
            <a:r>
              <a:rPr lang="en-US" sz="2600" dirty="0" smtClean="0">
                <a:latin typeface="Times New Roman" panose="02020603050405020304" pitchFamily="18" charset="0"/>
                <a:cs typeface="Times New Roman" panose="02020603050405020304" pitchFamily="18" charset="0"/>
              </a:rPr>
              <a:t>[Jesus] </a:t>
            </a:r>
            <a:r>
              <a:rPr lang="en-US" sz="2600" dirty="0">
                <a:latin typeface="Times New Roman" panose="02020603050405020304" pitchFamily="18" charset="0"/>
                <a:cs typeface="Times New Roman" panose="02020603050405020304" pitchFamily="18" charset="0"/>
              </a:rPr>
              <a:t>the </a:t>
            </a:r>
            <a:r>
              <a:rPr lang="en-US" sz="2600" b="1" dirty="0">
                <a:latin typeface="Times New Roman" panose="02020603050405020304" pitchFamily="18" charset="0"/>
                <a:cs typeface="Times New Roman" panose="02020603050405020304" pitchFamily="18" charset="0"/>
              </a:rPr>
              <a:t>whole fullness of deity </a:t>
            </a:r>
            <a:r>
              <a:rPr lang="en-US" sz="2600" dirty="0">
                <a:latin typeface="Times New Roman" panose="02020603050405020304" pitchFamily="18" charset="0"/>
                <a:cs typeface="Times New Roman" panose="02020603050405020304" pitchFamily="18" charset="0"/>
              </a:rPr>
              <a:t>dwells bodily</a:t>
            </a:r>
            <a:r>
              <a:rPr lang="en-US" sz="2600" dirty="0" smtClean="0">
                <a:latin typeface="Times New Roman" panose="02020603050405020304" pitchFamily="18" charset="0"/>
                <a:cs typeface="Times New Roman" panose="02020603050405020304" pitchFamily="18" charset="0"/>
              </a:rPr>
              <a:t>,”  </a:t>
            </a:r>
            <a:r>
              <a:rPr lang="en-US" sz="2600" b="1" dirty="0" smtClean="0">
                <a:latin typeface="Times New Roman" panose="02020603050405020304" pitchFamily="18" charset="0"/>
                <a:cs typeface="Times New Roman" panose="02020603050405020304" pitchFamily="18" charset="0"/>
              </a:rPr>
              <a:t>Colossians 2:9</a:t>
            </a:r>
          </a:p>
        </p:txBody>
      </p:sp>
      <p:sp>
        <p:nvSpPr>
          <p:cNvPr id="4" name="TextBox 3"/>
          <p:cNvSpPr txBox="1"/>
          <p:nvPr/>
        </p:nvSpPr>
        <p:spPr>
          <a:xfrm>
            <a:off x="5715000" y="118065"/>
            <a:ext cx="3200400" cy="769441"/>
          </a:xfrm>
          <a:prstGeom prst="rect">
            <a:avLst/>
          </a:prstGeom>
          <a:noFill/>
        </p:spPr>
        <p:txBody>
          <a:bodyPr wrap="square" rtlCol="0">
            <a:spAutoFit/>
          </a:bodyPr>
          <a:lstStyle/>
          <a:p>
            <a:r>
              <a:rPr lang="en-US" sz="4400" b="1" dirty="0" smtClean="0">
                <a:latin typeface="+mj-lt"/>
              </a:rPr>
              <a:t>- </a:t>
            </a:r>
            <a:r>
              <a:rPr lang="en-US" sz="4400" b="1" u="sng" dirty="0" smtClean="0">
                <a:latin typeface="+mj-lt"/>
              </a:rPr>
              <a:t>So What</a:t>
            </a:r>
            <a:r>
              <a:rPr lang="en-US" sz="4400" b="1" dirty="0" smtClean="0">
                <a:latin typeface="+mj-lt"/>
              </a:rPr>
              <a:t>?</a:t>
            </a:r>
            <a:endParaRPr lang="en-US" sz="4400" b="1" dirty="0">
              <a:latin typeface="+mj-lt"/>
            </a:endParaRPr>
          </a:p>
        </p:txBody>
      </p:sp>
    </p:spTree>
    <p:extLst>
      <p:ext uri="{BB962C8B-B14F-4D97-AF65-F5344CB8AC3E}">
        <p14:creationId xmlns:p14="http://schemas.microsoft.com/office/powerpoint/2010/main" val="537328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wipe(left)">
                                      <p:cBhvr>
                                        <p:cTn id="2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2"/>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686800" cy="1143000"/>
          </a:xfrm>
        </p:spPr>
        <p:txBody>
          <a:bodyPr>
            <a:normAutofit fontScale="90000"/>
          </a:bodyPr>
          <a:lstStyle/>
          <a:p>
            <a:r>
              <a:rPr lang="en-US" b="1" u="sng" dirty="0" smtClean="0"/>
              <a:t>It is possible for us to know </a:t>
            </a:r>
            <a:r>
              <a:rPr lang="en-US" b="1" i="1" u="sng" dirty="0" smtClean="0"/>
              <a:t>about</a:t>
            </a:r>
            <a:r>
              <a:rPr lang="en-US" b="1" u="sng" dirty="0" smtClean="0"/>
              <a:t> God</a:t>
            </a:r>
            <a:endParaRPr lang="en-US" b="1" u="sng" dirty="0"/>
          </a:p>
        </p:txBody>
      </p:sp>
      <p:sp>
        <p:nvSpPr>
          <p:cNvPr id="3" name="Content Placeholder 2"/>
          <p:cNvSpPr>
            <a:spLocks noGrp="1"/>
          </p:cNvSpPr>
          <p:nvPr>
            <p:ph idx="1"/>
          </p:nvPr>
        </p:nvSpPr>
        <p:spPr>
          <a:xfrm>
            <a:off x="152400" y="1143000"/>
            <a:ext cx="8839200" cy="5410200"/>
          </a:xfrm>
        </p:spPr>
        <p:txBody>
          <a:bodyPr>
            <a:normAutofit/>
          </a:bodyPr>
          <a:lstStyle/>
          <a:p>
            <a:pPr marL="0" indent="0">
              <a:spcAft>
                <a:spcPts val="2400"/>
              </a:spcAft>
              <a:buNone/>
            </a:pPr>
            <a:r>
              <a:rPr lang="en-US" dirty="0">
                <a:latin typeface="Times New Roman" panose="02020603050405020304" pitchFamily="18" charset="0"/>
                <a:cs typeface="Times New Roman" panose="02020603050405020304" pitchFamily="18" charset="0"/>
              </a:rPr>
              <a:t>“He is the image of the invisible God, the firstborn of all creation.”  </a:t>
            </a:r>
            <a:r>
              <a:rPr lang="en-US" b="1" dirty="0">
                <a:latin typeface="Times New Roman" panose="02020603050405020304" pitchFamily="18" charset="0"/>
                <a:cs typeface="Times New Roman" panose="02020603050405020304" pitchFamily="18" charset="0"/>
              </a:rPr>
              <a:t>Colossians </a:t>
            </a:r>
            <a:r>
              <a:rPr lang="en-US" b="1" dirty="0" smtClean="0">
                <a:latin typeface="Times New Roman" panose="02020603050405020304" pitchFamily="18" charset="0"/>
                <a:cs typeface="Times New Roman" panose="02020603050405020304" pitchFamily="18" charset="0"/>
              </a:rPr>
              <a:t>1:15</a:t>
            </a:r>
            <a:endParaRPr lang="en-US" dirty="0">
              <a:latin typeface="Times New Roman" panose="02020603050405020304" pitchFamily="18" charset="0"/>
              <a:cs typeface="Times New Roman" panose="02020603050405020304" pitchFamily="18" charset="0"/>
            </a:endParaRPr>
          </a:p>
          <a:p>
            <a:pPr marL="0" indent="0">
              <a:spcAft>
                <a:spcPts val="2400"/>
              </a:spcAft>
              <a:buNone/>
            </a:pPr>
            <a:r>
              <a:rPr lang="en-US" dirty="0" smtClean="0">
                <a:latin typeface="Times New Roman" panose="02020603050405020304" pitchFamily="18" charset="0"/>
                <a:cs typeface="Times New Roman" panose="02020603050405020304" pitchFamily="18" charset="0"/>
              </a:rPr>
              <a:t>“He </a:t>
            </a:r>
            <a:r>
              <a:rPr lang="en-US" dirty="0" smtClean="0">
                <a:latin typeface="Times New Roman" panose="02020603050405020304" pitchFamily="18" charset="0"/>
                <a:cs typeface="Times New Roman" panose="02020603050405020304" pitchFamily="18" charset="0"/>
              </a:rPr>
              <a:t>is </a:t>
            </a:r>
            <a:r>
              <a:rPr lang="en-US" dirty="0">
                <a:latin typeface="Times New Roman" panose="02020603050405020304" pitchFamily="18" charset="0"/>
                <a:cs typeface="Times New Roman" panose="02020603050405020304" pitchFamily="18" charset="0"/>
              </a:rPr>
              <a:t>the </a:t>
            </a:r>
            <a:r>
              <a:rPr lang="en-US" b="1" dirty="0">
                <a:latin typeface="Times New Roman" panose="02020603050405020304" pitchFamily="18" charset="0"/>
                <a:cs typeface="Times New Roman" panose="02020603050405020304" pitchFamily="18" charset="0"/>
              </a:rPr>
              <a:t>radiance of the glory of God </a:t>
            </a:r>
            <a:r>
              <a:rPr lang="en-US" dirty="0">
                <a:latin typeface="Times New Roman" panose="02020603050405020304" pitchFamily="18" charset="0"/>
                <a:cs typeface="Times New Roman" panose="02020603050405020304" pitchFamily="18" charset="0"/>
              </a:rPr>
              <a:t>and the </a:t>
            </a:r>
            <a:r>
              <a:rPr lang="en-US" b="1" dirty="0">
                <a:latin typeface="Times New Roman" panose="02020603050405020304" pitchFamily="18" charset="0"/>
                <a:cs typeface="Times New Roman" panose="02020603050405020304" pitchFamily="18" charset="0"/>
              </a:rPr>
              <a:t>exact imprint of his nature</a:t>
            </a:r>
            <a:r>
              <a:rPr lang="en-US" dirty="0">
                <a:latin typeface="Times New Roman" panose="02020603050405020304" pitchFamily="18" charset="0"/>
                <a:cs typeface="Times New Roman" panose="02020603050405020304" pitchFamily="18" charset="0"/>
              </a:rPr>
              <a:t>, and he upholds the universe by the word of his power</a:t>
            </a:r>
            <a:r>
              <a:rPr lang="en-US" dirty="0" smtClean="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Hebrews </a:t>
            </a:r>
            <a:r>
              <a:rPr lang="en-US" b="1" dirty="0" smtClean="0">
                <a:latin typeface="Times New Roman" panose="02020603050405020304" pitchFamily="18" charset="0"/>
                <a:cs typeface="Times New Roman" panose="02020603050405020304" pitchFamily="18" charset="0"/>
              </a:rPr>
              <a:t>1:3</a:t>
            </a:r>
          </a:p>
          <a:p>
            <a:pPr marL="0" indent="0">
              <a:spcAft>
                <a:spcPts val="2400"/>
              </a:spcAft>
              <a:buNone/>
            </a:pPr>
            <a:r>
              <a:rPr lang="en-US" dirty="0" smtClean="0">
                <a:sym typeface="Wingdings" panose="05000000000000000000" pitchFamily="2" charset="2"/>
              </a:rPr>
              <a:t> </a:t>
            </a:r>
            <a:r>
              <a:rPr lang="en-US" dirty="0" smtClean="0"/>
              <a:t>Although </a:t>
            </a:r>
            <a:r>
              <a:rPr lang="en-US" dirty="0"/>
              <a:t>we can’t see God, we can see Jesus.  When we look at Jesus, we see what God is like</a:t>
            </a:r>
            <a:r>
              <a:rPr lang="en-US" dirty="0" smtClean="0"/>
              <a:t>.</a:t>
            </a:r>
            <a:endParaRPr lang="en-US" dirty="0"/>
          </a:p>
        </p:txBody>
      </p:sp>
    </p:spTree>
    <p:extLst>
      <p:ext uri="{BB962C8B-B14F-4D97-AF65-F5344CB8AC3E}">
        <p14:creationId xmlns:p14="http://schemas.microsoft.com/office/powerpoint/2010/main" val="4223161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a:bodyPr>
          <a:lstStyle/>
          <a:p>
            <a:r>
              <a:rPr lang="en-US" b="1" u="sng" dirty="0" smtClean="0"/>
              <a:t>It is possible for us to </a:t>
            </a:r>
            <a:r>
              <a:rPr lang="en-US" b="1" i="1" u="sng" dirty="0" smtClean="0"/>
              <a:t>know</a:t>
            </a:r>
            <a:r>
              <a:rPr lang="en-US" b="1" u="sng" dirty="0" smtClean="0"/>
              <a:t> God</a:t>
            </a:r>
            <a:endParaRPr lang="en-US" b="1" u="sng" dirty="0"/>
          </a:p>
        </p:txBody>
      </p:sp>
      <p:sp>
        <p:nvSpPr>
          <p:cNvPr id="3" name="Content Placeholder 2"/>
          <p:cNvSpPr>
            <a:spLocks noGrp="1"/>
          </p:cNvSpPr>
          <p:nvPr>
            <p:ph idx="1"/>
          </p:nvPr>
        </p:nvSpPr>
        <p:spPr>
          <a:xfrm>
            <a:off x="152400" y="1066800"/>
            <a:ext cx="8839200" cy="5410200"/>
          </a:xfrm>
        </p:spPr>
        <p:txBody>
          <a:bodyPr>
            <a:normAutofit fontScale="92500"/>
          </a:bodyPr>
          <a:lstStyle/>
          <a:p>
            <a:pPr marL="0" indent="0">
              <a:spcAft>
                <a:spcPts val="1200"/>
              </a:spcAft>
              <a:buNone/>
            </a:pPr>
            <a:r>
              <a:rPr lang="en-US" dirty="0" smtClean="0"/>
              <a:t>Thus </a:t>
            </a:r>
            <a:r>
              <a:rPr lang="en-US" dirty="0"/>
              <a:t>says the LORD: “Let not the wise man boast in his wisdom, let not the mighty man boast in his might, let not the rich man boast in his riches</a:t>
            </a:r>
            <a:r>
              <a:rPr lang="en-US" dirty="0" smtClean="0"/>
              <a:t>, </a:t>
            </a:r>
            <a:r>
              <a:rPr lang="en-US" dirty="0"/>
              <a:t>but let him who boasts boast in this, that </a:t>
            </a:r>
            <a:r>
              <a:rPr lang="en-US" b="1" dirty="0"/>
              <a:t>he understands and knows me</a:t>
            </a:r>
            <a:r>
              <a:rPr lang="en-US" dirty="0"/>
              <a:t>, that I am the LORD who practices steadfast love, justice, and righteousness in the earth. For in these things I delight, declares the LORD</a:t>
            </a:r>
            <a:r>
              <a:rPr lang="en-US" dirty="0" smtClean="0"/>
              <a:t>.”  </a:t>
            </a:r>
            <a:r>
              <a:rPr lang="en-US" b="1" dirty="0" smtClean="0"/>
              <a:t>Jeremiah 9:23,24</a:t>
            </a:r>
            <a:endParaRPr lang="en-US" b="1" dirty="0"/>
          </a:p>
          <a:p>
            <a:pPr marL="0" indent="0">
              <a:spcAft>
                <a:spcPts val="1200"/>
              </a:spcAft>
              <a:buNone/>
            </a:pPr>
            <a:r>
              <a:rPr lang="en-US" dirty="0" smtClean="0"/>
              <a:t>“But </a:t>
            </a:r>
            <a:r>
              <a:rPr lang="en-US" dirty="0"/>
              <a:t>whatever gain I had, I counted as loss for the sake of Christ</a:t>
            </a:r>
            <a:r>
              <a:rPr lang="en-US" dirty="0" smtClean="0"/>
              <a:t>. </a:t>
            </a:r>
            <a:r>
              <a:rPr lang="en-US" dirty="0"/>
              <a:t>Indeed, I count everything as loss because of the surpassing worth of </a:t>
            </a:r>
            <a:r>
              <a:rPr lang="en-US" b="1" dirty="0"/>
              <a:t>knowing Christ Jesus </a:t>
            </a:r>
            <a:r>
              <a:rPr lang="en-US" dirty="0"/>
              <a:t>my Lord</a:t>
            </a:r>
            <a:r>
              <a:rPr lang="en-US" dirty="0" smtClean="0"/>
              <a:t>.”</a:t>
            </a:r>
            <a:r>
              <a:rPr lang="en-US" b="1" dirty="0" smtClean="0"/>
              <a:t>  Philippians 3:7,8</a:t>
            </a:r>
            <a:endParaRPr lang="en-US" dirty="0"/>
          </a:p>
        </p:txBody>
      </p:sp>
    </p:spTree>
    <p:extLst>
      <p:ext uri="{BB962C8B-B14F-4D97-AF65-F5344CB8AC3E}">
        <p14:creationId xmlns:p14="http://schemas.microsoft.com/office/powerpoint/2010/main" val="38850136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144000" cy="1143000"/>
          </a:xfrm>
        </p:spPr>
        <p:txBody>
          <a:bodyPr>
            <a:normAutofit fontScale="90000"/>
          </a:bodyPr>
          <a:lstStyle/>
          <a:p>
            <a:r>
              <a:rPr lang="en-US" b="1" u="sng" dirty="0" smtClean="0"/>
              <a:t>Jesus </a:t>
            </a:r>
            <a:r>
              <a:rPr lang="en-US" b="1" u="sng" dirty="0" smtClean="0"/>
              <a:t>humbled himself more than anyone</a:t>
            </a:r>
            <a:endParaRPr lang="en-US" b="1" u="sng" dirty="0"/>
          </a:p>
        </p:txBody>
      </p:sp>
      <p:sp>
        <p:nvSpPr>
          <p:cNvPr id="3" name="Content Placeholder 2"/>
          <p:cNvSpPr>
            <a:spLocks noGrp="1"/>
          </p:cNvSpPr>
          <p:nvPr>
            <p:ph idx="1"/>
          </p:nvPr>
        </p:nvSpPr>
        <p:spPr>
          <a:xfrm>
            <a:off x="152400" y="1143000"/>
            <a:ext cx="8839200" cy="5334000"/>
          </a:xfrm>
        </p:spPr>
        <p:txBody>
          <a:bodyPr>
            <a:normAutofit/>
          </a:bodyPr>
          <a:lstStyle/>
          <a:p>
            <a:pPr>
              <a:spcAft>
                <a:spcPts val="1200"/>
              </a:spcAft>
            </a:pPr>
            <a:r>
              <a:rPr lang="en-US" dirty="0" smtClean="0"/>
              <a:t>Humility: a person of high position moving to a lower position</a:t>
            </a:r>
            <a:r>
              <a:rPr lang="en-US" dirty="0"/>
              <a:t>.</a:t>
            </a:r>
            <a:r>
              <a:rPr lang="en-US" dirty="0" smtClean="0"/>
              <a:t> </a:t>
            </a:r>
            <a:endParaRPr lang="en-US" dirty="0" smtClean="0"/>
          </a:p>
          <a:p>
            <a:pPr>
              <a:spcAft>
                <a:spcPts val="1200"/>
              </a:spcAft>
            </a:pPr>
            <a:r>
              <a:rPr lang="en-US" dirty="0" smtClean="0"/>
              <a:t>“Christ Jesus, </a:t>
            </a:r>
            <a:r>
              <a:rPr lang="en-US" dirty="0"/>
              <a:t>who, though he was in the form of God, did not count equality with God a thing to be grasped, </a:t>
            </a:r>
            <a:r>
              <a:rPr lang="en-US" dirty="0" smtClean="0"/>
              <a:t>but </a:t>
            </a:r>
            <a:r>
              <a:rPr lang="en-US" dirty="0"/>
              <a:t>emptied himself, by taking the form of a servant</a:t>
            </a:r>
            <a:r>
              <a:rPr lang="en-US" dirty="0" smtClean="0"/>
              <a:t>, </a:t>
            </a:r>
            <a:r>
              <a:rPr lang="en-US" dirty="0"/>
              <a:t>being born in the likeness of men. </a:t>
            </a:r>
            <a:r>
              <a:rPr lang="en-US" dirty="0" smtClean="0"/>
              <a:t>And </a:t>
            </a:r>
            <a:r>
              <a:rPr lang="en-US" dirty="0"/>
              <a:t>being found in human form, he humbled himself by becoming obedient to the point of death, even death on a cross.”  </a:t>
            </a:r>
            <a:r>
              <a:rPr lang="en-US" b="1" dirty="0" smtClean="0"/>
              <a:t>Philippians </a:t>
            </a:r>
            <a:r>
              <a:rPr lang="en-US" b="1" dirty="0" smtClean="0"/>
              <a:t>2:6-8</a:t>
            </a:r>
            <a:endParaRPr lang="en-US" dirty="0" smtClean="0"/>
          </a:p>
        </p:txBody>
      </p:sp>
    </p:spTree>
    <p:extLst>
      <p:ext uri="{BB962C8B-B14F-4D97-AF65-F5344CB8AC3E}">
        <p14:creationId xmlns:p14="http://schemas.microsoft.com/office/powerpoint/2010/main" val="4205840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a:bodyPr>
          <a:lstStyle/>
          <a:p>
            <a:r>
              <a:rPr lang="en-US" b="1" u="sng" dirty="0" smtClean="0"/>
              <a:t>Jesus is exalted above everything</a:t>
            </a:r>
            <a:endParaRPr lang="en-US" b="1" u="sng" dirty="0"/>
          </a:p>
        </p:txBody>
      </p:sp>
      <p:sp>
        <p:nvSpPr>
          <p:cNvPr id="3" name="Content Placeholder 2"/>
          <p:cNvSpPr>
            <a:spLocks noGrp="1"/>
          </p:cNvSpPr>
          <p:nvPr>
            <p:ph idx="1"/>
          </p:nvPr>
        </p:nvSpPr>
        <p:spPr>
          <a:xfrm>
            <a:off x="152400" y="1143000"/>
            <a:ext cx="8839200" cy="5334000"/>
          </a:xfrm>
        </p:spPr>
        <p:txBody>
          <a:bodyPr>
            <a:normAutofit/>
          </a:bodyPr>
          <a:lstStyle/>
          <a:p>
            <a:pPr>
              <a:spcAft>
                <a:spcPts val="1200"/>
              </a:spcAft>
            </a:pPr>
            <a:r>
              <a:rPr lang="en-US" dirty="0" smtClean="0"/>
              <a:t>He is above all other men, all other rulers, all other religious leaders, and all other so-called gods. There is no one like Him. </a:t>
            </a:r>
          </a:p>
          <a:p>
            <a:pPr>
              <a:spcAft>
                <a:spcPts val="1200"/>
              </a:spcAft>
            </a:pPr>
            <a:r>
              <a:rPr lang="en-US" dirty="0" smtClean="0"/>
              <a:t>“Therefore </a:t>
            </a:r>
            <a:r>
              <a:rPr lang="en-US" dirty="0"/>
              <a:t>God has highly exalted him and bestowed on him the name that is above every name</a:t>
            </a:r>
            <a:r>
              <a:rPr lang="en-US" dirty="0" smtClean="0"/>
              <a:t>, </a:t>
            </a:r>
            <a:r>
              <a:rPr lang="en-US" dirty="0"/>
              <a:t>so that at the name of Jesus every knee should bow, in heaven and on earth and under the earth</a:t>
            </a:r>
            <a:r>
              <a:rPr lang="en-US" dirty="0" smtClean="0"/>
              <a:t>, </a:t>
            </a:r>
            <a:r>
              <a:rPr lang="en-US" dirty="0"/>
              <a:t>and every tongue confess that Jesus Christ is Lord, to the glory of God the Father</a:t>
            </a:r>
            <a:r>
              <a:rPr lang="en-US" dirty="0" smtClean="0"/>
              <a:t>.”  </a:t>
            </a:r>
            <a:r>
              <a:rPr lang="en-US" b="1" dirty="0" smtClean="0"/>
              <a:t>Philippians 2:9-11</a:t>
            </a:r>
            <a:endParaRPr lang="en-US" dirty="0" smtClean="0"/>
          </a:p>
        </p:txBody>
      </p:sp>
    </p:spTree>
    <p:extLst>
      <p:ext uri="{BB962C8B-B14F-4D97-AF65-F5344CB8AC3E}">
        <p14:creationId xmlns:p14="http://schemas.microsoft.com/office/powerpoint/2010/main" val="9104990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
            <a:ext cx="8610600" cy="1143000"/>
          </a:xfrm>
        </p:spPr>
        <p:txBody>
          <a:bodyPr>
            <a:normAutofit fontScale="90000"/>
          </a:bodyPr>
          <a:lstStyle/>
          <a:p>
            <a:r>
              <a:rPr lang="en-US" b="1" u="sng" dirty="0" smtClean="0"/>
              <a:t>Jesus must be the only way to heaven</a:t>
            </a:r>
            <a:endParaRPr lang="en-US" b="1" u="sng" dirty="0"/>
          </a:p>
        </p:txBody>
      </p:sp>
      <p:sp>
        <p:nvSpPr>
          <p:cNvPr id="3" name="Content Placeholder 2"/>
          <p:cNvSpPr>
            <a:spLocks noGrp="1"/>
          </p:cNvSpPr>
          <p:nvPr>
            <p:ph idx="1"/>
          </p:nvPr>
        </p:nvSpPr>
        <p:spPr>
          <a:xfrm>
            <a:off x="152400" y="1066800"/>
            <a:ext cx="8839200" cy="5410200"/>
          </a:xfrm>
        </p:spPr>
        <p:txBody>
          <a:bodyPr>
            <a:normAutofit/>
          </a:bodyPr>
          <a:lstStyle/>
          <a:p>
            <a:pPr>
              <a:spcAft>
                <a:spcPts val="1200"/>
              </a:spcAft>
            </a:pPr>
            <a:r>
              <a:rPr lang="en-US" dirty="0"/>
              <a:t> </a:t>
            </a:r>
            <a:r>
              <a:rPr lang="en-US" dirty="0" smtClean="0"/>
              <a:t>Jesus </a:t>
            </a:r>
            <a:r>
              <a:rPr lang="en-US" dirty="0"/>
              <a:t>answered, “I am the way and the truth and the life. </a:t>
            </a:r>
            <a:r>
              <a:rPr lang="en-US" b="1" dirty="0"/>
              <a:t>No one </a:t>
            </a:r>
            <a:r>
              <a:rPr lang="en-US" dirty="0"/>
              <a:t>comes to the Father </a:t>
            </a:r>
            <a:r>
              <a:rPr lang="en-US" b="1" dirty="0"/>
              <a:t>except through me</a:t>
            </a:r>
            <a:r>
              <a:rPr lang="en-US" dirty="0" smtClean="0"/>
              <a:t>.”</a:t>
            </a:r>
            <a:r>
              <a:rPr lang="en-US" b="1" dirty="0" smtClean="0"/>
              <a:t>  John 14:6  </a:t>
            </a:r>
            <a:endParaRPr lang="en-US" dirty="0" smtClean="0"/>
          </a:p>
          <a:p>
            <a:pPr>
              <a:spcAft>
                <a:spcPts val="1200"/>
              </a:spcAft>
            </a:pPr>
            <a:r>
              <a:rPr lang="en-US" dirty="0"/>
              <a:t> Jesus </a:t>
            </a:r>
            <a:r>
              <a:rPr lang="en-US" dirty="0" smtClean="0"/>
              <a:t>is ‘</a:t>
            </a:r>
            <a:r>
              <a:rPr lang="en-US" dirty="0"/>
              <a:t>the stone you builders </a:t>
            </a:r>
            <a:r>
              <a:rPr lang="en-US" dirty="0" smtClean="0"/>
              <a:t>rejected which </a:t>
            </a:r>
            <a:r>
              <a:rPr lang="en-US" dirty="0"/>
              <a:t>has become the cornerstone</a:t>
            </a:r>
            <a:r>
              <a:rPr lang="en-US" dirty="0" smtClean="0"/>
              <a:t>.’ </a:t>
            </a:r>
            <a:r>
              <a:rPr lang="en-US" b="1" dirty="0" smtClean="0"/>
              <a:t>Salvation</a:t>
            </a:r>
            <a:r>
              <a:rPr lang="en-US" dirty="0" smtClean="0"/>
              <a:t> </a:t>
            </a:r>
            <a:r>
              <a:rPr lang="en-US" dirty="0"/>
              <a:t>is found </a:t>
            </a:r>
            <a:r>
              <a:rPr lang="en-US" b="1" dirty="0"/>
              <a:t>in no one else</a:t>
            </a:r>
            <a:r>
              <a:rPr lang="en-US" dirty="0"/>
              <a:t>, for there is </a:t>
            </a:r>
            <a:r>
              <a:rPr lang="en-US" b="1" dirty="0"/>
              <a:t>no other name</a:t>
            </a:r>
            <a:r>
              <a:rPr lang="en-US" dirty="0"/>
              <a:t> under heaven given to mankind by which we must be saved.” </a:t>
            </a:r>
            <a:r>
              <a:rPr lang="en-US" dirty="0" smtClean="0"/>
              <a:t> </a:t>
            </a:r>
            <a:r>
              <a:rPr lang="en-US" b="1" dirty="0" smtClean="0"/>
              <a:t>Acts 4:11,12</a:t>
            </a:r>
            <a:endParaRPr lang="en-US" dirty="0" smtClean="0"/>
          </a:p>
        </p:txBody>
      </p:sp>
    </p:spTree>
    <p:extLst>
      <p:ext uri="{BB962C8B-B14F-4D97-AF65-F5344CB8AC3E}">
        <p14:creationId xmlns:p14="http://schemas.microsoft.com/office/powerpoint/2010/main" val="15924123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
            <a:ext cx="8610600" cy="1143000"/>
          </a:xfrm>
        </p:spPr>
        <p:txBody>
          <a:bodyPr>
            <a:normAutofit fontScale="90000"/>
          </a:bodyPr>
          <a:lstStyle/>
          <a:p>
            <a:r>
              <a:rPr lang="en-US" b="1" u="sng" dirty="0" smtClean="0"/>
              <a:t>Jesus must be the only way to heaven</a:t>
            </a:r>
            <a:endParaRPr lang="en-US" b="1" u="sng" dirty="0"/>
          </a:p>
        </p:txBody>
      </p:sp>
      <p:sp>
        <p:nvSpPr>
          <p:cNvPr id="3" name="Content Placeholder 2"/>
          <p:cNvSpPr>
            <a:spLocks noGrp="1"/>
          </p:cNvSpPr>
          <p:nvPr>
            <p:ph idx="1"/>
          </p:nvPr>
        </p:nvSpPr>
        <p:spPr>
          <a:xfrm>
            <a:off x="152400" y="1066800"/>
            <a:ext cx="8839200" cy="5410200"/>
          </a:xfrm>
        </p:spPr>
        <p:txBody>
          <a:bodyPr>
            <a:normAutofit lnSpcReduction="10000"/>
          </a:bodyPr>
          <a:lstStyle/>
          <a:p>
            <a:pPr>
              <a:spcAft>
                <a:spcPts val="1200"/>
              </a:spcAft>
            </a:pPr>
            <a:r>
              <a:rPr lang="en-US" dirty="0" smtClean="0"/>
              <a:t>And </a:t>
            </a:r>
            <a:r>
              <a:rPr lang="en-US" dirty="0"/>
              <a:t>there is no God apart from </a:t>
            </a:r>
            <a:r>
              <a:rPr lang="en-US" dirty="0" smtClean="0"/>
              <a:t>me, a </a:t>
            </a:r>
            <a:r>
              <a:rPr lang="en-US" dirty="0"/>
              <a:t>righteous God and a </a:t>
            </a:r>
            <a:r>
              <a:rPr lang="en-US" dirty="0" smtClean="0"/>
              <a:t>Savior; there </a:t>
            </a:r>
            <a:r>
              <a:rPr lang="en-US" dirty="0"/>
              <a:t>is none but me. </a:t>
            </a:r>
            <a:r>
              <a:rPr lang="en-US" dirty="0" smtClean="0"/>
              <a:t>“</a:t>
            </a:r>
            <a:r>
              <a:rPr lang="en-US" b="1" dirty="0"/>
              <a:t>Turn to me and be </a:t>
            </a:r>
            <a:r>
              <a:rPr lang="en-US" b="1" dirty="0" smtClean="0"/>
              <a:t>saved</a:t>
            </a:r>
            <a:r>
              <a:rPr lang="en-US" dirty="0" smtClean="0"/>
              <a:t>, all </a:t>
            </a:r>
            <a:r>
              <a:rPr lang="en-US" dirty="0"/>
              <a:t>you ends of the earth</a:t>
            </a:r>
            <a:r>
              <a:rPr lang="en-US" dirty="0" smtClean="0"/>
              <a:t>; for </a:t>
            </a:r>
            <a:r>
              <a:rPr lang="en-US" dirty="0"/>
              <a:t>I am God, and </a:t>
            </a:r>
            <a:r>
              <a:rPr lang="en-US" b="1" dirty="0"/>
              <a:t>there is no other.   Isaiah </a:t>
            </a:r>
            <a:r>
              <a:rPr lang="en-US" b="1" dirty="0" smtClean="0"/>
              <a:t>45:21,22</a:t>
            </a:r>
          </a:p>
          <a:p>
            <a:pPr>
              <a:spcAft>
                <a:spcPts val="1200"/>
              </a:spcAft>
            </a:pPr>
            <a:r>
              <a:rPr lang="en-US" dirty="0" smtClean="0"/>
              <a:t>If </a:t>
            </a:r>
            <a:r>
              <a:rPr lang="en-US" dirty="0"/>
              <a:t>you </a:t>
            </a:r>
            <a:r>
              <a:rPr lang="en-US" b="1" dirty="0"/>
              <a:t>declare</a:t>
            </a:r>
            <a:r>
              <a:rPr lang="en-US" dirty="0"/>
              <a:t> with your mouth, “</a:t>
            </a:r>
            <a:r>
              <a:rPr lang="en-US" b="1" dirty="0"/>
              <a:t>Jesus is Lord</a:t>
            </a:r>
            <a:r>
              <a:rPr lang="en-US" dirty="0"/>
              <a:t>,” and </a:t>
            </a:r>
            <a:r>
              <a:rPr lang="en-US" b="1" dirty="0"/>
              <a:t>believe</a:t>
            </a:r>
            <a:r>
              <a:rPr lang="en-US" dirty="0"/>
              <a:t> in your heart that </a:t>
            </a:r>
            <a:r>
              <a:rPr lang="en-US" b="1" dirty="0"/>
              <a:t>God raised him from the dead</a:t>
            </a:r>
            <a:r>
              <a:rPr lang="en-US" dirty="0"/>
              <a:t>, you will be </a:t>
            </a:r>
            <a:r>
              <a:rPr lang="en-US" b="1" dirty="0"/>
              <a:t>saved</a:t>
            </a:r>
            <a:r>
              <a:rPr lang="en-US" dirty="0" smtClean="0"/>
              <a:t>.</a:t>
            </a:r>
            <a:r>
              <a:rPr lang="en-US" b="1" dirty="0" smtClean="0"/>
              <a:t>  Romans </a:t>
            </a:r>
            <a:r>
              <a:rPr lang="en-US" b="1" dirty="0"/>
              <a:t>10:9 </a:t>
            </a:r>
            <a:endParaRPr lang="en-US" b="1" dirty="0" smtClean="0"/>
          </a:p>
          <a:p>
            <a:pPr>
              <a:spcAft>
                <a:spcPts val="1200"/>
              </a:spcAft>
            </a:pPr>
            <a:r>
              <a:rPr lang="en-US" dirty="0" smtClean="0"/>
              <a:t>When </a:t>
            </a:r>
            <a:r>
              <a:rPr lang="en-US" dirty="0"/>
              <a:t>we say “Jesus is Lord,” we dethrone all other gods (including </a:t>
            </a:r>
            <a:r>
              <a:rPr lang="en-US" dirty="0" smtClean="0"/>
              <a:t>treasures of my </a:t>
            </a:r>
            <a:r>
              <a:rPr lang="en-US" dirty="0"/>
              <a:t>own heart) and surrender </a:t>
            </a:r>
            <a:r>
              <a:rPr lang="en-US" dirty="0" smtClean="0"/>
              <a:t>our lives to Jesus.</a:t>
            </a:r>
            <a:endParaRPr lang="en-US" dirty="0"/>
          </a:p>
        </p:txBody>
      </p:sp>
    </p:spTree>
    <p:extLst>
      <p:ext uri="{BB962C8B-B14F-4D97-AF65-F5344CB8AC3E}">
        <p14:creationId xmlns:p14="http://schemas.microsoft.com/office/powerpoint/2010/main" val="1204745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44562"/>
          </a:xfrm>
        </p:spPr>
        <p:txBody>
          <a:bodyPr>
            <a:normAutofit/>
          </a:bodyPr>
          <a:lstStyle/>
          <a:p>
            <a:r>
              <a:rPr lang="en-US" sz="4800" b="1" u="sng" dirty="0" smtClean="0"/>
              <a:t>Who is Jesus</a:t>
            </a:r>
            <a:r>
              <a:rPr lang="en-US" sz="4800" b="1" dirty="0" smtClean="0"/>
              <a:t>?</a:t>
            </a:r>
            <a:endParaRPr lang="en-US" sz="4800" b="1" dirty="0"/>
          </a:p>
        </p:txBody>
      </p:sp>
      <p:sp>
        <p:nvSpPr>
          <p:cNvPr id="3" name="Content Placeholder 2"/>
          <p:cNvSpPr>
            <a:spLocks noGrp="1"/>
          </p:cNvSpPr>
          <p:nvPr>
            <p:ph idx="1"/>
          </p:nvPr>
        </p:nvSpPr>
        <p:spPr>
          <a:xfrm>
            <a:off x="457200" y="1219200"/>
            <a:ext cx="8229600" cy="4906963"/>
          </a:xfrm>
        </p:spPr>
        <p:txBody>
          <a:bodyPr>
            <a:normAutofit/>
          </a:bodyPr>
          <a:lstStyle/>
          <a:p>
            <a:pPr>
              <a:lnSpc>
                <a:spcPct val="150000"/>
              </a:lnSpc>
            </a:pPr>
            <a:r>
              <a:rPr lang="en-US" sz="3600" dirty="0" smtClean="0"/>
              <a:t>Almighty God in a human body</a:t>
            </a:r>
          </a:p>
          <a:p>
            <a:pPr>
              <a:lnSpc>
                <a:spcPct val="150000"/>
              </a:lnSpc>
            </a:pPr>
            <a:r>
              <a:rPr lang="en-US" sz="3600" dirty="0" smtClean="0"/>
              <a:t>The true God that we can see and know</a:t>
            </a:r>
          </a:p>
          <a:p>
            <a:pPr>
              <a:lnSpc>
                <a:spcPct val="150000"/>
              </a:lnSpc>
            </a:pPr>
            <a:r>
              <a:rPr lang="en-US" sz="3600" dirty="0" smtClean="0"/>
              <a:t>The picture of perfect humility</a:t>
            </a:r>
          </a:p>
          <a:p>
            <a:pPr>
              <a:lnSpc>
                <a:spcPct val="150000"/>
              </a:lnSpc>
            </a:pPr>
            <a:r>
              <a:rPr lang="en-US" sz="3600" dirty="0" smtClean="0"/>
              <a:t>The highest exalted One in the universe</a:t>
            </a:r>
          </a:p>
          <a:p>
            <a:pPr>
              <a:lnSpc>
                <a:spcPct val="150000"/>
              </a:lnSpc>
            </a:pPr>
            <a:r>
              <a:rPr lang="en-US" sz="3600" dirty="0" smtClean="0"/>
              <a:t>The only way to heaven</a:t>
            </a:r>
            <a:endParaRPr lang="en-US" sz="3600" dirty="0"/>
          </a:p>
        </p:txBody>
      </p:sp>
    </p:spTree>
    <p:extLst>
      <p:ext uri="{BB962C8B-B14F-4D97-AF65-F5344CB8AC3E}">
        <p14:creationId xmlns:p14="http://schemas.microsoft.com/office/powerpoint/2010/main" val="15099833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b="1" u="sng" dirty="0" smtClean="0"/>
              <a:t>Some Typical Answers</a:t>
            </a:r>
            <a:endParaRPr lang="en-US" b="1" u="sng" dirty="0"/>
          </a:p>
        </p:txBody>
      </p:sp>
      <p:sp>
        <p:nvSpPr>
          <p:cNvPr id="3" name="Content Placeholder 2"/>
          <p:cNvSpPr>
            <a:spLocks noGrp="1"/>
          </p:cNvSpPr>
          <p:nvPr>
            <p:ph idx="1"/>
          </p:nvPr>
        </p:nvSpPr>
        <p:spPr>
          <a:xfrm>
            <a:off x="457200" y="1295400"/>
            <a:ext cx="8229600" cy="5105400"/>
          </a:xfrm>
        </p:spPr>
        <p:txBody>
          <a:bodyPr>
            <a:normAutofit/>
          </a:bodyPr>
          <a:lstStyle/>
          <a:p>
            <a:r>
              <a:rPr lang="en-US" dirty="0" smtClean="0"/>
              <a:t>Just </a:t>
            </a:r>
            <a:r>
              <a:rPr lang="en-US" dirty="0"/>
              <a:t>a </a:t>
            </a:r>
            <a:r>
              <a:rPr lang="en-US" u="sng" dirty="0"/>
              <a:t>myth</a:t>
            </a:r>
            <a:r>
              <a:rPr lang="en-US" dirty="0"/>
              <a:t>, much like Santa </a:t>
            </a:r>
            <a:r>
              <a:rPr lang="en-US" dirty="0" smtClean="0"/>
              <a:t>Claus, or</a:t>
            </a:r>
            <a:endParaRPr lang="en-US" dirty="0"/>
          </a:p>
          <a:p>
            <a:r>
              <a:rPr lang="en-US" dirty="0" smtClean="0"/>
              <a:t>A </a:t>
            </a:r>
            <a:r>
              <a:rPr lang="en-US" dirty="0"/>
              <a:t>great teacher and profound </a:t>
            </a:r>
            <a:r>
              <a:rPr lang="en-US" dirty="0" smtClean="0"/>
              <a:t>philosopher, or</a:t>
            </a:r>
            <a:endParaRPr lang="en-US" dirty="0" smtClean="0">
              <a:effectLst/>
            </a:endParaRPr>
          </a:p>
          <a:p>
            <a:r>
              <a:rPr lang="en-US" dirty="0" smtClean="0"/>
              <a:t>A </a:t>
            </a:r>
            <a:r>
              <a:rPr lang="en-US" dirty="0"/>
              <a:t>good moral example of how people should live a good </a:t>
            </a:r>
            <a:r>
              <a:rPr lang="en-US" dirty="0" smtClean="0"/>
              <a:t>life, or</a:t>
            </a:r>
            <a:endParaRPr lang="en-US" dirty="0" smtClean="0">
              <a:effectLst/>
            </a:endParaRPr>
          </a:p>
          <a:p>
            <a:r>
              <a:rPr lang="en-US" dirty="0" smtClean="0"/>
              <a:t>A </a:t>
            </a:r>
            <a:r>
              <a:rPr lang="en-US" dirty="0"/>
              <a:t>prophet of God, sent with a message for His people at the </a:t>
            </a:r>
            <a:r>
              <a:rPr lang="en-US" dirty="0" smtClean="0"/>
              <a:t>time, or</a:t>
            </a:r>
            <a:endParaRPr lang="en-US" dirty="0" smtClean="0">
              <a:effectLst/>
            </a:endParaRPr>
          </a:p>
          <a:p>
            <a:r>
              <a:rPr lang="en-US" dirty="0" smtClean="0"/>
              <a:t>A </a:t>
            </a:r>
            <a:r>
              <a:rPr lang="en-US" dirty="0"/>
              <a:t>revolutionary who tried to overthrow the </a:t>
            </a:r>
            <a:r>
              <a:rPr lang="en-US" dirty="0" smtClean="0"/>
              <a:t>government, or</a:t>
            </a:r>
          </a:p>
          <a:p>
            <a:r>
              <a:rPr lang="en-US" dirty="0" smtClean="0"/>
              <a:t>Something else…?</a:t>
            </a:r>
            <a:endParaRPr lang="en-US" dirty="0"/>
          </a:p>
          <a:p>
            <a:endParaRPr lang="en-US" dirty="0"/>
          </a:p>
        </p:txBody>
      </p:sp>
    </p:spTree>
    <p:extLst>
      <p:ext uri="{BB962C8B-B14F-4D97-AF65-F5344CB8AC3E}">
        <p14:creationId xmlns:p14="http://schemas.microsoft.com/office/powerpoint/2010/main" val="37139928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b="1" u="sng" dirty="0" smtClean="0"/>
              <a:t>Claims from the Bible</a:t>
            </a:r>
            <a:endParaRPr lang="en-US" b="1" u="sng" dirty="0"/>
          </a:p>
        </p:txBody>
      </p:sp>
      <p:sp>
        <p:nvSpPr>
          <p:cNvPr id="3" name="Content Placeholder 2"/>
          <p:cNvSpPr>
            <a:spLocks noGrp="1"/>
          </p:cNvSpPr>
          <p:nvPr>
            <p:ph idx="1"/>
          </p:nvPr>
        </p:nvSpPr>
        <p:spPr>
          <a:xfrm>
            <a:off x="35859" y="1219200"/>
            <a:ext cx="8959403" cy="5334000"/>
          </a:xfrm>
        </p:spPr>
        <p:txBody>
          <a:bodyPr>
            <a:normAutofit/>
          </a:bodyPr>
          <a:lstStyle/>
          <a:p>
            <a:pPr>
              <a:spcAft>
                <a:spcPts val="1200"/>
              </a:spcAft>
            </a:pPr>
            <a:r>
              <a:rPr lang="en-US" dirty="0" smtClean="0"/>
              <a:t>“Do </a:t>
            </a:r>
            <a:r>
              <a:rPr lang="en-US" dirty="0"/>
              <a:t>not let your hearts be troubled. You believe in </a:t>
            </a:r>
            <a:r>
              <a:rPr lang="en-US" dirty="0" smtClean="0"/>
              <a:t>God; </a:t>
            </a:r>
            <a:r>
              <a:rPr lang="en-US" dirty="0"/>
              <a:t>believe also in me. </a:t>
            </a:r>
            <a:r>
              <a:rPr lang="en-US" dirty="0" smtClean="0"/>
              <a:t>I </a:t>
            </a:r>
            <a:r>
              <a:rPr lang="en-US" dirty="0"/>
              <a:t>am the way and the truth and the life. No one comes to the Father except through me. </a:t>
            </a:r>
            <a:r>
              <a:rPr lang="en-US" dirty="0" smtClean="0"/>
              <a:t> </a:t>
            </a:r>
            <a:r>
              <a:rPr lang="en-US" dirty="0"/>
              <a:t>If you really know me, you will </a:t>
            </a:r>
            <a:r>
              <a:rPr lang="en-US" dirty="0" smtClean="0"/>
              <a:t>know </a:t>
            </a:r>
            <a:r>
              <a:rPr lang="en-US" dirty="0"/>
              <a:t>my Father as well. </a:t>
            </a:r>
            <a:r>
              <a:rPr lang="en-US" dirty="0" smtClean="0"/>
              <a:t>Anyone </a:t>
            </a:r>
            <a:r>
              <a:rPr lang="en-US" dirty="0"/>
              <a:t>who has seen me has seen the Father</a:t>
            </a:r>
            <a:r>
              <a:rPr lang="en-US" dirty="0" smtClean="0"/>
              <a:t>.”</a:t>
            </a:r>
            <a:r>
              <a:rPr lang="en-US" b="1" dirty="0"/>
              <a:t> John </a:t>
            </a:r>
            <a:r>
              <a:rPr lang="en-US" b="1" dirty="0" smtClean="0"/>
              <a:t>14:1,6,7,9</a:t>
            </a:r>
            <a:r>
              <a:rPr lang="en-US" dirty="0" smtClean="0"/>
              <a:t> </a:t>
            </a:r>
          </a:p>
          <a:p>
            <a:pPr>
              <a:spcAft>
                <a:spcPts val="1200"/>
              </a:spcAft>
            </a:pPr>
            <a:r>
              <a:rPr lang="en-US" dirty="0" smtClean="0"/>
              <a:t>Jesus makes very bold claims: To believe in Him was to believe in God; To know Him was to know God; To see Him was to see God; He is the only way to God (in heaven).</a:t>
            </a:r>
            <a:endParaRPr lang="en-US" dirty="0"/>
          </a:p>
        </p:txBody>
      </p:sp>
    </p:spTree>
    <p:extLst>
      <p:ext uri="{BB962C8B-B14F-4D97-AF65-F5344CB8AC3E}">
        <p14:creationId xmlns:p14="http://schemas.microsoft.com/office/powerpoint/2010/main" val="22687018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b="1" u="sng" dirty="0" smtClean="0"/>
              <a:t>Claims from the Bible</a:t>
            </a:r>
            <a:endParaRPr lang="en-US" b="1" u="sng" dirty="0"/>
          </a:p>
        </p:txBody>
      </p:sp>
      <p:sp>
        <p:nvSpPr>
          <p:cNvPr id="3" name="Content Placeholder 2"/>
          <p:cNvSpPr>
            <a:spLocks noGrp="1"/>
          </p:cNvSpPr>
          <p:nvPr>
            <p:ph idx="1"/>
          </p:nvPr>
        </p:nvSpPr>
        <p:spPr>
          <a:xfrm>
            <a:off x="32196" y="1143000"/>
            <a:ext cx="8959403" cy="5334000"/>
          </a:xfrm>
        </p:spPr>
        <p:txBody>
          <a:bodyPr>
            <a:normAutofit/>
          </a:bodyPr>
          <a:lstStyle/>
          <a:p>
            <a:pPr>
              <a:spcAft>
                <a:spcPts val="1200"/>
              </a:spcAft>
            </a:pPr>
            <a:r>
              <a:rPr lang="en-US" dirty="0" smtClean="0"/>
              <a:t>[Jesus said] “Your </a:t>
            </a:r>
            <a:r>
              <a:rPr lang="en-US" dirty="0"/>
              <a:t>father Abraham rejoiced at the thought of seeing my day; he saw it and was glad</a:t>
            </a:r>
            <a:r>
              <a:rPr lang="en-US" dirty="0" smtClean="0"/>
              <a:t>.” [The Jewish leaders said] “</a:t>
            </a:r>
            <a:r>
              <a:rPr lang="en-US" dirty="0"/>
              <a:t>You are not yet fifty years old</a:t>
            </a:r>
            <a:r>
              <a:rPr lang="en-US" dirty="0" smtClean="0"/>
              <a:t>, and </a:t>
            </a:r>
            <a:r>
              <a:rPr lang="en-US" dirty="0"/>
              <a:t>you have seen Abraham!” </a:t>
            </a:r>
            <a:r>
              <a:rPr lang="en-US" dirty="0" smtClean="0"/>
              <a:t> </a:t>
            </a:r>
            <a:r>
              <a:rPr lang="en-US" dirty="0"/>
              <a:t>“Very truly I tell you,” Jesus answered, “before Abraham was born, I </a:t>
            </a:r>
            <a:r>
              <a:rPr lang="en-US" dirty="0" smtClean="0"/>
              <a:t>Am</a:t>
            </a:r>
            <a:r>
              <a:rPr lang="en-US" dirty="0"/>
              <a:t>!” </a:t>
            </a:r>
            <a:r>
              <a:rPr lang="en-US" dirty="0" smtClean="0"/>
              <a:t> </a:t>
            </a:r>
            <a:r>
              <a:rPr lang="en-US" b="1" dirty="0" smtClean="0"/>
              <a:t>John 8:56-58  </a:t>
            </a:r>
          </a:p>
          <a:p>
            <a:pPr>
              <a:spcAft>
                <a:spcPts val="1200"/>
              </a:spcAft>
            </a:pPr>
            <a:r>
              <a:rPr lang="en-US" dirty="0" smtClean="0"/>
              <a:t>He claimed to exist before Abraham (2000 years before His birth).  He called Himself “I Am”, the special name of God in </a:t>
            </a:r>
            <a:r>
              <a:rPr lang="en-US" dirty="0" smtClean="0"/>
              <a:t>Exodus 3:14</a:t>
            </a:r>
            <a:r>
              <a:rPr lang="en-US" dirty="0" smtClean="0"/>
              <a:t>.</a:t>
            </a:r>
          </a:p>
        </p:txBody>
      </p:sp>
    </p:spTree>
    <p:extLst>
      <p:ext uri="{BB962C8B-B14F-4D97-AF65-F5344CB8AC3E}">
        <p14:creationId xmlns:p14="http://schemas.microsoft.com/office/powerpoint/2010/main" val="22687018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b="1" u="sng" dirty="0" smtClean="0"/>
              <a:t>Claims from the Bible</a:t>
            </a:r>
            <a:endParaRPr lang="en-US" b="1" u="sng" dirty="0"/>
          </a:p>
        </p:txBody>
      </p:sp>
      <p:sp>
        <p:nvSpPr>
          <p:cNvPr id="3" name="Content Placeholder 2"/>
          <p:cNvSpPr>
            <a:spLocks noGrp="1"/>
          </p:cNvSpPr>
          <p:nvPr>
            <p:ph idx="1"/>
          </p:nvPr>
        </p:nvSpPr>
        <p:spPr>
          <a:xfrm>
            <a:off x="32196" y="1143000"/>
            <a:ext cx="8959403" cy="5334000"/>
          </a:xfrm>
        </p:spPr>
        <p:txBody>
          <a:bodyPr>
            <a:normAutofit/>
          </a:bodyPr>
          <a:lstStyle/>
          <a:p>
            <a:pPr>
              <a:spcAft>
                <a:spcPts val="1200"/>
              </a:spcAft>
            </a:pPr>
            <a:r>
              <a:rPr lang="en-US" dirty="0" smtClean="0"/>
              <a:t>[Jesus said] “When </a:t>
            </a:r>
            <a:r>
              <a:rPr lang="en-US" dirty="0"/>
              <a:t>the Son of Man comes in his glory, and all the angels with him, he will sit on his glorious throne</a:t>
            </a:r>
            <a:r>
              <a:rPr lang="en-US" dirty="0" smtClean="0"/>
              <a:t>. </a:t>
            </a:r>
            <a:r>
              <a:rPr lang="en-US" dirty="0"/>
              <a:t>All the nations will be gathered before him, and he will separate the people one from another as a shepherd separates the sheep from the goats</a:t>
            </a:r>
            <a:r>
              <a:rPr lang="en-US" dirty="0" smtClean="0"/>
              <a:t>.”   </a:t>
            </a:r>
            <a:r>
              <a:rPr lang="en-US" b="1" dirty="0"/>
              <a:t>Matthew 25:31,32 </a:t>
            </a:r>
            <a:endParaRPr lang="en-US" dirty="0" smtClean="0"/>
          </a:p>
          <a:p>
            <a:pPr>
              <a:spcAft>
                <a:spcPts val="1200"/>
              </a:spcAft>
            </a:pPr>
            <a:r>
              <a:rPr lang="en-US" dirty="0" smtClean="0"/>
              <a:t>Jesus claimed to be the Judge of all the world.  He is the leader of all the angels, the One who sits on His throne in heavenly glory.</a:t>
            </a:r>
          </a:p>
        </p:txBody>
      </p:sp>
    </p:spTree>
    <p:extLst>
      <p:ext uri="{BB962C8B-B14F-4D97-AF65-F5344CB8AC3E}">
        <p14:creationId xmlns:p14="http://schemas.microsoft.com/office/powerpoint/2010/main" val="22687018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914400"/>
          </a:xfrm>
        </p:spPr>
        <p:txBody>
          <a:bodyPr>
            <a:normAutofit/>
          </a:bodyPr>
          <a:lstStyle/>
          <a:p>
            <a:r>
              <a:rPr lang="en-US" b="1" u="sng" dirty="0" smtClean="0"/>
              <a:t>Who did Jesus say He was?</a:t>
            </a:r>
            <a:endParaRPr lang="en-US" b="1" u="sng" dirty="0"/>
          </a:p>
        </p:txBody>
      </p:sp>
      <p:sp>
        <p:nvSpPr>
          <p:cNvPr id="5" name="TextBox 4"/>
          <p:cNvSpPr txBox="1"/>
          <p:nvPr/>
        </p:nvSpPr>
        <p:spPr>
          <a:xfrm>
            <a:off x="2464158" y="1434921"/>
            <a:ext cx="4191000" cy="523220"/>
          </a:xfrm>
          <a:prstGeom prst="rect">
            <a:avLst/>
          </a:prstGeom>
          <a:noFill/>
          <a:ln>
            <a:solidFill>
              <a:schemeClr val="tx1"/>
            </a:solidFill>
          </a:ln>
        </p:spPr>
        <p:txBody>
          <a:bodyPr wrap="square" rtlCol="0">
            <a:spAutoFit/>
          </a:bodyPr>
          <a:lstStyle/>
          <a:p>
            <a:pPr algn="ctr"/>
            <a:r>
              <a:rPr lang="en-US" sz="2800" b="1" dirty="0" smtClean="0"/>
              <a:t>Jesus claimed to be God</a:t>
            </a:r>
            <a:endParaRPr lang="en-US" sz="2800" b="1" dirty="0"/>
          </a:p>
        </p:txBody>
      </p:sp>
      <p:grpSp>
        <p:nvGrpSpPr>
          <p:cNvPr id="27" name="Group 26"/>
          <p:cNvGrpSpPr/>
          <p:nvPr/>
        </p:nvGrpSpPr>
        <p:grpSpPr>
          <a:xfrm>
            <a:off x="228600" y="1958141"/>
            <a:ext cx="3581400" cy="1470859"/>
            <a:chOff x="228600" y="1958141"/>
            <a:chExt cx="3581400" cy="1470859"/>
          </a:xfrm>
        </p:grpSpPr>
        <p:sp>
          <p:nvSpPr>
            <p:cNvPr id="6" name="TextBox 5"/>
            <p:cNvSpPr txBox="1"/>
            <p:nvPr/>
          </p:nvSpPr>
          <p:spPr>
            <a:xfrm>
              <a:off x="228600" y="2905780"/>
              <a:ext cx="3581400" cy="523220"/>
            </a:xfrm>
            <a:prstGeom prst="rect">
              <a:avLst/>
            </a:prstGeom>
            <a:noFill/>
            <a:ln>
              <a:solidFill>
                <a:schemeClr val="tx1"/>
              </a:solidFill>
            </a:ln>
          </p:spPr>
          <p:txBody>
            <a:bodyPr wrap="square" rtlCol="0">
              <a:spAutoFit/>
            </a:bodyPr>
            <a:lstStyle/>
            <a:p>
              <a:pPr algn="ctr"/>
              <a:r>
                <a:rPr lang="en-US" sz="2800" b="1" dirty="0" smtClean="0"/>
                <a:t>If his claim was false:</a:t>
              </a:r>
              <a:endParaRPr lang="en-US" sz="2800" b="1" dirty="0"/>
            </a:p>
          </p:txBody>
        </p:sp>
        <p:cxnSp>
          <p:nvCxnSpPr>
            <p:cNvPr id="9" name="Straight Arrow Connector 8"/>
            <p:cNvCxnSpPr>
              <a:endCxn id="6" idx="0"/>
            </p:cNvCxnSpPr>
            <p:nvPr/>
          </p:nvCxnSpPr>
          <p:spPr>
            <a:xfrm flipH="1">
              <a:off x="2019300" y="1958141"/>
              <a:ext cx="1562100" cy="947639"/>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nvGrpSpPr>
          <p:cNvPr id="30" name="Group 29"/>
          <p:cNvGrpSpPr/>
          <p:nvPr/>
        </p:nvGrpSpPr>
        <p:grpSpPr>
          <a:xfrm>
            <a:off x="152400" y="3428999"/>
            <a:ext cx="2438400" cy="2286001"/>
            <a:chOff x="152400" y="3428999"/>
            <a:chExt cx="2438400" cy="2286001"/>
          </a:xfrm>
        </p:grpSpPr>
        <p:sp>
          <p:nvSpPr>
            <p:cNvPr id="13" name="TextBox 12"/>
            <p:cNvSpPr txBox="1"/>
            <p:nvPr/>
          </p:nvSpPr>
          <p:spPr>
            <a:xfrm>
              <a:off x="152400" y="4330005"/>
              <a:ext cx="2438400" cy="1384995"/>
            </a:xfrm>
            <a:prstGeom prst="rect">
              <a:avLst/>
            </a:prstGeom>
            <a:noFill/>
            <a:ln>
              <a:solidFill>
                <a:schemeClr val="tx1"/>
              </a:solidFill>
            </a:ln>
          </p:spPr>
          <p:txBody>
            <a:bodyPr wrap="square" rtlCol="0">
              <a:spAutoFit/>
            </a:bodyPr>
            <a:lstStyle/>
            <a:p>
              <a:pPr algn="ctr"/>
              <a:r>
                <a:rPr lang="en-US" sz="2800" b="1" dirty="0" smtClean="0"/>
                <a:t>If he knew his claim was false: </a:t>
              </a:r>
              <a:r>
                <a:rPr lang="en-US" sz="2800" b="1" u="sng" dirty="0" smtClean="0"/>
                <a:t>LIAR</a:t>
              </a:r>
              <a:endParaRPr lang="en-US" sz="2800" b="1" u="sng" dirty="0"/>
            </a:p>
          </p:txBody>
        </p:sp>
        <p:cxnSp>
          <p:nvCxnSpPr>
            <p:cNvPr id="18" name="Straight Arrow Connector 17"/>
            <p:cNvCxnSpPr/>
            <p:nvPr/>
          </p:nvCxnSpPr>
          <p:spPr>
            <a:xfrm>
              <a:off x="1371600" y="3428999"/>
              <a:ext cx="0" cy="901005"/>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nvGrpSpPr>
          <p:cNvPr id="31" name="Group 30"/>
          <p:cNvGrpSpPr/>
          <p:nvPr/>
        </p:nvGrpSpPr>
        <p:grpSpPr>
          <a:xfrm>
            <a:off x="3048000" y="3428999"/>
            <a:ext cx="2895600" cy="2299396"/>
            <a:chOff x="3048000" y="3428999"/>
            <a:chExt cx="2895600" cy="2299396"/>
          </a:xfrm>
        </p:grpSpPr>
        <p:sp>
          <p:nvSpPr>
            <p:cNvPr id="14" name="TextBox 13"/>
            <p:cNvSpPr txBox="1"/>
            <p:nvPr/>
          </p:nvSpPr>
          <p:spPr>
            <a:xfrm>
              <a:off x="3200400" y="4343400"/>
              <a:ext cx="2743200" cy="1384995"/>
            </a:xfrm>
            <a:prstGeom prst="rect">
              <a:avLst/>
            </a:prstGeom>
            <a:noFill/>
            <a:ln>
              <a:solidFill>
                <a:schemeClr val="tx1"/>
              </a:solidFill>
            </a:ln>
          </p:spPr>
          <p:txBody>
            <a:bodyPr wrap="square" rtlCol="0">
              <a:spAutoFit/>
            </a:bodyPr>
            <a:lstStyle/>
            <a:p>
              <a:pPr algn="ctr"/>
              <a:r>
                <a:rPr lang="en-US" sz="2800" b="1" dirty="0" smtClean="0"/>
                <a:t>If he didn’t know his claim was false: </a:t>
              </a:r>
              <a:r>
                <a:rPr lang="en-US" sz="2800" b="1" u="sng" dirty="0" smtClean="0"/>
                <a:t>CRAZY</a:t>
              </a:r>
              <a:endParaRPr lang="en-US" sz="2800" b="1" u="sng" dirty="0"/>
            </a:p>
          </p:txBody>
        </p:sp>
        <p:cxnSp>
          <p:nvCxnSpPr>
            <p:cNvPr id="22" name="Straight Arrow Connector 21"/>
            <p:cNvCxnSpPr>
              <a:endCxn id="14" idx="0"/>
            </p:cNvCxnSpPr>
            <p:nvPr/>
          </p:nvCxnSpPr>
          <p:spPr>
            <a:xfrm>
              <a:off x="3048000" y="3428999"/>
              <a:ext cx="1524000" cy="91440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9765484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up)">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27"/>
                                        </p:tgtEl>
                                        <p:attrNameLst>
                                          <p:attrName>style.visibility</p:attrName>
                                        </p:attrNameLst>
                                      </p:cBhvr>
                                      <p:to>
                                        <p:strVal val="visible"/>
                                      </p:to>
                                    </p:set>
                                    <p:animEffect transition="in" filter="wipe(up)">
                                      <p:cBhvr>
                                        <p:cTn id="12" dur="500"/>
                                        <p:tgtEl>
                                          <p:spTgt spid="2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30"/>
                                        </p:tgtEl>
                                        <p:attrNameLst>
                                          <p:attrName>style.visibility</p:attrName>
                                        </p:attrNameLst>
                                      </p:cBhvr>
                                      <p:to>
                                        <p:strVal val="visible"/>
                                      </p:to>
                                    </p:set>
                                    <p:animEffect transition="in" filter="wipe(up)">
                                      <p:cBhvr>
                                        <p:cTn id="17" dur="500"/>
                                        <p:tgtEl>
                                          <p:spTgt spid="30"/>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nodeType="clickEffect">
                                  <p:stCondLst>
                                    <p:cond delay="0"/>
                                  </p:stCondLst>
                                  <p:childTnLst>
                                    <p:set>
                                      <p:cBhvr>
                                        <p:cTn id="21" dur="1" fill="hold">
                                          <p:stCondLst>
                                            <p:cond delay="0"/>
                                          </p:stCondLst>
                                        </p:cTn>
                                        <p:tgtEl>
                                          <p:spTgt spid="31"/>
                                        </p:tgtEl>
                                        <p:attrNameLst>
                                          <p:attrName>style.visibility</p:attrName>
                                        </p:attrNameLst>
                                      </p:cBhvr>
                                      <p:to>
                                        <p:strVal val="visible"/>
                                      </p:to>
                                    </p:set>
                                    <p:animEffect transition="in" filter="wipe(up)">
                                      <p:cBhvr>
                                        <p:cTn id="22"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a:bodyPr>
          <a:lstStyle/>
          <a:p>
            <a:r>
              <a:rPr lang="en-US" b="1" u="sng" dirty="0" smtClean="0"/>
              <a:t>Option 1: Jesus was a Liar</a:t>
            </a:r>
            <a:endParaRPr lang="en-US" b="1" u="sng" dirty="0"/>
          </a:p>
        </p:txBody>
      </p:sp>
      <p:sp>
        <p:nvSpPr>
          <p:cNvPr id="3" name="Content Placeholder 2"/>
          <p:cNvSpPr>
            <a:spLocks noGrp="1"/>
          </p:cNvSpPr>
          <p:nvPr>
            <p:ph idx="1"/>
          </p:nvPr>
        </p:nvSpPr>
        <p:spPr>
          <a:xfrm>
            <a:off x="152400" y="990600"/>
            <a:ext cx="8839200" cy="5486400"/>
          </a:xfrm>
        </p:spPr>
        <p:txBody>
          <a:bodyPr>
            <a:normAutofit fontScale="92500" lnSpcReduction="20000"/>
          </a:bodyPr>
          <a:lstStyle/>
          <a:p>
            <a:pPr>
              <a:spcAft>
                <a:spcPts val="1200"/>
              </a:spcAft>
            </a:pPr>
            <a:r>
              <a:rPr lang="en-US" dirty="0" smtClean="0"/>
              <a:t>If He knew that His claims were false, Jesus must consider be </a:t>
            </a:r>
            <a:r>
              <a:rPr lang="en-US" b="1" dirty="0" smtClean="0"/>
              <a:t>very evil</a:t>
            </a:r>
            <a:r>
              <a:rPr lang="en-US" dirty="0" smtClean="0"/>
              <a:t>, since He told people to believe in Him for their eternal salvation.  </a:t>
            </a:r>
          </a:p>
          <a:p>
            <a:pPr>
              <a:spcAft>
                <a:spcPts val="1200"/>
              </a:spcAft>
            </a:pPr>
            <a:r>
              <a:rPr lang="en-US" dirty="0" smtClean="0"/>
              <a:t>He would also be </a:t>
            </a:r>
            <a:r>
              <a:rPr lang="en-US" b="1" dirty="0" smtClean="0"/>
              <a:t>a fool</a:t>
            </a:r>
            <a:r>
              <a:rPr lang="en-US" dirty="0" smtClean="0"/>
              <a:t>, since His claim led to His crucifixion.  But…</a:t>
            </a:r>
          </a:p>
          <a:p>
            <a:pPr>
              <a:spcAft>
                <a:spcPts val="1200"/>
              </a:spcAft>
            </a:pPr>
            <a:r>
              <a:rPr lang="en-US" dirty="0" smtClean="0"/>
              <a:t>In </a:t>
            </a:r>
            <a:r>
              <a:rPr lang="en-US" b="1" dirty="0" smtClean="0"/>
              <a:t>Mark 14:53-56</a:t>
            </a:r>
            <a:r>
              <a:rPr lang="en-US" dirty="0" smtClean="0"/>
              <a:t>,  “They </a:t>
            </a:r>
            <a:r>
              <a:rPr lang="en-US" dirty="0"/>
              <a:t>took Jesus to the high priest, and all the chief priests, the elders and the teachers of the law came together</a:t>
            </a:r>
            <a:r>
              <a:rPr lang="en-US" dirty="0" smtClean="0"/>
              <a:t>.  The </a:t>
            </a:r>
            <a:r>
              <a:rPr lang="en-US" dirty="0"/>
              <a:t>chief priests and the whole Sanhedrin were looking for evidence against Jesus so that they could put him to death, but they did not find any. </a:t>
            </a:r>
            <a:r>
              <a:rPr lang="en-US" dirty="0" smtClean="0"/>
              <a:t> Many </a:t>
            </a:r>
            <a:r>
              <a:rPr lang="en-US" dirty="0"/>
              <a:t>testified falsely against him, but their statements did not agree</a:t>
            </a:r>
            <a:r>
              <a:rPr lang="en-US" dirty="0" smtClean="0"/>
              <a:t>.”</a:t>
            </a:r>
            <a:endParaRPr lang="en-US" dirty="0"/>
          </a:p>
        </p:txBody>
      </p:sp>
    </p:spTree>
    <p:extLst>
      <p:ext uri="{BB962C8B-B14F-4D97-AF65-F5344CB8AC3E}">
        <p14:creationId xmlns:p14="http://schemas.microsoft.com/office/powerpoint/2010/main" val="566410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a:bodyPr>
          <a:lstStyle/>
          <a:p>
            <a:r>
              <a:rPr lang="en-US" b="1" u="sng" dirty="0" smtClean="0"/>
              <a:t>Option 1: Jesus was a Liar</a:t>
            </a:r>
            <a:endParaRPr lang="en-US" b="1" u="sng" dirty="0"/>
          </a:p>
        </p:txBody>
      </p:sp>
      <p:sp>
        <p:nvSpPr>
          <p:cNvPr id="3" name="Content Placeholder 2"/>
          <p:cNvSpPr>
            <a:spLocks noGrp="1"/>
          </p:cNvSpPr>
          <p:nvPr>
            <p:ph idx="1"/>
          </p:nvPr>
        </p:nvSpPr>
        <p:spPr>
          <a:xfrm>
            <a:off x="152400" y="990600"/>
            <a:ext cx="8839200" cy="5486400"/>
          </a:xfrm>
        </p:spPr>
        <p:txBody>
          <a:bodyPr>
            <a:normAutofit fontScale="92500" lnSpcReduction="20000"/>
          </a:bodyPr>
          <a:lstStyle/>
          <a:p>
            <a:pPr>
              <a:spcAft>
                <a:spcPts val="1200"/>
              </a:spcAft>
            </a:pPr>
            <a:r>
              <a:rPr lang="en-US" dirty="0" smtClean="0"/>
              <a:t>If He knew that His claims were false, Jesus must consider be </a:t>
            </a:r>
            <a:r>
              <a:rPr lang="en-US" b="1" dirty="0" smtClean="0"/>
              <a:t>very evil</a:t>
            </a:r>
            <a:r>
              <a:rPr lang="en-US" dirty="0" smtClean="0"/>
              <a:t>, since He told people to believe in Him for their eternal salvation.  </a:t>
            </a:r>
          </a:p>
          <a:p>
            <a:pPr>
              <a:spcAft>
                <a:spcPts val="1200"/>
              </a:spcAft>
            </a:pPr>
            <a:r>
              <a:rPr lang="en-US" dirty="0" smtClean="0"/>
              <a:t>He would also be </a:t>
            </a:r>
            <a:r>
              <a:rPr lang="en-US" b="1" dirty="0" smtClean="0"/>
              <a:t>a fool</a:t>
            </a:r>
            <a:r>
              <a:rPr lang="en-US" dirty="0" smtClean="0"/>
              <a:t>, since His claim led to His crucifixion.  But…</a:t>
            </a:r>
          </a:p>
          <a:p>
            <a:pPr>
              <a:spcAft>
                <a:spcPts val="1200"/>
              </a:spcAft>
            </a:pPr>
            <a:r>
              <a:rPr lang="en-US" dirty="0" smtClean="0"/>
              <a:t>In </a:t>
            </a:r>
            <a:r>
              <a:rPr lang="en-US" b="1" dirty="0" smtClean="0"/>
              <a:t>Mark 14:53-56</a:t>
            </a:r>
            <a:r>
              <a:rPr lang="en-US" dirty="0" smtClean="0"/>
              <a:t>,  detailed trials by eye-witnesses of Jesus after three full years of open teaching could not find Him guilty of anything wrong or dishonest. </a:t>
            </a:r>
          </a:p>
          <a:p>
            <a:pPr>
              <a:spcAft>
                <a:spcPts val="1200"/>
              </a:spcAft>
            </a:pPr>
            <a:r>
              <a:rPr lang="en-US" dirty="0" smtClean="0"/>
              <a:t>Among historians and philosophers throughout history (both skeptics and believers), most people consider Him to be (at least) the greatest moral teacher of all time.</a:t>
            </a:r>
          </a:p>
          <a:p>
            <a:pPr>
              <a:spcAft>
                <a:spcPts val="1200"/>
              </a:spcAft>
            </a:pPr>
            <a:endParaRPr lang="en-US" dirty="0"/>
          </a:p>
        </p:txBody>
      </p:sp>
    </p:spTree>
    <p:extLst>
      <p:ext uri="{BB962C8B-B14F-4D97-AF65-F5344CB8AC3E}">
        <p14:creationId xmlns:p14="http://schemas.microsoft.com/office/powerpoint/2010/main" val="41868318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wipe(left)">
                                      <p:cBhvr>
                                        <p:cTn id="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a:bodyPr>
          <a:lstStyle/>
          <a:p>
            <a:r>
              <a:rPr lang="en-US" b="1" u="sng" dirty="0" smtClean="0"/>
              <a:t>Option 2: Jesus was crazy</a:t>
            </a:r>
            <a:endParaRPr lang="en-US" b="1" u="sng" dirty="0"/>
          </a:p>
        </p:txBody>
      </p:sp>
      <p:sp>
        <p:nvSpPr>
          <p:cNvPr id="3" name="Content Placeholder 2"/>
          <p:cNvSpPr>
            <a:spLocks noGrp="1"/>
          </p:cNvSpPr>
          <p:nvPr>
            <p:ph idx="1"/>
          </p:nvPr>
        </p:nvSpPr>
        <p:spPr>
          <a:xfrm>
            <a:off x="152400" y="990600"/>
            <a:ext cx="8839200" cy="5486400"/>
          </a:xfrm>
        </p:spPr>
        <p:txBody>
          <a:bodyPr>
            <a:normAutofit/>
          </a:bodyPr>
          <a:lstStyle/>
          <a:p>
            <a:pPr>
              <a:spcAft>
                <a:spcPts val="1200"/>
              </a:spcAft>
            </a:pPr>
            <a:r>
              <a:rPr lang="en-US" b="1" u="sng" dirty="0" smtClean="0"/>
              <a:t>Listen to His Words</a:t>
            </a:r>
            <a:r>
              <a:rPr lang="en-US" dirty="0" smtClean="0"/>
              <a:t>:</a:t>
            </a:r>
          </a:p>
          <a:p>
            <a:pPr lvl="1">
              <a:spcAft>
                <a:spcPts val="1200"/>
              </a:spcAft>
            </a:pPr>
            <a:r>
              <a:rPr lang="en-US" b="1" dirty="0" smtClean="0"/>
              <a:t>John 7:45-47  </a:t>
            </a:r>
            <a:r>
              <a:rPr lang="en-US" dirty="0" smtClean="0"/>
              <a:t>Guards sent to capture Jesus returned empty-handed, saying “Never has a man spoken the way this man speaks.”</a:t>
            </a:r>
          </a:p>
          <a:p>
            <a:pPr lvl="1">
              <a:spcAft>
                <a:spcPts val="1200"/>
              </a:spcAft>
            </a:pPr>
            <a:r>
              <a:rPr lang="en-US" b="1" dirty="0" smtClean="0"/>
              <a:t>Luke 20:21  </a:t>
            </a:r>
            <a:r>
              <a:rPr lang="en-US" dirty="0" smtClean="0"/>
              <a:t>Religious Leaders said “we know that you speak and teach what is right.” As He answered their questions, they were astonished and silenced (</a:t>
            </a:r>
            <a:r>
              <a:rPr lang="en-US" b="1" dirty="0" smtClean="0"/>
              <a:t>v.</a:t>
            </a:r>
            <a:r>
              <a:rPr lang="en-US" dirty="0" smtClean="0"/>
              <a:t> </a:t>
            </a:r>
            <a:r>
              <a:rPr lang="en-US" b="1" dirty="0" smtClean="0"/>
              <a:t>26</a:t>
            </a:r>
            <a:r>
              <a:rPr lang="en-US" dirty="0" smtClean="0"/>
              <a:t>).</a:t>
            </a:r>
          </a:p>
          <a:p>
            <a:pPr lvl="1">
              <a:spcAft>
                <a:spcPts val="1200"/>
              </a:spcAft>
            </a:pPr>
            <a:r>
              <a:rPr lang="en-US" dirty="0" smtClean="0"/>
              <a:t>Jesus’ responses to every question from every person showed amazing wisdom . Crazy people might argue with you, but they don’t astonish you.  </a:t>
            </a:r>
          </a:p>
        </p:txBody>
      </p:sp>
    </p:spTree>
    <p:extLst>
      <p:ext uri="{BB962C8B-B14F-4D97-AF65-F5344CB8AC3E}">
        <p14:creationId xmlns:p14="http://schemas.microsoft.com/office/powerpoint/2010/main" val="30591550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493</TotalTime>
  <Words>3190</Words>
  <Application>Microsoft Office PowerPoint</Application>
  <PresentationFormat>On-screen Show (4:3)</PresentationFormat>
  <Paragraphs>189</Paragraphs>
  <Slides>19</Slides>
  <Notes>17</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Who is Jesus?</vt:lpstr>
      <vt:lpstr>Some Typical Answers</vt:lpstr>
      <vt:lpstr>Claims from the Bible</vt:lpstr>
      <vt:lpstr>Claims from the Bible</vt:lpstr>
      <vt:lpstr>Claims from the Bible</vt:lpstr>
      <vt:lpstr>Who did Jesus say He was?</vt:lpstr>
      <vt:lpstr>Option 1: Jesus was a Liar</vt:lpstr>
      <vt:lpstr>Option 1: Jesus was a Liar</vt:lpstr>
      <vt:lpstr>Option 2: Jesus was crazy</vt:lpstr>
      <vt:lpstr>Option 2: Jesus was crazy</vt:lpstr>
      <vt:lpstr>Who did Jesus say He was?</vt:lpstr>
      <vt:lpstr>Option 3: Jesus is Lord</vt:lpstr>
      <vt:lpstr>It is possible for us to know about God</vt:lpstr>
      <vt:lpstr>It is possible for us to know God</vt:lpstr>
      <vt:lpstr>Jesus humbled himself more than anyone</vt:lpstr>
      <vt:lpstr>Jesus is exalted above everything</vt:lpstr>
      <vt:lpstr>Jesus must be the only way to heaven</vt:lpstr>
      <vt:lpstr>Jesus must be the only way to heaven</vt:lpstr>
      <vt:lpstr>Who is Jesus?</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Who is Jesus?</dc:title>
  <dc:creator>Multiple Authors</dc:creator>
  <cp:lastModifiedBy>Multiple Authors</cp:lastModifiedBy>
  <cp:revision>28</cp:revision>
  <dcterms:created xsi:type="dcterms:W3CDTF">2020-07-04T20:02:44Z</dcterms:created>
  <dcterms:modified xsi:type="dcterms:W3CDTF">2020-07-10T23:16:02Z</dcterms:modified>
</cp:coreProperties>
</file>