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341" r:id="rId2"/>
    <p:sldId id="256" r:id="rId3"/>
    <p:sldId id="306" r:id="rId4"/>
    <p:sldId id="308" r:id="rId5"/>
    <p:sldId id="311" r:id="rId6"/>
    <p:sldId id="312" r:id="rId7"/>
    <p:sldId id="314" r:id="rId8"/>
    <p:sldId id="315" r:id="rId9"/>
    <p:sldId id="295" r:id="rId10"/>
    <p:sldId id="316" r:id="rId11"/>
    <p:sldId id="317" r:id="rId12"/>
    <p:sldId id="319" r:id="rId13"/>
    <p:sldId id="294" r:id="rId14"/>
    <p:sldId id="320" r:id="rId15"/>
    <p:sldId id="323" r:id="rId16"/>
    <p:sldId id="326" r:id="rId17"/>
    <p:sldId id="329" r:id="rId18"/>
    <p:sldId id="331" r:id="rId19"/>
    <p:sldId id="335" r:id="rId20"/>
    <p:sldId id="338" r:id="rId21"/>
    <p:sldId id="303" r:id="rId22"/>
    <p:sldId id="301" r:id="rId23"/>
    <p:sldId id="340"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141" autoAdjust="0"/>
    <p:restoredTop sz="59977" autoAdjust="0"/>
  </p:normalViewPr>
  <p:slideViewPr>
    <p:cSldViewPr>
      <p:cViewPr varScale="1">
        <p:scale>
          <a:sx n="68" d="100"/>
          <a:sy n="68" d="100"/>
        </p:scale>
        <p:origin x="1818" y="78"/>
      </p:cViewPr>
      <p:guideLst>
        <p:guide orient="horz" pos="2160"/>
        <p:guide pos="3840"/>
      </p:guideLst>
    </p:cSldViewPr>
  </p:slideViewPr>
  <p:notesTextViewPr>
    <p:cViewPr>
      <p:scale>
        <a:sx n="200" d="100"/>
        <a:sy n="200" d="100"/>
      </p:scale>
      <p:origin x="0" y="0"/>
    </p:cViewPr>
  </p:notesTextViewPr>
  <p:sorterViewPr>
    <p:cViewPr>
      <p:scale>
        <a:sx n="176" d="100"/>
        <a:sy n="176" d="100"/>
      </p:scale>
      <p:origin x="0" y="-666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013F6A-ECDD-4661-AAA0-A7E0A62478E9}" type="datetimeFigureOut">
              <a:rPr lang="en-US" smtClean="0"/>
              <a:t>1/20/2025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907D37-49CC-41FE-B4AF-E4F3409BD041}" type="slidenum">
              <a:rPr lang="en-US" smtClean="0"/>
              <a:t>‹#›</a:t>
            </a:fld>
            <a:endParaRPr lang="en-US"/>
          </a:p>
        </p:txBody>
      </p:sp>
    </p:spTree>
    <p:extLst>
      <p:ext uri="{BB962C8B-B14F-4D97-AF65-F5344CB8AC3E}">
        <p14:creationId xmlns:p14="http://schemas.microsoft.com/office/powerpoint/2010/main" val="29387245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800" dirty="0"/>
          </a:p>
        </p:txBody>
      </p:sp>
      <p:sp>
        <p:nvSpPr>
          <p:cNvPr id="4" name="Slide Number Placeholder 3"/>
          <p:cNvSpPr>
            <a:spLocks noGrp="1"/>
          </p:cNvSpPr>
          <p:nvPr>
            <p:ph type="sldNum" sz="quarter" idx="10"/>
          </p:nvPr>
        </p:nvSpPr>
        <p:spPr/>
        <p:txBody>
          <a:bodyPr/>
          <a:lstStyle/>
          <a:p>
            <a:fld id="{408EE2F0-686A-4CE9-933A-000DB5798FF3}" type="slidenum">
              <a:rPr lang="en-US" smtClean="0"/>
              <a:t>1</a:t>
            </a:fld>
            <a:endParaRPr lang="en-US"/>
          </a:p>
        </p:txBody>
      </p:sp>
    </p:spTree>
    <p:extLst>
      <p:ext uri="{BB962C8B-B14F-4D97-AF65-F5344CB8AC3E}">
        <p14:creationId xmlns:p14="http://schemas.microsoft.com/office/powerpoint/2010/main" val="23661202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And 700 years later, the prophecy was fulfilled in Israel with the birth of Jesus</a:t>
            </a:r>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11</a:t>
            </a:fld>
            <a:endParaRPr lang="en-US"/>
          </a:p>
        </p:txBody>
      </p:sp>
    </p:spTree>
    <p:extLst>
      <p:ext uri="{BB962C8B-B14F-4D97-AF65-F5344CB8AC3E}">
        <p14:creationId xmlns:p14="http://schemas.microsoft.com/office/powerpoint/2010/main" val="29549809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In </a:t>
            </a:r>
            <a:r>
              <a:rPr lang="en-US" sz="1200" b="1" kern="1200" dirty="0">
                <a:solidFill>
                  <a:schemeClr val="tx1"/>
                </a:solidFill>
                <a:effectLst/>
                <a:latin typeface="+mn-lt"/>
                <a:ea typeface="+mn-ea"/>
                <a:cs typeface="+mn-cs"/>
              </a:rPr>
              <a:t>John 1:1-4,</a:t>
            </a:r>
            <a:r>
              <a:rPr lang="en-US" sz="1200" kern="1200" dirty="0">
                <a:solidFill>
                  <a:schemeClr val="tx1"/>
                </a:solidFill>
                <a:effectLst/>
                <a:latin typeface="+mn-lt"/>
                <a:ea typeface="+mn-ea"/>
                <a:cs typeface="+mn-cs"/>
              </a:rPr>
              <a:t> we begin by thinking about the beginning, and the One who made all things.  The Word of truth that came forth from God at creation, and through Him, all things were created.  He is the source of life for each and every one of us.  In </a:t>
            </a:r>
            <a:r>
              <a:rPr lang="en-US" sz="1200" b="1" kern="1200" dirty="0">
                <a:solidFill>
                  <a:schemeClr val="tx1"/>
                </a:solidFill>
                <a:effectLst/>
                <a:latin typeface="+mn-lt"/>
                <a:ea typeface="+mn-ea"/>
                <a:cs typeface="+mn-cs"/>
              </a:rPr>
              <a:t>John 1:14</a:t>
            </a:r>
            <a:r>
              <a:rPr lang="en-US" sz="1200" kern="1200" dirty="0">
                <a:solidFill>
                  <a:schemeClr val="tx1"/>
                </a:solidFill>
                <a:effectLst/>
                <a:latin typeface="+mn-lt"/>
                <a:ea typeface="+mn-ea"/>
                <a:cs typeface="+mn-cs"/>
              </a:rPr>
              <a:t>, we see this amazing reality: this Word, the very God of life, became flesh and lived with us.  As I said before, God must’ve had an amazing reason to do something so incredible.</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12</a:t>
            </a:fld>
            <a:endParaRPr lang="en-US"/>
          </a:p>
        </p:txBody>
      </p:sp>
    </p:spTree>
    <p:extLst>
      <p:ext uri="{BB962C8B-B14F-4D97-AF65-F5344CB8AC3E}">
        <p14:creationId xmlns:p14="http://schemas.microsoft.com/office/powerpoint/2010/main" val="36548463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After Jesus’ birth, He was raised as a child by Mary and Joseph.  In the Jewish culture, a man had to be at least 30 years old before doing the work of God.  So once Jesus turned 30 years old, He began His ministry work for God.  As He began, He called 12 men to be His closest followers.  They were not leaders, scholars, or famous – just twelve ordinary men.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Sadly, the men who</a:t>
            </a:r>
            <a:r>
              <a:rPr lang="en-US" sz="1200" kern="1200" baseline="0" dirty="0">
                <a:solidFill>
                  <a:schemeClr val="tx1"/>
                </a:solidFill>
                <a:effectLst/>
                <a:latin typeface="+mn-lt"/>
                <a:ea typeface="+mn-ea"/>
                <a:cs typeface="+mn-cs"/>
              </a:rPr>
              <a:t> should’ve been excited to receive Jesus were too busy doing their religious thing.  They rejected Jesus because of their jealousy and because </a:t>
            </a:r>
            <a:r>
              <a:rPr lang="en-US" sz="1200" b="1" kern="1200" baseline="0" dirty="0">
                <a:solidFill>
                  <a:schemeClr val="tx1"/>
                </a:solidFill>
                <a:effectLst/>
                <a:latin typeface="+mn-lt"/>
                <a:ea typeface="+mn-ea"/>
                <a:cs typeface="+mn-cs"/>
              </a:rPr>
              <a:t>He did not do what they expected.</a:t>
            </a: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13</a:t>
            </a:fld>
            <a:endParaRPr lang="en-US"/>
          </a:p>
        </p:txBody>
      </p:sp>
    </p:spTree>
    <p:extLst>
      <p:ext uri="{BB962C8B-B14F-4D97-AF65-F5344CB8AC3E}">
        <p14:creationId xmlns:p14="http://schemas.microsoft.com/office/powerpoint/2010/main" val="7286635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After Jesus’ birth, He was raised as a child by Mary and Joseph.  In the Jewish culture, a man had to be at least 30 years old before doing the work of God.  So once Jesus turned 30 years old, He began His ministry work for God.  As He began, He called 12 men to be His closest followers.  They were not leaders, scholars, or famous – just twelve ordinary men.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Sadly, the men who</a:t>
            </a:r>
            <a:r>
              <a:rPr lang="en-US" sz="1200" kern="1200" baseline="0" dirty="0">
                <a:solidFill>
                  <a:schemeClr val="tx1"/>
                </a:solidFill>
                <a:effectLst/>
                <a:latin typeface="+mn-lt"/>
                <a:ea typeface="+mn-ea"/>
                <a:cs typeface="+mn-cs"/>
              </a:rPr>
              <a:t> should’ve been excited to receive Jesus were too busy doing their religious thing.  They rejected Jesus because of their jealousy and because </a:t>
            </a:r>
            <a:r>
              <a:rPr lang="en-US" sz="1200" b="1" kern="1200" baseline="0" dirty="0">
                <a:solidFill>
                  <a:schemeClr val="tx1"/>
                </a:solidFill>
                <a:effectLst/>
                <a:latin typeface="+mn-lt"/>
                <a:ea typeface="+mn-ea"/>
                <a:cs typeface="+mn-cs"/>
              </a:rPr>
              <a:t>He did not do what they expected.</a:t>
            </a:r>
            <a:endParaRPr lang="en-US"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14</a:t>
            </a:fld>
            <a:endParaRPr lang="en-US"/>
          </a:p>
        </p:txBody>
      </p:sp>
    </p:spTree>
    <p:extLst>
      <p:ext uri="{BB962C8B-B14F-4D97-AF65-F5344CB8AC3E}">
        <p14:creationId xmlns:p14="http://schemas.microsoft.com/office/powerpoint/2010/main" val="25529292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Jesus quickly became well known, drawing crowds wherever He went.  As we read the true stories of Jesus’ works in the New Testament, we usually see three groups of people present: people who desire Jesus to meet their needs, teachers of the law who are jealous of Him and want to </a:t>
            </a:r>
            <a:r>
              <a:rPr lang="en-US" sz="1200" u="sng" kern="1200" dirty="0">
                <a:solidFill>
                  <a:schemeClr val="tx1"/>
                </a:solidFill>
                <a:effectLst/>
                <a:latin typeface="+mn-lt"/>
                <a:ea typeface="+mn-ea"/>
                <a:cs typeface="+mn-cs"/>
              </a:rPr>
              <a:t>discredit</a:t>
            </a:r>
            <a:r>
              <a:rPr lang="en-US" sz="1200" kern="1200" dirty="0">
                <a:solidFill>
                  <a:schemeClr val="tx1"/>
                </a:solidFill>
                <a:effectLst/>
                <a:latin typeface="+mn-lt"/>
                <a:ea typeface="+mn-ea"/>
                <a:cs typeface="+mn-cs"/>
              </a:rPr>
              <a:t> Him, and a group in the middle that aren’t really sure what to think.  We see these three groups in </a:t>
            </a:r>
            <a:r>
              <a:rPr lang="en-US" sz="1200" b="1" kern="1200" dirty="0">
                <a:solidFill>
                  <a:schemeClr val="tx1"/>
                </a:solidFill>
                <a:effectLst/>
                <a:latin typeface="+mn-lt"/>
                <a:ea typeface="+mn-ea"/>
                <a:cs typeface="+mn-cs"/>
              </a:rPr>
              <a:t>Mark 2:1-5.</a:t>
            </a:r>
            <a:r>
              <a:rPr lang="en-US" sz="1200" kern="1200" dirty="0">
                <a:solidFill>
                  <a:schemeClr val="tx1"/>
                </a:solidFill>
                <a:effectLst/>
                <a:latin typeface="+mn-lt"/>
                <a:ea typeface="+mn-ea"/>
                <a:cs typeface="+mn-cs"/>
              </a:rPr>
              <a:t>  This man’s friends go to great trouble to have Jesus heal their friend.  But He does something different than they expect – He forgives the man’s sins.</a:t>
            </a:r>
          </a:p>
          <a:p>
            <a:pPr hangingPunct="0"/>
            <a:r>
              <a:rPr lang="en-US" sz="1200" kern="1200" dirty="0">
                <a:solidFill>
                  <a:schemeClr val="tx1"/>
                </a:solidFill>
                <a:effectLst/>
                <a:latin typeface="+mn-lt"/>
                <a:ea typeface="+mn-ea"/>
                <a:cs typeface="+mn-cs"/>
              </a:rPr>
              <a:t> </a:t>
            </a:r>
          </a:p>
          <a:p>
            <a:pPr hangingPunct="0"/>
            <a:r>
              <a:rPr lang="en-US" sz="1200" kern="1200" dirty="0">
                <a:solidFill>
                  <a:schemeClr val="tx1"/>
                </a:solidFill>
                <a:effectLst/>
                <a:latin typeface="+mn-lt"/>
                <a:ea typeface="+mn-ea"/>
                <a:cs typeface="+mn-cs"/>
              </a:rPr>
              <a:t>The legal teachers are angered by the claim of Jesus, and in their anger, they speak something true (</a:t>
            </a:r>
            <a:r>
              <a:rPr lang="en-US" sz="1200" b="1" kern="1200" dirty="0">
                <a:solidFill>
                  <a:schemeClr val="tx1"/>
                </a:solidFill>
                <a:effectLst/>
                <a:latin typeface="+mn-lt"/>
                <a:ea typeface="+mn-ea"/>
                <a:cs typeface="+mn-cs"/>
              </a:rPr>
              <a:t>Mark 2:6,7</a:t>
            </a:r>
            <a:r>
              <a:rPr lang="en-US" sz="1200" kern="1200" dirty="0">
                <a:solidFill>
                  <a:schemeClr val="tx1"/>
                </a:solidFill>
                <a:effectLst/>
                <a:latin typeface="+mn-lt"/>
                <a:ea typeface="+mn-ea"/>
                <a:cs typeface="+mn-cs"/>
              </a:rPr>
              <a:t>).  They were correct when they said that God is the only one who can forgive sins.  Their problem was this: they didn’t really know who Jesus was.  But in </a:t>
            </a:r>
            <a:r>
              <a:rPr lang="en-US" sz="1200" b="1" kern="1200" dirty="0">
                <a:solidFill>
                  <a:schemeClr val="tx1"/>
                </a:solidFill>
                <a:effectLst/>
                <a:latin typeface="+mn-lt"/>
                <a:ea typeface="+mn-ea"/>
                <a:cs typeface="+mn-cs"/>
              </a:rPr>
              <a:t>Mark 2:8-12</a:t>
            </a:r>
            <a:r>
              <a:rPr lang="en-US" sz="1200" kern="1200" dirty="0">
                <a:solidFill>
                  <a:schemeClr val="tx1"/>
                </a:solidFill>
                <a:effectLst/>
                <a:latin typeface="+mn-lt"/>
                <a:ea typeface="+mn-ea"/>
                <a:cs typeface="+mn-cs"/>
              </a:rPr>
              <a:t>, He demonstrates power and authority that no one had ever seen.  Jesus did supernatural things to show that He was the Creator of the universe – the One who created natural law and can overrule it.  He didn’t do miracles to impress people – He did them to </a:t>
            </a:r>
            <a:r>
              <a:rPr lang="en-US" sz="1200" u="sng" kern="1200" dirty="0">
                <a:solidFill>
                  <a:schemeClr val="tx1"/>
                </a:solidFill>
                <a:effectLst/>
                <a:latin typeface="+mn-lt"/>
                <a:ea typeface="+mn-ea"/>
                <a:cs typeface="+mn-cs"/>
              </a:rPr>
              <a:t>prove His identity</a:t>
            </a:r>
            <a:r>
              <a:rPr lang="en-US" sz="1200" kern="1200" dirty="0">
                <a:solidFill>
                  <a:schemeClr val="tx1"/>
                </a:solidFill>
                <a:effectLst/>
                <a:latin typeface="+mn-lt"/>
                <a:ea typeface="+mn-ea"/>
                <a:cs typeface="+mn-cs"/>
              </a:rPr>
              <a:t> and change the lives of people.  Here are some examples:</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15</a:t>
            </a:fld>
            <a:endParaRPr lang="en-US"/>
          </a:p>
        </p:txBody>
      </p:sp>
    </p:spTree>
    <p:extLst>
      <p:ext uri="{BB962C8B-B14F-4D97-AF65-F5344CB8AC3E}">
        <p14:creationId xmlns:p14="http://schemas.microsoft.com/office/powerpoint/2010/main" val="350145039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b="1" kern="1200" dirty="0">
                <a:solidFill>
                  <a:schemeClr val="tx1"/>
                </a:solidFill>
                <a:effectLst/>
                <a:latin typeface="+mn-lt"/>
                <a:ea typeface="+mn-ea"/>
                <a:cs typeface="+mn-cs"/>
              </a:rPr>
              <a:t>Mark 4:35-41</a:t>
            </a:r>
            <a:r>
              <a:rPr lang="en-US" sz="1200" kern="1200" dirty="0">
                <a:solidFill>
                  <a:schemeClr val="tx1"/>
                </a:solidFill>
                <a:effectLst/>
                <a:latin typeface="+mn-lt"/>
                <a:ea typeface="+mn-ea"/>
                <a:cs typeface="+mn-cs"/>
              </a:rPr>
              <a:t> – </a:t>
            </a:r>
            <a:r>
              <a:rPr lang="en-US" sz="1200" b="1" kern="1200" dirty="0">
                <a:solidFill>
                  <a:schemeClr val="tx1"/>
                </a:solidFill>
                <a:effectLst/>
                <a:latin typeface="+mn-lt"/>
                <a:ea typeface="+mn-ea"/>
                <a:cs typeface="+mn-cs"/>
              </a:rPr>
              <a:t>power over nature</a:t>
            </a:r>
            <a:r>
              <a:rPr lang="en-US" sz="1200" kern="1200" dirty="0">
                <a:solidFill>
                  <a:schemeClr val="tx1"/>
                </a:solidFill>
                <a:effectLst/>
                <a:latin typeface="+mn-lt"/>
                <a:ea typeface="+mn-ea"/>
                <a:cs typeface="+mn-cs"/>
              </a:rPr>
              <a:t>.  This time, Jesus is in the boats with experienced fishermen.  There were also other boats around (eyewitnesses).  At first, they are afraid of the terrible </a:t>
            </a:r>
            <a:r>
              <a:rPr lang="en-US" sz="1200" u="sng" kern="1200" dirty="0">
                <a:solidFill>
                  <a:schemeClr val="tx1"/>
                </a:solidFill>
                <a:effectLst/>
                <a:latin typeface="+mn-lt"/>
                <a:ea typeface="+mn-ea"/>
                <a:cs typeface="+mn-cs"/>
              </a:rPr>
              <a:t>storm outside</a:t>
            </a:r>
            <a:r>
              <a:rPr lang="en-US" sz="1200" kern="1200" dirty="0">
                <a:solidFill>
                  <a:schemeClr val="tx1"/>
                </a:solidFill>
                <a:effectLst/>
                <a:latin typeface="+mn-lt"/>
                <a:ea typeface="+mn-ea"/>
                <a:cs typeface="+mn-cs"/>
              </a:rPr>
              <a:t> of the boat, but afterwards, they are terrified by </a:t>
            </a:r>
            <a:r>
              <a:rPr lang="en-US" sz="1200" u="sng" kern="1200" dirty="0">
                <a:solidFill>
                  <a:schemeClr val="tx1"/>
                </a:solidFill>
                <a:effectLst/>
                <a:latin typeface="+mn-lt"/>
                <a:ea typeface="+mn-ea"/>
                <a:cs typeface="+mn-cs"/>
              </a:rPr>
              <a:t>the One inside</a:t>
            </a:r>
            <a:r>
              <a:rPr lang="en-US" sz="1200" kern="1200" dirty="0">
                <a:solidFill>
                  <a:schemeClr val="tx1"/>
                </a:solidFill>
                <a:effectLst/>
                <a:latin typeface="+mn-lt"/>
                <a:ea typeface="+mn-ea"/>
                <a:cs typeface="+mn-cs"/>
              </a:rPr>
              <a:t> of the boat, asking “Who is this?”</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16</a:t>
            </a:fld>
            <a:endParaRPr lang="en-US"/>
          </a:p>
        </p:txBody>
      </p:sp>
    </p:spTree>
    <p:extLst>
      <p:ext uri="{BB962C8B-B14F-4D97-AF65-F5344CB8AC3E}">
        <p14:creationId xmlns:p14="http://schemas.microsoft.com/office/powerpoint/2010/main" val="6903295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Mark 5:1-18 – power over demons</a:t>
            </a:r>
            <a:r>
              <a:rPr lang="en-US" sz="1200" kern="1200" dirty="0">
                <a:solidFill>
                  <a:schemeClr val="tx1"/>
                </a:solidFill>
                <a:effectLst/>
                <a:latin typeface="+mn-lt"/>
                <a:ea typeface="+mn-ea"/>
                <a:cs typeface="+mn-cs"/>
              </a:rPr>
              <a:t>.  The spiritual powers of darkness inside of this man were too great for anyone to control </a:t>
            </a:r>
            <a:r>
              <a:rPr lang="en-US" sz="1200" b="1" kern="1200" dirty="0">
                <a:solidFill>
                  <a:schemeClr val="tx1"/>
                </a:solidFill>
                <a:effectLst/>
                <a:latin typeface="+mn-lt"/>
                <a:ea typeface="+mn-ea"/>
                <a:cs typeface="+mn-cs"/>
              </a:rPr>
              <a:t>(v.1-5)</a:t>
            </a:r>
            <a:r>
              <a:rPr lang="en-US" sz="1200" kern="1200" dirty="0">
                <a:solidFill>
                  <a:schemeClr val="tx1"/>
                </a:solidFill>
                <a:effectLst/>
                <a:latin typeface="+mn-lt"/>
                <a:ea typeface="+mn-ea"/>
                <a:cs typeface="+mn-cs"/>
              </a:rPr>
              <a:t>.  But in the presence of Jesus, he ran and confessed the truth about the greater power: “Jesus, Son of the Most High God” </a:t>
            </a:r>
            <a:r>
              <a:rPr lang="en-US" sz="1200" b="1" kern="1200" dirty="0">
                <a:solidFill>
                  <a:schemeClr val="tx1"/>
                </a:solidFill>
                <a:effectLst/>
                <a:latin typeface="+mn-lt"/>
                <a:ea typeface="+mn-ea"/>
                <a:cs typeface="+mn-cs"/>
              </a:rPr>
              <a:t>(v.6,7)</a:t>
            </a:r>
            <a:r>
              <a:rPr lang="en-US" sz="1200" kern="1200" dirty="0">
                <a:solidFill>
                  <a:schemeClr val="tx1"/>
                </a:solidFill>
                <a:effectLst/>
                <a:latin typeface="+mn-lt"/>
                <a:ea typeface="+mn-ea"/>
                <a:cs typeface="+mn-cs"/>
              </a:rPr>
              <a:t>. Jesus commands the demons to depart, setting the man free and creating fear in the people </a:t>
            </a:r>
            <a:r>
              <a:rPr lang="en-US" sz="1200" b="1" kern="1200" dirty="0">
                <a:solidFill>
                  <a:schemeClr val="tx1"/>
                </a:solidFill>
                <a:effectLst/>
                <a:latin typeface="+mn-lt"/>
                <a:ea typeface="+mn-ea"/>
                <a:cs typeface="+mn-cs"/>
              </a:rPr>
              <a:t>(v.11-17)</a:t>
            </a:r>
            <a:r>
              <a:rPr lang="en-US" sz="1200" kern="1200" dirty="0">
                <a:solidFill>
                  <a:schemeClr val="tx1"/>
                </a:solidFill>
                <a:effectLst/>
                <a:latin typeface="+mn-lt"/>
                <a:ea typeface="+mn-ea"/>
                <a:cs typeface="+mn-cs"/>
              </a:rPr>
              <a:t>.  In the face of such power, some seek separation while one seeks to stay with Jesus (v.18).</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also demonstrates</a:t>
            </a:r>
            <a:r>
              <a:rPr lang="en-US" sz="1200" kern="1200" baseline="0" dirty="0">
                <a:solidFill>
                  <a:schemeClr val="tx1"/>
                </a:solidFill>
                <a:effectLst/>
                <a:latin typeface="+mn-lt"/>
                <a:ea typeface="+mn-ea"/>
                <a:cs typeface="+mn-cs"/>
              </a:rPr>
              <a:t> that demons are not all-knowing: although Jesus knew the pigs would rush down the hill and die, the demons couldn’t have predicted it.</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17</a:t>
            </a:fld>
            <a:endParaRPr lang="en-US"/>
          </a:p>
        </p:txBody>
      </p:sp>
    </p:spTree>
    <p:extLst>
      <p:ext uri="{BB962C8B-B14F-4D97-AF65-F5344CB8AC3E}">
        <p14:creationId xmlns:p14="http://schemas.microsoft.com/office/powerpoint/2010/main" val="10263028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Luke 5:12-14  – power to create new flesh</a:t>
            </a:r>
            <a:r>
              <a:rPr lang="en-US" sz="1200" kern="1200" dirty="0">
                <a:solidFill>
                  <a:schemeClr val="tx1"/>
                </a:solidFill>
                <a:effectLst/>
                <a:latin typeface="+mn-lt"/>
                <a:ea typeface="+mn-ea"/>
                <a:cs typeface="+mn-cs"/>
              </a:rPr>
              <a:t>.  Leprosy was one of the most feared of all diseases, forcing people into isolation. When a man “covered in leprosy” (Hansen's disease) approaches Jesus, He does the unthinkable: “reached out His hand and touched the man,” instantly restoring his flesh, his nervous system, and his life.</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18</a:t>
            </a:fld>
            <a:endParaRPr lang="en-US"/>
          </a:p>
        </p:txBody>
      </p:sp>
    </p:spTree>
    <p:extLst>
      <p:ext uri="{BB962C8B-B14F-4D97-AF65-F5344CB8AC3E}">
        <p14:creationId xmlns:p14="http://schemas.microsoft.com/office/powerpoint/2010/main" val="21443774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John 6:1-4  -  Power to create matter.</a:t>
            </a:r>
            <a:r>
              <a:rPr lang="en-US" sz="1200" kern="1200" dirty="0">
                <a:solidFill>
                  <a:schemeClr val="tx1"/>
                </a:solidFill>
                <a:effectLst/>
                <a:latin typeface="+mn-lt"/>
                <a:ea typeface="+mn-ea"/>
                <a:cs typeface="+mn-cs"/>
              </a:rPr>
              <a:t> </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In the beginning of this story, we see a great crowd of people coming to Jesus, amazed by His miraculous signs.  As they get hungry, Jesus asks one of His disciples “where shall we buy bread” to feed these people? There wasn’t a noodle shop or KFC anywhere nearby, only a small boy with just a little food (</a:t>
            </a:r>
            <a:r>
              <a:rPr lang="en-US" sz="1200" b="1" kern="1200" dirty="0">
                <a:solidFill>
                  <a:schemeClr val="tx1"/>
                </a:solidFill>
                <a:effectLst/>
                <a:latin typeface="+mn-lt"/>
                <a:ea typeface="+mn-ea"/>
                <a:cs typeface="+mn-cs"/>
              </a:rPr>
              <a:t>vs. 8,9</a:t>
            </a:r>
            <a:r>
              <a:rPr lang="en-US" sz="1200" kern="1200" dirty="0">
                <a:solidFill>
                  <a:schemeClr val="tx1"/>
                </a:solidFill>
                <a:effectLst/>
                <a:latin typeface="+mn-lt"/>
                <a:ea typeface="+mn-ea"/>
                <a:cs typeface="+mn-cs"/>
              </a:rPr>
              <a:t>).  So Jesus has the people sit down, He breaks the loaves and the fish, and in the sight of everyone present, He creates more bread and more fish (</a:t>
            </a:r>
            <a:r>
              <a:rPr lang="en-US" sz="1200" b="1" kern="1200" dirty="0">
                <a:solidFill>
                  <a:schemeClr val="tx1"/>
                </a:solidFill>
                <a:effectLst/>
                <a:latin typeface="+mn-lt"/>
                <a:ea typeface="+mn-ea"/>
                <a:cs typeface="+mn-cs"/>
              </a:rPr>
              <a:t>vs. 10,11</a:t>
            </a:r>
            <a:r>
              <a:rPr lang="en-US" sz="1200" kern="1200" dirty="0">
                <a:solidFill>
                  <a:schemeClr val="tx1"/>
                </a:solidFill>
                <a:effectLst/>
                <a:latin typeface="+mn-lt"/>
                <a:ea typeface="+mn-ea"/>
                <a:cs typeface="+mn-cs"/>
              </a:rPr>
              <a:t>).  The people are amazed, and decide to make Jesus their national king.  But Jesus did not come to be the ruler of the small Jewish nation.  He had a much larger purpose with a different mission.</a:t>
            </a: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19</a:t>
            </a:fld>
            <a:endParaRPr lang="en-US"/>
          </a:p>
        </p:txBody>
      </p:sp>
    </p:spTree>
    <p:extLst>
      <p:ext uri="{BB962C8B-B14F-4D97-AF65-F5344CB8AC3E}">
        <p14:creationId xmlns:p14="http://schemas.microsoft.com/office/powerpoint/2010/main" val="104652033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latin typeface="+mn-lt"/>
                <a:ea typeface="+mn-ea"/>
                <a:cs typeface="+mn-cs"/>
              </a:rPr>
              <a:t>John 11:38-46 – power over death</a:t>
            </a:r>
            <a:r>
              <a:rPr lang="en-US" sz="1200" kern="1200" dirty="0">
                <a:solidFill>
                  <a:schemeClr val="tx1"/>
                </a:solidFill>
                <a:effectLst/>
                <a:latin typeface="+mn-lt"/>
                <a:ea typeface="+mn-ea"/>
                <a:cs typeface="+mn-cs"/>
              </a:rPr>
              <a:t>.  Surrounded by supporters and skeptics, Jesus asks people to unseal the tomb of a dead man </a:t>
            </a:r>
            <a:r>
              <a:rPr lang="en-US" sz="1200" b="1" kern="1200" dirty="0">
                <a:solidFill>
                  <a:schemeClr val="tx1"/>
                </a:solidFill>
                <a:effectLst/>
                <a:latin typeface="+mn-lt"/>
                <a:ea typeface="+mn-ea"/>
                <a:cs typeface="+mn-cs"/>
              </a:rPr>
              <a:t>(v.38-42)</a:t>
            </a:r>
            <a:r>
              <a:rPr lang="en-US" sz="1200" kern="1200" dirty="0">
                <a:solidFill>
                  <a:schemeClr val="tx1"/>
                </a:solidFill>
                <a:effectLst/>
                <a:latin typeface="+mn-lt"/>
                <a:ea typeface="+mn-ea"/>
                <a:cs typeface="+mn-cs"/>
              </a:rPr>
              <a:t>.  At His call, the dead man comes out, wrapped in grave clothes </a:t>
            </a:r>
            <a:r>
              <a:rPr lang="en-US" sz="1200" b="1" kern="1200" dirty="0">
                <a:solidFill>
                  <a:schemeClr val="tx1"/>
                </a:solidFill>
                <a:effectLst/>
                <a:latin typeface="+mn-lt"/>
                <a:ea typeface="+mn-ea"/>
                <a:cs typeface="+mn-cs"/>
              </a:rPr>
              <a:t>(v.43-45)</a:t>
            </a:r>
            <a:r>
              <a:rPr lang="en-US" sz="1200" kern="1200" dirty="0">
                <a:solidFill>
                  <a:schemeClr val="tx1"/>
                </a:solidFill>
                <a:effectLst/>
                <a:latin typeface="+mn-lt"/>
                <a:ea typeface="+mn-ea"/>
                <a:cs typeface="+mn-cs"/>
              </a:rPr>
              <a:t>.  At such a clear display of His power, “</a:t>
            </a:r>
            <a:r>
              <a:rPr lang="en-US" sz="1200" u="sng" kern="1200" dirty="0">
                <a:solidFill>
                  <a:schemeClr val="tx1"/>
                </a:solidFill>
                <a:effectLst/>
                <a:latin typeface="+mn-lt"/>
                <a:ea typeface="+mn-ea"/>
                <a:cs typeface="+mn-cs"/>
              </a:rPr>
              <a:t>many</a:t>
            </a:r>
            <a:r>
              <a:rPr lang="en-US" sz="1200" kern="1200" dirty="0">
                <a:solidFill>
                  <a:schemeClr val="tx1"/>
                </a:solidFill>
                <a:effectLst/>
                <a:latin typeface="+mn-lt"/>
                <a:ea typeface="+mn-ea"/>
                <a:cs typeface="+mn-cs"/>
              </a:rPr>
              <a:t> of the Jews … </a:t>
            </a:r>
            <a:r>
              <a:rPr lang="en-US" sz="1200" u="sng" kern="1200" dirty="0">
                <a:solidFill>
                  <a:schemeClr val="tx1"/>
                </a:solidFill>
                <a:effectLst/>
                <a:latin typeface="+mn-lt"/>
                <a:ea typeface="+mn-ea"/>
                <a:cs typeface="+mn-cs"/>
              </a:rPr>
              <a:t>put their faith</a:t>
            </a:r>
            <a:r>
              <a:rPr lang="en-US" sz="1200" kern="1200" dirty="0">
                <a:solidFill>
                  <a:schemeClr val="tx1"/>
                </a:solidFill>
                <a:effectLst/>
                <a:latin typeface="+mn-lt"/>
                <a:ea typeface="+mn-ea"/>
                <a:cs typeface="+mn-cs"/>
              </a:rPr>
              <a:t> in Him.”  But notice this: even though everyone was given the same evidence, </a:t>
            </a:r>
            <a:r>
              <a:rPr lang="en-US" sz="1200" u="sng" kern="1200" dirty="0">
                <a:solidFill>
                  <a:schemeClr val="tx1"/>
                </a:solidFill>
                <a:effectLst/>
                <a:latin typeface="+mn-lt"/>
                <a:ea typeface="+mn-ea"/>
                <a:cs typeface="+mn-cs"/>
              </a:rPr>
              <a:t>some also chose</a:t>
            </a:r>
            <a:r>
              <a:rPr lang="en-US" sz="1200" kern="1200" dirty="0">
                <a:solidFill>
                  <a:schemeClr val="tx1"/>
                </a:solidFill>
                <a:effectLst/>
                <a:latin typeface="+mn-lt"/>
                <a:ea typeface="+mn-ea"/>
                <a:cs typeface="+mn-cs"/>
              </a:rPr>
              <a:t> to reject Jesus for </a:t>
            </a:r>
            <a:r>
              <a:rPr lang="en-US" sz="1200" u="sng" kern="1200" dirty="0">
                <a:solidFill>
                  <a:schemeClr val="tx1"/>
                </a:solidFill>
                <a:effectLst/>
                <a:latin typeface="+mn-lt"/>
                <a:ea typeface="+mn-ea"/>
                <a:cs typeface="+mn-cs"/>
              </a:rPr>
              <a:t>fear of losing</a:t>
            </a:r>
            <a:r>
              <a:rPr lang="en-US" sz="1200" kern="1200" dirty="0">
                <a:solidFill>
                  <a:schemeClr val="tx1"/>
                </a:solidFill>
                <a:effectLst/>
                <a:latin typeface="+mn-lt"/>
                <a:ea typeface="+mn-ea"/>
                <a:cs typeface="+mn-cs"/>
              </a:rPr>
              <a:t> their </a:t>
            </a:r>
            <a:r>
              <a:rPr lang="en-US" sz="1200" u="sng" kern="1200" dirty="0">
                <a:solidFill>
                  <a:schemeClr val="tx1"/>
                </a:solidFill>
                <a:effectLst/>
                <a:latin typeface="+mn-lt"/>
                <a:ea typeface="+mn-ea"/>
                <a:cs typeface="+mn-cs"/>
              </a:rPr>
              <a:t>position</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(v.46-48)</a:t>
            </a:r>
            <a:r>
              <a:rPr lang="en-US" sz="1200" kern="1200" dirty="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story is a great example of something</a:t>
            </a:r>
            <a:r>
              <a:rPr lang="en-US" sz="1200" kern="1200" baseline="0" dirty="0">
                <a:solidFill>
                  <a:schemeClr val="tx1"/>
                </a:solidFill>
                <a:effectLst/>
                <a:latin typeface="+mn-lt"/>
                <a:ea typeface="+mn-ea"/>
                <a:cs typeface="+mn-cs"/>
              </a:rPr>
              <a:t> we often see in the Bible: two groups of people make opposite decisions, even though presented with the same convincing evidence.  Don’t ever think that “a little more information” will help you to believe.  Usually, a believing heart is needed to properly see the evidence.</a:t>
            </a: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20</a:t>
            </a:fld>
            <a:endParaRPr lang="en-US"/>
          </a:p>
        </p:txBody>
      </p:sp>
    </p:spTree>
    <p:extLst>
      <p:ext uri="{BB962C8B-B14F-4D97-AF65-F5344CB8AC3E}">
        <p14:creationId xmlns:p14="http://schemas.microsoft.com/office/powerpoint/2010/main" val="5576600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our last lesson, we reviewed the Law of God – the 10 Commandments.  It is important to remember that we have all broken God’s law, and stand before Him guilty and responsible.  </a:t>
            </a:r>
          </a:p>
          <a:p>
            <a:endParaRPr lang="en-US" sz="1200" kern="1200" dirty="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I mentioned</a:t>
            </a:r>
            <a:r>
              <a:rPr lang="en-US" sz="1200" kern="1200" baseline="0" dirty="0" smtClean="0">
                <a:solidFill>
                  <a:schemeClr val="tx1"/>
                </a:solidFill>
                <a:effectLst/>
                <a:latin typeface="+mn-lt"/>
                <a:ea typeface="+mn-ea"/>
                <a:cs typeface="+mn-cs"/>
              </a:rPr>
              <a:t> last time, people often misunderstand the purpose of the Ten Commandments, assuming that we must try to obey them all in order to be accepted by God.  But actually, they serve a much more important purpose: to show us that we all fall very short of God’s righteous standard and could never be good enough to please Him.  While every other religion in the world tells us that we gain acceptance from God by being good, the Bible shows us that we need something better to solve our big problems…</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3564C34-6730-45BA-8F85-099E6AD2C086}" type="slidenum">
              <a:rPr lang="en-US" smtClean="0"/>
              <a:t>3</a:t>
            </a:fld>
            <a:endParaRPr lang="en-US"/>
          </a:p>
        </p:txBody>
      </p:sp>
    </p:spTree>
    <p:extLst>
      <p:ext uri="{BB962C8B-B14F-4D97-AF65-F5344CB8AC3E}">
        <p14:creationId xmlns:p14="http://schemas.microsoft.com/office/powerpoint/2010/main" val="7286716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We</a:t>
            </a:r>
            <a:r>
              <a:rPr lang="en-US" baseline="0" dirty="0"/>
              <a:t> only looked at a sampling of the miracles of Jesus, but it should quickly become obvious that Jesus is not just a man – </a:t>
            </a:r>
            <a:r>
              <a:rPr lang="en-US" b="1" baseline="0" dirty="0"/>
              <a:t>He is God </a:t>
            </a:r>
            <a:r>
              <a:rPr lang="en-US" baseline="0" dirty="0"/>
              <a:t>in the flesh (Immanuel).  Especially when we see the power to forgive sin!</a:t>
            </a:r>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21</a:t>
            </a:fld>
            <a:endParaRPr lang="en-US"/>
          </a:p>
        </p:txBody>
      </p:sp>
    </p:spTree>
    <p:extLst>
      <p:ext uri="{BB962C8B-B14F-4D97-AF65-F5344CB8AC3E}">
        <p14:creationId xmlns:p14="http://schemas.microsoft.com/office/powerpoint/2010/main" val="140932188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Children and adults enjoy make-believe stories.  These are interesting and fun to read, but when we talk about eternity, </a:t>
            </a:r>
            <a:r>
              <a:rPr lang="en-US" sz="1200" u="sng" kern="1200" dirty="0">
                <a:solidFill>
                  <a:schemeClr val="tx1"/>
                </a:solidFill>
                <a:effectLst/>
                <a:latin typeface="+mn-lt"/>
                <a:ea typeface="+mn-ea"/>
                <a:cs typeface="+mn-cs"/>
              </a:rPr>
              <a:t>we </a:t>
            </a:r>
            <a:r>
              <a:rPr lang="en-US" sz="1200" b="1" u="sng" kern="1200" dirty="0">
                <a:solidFill>
                  <a:schemeClr val="tx1"/>
                </a:solidFill>
                <a:effectLst/>
                <a:latin typeface="+mn-lt"/>
                <a:ea typeface="+mn-ea"/>
                <a:cs typeface="+mn-cs"/>
              </a:rPr>
              <a:t>need</a:t>
            </a:r>
            <a:r>
              <a:rPr lang="en-US" sz="1200" u="sng" kern="1200" dirty="0">
                <a:solidFill>
                  <a:schemeClr val="tx1"/>
                </a:solidFill>
                <a:effectLst/>
                <a:latin typeface="+mn-lt"/>
                <a:ea typeface="+mn-ea"/>
                <a:cs typeface="+mn-cs"/>
              </a:rPr>
              <a:t> to have the </a:t>
            </a:r>
            <a:r>
              <a:rPr lang="en-US" sz="1200" b="1" u="sng" kern="1200" dirty="0">
                <a:solidFill>
                  <a:schemeClr val="tx1"/>
                </a:solidFill>
                <a:effectLst/>
                <a:latin typeface="+mn-lt"/>
                <a:ea typeface="+mn-ea"/>
                <a:cs typeface="+mn-cs"/>
              </a:rPr>
              <a:t>truth</a:t>
            </a:r>
            <a:r>
              <a:rPr lang="en-US" sz="1200" kern="1200" dirty="0">
                <a:solidFill>
                  <a:schemeClr val="tx1"/>
                </a:solidFill>
                <a:effectLst/>
                <a:latin typeface="+mn-lt"/>
                <a:ea typeface="+mn-ea"/>
                <a:cs typeface="+mn-cs"/>
              </a:rPr>
              <a:t>, not make-believe.  Something to remember about these stories: Jesus had very powerful enemies, people who tried very hard to discredit his mighty works.  If Jesus was a fraud, they would have quickly found out and told the world.  But as you read the Bible (and other writings of those days), you will never find words that prove His works to be fraudulent</a:t>
            </a:r>
            <a:r>
              <a:rPr lang="en-US" sz="1200" kern="1200" dirty="0" smtClean="0">
                <a:solidFill>
                  <a:schemeClr val="tx1"/>
                </a:solidFill>
                <a:effectLst/>
                <a:latin typeface="+mn-lt"/>
                <a:ea typeface="+mn-ea"/>
                <a:cs typeface="+mn-cs"/>
              </a:rPr>
              <a:t>.</a:t>
            </a:r>
          </a:p>
          <a:p>
            <a:pPr hangingPunct="0"/>
            <a:endParaRPr lang="en-US" sz="1200" kern="1200" dirty="0" smtClean="0">
              <a:solidFill>
                <a:schemeClr val="tx1"/>
              </a:solidFill>
              <a:effectLst/>
              <a:latin typeface="+mn-lt"/>
              <a:ea typeface="+mn-ea"/>
              <a:cs typeface="+mn-cs"/>
            </a:endParaRPr>
          </a:p>
          <a:p>
            <a:pPr hangingPunct="0"/>
            <a:r>
              <a:rPr lang="en-US" sz="1200" kern="1200" dirty="0" smtClean="0">
                <a:solidFill>
                  <a:schemeClr val="tx1"/>
                </a:solidFill>
                <a:effectLst/>
                <a:latin typeface="+mn-lt"/>
                <a:ea typeface="+mn-ea"/>
                <a:cs typeface="+mn-cs"/>
              </a:rPr>
              <a:t>Why did He do these amazing</a:t>
            </a:r>
            <a:r>
              <a:rPr lang="en-US" sz="1200" kern="1200" baseline="0" dirty="0" smtClean="0">
                <a:solidFill>
                  <a:schemeClr val="tx1"/>
                </a:solidFill>
                <a:effectLst/>
                <a:latin typeface="+mn-lt"/>
                <a:ea typeface="+mn-ea"/>
                <a:cs typeface="+mn-cs"/>
              </a:rPr>
              <a:t> things?  To make it clear that the words He spoke were true.</a:t>
            </a:r>
            <a:endParaRPr lang="en-US" sz="1200" kern="1200" dirty="0">
              <a:solidFill>
                <a:schemeClr val="tx1"/>
              </a:solidFill>
              <a:effectLst/>
              <a:latin typeface="+mn-lt"/>
              <a:ea typeface="+mn-ea"/>
              <a:cs typeface="+mn-cs"/>
            </a:endParaRPr>
          </a:p>
          <a:p>
            <a:pPr hangingPunct="0"/>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22</a:t>
            </a:fld>
            <a:endParaRPr lang="en-US"/>
          </a:p>
        </p:txBody>
      </p:sp>
    </p:spTree>
    <p:extLst>
      <p:ext uri="{BB962C8B-B14F-4D97-AF65-F5344CB8AC3E}">
        <p14:creationId xmlns:p14="http://schemas.microsoft.com/office/powerpoint/2010/main" val="32962100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marL="0" marR="0" lvl="0" indent="0" algn="l" defTabSz="914400" rtl="0" eaLnBrk="1" fontAlgn="auto" latinLnBrk="0" hangingPunct="0">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It is not enough to just look at the </a:t>
            </a:r>
            <a:r>
              <a:rPr lang="en-US" sz="1200" b="1" u="sng" kern="1200" dirty="0" smtClean="0">
                <a:solidFill>
                  <a:schemeClr val="tx1"/>
                </a:solidFill>
                <a:effectLst/>
                <a:latin typeface="+mn-lt"/>
                <a:ea typeface="+mn-ea"/>
                <a:cs typeface="+mn-cs"/>
              </a:rPr>
              <a:t>powerful works</a:t>
            </a:r>
            <a:r>
              <a:rPr lang="en-US" sz="1200" kern="1200" dirty="0" smtClean="0">
                <a:solidFill>
                  <a:schemeClr val="tx1"/>
                </a:solidFill>
                <a:effectLst/>
                <a:latin typeface="+mn-lt"/>
                <a:ea typeface="+mn-ea"/>
                <a:cs typeface="+mn-cs"/>
              </a:rPr>
              <a:t> of Jesus.  We </a:t>
            </a:r>
            <a:r>
              <a:rPr lang="en-US" sz="1200" u="sng" kern="1200" dirty="0" smtClean="0">
                <a:solidFill>
                  <a:schemeClr val="tx1"/>
                </a:solidFill>
                <a:effectLst/>
                <a:latin typeface="+mn-lt"/>
                <a:ea typeface="+mn-ea"/>
                <a:cs typeface="+mn-cs"/>
              </a:rPr>
              <a:t>also</a:t>
            </a:r>
            <a:r>
              <a:rPr lang="en-US" sz="1200" kern="1200" dirty="0" smtClean="0">
                <a:solidFill>
                  <a:schemeClr val="tx1"/>
                </a:solidFill>
                <a:effectLst/>
                <a:latin typeface="+mn-lt"/>
                <a:ea typeface="+mn-ea"/>
                <a:cs typeface="+mn-cs"/>
              </a:rPr>
              <a:t> need to </a:t>
            </a:r>
            <a:r>
              <a:rPr lang="en-US" sz="1200" u="sng" kern="1200" dirty="0" smtClean="0">
                <a:solidFill>
                  <a:schemeClr val="tx1"/>
                </a:solidFill>
                <a:effectLst/>
                <a:latin typeface="+mn-lt"/>
                <a:ea typeface="+mn-ea"/>
                <a:cs typeface="+mn-cs"/>
              </a:rPr>
              <a:t>listen to </a:t>
            </a:r>
            <a:r>
              <a:rPr lang="en-US" sz="1200" b="1" u="sng" kern="1200" dirty="0" smtClean="0">
                <a:solidFill>
                  <a:schemeClr val="tx1"/>
                </a:solidFill>
                <a:effectLst/>
                <a:latin typeface="+mn-lt"/>
                <a:ea typeface="+mn-ea"/>
                <a:cs typeface="+mn-cs"/>
              </a:rPr>
              <a:t>His words</a:t>
            </a:r>
            <a:r>
              <a:rPr lang="en-US" sz="1200" kern="1200" dirty="0" smtClean="0">
                <a:solidFill>
                  <a:schemeClr val="tx1"/>
                </a:solidFill>
                <a:effectLst/>
                <a:latin typeface="+mn-lt"/>
                <a:ea typeface="+mn-ea"/>
                <a:cs typeface="+mn-cs"/>
              </a:rPr>
              <a:t> – why did He come and what message does He have for us.  </a:t>
            </a:r>
          </a:p>
          <a:p>
            <a:pPr marL="0" marR="0" lvl="0" indent="0" algn="l" defTabSz="914400" rtl="0" eaLnBrk="1" fontAlgn="auto" latinLnBrk="0" hangingPunct="0">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0">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What was His central message – His purpose for coming to this world?</a:t>
            </a:r>
          </a:p>
          <a:p>
            <a:pPr hangingPunct="0"/>
            <a:endParaRPr lang="en-US" sz="1200" kern="1200" dirty="0" smtClean="0">
              <a:solidFill>
                <a:schemeClr val="tx1"/>
              </a:solidFill>
              <a:effectLst/>
              <a:latin typeface="+mn-lt"/>
              <a:ea typeface="+mn-ea"/>
              <a:cs typeface="+mn-cs"/>
            </a:endParaRPr>
          </a:p>
          <a:p>
            <a:pPr hangingPunct="0"/>
            <a:r>
              <a:rPr lang="en-US" sz="1200" kern="1200" dirty="0" smtClean="0">
                <a:solidFill>
                  <a:schemeClr val="tx1"/>
                </a:solidFill>
                <a:effectLst/>
                <a:latin typeface="+mn-lt"/>
                <a:ea typeface="+mn-ea"/>
                <a:cs typeface="+mn-cs"/>
              </a:rPr>
              <a:t>That’s our next</a:t>
            </a:r>
            <a:r>
              <a:rPr lang="en-US" sz="1200" kern="1200" baseline="0" dirty="0" smtClean="0">
                <a:solidFill>
                  <a:schemeClr val="tx1"/>
                </a:solidFill>
                <a:effectLst/>
                <a:latin typeface="+mn-lt"/>
                <a:ea typeface="+mn-ea"/>
                <a:cs typeface="+mn-cs"/>
              </a:rPr>
              <a:t> lesson…</a:t>
            </a:r>
            <a:endParaRPr lang="en-US" sz="1200" kern="1200" dirty="0" smtClean="0">
              <a:solidFill>
                <a:schemeClr val="tx1"/>
              </a:solidFill>
              <a:effectLst/>
              <a:latin typeface="+mn-lt"/>
              <a:ea typeface="+mn-ea"/>
              <a:cs typeface="+mn-cs"/>
            </a:endParaRPr>
          </a:p>
          <a:p>
            <a:pPr hangingPunct="0"/>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7907D37-49CC-41FE-B4AF-E4F3409BD041}" type="slidenum">
              <a:rPr lang="en-US" smtClean="0"/>
              <a:t>23</a:t>
            </a:fld>
            <a:endParaRPr lang="en-US"/>
          </a:p>
        </p:txBody>
      </p:sp>
    </p:spTree>
    <p:extLst>
      <p:ext uri="{BB962C8B-B14F-4D97-AF65-F5344CB8AC3E}">
        <p14:creationId xmlns:p14="http://schemas.microsoft.com/office/powerpoint/2010/main" val="541526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a:solidFill>
                  <a:schemeClr val="tx1"/>
                </a:solidFill>
                <a:effectLst/>
                <a:latin typeface="+mn-lt"/>
                <a:ea typeface="+mn-ea"/>
                <a:cs typeface="+mn-cs"/>
              </a:rPr>
              <a:t>Before we transition from the Old Testament to the New Testament, I want to go back and remind you of the </a:t>
            </a:r>
            <a:r>
              <a:rPr lang="en-US" sz="1200" b="1" kern="1200" dirty="0">
                <a:solidFill>
                  <a:schemeClr val="tx1"/>
                </a:solidFill>
                <a:effectLst/>
                <a:latin typeface="+mn-lt"/>
                <a:ea typeface="+mn-ea"/>
                <a:cs typeface="+mn-cs"/>
              </a:rPr>
              <a:t>two problems</a:t>
            </a:r>
            <a:r>
              <a:rPr lang="en-US" sz="1200" kern="1200" dirty="0">
                <a:solidFill>
                  <a:schemeClr val="tx1"/>
                </a:solidFill>
                <a:effectLst/>
                <a:latin typeface="+mn-lt"/>
                <a:ea typeface="+mn-ea"/>
                <a:cs typeface="+mn-cs"/>
              </a:rPr>
              <a:t> that face every person:</a:t>
            </a:r>
          </a:p>
          <a:p>
            <a:pPr hangingPunct="0"/>
            <a:endParaRPr lang="en-US" sz="1200" kern="1200" dirty="0">
              <a:solidFill>
                <a:schemeClr val="tx1"/>
              </a:solidFill>
              <a:effectLst/>
              <a:latin typeface="+mn-lt"/>
              <a:ea typeface="+mn-ea"/>
              <a:cs typeface="+mn-cs"/>
            </a:endParaRPr>
          </a:p>
          <a:p>
            <a:pPr lvl="0" hangingPunct="0"/>
            <a:r>
              <a:rPr lang="en-US" sz="1200" b="1" kern="1200" dirty="0">
                <a:solidFill>
                  <a:schemeClr val="tx1"/>
                </a:solidFill>
                <a:effectLst/>
                <a:latin typeface="+mn-lt"/>
                <a:ea typeface="+mn-ea"/>
                <a:cs typeface="+mn-cs"/>
              </a:rPr>
              <a:t>Sin leads to death</a:t>
            </a:r>
            <a:r>
              <a:rPr lang="en-US" sz="1200" kern="1200" dirty="0">
                <a:solidFill>
                  <a:schemeClr val="tx1"/>
                </a:solidFill>
                <a:effectLst/>
                <a:latin typeface="+mn-lt"/>
                <a:ea typeface="+mn-ea"/>
                <a:cs typeface="+mn-cs"/>
              </a:rPr>
              <a:t> (Genesis 2:16,17 OT4).  </a:t>
            </a:r>
            <a:r>
              <a:rPr lang="en-US" sz="1200" b="1" kern="1200" dirty="0">
                <a:solidFill>
                  <a:schemeClr val="tx1"/>
                </a:solidFill>
                <a:effectLst/>
                <a:latin typeface="+mn-lt"/>
                <a:ea typeface="+mn-ea"/>
                <a:cs typeface="+mn-cs"/>
              </a:rPr>
              <a:t>Romans 5:12 (NT272)</a:t>
            </a:r>
            <a:r>
              <a:rPr lang="en-US" sz="1200" kern="1200" dirty="0">
                <a:solidFill>
                  <a:schemeClr val="tx1"/>
                </a:solidFill>
                <a:effectLst/>
                <a:latin typeface="+mn-lt"/>
                <a:ea typeface="+mn-ea"/>
                <a:cs typeface="+mn-cs"/>
              </a:rPr>
              <a:t> reminds us that we inherited a sin nature from Adam.  It’s not just what we do, it’s who we are.  Because of sin, our life will be separated from our body.  And even more importantly, we are separated from God</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58289D4-5441-47D9-9428-9F83A65006ED}" type="slidenum">
              <a:rPr lang="en-US" smtClean="0"/>
              <a:t>4</a:t>
            </a:fld>
            <a:endParaRPr lang="en-US"/>
          </a:p>
        </p:txBody>
      </p:sp>
    </p:spTree>
    <p:extLst>
      <p:ext uri="{BB962C8B-B14F-4D97-AF65-F5344CB8AC3E}">
        <p14:creationId xmlns:p14="http://schemas.microsoft.com/office/powerpoint/2010/main" val="2899867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lvl="0" hangingPunct="0"/>
            <a:r>
              <a:rPr lang="en-US" sz="1200" b="1" kern="1200" dirty="0" smtClean="0">
                <a:solidFill>
                  <a:schemeClr val="tx1"/>
                </a:solidFill>
                <a:effectLst/>
                <a:latin typeface="+mn-lt"/>
                <a:ea typeface="+mn-ea"/>
                <a:cs typeface="+mn-cs"/>
              </a:rPr>
              <a:t>Sin is </a:t>
            </a:r>
            <a:r>
              <a:rPr lang="en-US" sz="1200" kern="1200" dirty="0" smtClean="0">
                <a:solidFill>
                  <a:schemeClr val="tx1"/>
                </a:solidFill>
                <a:effectLst/>
                <a:latin typeface="+mn-lt"/>
                <a:ea typeface="+mn-ea"/>
                <a:cs typeface="+mn-cs"/>
              </a:rPr>
              <a:t>not </a:t>
            </a:r>
            <a:r>
              <a:rPr lang="en-US" sz="1200" kern="1200" dirty="0">
                <a:solidFill>
                  <a:schemeClr val="tx1"/>
                </a:solidFill>
                <a:effectLst/>
                <a:latin typeface="+mn-lt"/>
                <a:ea typeface="+mn-ea"/>
                <a:cs typeface="+mn-cs"/>
              </a:rPr>
              <a:t>just what we do, it’s who we are.  Because of sin, our life will be separated from our body.  And even more importantly, we are separated from God.</a:t>
            </a:r>
          </a:p>
          <a:p>
            <a:pPr lvl="0" hangingPunct="0"/>
            <a:endParaRPr lang="en-US" sz="1200" kern="1200" dirty="0">
              <a:solidFill>
                <a:schemeClr val="tx1"/>
              </a:solidFill>
              <a:effectLst/>
              <a:latin typeface="+mn-lt"/>
              <a:ea typeface="+mn-ea"/>
              <a:cs typeface="+mn-cs"/>
            </a:endParaRPr>
          </a:p>
          <a:p>
            <a:pPr lvl="0" hangingPunct="0"/>
            <a:r>
              <a:rPr lang="en-US" sz="1200" b="1" kern="1200" dirty="0">
                <a:solidFill>
                  <a:schemeClr val="tx1"/>
                </a:solidFill>
                <a:effectLst/>
                <a:latin typeface="+mn-lt"/>
                <a:ea typeface="+mn-ea"/>
                <a:cs typeface="+mn-cs"/>
              </a:rPr>
              <a:t>Breaking the law leads to punishment</a:t>
            </a:r>
            <a:r>
              <a:rPr lang="en-US" sz="1200" kern="1200" dirty="0">
                <a:solidFill>
                  <a:schemeClr val="tx1"/>
                </a:solidFill>
                <a:effectLst/>
                <a:latin typeface="+mn-lt"/>
                <a:ea typeface="+mn-ea"/>
                <a:cs typeface="+mn-cs"/>
              </a:rPr>
              <a:t> (Exodus 20:1-20 OT125). We are all guilty of breaking all of God’s laws and should feel like David in </a:t>
            </a:r>
            <a:r>
              <a:rPr lang="en-US" sz="1200" b="1" kern="1200" dirty="0">
                <a:solidFill>
                  <a:schemeClr val="tx1"/>
                </a:solidFill>
                <a:effectLst/>
                <a:latin typeface="+mn-lt"/>
                <a:ea typeface="+mn-ea"/>
                <a:cs typeface="+mn-cs"/>
              </a:rPr>
              <a:t>Psalm 38:3,4 (OT916),</a:t>
            </a:r>
            <a:r>
              <a:rPr lang="en-US" sz="1200" kern="1200" dirty="0">
                <a:solidFill>
                  <a:schemeClr val="tx1"/>
                </a:solidFill>
                <a:effectLst/>
                <a:latin typeface="+mn-lt"/>
                <a:ea typeface="+mn-ea"/>
                <a:cs typeface="+mn-cs"/>
              </a:rPr>
              <a:t> burdened by guilt and concerned about God’s pending judgment. </a:t>
            </a:r>
            <a:r>
              <a:rPr lang="en-US" sz="1200" i="1" kern="1200" dirty="0">
                <a:solidFill>
                  <a:schemeClr val="tx1"/>
                </a:solidFill>
                <a:effectLst/>
                <a:latin typeface="+mn-lt"/>
                <a:ea typeface="+mn-ea"/>
                <a:cs typeface="+mn-cs"/>
              </a:rPr>
              <a:t>Man-made religions</a:t>
            </a:r>
            <a:r>
              <a:rPr lang="en-US" sz="1200" kern="1200" dirty="0">
                <a:solidFill>
                  <a:schemeClr val="tx1"/>
                </a:solidFill>
                <a:effectLst/>
                <a:latin typeface="+mn-lt"/>
                <a:ea typeface="+mn-ea"/>
                <a:cs typeface="+mn-cs"/>
              </a:rPr>
              <a:t> teach us that we should balance our sin by doing good works.  But when we get a clear understanding of the nature of God (</a:t>
            </a:r>
            <a:r>
              <a:rPr lang="en-US" sz="1200" b="1" kern="1200" dirty="0">
                <a:solidFill>
                  <a:schemeClr val="tx1"/>
                </a:solidFill>
                <a:effectLst/>
                <a:latin typeface="+mn-lt"/>
                <a:ea typeface="+mn-ea"/>
                <a:cs typeface="+mn-cs"/>
              </a:rPr>
              <a:t>Revelation 15:3,4,8 NT450</a:t>
            </a:r>
            <a:r>
              <a:rPr lang="en-US" sz="1200" kern="1200" dirty="0">
                <a:solidFill>
                  <a:schemeClr val="tx1"/>
                </a:solidFill>
                <a:effectLst/>
                <a:latin typeface="+mn-lt"/>
                <a:ea typeface="+mn-ea"/>
                <a:cs typeface="+mn-cs"/>
              </a:rPr>
              <a:t>) and the nature of man (</a:t>
            </a:r>
            <a:r>
              <a:rPr lang="en-US" sz="1200" b="1" kern="1200" dirty="0">
                <a:solidFill>
                  <a:schemeClr val="tx1"/>
                </a:solidFill>
                <a:effectLst/>
                <a:latin typeface="+mn-lt"/>
                <a:ea typeface="+mn-ea"/>
                <a:cs typeface="+mn-cs"/>
              </a:rPr>
              <a:t>Romans 3:19,20 NT269</a:t>
            </a:r>
            <a:r>
              <a:rPr lang="en-US" sz="1200" kern="1200" dirty="0">
                <a:solidFill>
                  <a:schemeClr val="tx1"/>
                </a:solidFill>
                <a:effectLst/>
                <a:latin typeface="+mn-lt"/>
                <a:ea typeface="+mn-ea"/>
                <a:cs typeface="+mn-cs"/>
              </a:rPr>
              <a:t>), it becomes clear that such a solution will never work (</a:t>
            </a:r>
            <a:r>
              <a:rPr lang="en-US" sz="1200" b="1" kern="1200" dirty="0">
                <a:solidFill>
                  <a:schemeClr val="tx1"/>
                </a:solidFill>
                <a:effectLst/>
                <a:latin typeface="+mn-lt"/>
                <a:ea typeface="+mn-ea"/>
                <a:cs typeface="+mn-cs"/>
              </a:rPr>
              <a:t>Proverbs 16:25 OT1054</a:t>
            </a:r>
            <a:r>
              <a:rPr lang="en-US" sz="1200" kern="1200" dirty="0">
                <a:solidFill>
                  <a:schemeClr val="tx1"/>
                </a:solidFill>
                <a:effectLst/>
                <a:latin typeface="+mn-lt"/>
                <a:ea typeface="+mn-ea"/>
                <a:cs typeface="+mn-cs"/>
              </a:rPr>
              <a:t>).</a:t>
            </a:r>
          </a:p>
          <a:p>
            <a:pPr hangingPunct="0"/>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These two problems represent the “bad news” in the Bible.  Regardless of what people may want to believe, these problems will not go away if we ignore them and they cannot be overcome by human effort.  Our only hope is this: God must do something to save us, something amazing and powerful.  And in our brief study of the Old Testament, we have seen some clues that point us toward God’s ultimate solution for these terrible problems.</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5</a:t>
            </a:fld>
            <a:endParaRPr lang="en-US"/>
          </a:p>
        </p:txBody>
      </p:sp>
    </p:spTree>
    <p:extLst>
      <p:ext uri="{BB962C8B-B14F-4D97-AF65-F5344CB8AC3E}">
        <p14:creationId xmlns:p14="http://schemas.microsoft.com/office/powerpoint/2010/main" val="842502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lvl="0" hangingPunct="0"/>
            <a:r>
              <a:rPr lang="en-US" sz="1200" b="1" kern="1200" dirty="0" smtClean="0">
                <a:solidFill>
                  <a:schemeClr val="tx1"/>
                </a:solidFill>
                <a:effectLst/>
                <a:latin typeface="+mn-lt"/>
                <a:ea typeface="+mn-ea"/>
                <a:cs typeface="+mn-cs"/>
              </a:rPr>
              <a:t>Breaking </a:t>
            </a:r>
            <a:r>
              <a:rPr lang="en-US" sz="1200" b="1" kern="1200" dirty="0">
                <a:solidFill>
                  <a:schemeClr val="tx1"/>
                </a:solidFill>
                <a:effectLst/>
                <a:latin typeface="+mn-lt"/>
                <a:ea typeface="+mn-ea"/>
                <a:cs typeface="+mn-cs"/>
              </a:rPr>
              <a:t>the law leads to punishment</a:t>
            </a:r>
            <a:r>
              <a:rPr lang="en-US" sz="1200" kern="1200" dirty="0">
                <a:solidFill>
                  <a:schemeClr val="tx1"/>
                </a:solidFill>
                <a:effectLst/>
                <a:latin typeface="+mn-lt"/>
                <a:ea typeface="+mn-ea"/>
                <a:cs typeface="+mn-cs"/>
              </a:rPr>
              <a:t> (Exodus </a:t>
            </a:r>
            <a:r>
              <a:rPr lang="en-US" sz="1200" kern="1200" dirty="0" smtClean="0">
                <a:solidFill>
                  <a:schemeClr val="tx1"/>
                </a:solidFill>
                <a:effectLst/>
                <a:latin typeface="+mn-lt"/>
                <a:ea typeface="+mn-ea"/>
                <a:cs typeface="+mn-cs"/>
              </a:rPr>
              <a:t>20:1-20). </a:t>
            </a:r>
            <a:r>
              <a:rPr lang="en-US" sz="1200" kern="1200" dirty="0">
                <a:solidFill>
                  <a:schemeClr val="tx1"/>
                </a:solidFill>
                <a:effectLst/>
                <a:latin typeface="+mn-lt"/>
                <a:ea typeface="+mn-ea"/>
                <a:cs typeface="+mn-cs"/>
              </a:rPr>
              <a:t>We are all guilty of breaking </a:t>
            </a:r>
            <a:r>
              <a:rPr lang="en-US" sz="1200" b="1" kern="1200" dirty="0">
                <a:solidFill>
                  <a:schemeClr val="tx1"/>
                </a:solidFill>
                <a:effectLst/>
                <a:latin typeface="+mn-lt"/>
                <a:ea typeface="+mn-ea"/>
                <a:cs typeface="+mn-cs"/>
              </a:rPr>
              <a:t>all of God’s laws </a:t>
            </a:r>
            <a:r>
              <a:rPr lang="en-US" sz="1200" kern="1200" dirty="0">
                <a:solidFill>
                  <a:schemeClr val="tx1"/>
                </a:solidFill>
                <a:effectLst/>
                <a:latin typeface="+mn-lt"/>
                <a:ea typeface="+mn-ea"/>
                <a:cs typeface="+mn-cs"/>
              </a:rPr>
              <a:t>and should feel like David in </a:t>
            </a:r>
            <a:r>
              <a:rPr lang="en-US" sz="1200" b="1" kern="1200" dirty="0">
                <a:solidFill>
                  <a:schemeClr val="tx1"/>
                </a:solidFill>
                <a:effectLst/>
                <a:latin typeface="+mn-lt"/>
                <a:ea typeface="+mn-ea"/>
                <a:cs typeface="+mn-cs"/>
              </a:rPr>
              <a:t>Psalm </a:t>
            </a:r>
            <a:r>
              <a:rPr lang="en-US" sz="1200" b="1" kern="1200" dirty="0" smtClean="0">
                <a:solidFill>
                  <a:schemeClr val="tx1"/>
                </a:solidFill>
                <a:effectLst/>
                <a:latin typeface="+mn-lt"/>
                <a:ea typeface="+mn-ea"/>
                <a:cs typeface="+mn-cs"/>
              </a:rPr>
              <a:t>38:3,4,</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burdened by guilt and concerned about God’s pending judgment. </a:t>
            </a:r>
            <a:endParaRPr lang="en-US" sz="1200" kern="1200" dirty="0" smtClean="0">
              <a:solidFill>
                <a:schemeClr val="tx1"/>
              </a:solidFill>
              <a:effectLst/>
              <a:latin typeface="+mn-lt"/>
              <a:ea typeface="+mn-ea"/>
              <a:cs typeface="+mn-cs"/>
            </a:endParaRPr>
          </a:p>
          <a:p>
            <a:pPr lvl="0" hangingPunct="0"/>
            <a:endParaRPr lang="en-US" sz="1200" i="1" kern="1200" dirty="0" smtClean="0">
              <a:solidFill>
                <a:schemeClr val="tx1"/>
              </a:solidFill>
              <a:effectLst/>
              <a:latin typeface="+mn-lt"/>
              <a:ea typeface="+mn-ea"/>
              <a:cs typeface="+mn-cs"/>
            </a:endParaRPr>
          </a:p>
          <a:p>
            <a:pPr lvl="0" hangingPunct="0"/>
            <a:r>
              <a:rPr lang="en-US" sz="1200" i="1" kern="1200" dirty="0" smtClean="0">
                <a:solidFill>
                  <a:schemeClr val="tx1"/>
                </a:solidFill>
                <a:effectLst/>
                <a:latin typeface="+mn-lt"/>
                <a:ea typeface="+mn-ea"/>
                <a:cs typeface="+mn-cs"/>
              </a:rPr>
              <a:t>Man-made </a:t>
            </a:r>
            <a:r>
              <a:rPr lang="en-US" sz="1200" i="1" kern="1200" dirty="0">
                <a:solidFill>
                  <a:schemeClr val="tx1"/>
                </a:solidFill>
                <a:effectLst/>
                <a:latin typeface="+mn-lt"/>
                <a:ea typeface="+mn-ea"/>
                <a:cs typeface="+mn-cs"/>
              </a:rPr>
              <a:t>religions</a:t>
            </a:r>
            <a:r>
              <a:rPr lang="en-US" sz="1200" kern="1200" dirty="0">
                <a:solidFill>
                  <a:schemeClr val="tx1"/>
                </a:solidFill>
                <a:effectLst/>
                <a:latin typeface="+mn-lt"/>
                <a:ea typeface="+mn-ea"/>
                <a:cs typeface="+mn-cs"/>
              </a:rPr>
              <a:t> teach us that we should balance our sin by doing good works.  But when we get a clear understanding of the </a:t>
            </a:r>
            <a:r>
              <a:rPr lang="en-US" sz="1200" kern="1200" dirty="0" smtClean="0">
                <a:solidFill>
                  <a:schemeClr val="tx1"/>
                </a:solidFill>
                <a:effectLst/>
                <a:latin typeface="+mn-lt"/>
                <a:ea typeface="+mn-ea"/>
                <a:cs typeface="+mn-cs"/>
              </a:rPr>
              <a:t>perfect righteousness of </a:t>
            </a:r>
            <a:r>
              <a:rPr lang="en-US" sz="1200" kern="1200" dirty="0">
                <a:solidFill>
                  <a:schemeClr val="tx1"/>
                </a:solidFill>
                <a:effectLst/>
                <a:latin typeface="+mn-lt"/>
                <a:ea typeface="+mn-ea"/>
                <a:cs typeface="+mn-cs"/>
              </a:rPr>
              <a:t>God </a:t>
            </a:r>
            <a:r>
              <a:rPr lang="en-US" sz="120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Isaiah 6:1-4</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we understand that He will not accept some blending of good and evil.</a:t>
            </a:r>
            <a:endParaRPr lang="en-US" sz="1200" kern="1200" dirty="0" smtClean="0">
              <a:solidFill>
                <a:schemeClr val="tx1"/>
              </a:solidFill>
              <a:effectLst/>
              <a:latin typeface="+mn-lt"/>
              <a:ea typeface="+mn-ea"/>
              <a:cs typeface="+mn-cs"/>
            </a:endParaRPr>
          </a:p>
          <a:p>
            <a:pPr lvl="0" hangingPunct="0"/>
            <a:endParaRPr lang="en-US" sz="1200" kern="1200" dirty="0" smtClean="0">
              <a:solidFill>
                <a:schemeClr val="tx1"/>
              </a:solidFill>
              <a:effectLst/>
              <a:latin typeface="+mn-lt"/>
              <a:ea typeface="+mn-ea"/>
              <a:cs typeface="+mn-cs"/>
            </a:endParaRPr>
          </a:p>
          <a:p>
            <a:pPr lvl="0" hangingPunct="0"/>
            <a:r>
              <a:rPr lang="en-US" sz="1200" kern="1200" dirty="0" smtClean="0">
                <a:solidFill>
                  <a:schemeClr val="tx1"/>
                </a:solidFill>
                <a:effectLst/>
                <a:latin typeface="+mn-lt"/>
                <a:ea typeface="+mn-ea"/>
                <a:cs typeface="+mn-cs"/>
              </a:rPr>
              <a:t>And when we see the true nature </a:t>
            </a:r>
            <a:r>
              <a:rPr lang="en-US" sz="1200" kern="1200" dirty="0">
                <a:solidFill>
                  <a:schemeClr val="tx1"/>
                </a:solidFill>
                <a:effectLst/>
                <a:latin typeface="+mn-lt"/>
                <a:ea typeface="+mn-ea"/>
                <a:cs typeface="+mn-cs"/>
              </a:rPr>
              <a:t>of man (</a:t>
            </a:r>
            <a:r>
              <a:rPr lang="en-US" sz="1200" b="1" kern="1200" dirty="0">
                <a:solidFill>
                  <a:schemeClr val="tx1"/>
                </a:solidFill>
                <a:effectLst/>
                <a:latin typeface="+mn-lt"/>
                <a:ea typeface="+mn-ea"/>
                <a:cs typeface="+mn-cs"/>
              </a:rPr>
              <a:t>Romans </a:t>
            </a:r>
            <a:r>
              <a:rPr lang="en-US" sz="1200" b="1" kern="1200" dirty="0" smtClean="0">
                <a:solidFill>
                  <a:schemeClr val="tx1"/>
                </a:solidFill>
                <a:effectLst/>
                <a:latin typeface="+mn-lt"/>
                <a:ea typeface="+mn-ea"/>
                <a:cs typeface="+mn-cs"/>
              </a:rPr>
              <a:t>3:10-12</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it becomes clear that such a solution will never work (</a:t>
            </a:r>
            <a:r>
              <a:rPr lang="en-US" sz="1200" b="0" kern="1200" dirty="0">
                <a:solidFill>
                  <a:schemeClr val="tx1"/>
                </a:solidFill>
                <a:effectLst/>
                <a:latin typeface="+mn-lt"/>
                <a:ea typeface="+mn-ea"/>
                <a:cs typeface="+mn-cs"/>
              </a:rPr>
              <a:t>Proverbs </a:t>
            </a:r>
            <a:r>
              <a:rPr lang="en-US" sz="1200" b="0" kern="1200" dirty="0" smtClean="0">
                <a:solidFill>
                  <a:schemeClr val="tx1"/>
                </a:solidFill>
                <a:effectLst/>
                <a:latin typeface="+mn-lt"/>
                <a:ea typeface="+mn-ea"/>
                <a:cs typeface="+mn-cs"/>
              </a:rPr>
              <a:t>16:25</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58289D4-5441-47D9-9428-9F83A65006ED}" type="slidenum">
              <a:rPr lang="en-US" smtClean="0"/>
              <a:t>6</a:t>
            </a:fld>
            <a:endParaRPr lang="en-US"/>
          </a:p>
        </p:txBody>
      </p:sp>
    </p:spTree>
    <p:extLst>
      <p:ext uri="{BB962C8B-B14F-4D97-AF65-F5344CB8AC3E}">
        <p14:creationId xmlns:p14="http://schemas.microsoft.com/office/powerpoint/2010/main" val="680355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lvl="0" hangingPunct="0"/>
            <a:r>
              <a:rPr lang="en-US" sz="1200" b="1" kern="1200" dirty="0" smtClean="0">
                <a:solidFill>
                  <a:schemeClr val="tx1"/>
                </a:solidFill>
                <a:effectLst/>
                <a:latin typeface="+mn-lt"/>
                <a:ea typeface="+mn-ea"/>
                <a:cs typeface="+mn-cs"/>
              </a:rPr>
              <a:t>Breaking the law leads to punishment</a:t>
            </a:r>
            <a:r>
              <a:rPr lang="en-US" sz="1200" kern="1200" dirty="0" smtClean="0">
                <a:solidFill>
                  <a:schemeClr val="tx1"/>
                </a:solidFill>
                <a:effectLst/>
                <a:latin typeface="+mn-lt"/>
                <a:ea typeface="+mn-ea"/>
                <a:cs typeface="+mn-cs"/>
              </a:rPr>
              <a:t> (Exodus 20:1-20). We are all guilty of breaking </a:t>
            </a:r>
            <a:r>
              <a:rPr lang="en-US" sz="1200" b="1" kern="1200" dirty="0" smtClean="0">
                <a:solidFill>
                  <a:schemeClr val="tx1"/>
                </a:solidFill>
                <a:effectLst/>
                <a:latin typeface="+mn-lt"/>
                <a:ea typeface="+mn-ea"/>
                <a:cs typeface="+mn-cs"/>
              </a:rPr>
              <a:t>all of God’s laws </a:t>
            </a:r>
            <a:r>
              <a:rPr lang="en-US" sz="1200" kern="1200" dirty="0" smtClean="0">
                <a:solidFill>
                  <a:schemeClr val="tx1"/>
                </a:solidFill>
                <a:effectLst/>
                <a:latin typeface="+mn-lt"/>
                <a:ea typeface="+mn-ea"/>
                <a:cs typeface="+mn-cs"/>
              </a:rPr>
              <a:t>and should feel like David in </a:t>
            </a:r>
            <a:r>
              <a:rPr lang="en-US" sz="1200" b="1" kern="1200" dirty="0" smtClean="0">
                <a:solidFill>
                  <a:schemeClr val="tx1"/>
                </a:solidFill>
                <a:effectLst/>
                <a:latin typeface="+mn-lt"/>
                <a:ea typeface="+mn-ea"/>
                <a:cs typeface="+mn-cs"/>
              </a:rPr>
              <a:t>Psalm 38:3,4,</a:t>
            </a:r>
            <a:r>
              <a:rPr lang="en-US" sz="1200" kern="1200" dirty="0" smtClean="0">
                <a:solidFill>
                  <a:schemeClr val="tx1"/>
                </a:solidFill>
                <a:effectLst/>
                <a:latin typeface="+mn-lt"/>
                <a:ea typeface="+mn-ea"/>
                <a:cs typeface="+mn-cs"/>
              </a:rPr>
              <a:t> burdened by guilt and concerned about God’s pending judgment. </a:t>
            </a:r>
          </a:p>
          <a:p>
            <a:pPr lvl="0" hangingPunct="0"/>
            <a:endParaRPr lang="en-US" sz="1200" i="1" kern="1200" dirty="0" smtClean="0">
              <a:solidFill>
                <a:schemeClr val="tx1"/>
              </a:solidFill>
              <a:effectLst/>
              <a:latin typeface="+mn-lt"/>
              <a:ea typeface="+mn-ea"/>
              <a:cs typeface="+mn-cs"/>
            </a:endParaRPr>
          </a:p>
          <a:p>
            <a:pPr lvl="0" hangingPunct="0"/>
            <a:r>
              <a:rPr lang="en-US" sz="1200" i="1" kern="1200" dirty="0" smtClean="0">
                <a:solidFill>
                  <a:schemeClr val="tx1"/>
                </a:solidFill>
                <a:effectLst/>
                <a:latin typeface="+mn-lt"/>
                <a:ea typeface="+mn-ea"/>
                <a:cs typeface="+mn-cs"/>
              </a:rPr>
              <a:t>Man-made religions</a:t>
            </a:r>
            <a:r>
              <a:rPr lang="en-US" sz="1200" kern="1200" dirty="0" smtClean="0">
                <a:solidFill>
                  <a:schemeClr val="tx1"/>
                </a:solidFill>
                <a:effectLst/>
                <a:latin typeface="+mn-lt"/>
                <a:ea typeface="+mn-ea"/>
                <a:cs typeface="+mn-cs"/>
              </a:rPr>
              <a:t> teach us that we should balance our sin by doing good works.  But when we get a clear understanding of the perfect righteousness of God (</a:t>
            </a:r>
            <a:r>
              <a:rPr lang="en-US" sz="1200" b="1" kern="1200" dirty="0" smtClean="0">
                <a:solidFill>
                  <a:schemeClr val="tx1"/>
                </a:solidFill>
                <a:effectLst/>
                <a:latin typeface="+mn-lt"/>
                <a:ea typeface="+mn-ea"/>
                <a:cs typeface="+mn-cs"/>
              </a:rPr>
              <a:t>Isaiah 6:1-4</a:t>
            </a:r>
            <a:r>
              <a:rPr lang="en-US" sz="1200" kern="1200" dirty="0" smtClean="0">
                <a:solidFill>
                  <a:schemeClr val="tx1"/>
                </a:solidFill>
                <a:effectLst/>
                <a:latin typeface="+mn-lt"/>
                <a:ea typeface="+mn-ea"/>
                <a:cs typeface="+mn-cs"/>
              </a:rPr>
              <a:t>),</a:t>
            </a:r>
            <a:r>
              <a:rPr lang="en-US" sz="1200" kern="1200" baseline="0" dirty="0" smtClean="0">
                <a:solidFill>
                  <a:schemeClr val="tx1"/>
                </a:solidFill>
                <a:effectLst/>
                <a:latin typeface="+mn-lt"/>
                <a:ea typeface="+mn-ea"/>
                <a:cs typeface="+mn-cs"/>
              </a:rPr>
              <a:t> we understand that He will not accept some blending of good and evil.</a:t>
            </a:r>
            <a:endParaRPr lang="en-US" sz="1200" kern="1200" dirty="0" smtClean="0">
              <a:solidFill>
                <a:schemeClr val="tx1"/>
              </a:solidFill>
              <a:effectLst/>
              <a:latin typeface="+mn-lt"/>
              <a:ea typeface="+mn-ea"/>
              <a:cs typeface="+mn-cs"/>
            </a:endParaRPr>
          </a:p>
          <a:p>
            <a:pPr lvl="0" hangingPunct="0"/>
            <a:endParaRPr lang="en-US" sz="1200" kern="1200" dirty="0" smtClean="0">
              <a:solidFill>
                <a:schemeClr val="tx1"/>
              </a:solidFill>
              <a:effectLst/>
              <a:latin typeface="+mn-lt"/>
              <a:ea typeface="+mn-ea"/>
              <a:cs typeface="+mn-cs"/>
            </a:endParaRPr>
          </a:p>
          <a:p>
            <a:pPr lvl="0" hangingPunct="0"/>
            <a:r>
              <a:rPr lang="en-US" sz="1200" kern="1200" dirty="0" smtClean="0">
                <a:solidFill>
                  <a:schemeClr val="tx1"/>
                </a:solidFill>
                <a:effectLst/>
                <a:latin typeface="+mn-lt"/>
                <a:ea typeface="+mn-ea"/>
                <a:cs typeface="+mn-cs"/>
              </a:rPr>
              <a:t>And when we see the true nature of man (</a:t>
            </a:r>
            <a:r>
              <a:rPr lang="en-US" sz="1200" b="1" kern="1200" dirty="0" smtClean="0">
                <a:solidFill>
                  <a:schemeClr val="tx1"/>
                </a:solidFill>
                <a:effectLst/>
                <a:latin typeface="+mn-lt"/>
                <a:ea typeface="+mn-ea"/>
                <a:cs typeface="+mn-cs"/>
              </a:rPr>
              <a:t>Romans 3:10-12</a:t>
            </a:r>
            <a:r>
              <a:rPr lang="en-US" sz="1200" kern="1200" dirty="0" smtClean="0">
                <a:solidFill>
                  <a:schemeClr val="tx1"/>
                </a:solidFill>
                <a:effectLst/>
                <a:latin typeface="+mn-lt"/>
                <a:ea typeface="+mn-ea"/>
                <a:cs typeface="+mn-cs"/>
              </a:rPr>
              <a:t>), it becomes clear that such a solution will never work (</a:t>
            </a:r>
            <a:r>
              <a:rPr lang="en-US" sz="1200" b="0" kern="1200" dirty="0" smtClean="0">
                <a:solidFill>
                  <a:schemeClr val="tx1"/>
                </a:solidFill>
                <a:effectLst/>
                <a:latin typeface="+mn-lt"/>
                <a:ea typeface="+mn-ea"/>
                <a:cs typeface="+mn-cs"/>
              </a:rPr>
              <a:t>Proverbs 16:25</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58289D4-5441-47D9-9428-9F83A65006ED}" type="slidenum">
              <a:rPr lang="en-US" smtClean="0"/>
              <a:t>7</a:t>
            </a:fld>
            <a:endParaRPr lang="en-US"/>
          </a:p>
        </p:txBody>
      </p:sp>
    </p:spTree>
    <p:extLst>
      <p:ext uri="{BB962C8B-B14F-4D97-AF65-F5344CB8AC3E}">
        <p14:creationId xmlns:p14="http://schemas.microsoft.com/office/powerpoint/2010/main" val="3182555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These </a:t>
            </a:r>
            <a:r>
              <a:rPr lang="en-US" sz="1200" kern="1200" dirty="0">
                <a:solidFill>
                  <a:schemeClr val="tx1"/>
                </a:solidFill>
                <a:effectLst/>
                <a:latin typeface="+mn-lt"/>
                <a:ea typeface="+mn-ea"/>
                <a:cs typeface="+mn-cs"/>
              </a:rPr>
              <a:t>two problems represent </a:t>
            </a:r>
            <a:r>
              <a:rPr lang="en-US" sz="1200" b="1" kern="1200" dirty="0">
                <a:solidFill>
                  <a:schemeClr val="tx1"/>
                </a:solidFill>
                <a:effectLst/>
                <a:latin typeface="+mn-lt"/>
                <a:ea typeface="+mn-ea"/>
                <a:cs typeface="+mn-cs"/>
              </a:rPr>
              <a:t>the “bad news” </a:t>
            </a:r>
            <a:r>
              <a:rPr lang="en-US" sz="1200" kern="1200" dirty="0">
                <a:solidFill>
                  <a:schemeClr val="tx1"/>
                </a:solidFill>
                <a:effectLst/>
                <a:latin typeface="+mn-lt"/>
                <a:ea typeface="+mn-ea"/>
                <a:cs typeface="+mn-cs"/>
              </a:rPr>
              <a:t>in the Bible.  Regardless of what </a:t>
            </a:r>
            <a:r>
              <a:rPr lang="en-US" sz="1200" u="sng" kern="1200" dirty="0">
                <a:solidFill>
                  <a:schemeClr val="tx1"/>
                </a:solidFill>
                <a:effectLst/>
                <a:latin typeface="+mn-lt"/>
                <a:ea typeface="+mn-ea"/>
                <a:cs typeface="+mn-cs"/>
              </a:rPr>
              <a:t>people may want to believe</a:t>
            </a:r>
            <a:r>
              <a:rPr lang="en-US" sz="1200" kern="1200" dirty="0">
                <a:solidFill>
                  <a:schemeClr val="tx1"/>
                </a:solidFill>
                <a:effectLst/>
                <a:latin typeface="+mn-lt"/>
                <a:ea typeface="+mn-ea"/>
                <a:cs typeface="+mn-cs"/>
              </a:rPr>
              <a:t>, these </a:t>
            </a:r>
            <a:r>
              <a:rPr lang="en-US" sz="1200" i="1" kern="1200" dirty="0">
                <a:solidFill>
                  <a:schemeClr val="tx1"/>
                </a:solidFill>
                <a:effectLst/>
                <a:latin typeface="+mn-lt"/>
                <a:ea typeface="+mn-ea"/>
                <a:cs typeface="+mn-cs"/>
              </a:rPr>
              <a:t>problems will not go away </a:t>
            </a:r>
            <a:r>
              <a:rPr lang="en-US" sz="1200" kern="1200" dirty="0">
                <a:solidFill>
                  <a:schemeClr val="tx1"/>
                </a:solidFill>
                <a:effectLst/>
                <a:latin typeface="+mn-lt"/>
                <a:ea typeface="+mn-ea"/>
                <a:cs typeface="+mn-cs"/>
              </a:rPr>
              <a:t>if we ignore them and they </a:t>
            </a:r>
            <a:r>
              <a:rPr lang="en-US" sz="1200" i="1" kern="1200" dirty="0">
                <a:solidFill>
                  <a:schemeClr val="tx1"/>
                </a:solidFill>
                <a:effectLst/>
                <a:latin typeface="+mn-lt"/>
                <a:ea typeface="+mn-ea"/>
                <a:cs typeface="+mn-cs"/>
              </a:rPr>
              <a:t>cannot be overcome by human effort</a:t>
            </a:r>
            <a:r>
              <a:rPr lang="en-US" sz="1200" kern="1200" dirty="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b="1" kern="1200" dirty="0" smtClean="0">
                <a:solidFill>
                  <a:schemeClr val="tx1"/>
                </a:solidFill>
                <a:effectLst/>
                <a:latin typeface="+mn-lt"/>
                <a:ea typeface="+mn-ea"/>
                <a:cs typeface="+mn-cs"/>
              </a:rPr>
              <a:t>Our </a:t>
            </a:r>
            <a:r>
              <a:rPr lang="en-US" sz="1200" b="1" kern="1200" dirty="0">
                <a:solidFill>
                  <a:schemeClr val="tx1"/>
                </a:solidFill>
                <a:effectLst/>
                <a:latin typeface="+mn-lt"/>
                <a:ea typeface="+mn-ea"/>
                <a:cs typeface="+mn-cs"/>
              </a:rPr>
              <a:t>only hope</a:t>
            </a:r>
            <a:r>
              <a:rPr lang="en-US" sz="1200" kern="1200" dirty="0">
                <a:solidFill>
                  <a:schemeClr val="tx1"/>
                </a:solidFill>
                <a:effectLst/>
                <a:latin typeface="+mn-lt"/>
                <a:ea typeface="+mn-ea"/>
                <a:cs typeface="+mn-cs"/>
              </a:rPr>
              <a:t> is this: </a:t>
            </a:r>
            <a:r>
              <a:rPr lang="en-US" sz="1200" b="1" kern="1200" dirty="0">
                <a:solidFill>
                  <a:schemeClr val="tx1"/>
                </a:solidFill>
                <a:effectLst/>
                <a:latin typeface="+mn-lt"/>
                <a:ea typeface="+mn-ea"/>
                <a:cs typeface="+mn-cs"/>
              </a:rPr>
              <a:t>God must do something </a:t>
            </a:r>
            <a:r>
              <a:rPr lang="en-US" sz="1200" kern="1200" dirty="0">
                <a:solidFill>
                  <a:schemeClr val="tx1"/>
                </a:solidFill>
                <a:effectLst/>
                <a:latin typeface="+mn-lt"/>
                <a:ea typeface="+mn-ea"/>
                <a:cs typeface="+mn-cs"/>
              </a:rPr>
              <a:t>to save us, something amazing and powerful.  And in our brief study of the Old Testament, we have seen some clues that point us toward God’s ultimate solution for these terrible problems.</a:t>
            </a:r>
            <a:endParaRPr lang="en-US" dirty="0"/>
          </a:p>
        </p:txBody>
      </p:sp>
      <p:sp>
        <p:nvSpPr>
          <p:cNvPr id="4" name="Slide Number Placeholder 3"/>
          <p:cNvSpPr>
            <a:spLocks noGrp="1"/>
          </p:cNvSpPr>
          <p:nvPr>
            <p:ph type="sldNum" sz="quarter" idx="10"/>
          </p:nvPr>
        </p:nvSpPr>
        <p:spPr/>
        <p:txBody>
          <a:bodyPr/>
          <a:lstStyle/>
          <a:p>
            <a:fld id="{F58289D4-5441-47D9-9428-9F83A65006ED}" type="slidenum">
              <a:rPr lang="en-US" smtClean="0"/>
              <a:t>8</a:t>
            </a:fld>
            <a:endParaRPr lang="en-US"/>
          </a:p>
        </p:txBody>
      </p:sp>
    </p:spTree>
    <p:extLst>
      <p:ext uri="{BB962C8B-B14F-4D97-AF65-F5344CB8AC3E}">
        <p14:creationId xmlns:p14="http://schemas.microsoft.com/office/powerpoint/2010/main" val="8272314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So that is what God</a:t>
            </a:r>
            <a:r>
              <a:rPr lang="en-US" sz="1200" kern="1200" baseline="0" dirty="0" smtClean="0">
                <a:solidFill>
                  <a:schemeClr val="tx1"/>
                </a:solidFill>
                <a:effectLst/>
                <a:latin typeface="+mn-lt"/>
                <a:ea typeface="+mn-ea"/>
                <a:cs typeface="+mn-cs"/>
              </a:rPr>
              <a:t> did.  Almost 700 years before Jesus came, God spoke about a </a:t>
            </a:r>
            <a:r>
              <a:rPr lang="en-US" sz="1200" b="1" kern="1200" baseline="0" dirty="0" smtClean="0">
                <a:solidFill>
                  <a:schemeClr val="tx1"/>
                </a:solidFill>
                <a:effectLst/>
                <a:latin typeface="+mn-lt"/>
                <a:ea typeface="+mn-ea"/>
                <a:cs typeface="+mn-cs"/>
              </a:rPr>
              <a:t>very special birth </a:t>
            </a:r>
            <a:r>
              <a:rPr lang="en-US" sz="1200" kern="1200" baseline="0" dirty="0" smtClean="0">
                <a:solidFill>
                  <a:schemeClr val="tx1"/>
                </a:solidFill>
                <a:effectLst/>
                <a:latin typeface="+mn-lt"/>
                <a:ea typeface="+mn-ea"/>
                <a:cs typeface="+mn-cs"/>
              </a:rPr>
              <a:t>that would take place in </a:t>
            </a:r>
            <a:r>
              <a:rPr lang="en-US" sz="1200" b="1" kern="1200" baseline="0" dirty="0" smtClean="0">
                <a:solidFill>
                  <a:schemeClr val="tx1"/>
                </a:solidFill>
                <a:effectLst/>
                <a:latin typeface="+mn-lt"/>
                <a:ea typeface="+mn-ea"/>
                <a:cs typeface="+mn-cs"/>
              </a:rPr>
              <a:t>Isaiah 9:6</a:t>
            </a:r>
            <a:r>
              <a:rPr lang="en-US" sz="1200" kern="1200" baseline="0" dirty="0" smtClean="0">
                <a:solidFill>
                  <a:schemeClr val="tx1"/>
                </a:solidFill>
                <a:effectLst/>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F7907D37-49CC-41FE-B4AF-E4F3409BD041}" type="slidenum">
              <a:rPr lang="en-US" smtClean="0"/>
              <a:t>9</a:t>
            </a:fld>
            <a:endParaRPr lang="en-US"/>
          </a:p>
        </p:txBody>
      </p:sp>
    </p:spTree>
    <p:extLst>
      <p:ext uri="{BB962C8B-B14F-4D97-AF65-F5344CB8AC3E}">
        <p14:creationId xmlns:p14="http://schemas.microsoft.com/office/powerpoint/2010/main" val="142167523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pPr hangingPunct="0"/>
            <a:r>
              <a:rPr lang="en-US" sz="1200" kern="1200" dirty="0" smtClean="0">
                <a:solidFill>
                  <a:schemeClr val="tx1"/>
                </a:solidFill>
                <a:effectLst/>
                <a:latin typeface="+mn-lt"/>
                <a:ea typeface="+mn-ea"/>
                <a:cs typeface="+mn-cs"/>
              </a:rPr>
              <a:t>This word</a:t>
            </a:r>
            <a:r>
              <a:rPr lang="en-US" sz="1200" kern="1200" baseline="0" dirty="0" smtClean="0">
                <a:solidFill>
                  <a:schemeClr val="tx1"/>
                </a:solidFill>
                <a:effectLst/>
                <a:latin typeface="+mn-lt"/>
                <a:ea typeface="+mn-ea"/>
                <a:cs typeface="+mn-cs"/>
              </a:rPr>
              <a:t> – “Immanuel” – it shows that God Himself would enter this created world.</a:t>
            </a:r>
            <a:r>
              <a:rPr lang="en-US" sz="1200" kern="1200" dirty="0" smtClean="0">
                <a:solidFill>
                  <a:schemeClr val="tx1"/>
                </a:solidFill>
                <a:effectLst/>
                <a:latin typeface="+mn-lt"/>
                <a:ea typeface="+mn-ea"/>
                <a:cs typeface="+mn-cs"/>
              </a:rPr>
              <a:t>  It speaks to </a:t>
            </a:r>
            <a:r>
              <a:rPr lang="en-US" sz="1200" kern="1200" dirty="0">
                <a:solidFill>
                  <a:schemeClr val="tx1"/>
                </a:solidFill>
                <a:effectLst/>
                <a:latin typeface="+mn-lt"/>
                <a:ea typeface="+mn-ea"/>
                <a:cs typeface="+mn-cs"/>
              </a:rPr>
              <a:t>the amazing reality that the all-powerful God of the entire universe would humble Himself and enter the limited body of a human being.  The story of the Bible is radically different than any other religion – the Creator became one of His own creatures.  </a:t>
            </a:r>
          </a:p>
        </p:txBody>
      </p:sp>
      <p:sp>
        <p:nvSpPr>
          <p:cNvPr id="4" name="Slide Number Placeholder 3"/>
          <p:cNvSpPr>
            <a:spLocks noGrp="1"/>
          </p:cNvSpPr>
          <p:nvPr>
            <p:ph type="sldNum" sz="quarter" idx="10"/>
          </p:nvPr>
        </p:nvSpPr>
        <p:spPr/>
        <p:txBody>
          <a:bodyPr/>
          <a:lstStyle/>
          <a:p>
            <a:fld id="{F7907D37-49CC-41FE-B4AF-E4F3409BD041}" type="slidenum">
              <a:rPr lang="en-US" smtClean="0"/>
              <a:t>10</a:t>
            </a:fld>
            <a:endParaRPr lang="en-US"/>
          </a:p>
        </p:txBody>
      </p:sp>
    </p:spTree>
    <p:extLst>
      <p:ext uri="{BB962C8B-B14F-4D97-AF65-F5344CB8AC3E}">
        <p14:creationId xmlns:p14="http://schemas.microsoft.com/office/powerpoint/2010/main" val="2666631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219951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5445469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05472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52926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1/20/2025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502312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0605DCD-45B6-4EEB-AEC9-E8416ED78990}"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7526819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0605DCD-45B6-4EEB-AEC9-E8416ED78990}" type="datetimeFigureOut">
              <a:rPr lang="en-US" smtClean="0"/>
              <a:t>1/20/2025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530220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0605DCD-45B6-4EEB-AEC9-E8416ED78990}" type="datetimeFigureOut">
              <a:rPr lang="en-US" smtClean="0"/>
              <a:t>1/20/2025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268688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1/20/2025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26818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005183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661762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1/20/2025</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11543626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38602" y="0"/>
            <a:ext cx="4114799" cy="914400"/>
          </a:xfrm>
        </p:spPr>
        <p:txBody>
          <a:bodyPr>
            <a:normAutofit/>
          </a:bodyPr>
          <a:lstStyle/>
          <a:p>
            <a:r>
              <a:rPr lang="en-US" b="1" u="sng" dirty="0" smtClean="0"/>
              <a:t>Study Plan</a:t>
            </a:r>
            <a:endParaRPr lang="en-US" b="1" u="sng" dirty="0"/>
          </a:p>
        </p:txBody>
      </p:sp>
      <p:graphicFrame>
        <p:nvGraphicFramePr>
          <p:cNvPr id="4" name="Table 3"/>
          <p:cNvGraphicFramePr>
            <a:graphicFrameLocks noGrp="1"/>
          </p:cNvGraphicFramePr>
          <p:nvPr>
            <p:extLst>
              <p:ext uri="{D42A27DB-BD31-4B8C-83A1-F6EECF244321}">
                <p14:modId xmlns:p14="http://schemas.microsoft.com/office/powerpoint/2010/main" val="689341728"/>
              </p:ext>
            </p:extLst>
          </p:nvPr>
        </p:nvGraphicFramePr>
        <p:xfrm>
          <a:off x="2057400" y="1066803"/>
          <a:ext cx="8077200" cy="5562594"/>
        </p:xfrm>
        <a:graphic>
          <a:graphicData uri="http://schemas.openxmlformats.org/drawingml/2006/table">
            <a:tbl>
              <a:tblPr>
                <a:tableStyleId>{5C22544A-7EE6-4342-B048-85BDC9FD1C3A}</a:tableStyleId>
              </a:tblPr>
              <a:tblGrid>
                <a:gridCol w="779379">
                  <a:extLst>
                    <a:ext uri="{9D8B030D-6E8A-4147-A177-3AD203B41FA5}">
                      <a16:colId xmlns:a16="http://schemas.microsoft.com/office/drawing/2014/main" val="4276267410"/>
                    </a:ext>
                  </a:extLst>
                </a:gridCol>
                <a:gridCol w="7297821">
                  <a:extLst>
                    <a:ext uri="{9D8B030D-6E8A-4147-A177-3AD203B41FA5}">
                      <a16:colId xmlns:a16="http://schemas.microsoft.com/office/drawing/2014/main" val="705913195"/>
                    </a:ext>
                  </a:extLst>
                </a:gridCol>
              </a:tblGrid>
              <a:tr h="618066">
                <a:tc>
                  <a:txBody>
                    <a:bodyPr/>
                    <a:lstStyle/>
                    <a:p>
                      <a:pPr algn="ctr" fontAlgn="b"/>
                      <a:endParaRPr lang="en-US" sz="2600" b="1" i="0" u="sng"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b="1" u="sng" strike="noStrike" dirty="0">
                          <a:effectLst/>
                        </a:rPr>
                        <a:t>Topic</a:t>
                      </a:r>
                      <a:endParaRPr lang="en-US" sz="2600" b="1" i="0" u="sng"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03583210"/>
                  </a:ext>
                </a:extLst>
              </a:tr>
              <a:tr h="618066">
                <a:tc>
                  <a:txBody>
                    <a:bodyPr/>
                    <a:lstStyle/>
                    <a:p>
                      <a:pPr algn="ctr" fontAlgn="b"/>
                      <a:endParaRPr lang="en-US" sz="2600" b="0" i="0" u="none" strike="noStrike" dirty="0" smtClean="0">
                        <a:solidFill>
                          <a:schemeClr val="dk1"/>
                        </a:solidFill>
                        <a:effectLst/>
                        <a:latin typeface="+mn-lt"/>
                      </a:endParaRPr>
                    </a:p>
                  </a:txBody>
                  <a:tcPr marL="9525" marR="9525" marT="9525" marB="0" anchor="ctr"/>
                </a:tc>
                <a:tc>
                  <a:txBody>
                    <a:bodyPr/>
                    <a:lstStyle/>
                    <a:p>
                      <a:pPr algn="l" fontAlgn="b"/>
                      <a:r>
                        <a:rPr lang="en-US" sz="2600" u="none" strike="noStrike" baseline="0" dirty="0">
                          <a:effectLst/>
                        </a:rPr>
                        <a:t>Is the Bible Trustworthy?</a:t>
                      </a:r>
                      <a:endParaRPr lang="en-US" sz="2600" b="0" i="0" u="none" strike="noStrike" baseline="0"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82797491"/>
                  </a:ext>
                </a:extLst>
              </a:tr>
              <a:tr h="618066">
                <a:tc>
                  <a:txBody>
                    <a:bodyPr/>
                    <a:lstStyle/>
                    <a:p>
                      <a:pPr algn="ctr" fontAlgn="b"/>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baseline="0" dirty="0">
                          <a:effectLst/>
                        </a:rPr>
                        <a:t>Did God </a:t>
                      </a:r>
                      <a:r>
                        <a:rPr lang="en-US" sz="2600" i="1" u="none" strike="noStrike" baseline="0" dirty="0">
                          <a:effectLst/>
                        </a:rPr>
                        <a:t>R</a:t>
                      </a:r>
                      <a:r>
                        <a:rPr lang="en-US" sz="2600" i="1" u="none" strike="noStrike" baseline="0" dirty="0" smtClean="0">
                          <a:effectLst/>
                        </a:rPr>
                        <a:t>eally</a:t>
                      </a:r>
                      <a:r>
                        <a:rPr lang="en-US" sz="2600" u="none" strike="noStrike" baseline="0" dirty="0" smtClean="0">
                          <a:effectLst/>
                        </a:rPr>
                        <a:t> </a:t>
                      </a:r>
                      <a:r>
                        <a:rPr lang="en-US" sz="2600" u="none" strike="noStrike" baseline="0" dirty="0">
                          <a:effectLst/>
                        </a:rPr>
                        <a:t>Create the World?</a:t>
                      </a:r>
                      <a:endParaRPr lang="en-US" sz="2600" b="0" i="0" u="none" strike="noStrike" baseline="0"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376150526"/>
                  </a:ext>
                </a:extLst>
              </a:tr>
              <a:tr h="618066">
                <a:tc>
                  <a:txBody>
                    <a:bodyPr/>
                    <a:lstStyle/>
                    <a:p>
                      <a:pPr algn="ctr" fontAlgn="b"/>
                      <a:endParaRPr lang="en-US" sz="2600" b="0" i="0" u="none" strike="noStrike" dirty="0" smtClean="0">
                        <a:solidFill>
                          <a:schemeClr val="dk1"/>
                        </a:solidFill>
                        <a:effectLst/>
                        <a:latin typeface="+mn-lt"/>
                      </a:endParaRPr>
                    </a:p>
                  </a:txBody>
                  <a:tcPr marL="9525" marR="9525" marT="9525" marB="0" anchor="ctr"/>
                </a:tc>
                <a:tc>
                  <a:txBody>
                    <a:bodyPr/>
                    <a:lstStyle/>
                    <a:p>
                      <a:pPr algn="l" fontAlgn="b"/>
                      <a:r>
                        <a:rPr lang="en-US" sz="2600" u="none" strike="noStrike" baseline="0" dirty="0">
                          <a:effectLst/>
                        </a:rPr>
                        <a:t>If God is </a:t>
                      </a:r>
                      <a:r>
                        <a:rPr lang="en-US" sz="2600" u="none" strike="noStrike" baseline="0" dirty="0" smtClean="0">
                          <a:effectLst/>
                        </a:rPr>
                        <a:t>Good</a:t>
                      </a:r>
                      <a:r>
                        <a:rPr lang="en-US" sz="2600" u="none" strike="noStrike" baseline="0" dirty="0">
                          <a:effectLst/>
                        </a:rPr>
                        <a:t>, why does </a:t>
                      </a:r>
                      <a:r>
                        <a:rPr lang="en-US" sz="2600" u="none" strike="noStrike" baseline="0" dirty="0" smtClean="0">
                          <a:effectLst/>
                        </a:rPr>
                        <a:t>Suffering </a:t>
                      </a:r>
                      <a:r>
                        <a:rPr lang="en-US" sz="2600" u="none" strike="noStrike" baseline="0" dirty="0">
                          <a:effectLst/>
                        </a:rPr>
                        <a:t>E</a:t>
                      </a:r>
                      <a:r>
                        <a:rPr lang="en-US" sz="2600" u="none" strike="noStrike" baseline="0" dirty="0" smtClean="0">
                          <a:effectLst/>
                        </a:rPr>
                        <a:t>xist?</a:t>
                      </a:r>
                    </a:p>
                  </a:txBody>
                  <a:tcPr marL="9525" marR="9525" marT="9525" marB="0" anchor="ctr"/>
                </a:tc>
                <a:extLst>
                  <a:ext uri="{0D108BD9-81ED-4DB2-BD59-A6C34878D82A}">
                    <a16:rowId xmlns:a16="http://schemas.microsoft.com/office/drawing/2014/main" val="3050291203"/>
                  </a:ext>
                </a:extLst>
              </a:tr>
              <a:tr h="618066">
                <a:tc>
                  <a:txBody>
                    <a:bodyPr/>
                    <a:lstStyle/>
                    <a:p>
                      <a:pPr algn="ctr" fontAlgn="b"/>
                      <a:endParaRPr lang="en-US" sz="2600" b="0" i="0" u="none" strike="noStrike" dirty="0" smtClean="0">
                        <a:solidFill>
                          <a:schemeClr val="dk1"/>
                        </a:solidFill>
                        <a:effectLst/>
                        <a:latin typeface="+mn-lt"/>
                      </a:endParaRPr>
                    </a:p>
                  </a:txBody>
                  <a:tcPr marL="9525" marR="9525" marT="9525" marB="0" anchor="ctr"/>
                </a:tc>
                <a:tc>
                  <a:txBody>
                    <a:bodyPr/>
                    <a:lstStyle/>
                    <a:p>
                      <a:pPr algn="l" fontAlgn="b"/>
                      <a:r>
                        <a:rPr lang="en-US" sz="2600" u="none" strike="noStrike" baseline="0" dirty="0" smtClean="0">
                          <a:effectLst/>
                        </a:rPr>
                        <a:t>Why is Evil so Widespread and Powerful?</a:t>
                      </a:r>
                    </a:p>
                  </a:txBody>
                  <a:tcPr marL="9525" marR="9525" marT="9525" marB="0" anchor="ctr"/>
                </a:tc>
                <a:extLst>
                  <a:ext uri="{0D108BD9-81ED-4DB2-BD59-A6C34878D82A}">
                    <a16:rowId xmlns:a16="http://schemas.microsoft.com/office/drawing/2014/main" val="3847849517"/>
                  </a:ext>
                </a:extLst>
              </a:tr>
              <a:tr h="618066">
                <a:tc>
                  <a:txBody>
                    <a:bodyPr/>
                    <a:lstStyle/>
                    <a:p>
                      <a:pPr algn="ctr" fontAlgn="b"/>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baseline="0" dirty="0">
                          <a:effectLst/>
                        </a:rPr>
                        <a:t>What is the </a:t>
                      </a:r>
                      <a:r>
                        <a:rPr lang="en-US" sz="2600" u="none" strike="noStrike" baseline="0" dirty="0" smtClean="0">
                          <a:effectLst/>
                        </a:rPr>
                        <a:t>Purpose </a:t>
                      </a:r>
                      <a:r>
                        <a:rPr lang="en-US" sz="2600" u="none" strike="noStrike" baseline="0" dirty="0">
                          <a:effectLst/>
                        </a:rPr>
                        <a:t>of the Ten Commandments?</a:t>
                      </a:r>
                      <a:endParaRPr lang="en-US" sz="2600" b="0" i="0" u="none" strike="noStrike" baseline="0"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033767689"/>
                  </a:ext>
                </a:extLst>
              </a:tr>
              <a:tr h="618066">
                <a:tc>
                  <a:txBody>
                    <a:bodyPr/>
                    <a:lstStyle/>
                    <a:p>
                      <a:pPr algn="ctr" fontAlgn="b"/>
                      <a:r>
                        <a:rPr lang="en-US" sz="2600" b="0" i="0" u="none" strike="noStrike" dirty="0" smtClean="0">
                          <a:solidFill>
                            <a:srgbClr val="000000"/>
                          </a:solidFill>
                          <a:effectLst/>
                          <a:latin typeface="Calibri" panose="020F0502020204030204" pitchFamily="34" charset="0"/>
                        </a:rPr>
                        <a:t>6</a:t>
                      </a:r>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dirty="0">
                          <a:effectLst/>
                        </a:rPr>
                        <a:t>Why did Jesus </a:t>
                      </a:r>
                      <a:r>
                        <a:rPr lang="en-US" sz="2600" u="none" strike="noStrike" dirty="0" smtClean="0">
                          <a:effectLst/>
                        </a:rPr>
                        <a:t>Perform Miracles</a:t>
                      </a:r>
                      <a:r>
                        <a:rPr lang="en-US" sz="2600" u="none" strike="noStrike" dirty="0">
                          <a:effectLst/>
                        </a:rPr>
                        <a:t>?</a:t>
                      </a:r>
                      <a:endParaRPr lang="en-US" sz="2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15069737"/>
                  </a:ext>
                </a:extLst>
              </a:tr>
              <a:tr h="618066">
                <a:tc>
                  <a:txBody>
                    <a:bodyPr/>
                    <a:lstStyle/>
                    <a:p>
                      <a:pPr algn="ctr" fontAlgn="b"/>
                      <a:r>
                        <a:rPr lang="en-US" sz="2600" b="0" i="0" u="none" strike="noStrike" dirty="0" smtClean="0">
                          <a:solidFill>
                            <a:srgbClr val="000000"/>
                          </a:solidFill>
                          <a:effectLst/>
                          <a:latin typeface="Calibri" panose="020F0502020204030204" pitchFamily="34" charset="0"/>
                        </a:rPr>
                        <a:t>7</a:t>
                      </a:r>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dirty="0">
                          <a:effectLst/>
                        </a:rPr>
                        <a:t>What did Jesus R</a:t>
                      </a:r>
                      <a:r>
                        <a:rPr lang="en-US" sz="2600" u="none" strike="noStrike" dirty="0" smtClean="0">
                          <a:effectLst/>
                        </a:rPr>
                        <a:t>eally Say</a:t>
                      </a:r>
                      <a:r>
                        <a:rPr lang="en-US" sz="2600" u="none" strike="noStrike" dirty="0">
                          <a:effectLst/>
                        </a:rPr>
                        <a:t>?</a:t>
                      </a:r>
                      <a:endParaRPr lang="en-US" sz="2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011528688"/>
                  </a:ext>
                </a:extLst>
              </a:tr>
              <a:tr h="618066">
                <a:tc>
                  <a:txBody>
                    <a:bodyPr/>
                    <a:lstStyle/>
                    <a:p>
                      <a:pPr algn="ctr" fontAlgn="b"/>
                      <a:r>
                        <a:rPr lang="en-US" sz="2600" b="0" i="0" u="none" strike="noStrike" dirty="0" smtClean="0">
                          <a:solidFill>
                            <a:srgbClr val="000000"/>
                          </a:solidFill>
                          <a:effectLst/>
                          <a:latin typeface="Calibri" panose="020F0502020204030204" pitchFamily="34" charset="0"/>
                        </a:rPr>
                        <a:t>8</a:t>
                      </a:r>
                      <a:endParaRPr lang="en-US" sz="2600" b="0" i="0" u="none" strike="noStrike" dirty="0">
                        <a:solidFill>
                          <a:srgbClr val="000000"/>
                        </a:solidFill>
                        <a:effectLst/>
                        <a:latin typeface="Calibri" panose="020F0502020204030204" pitchFamily="34" charset="0"/>
                      </a:endParaRPr>
                    </a:p>
                  </a:txBody>
                  <a:tcPr marL="9525" marR="9525" marT="9525" marB="0" anchor="ctr"/>
                </a:tc>
                <a:tc>
                  <a:txBody>
                    <a:bodyPr/>
                    <a:lstStyle/>
                    <a:p>
                      <a:pPr algn="l" fontAlgn="b"/>
                      <a:r>
                        <a:rPr lang="en-US" sz="2600" u="none" strike="noStrike" dirty="0">
                          <a:effectLst/>
                        </a:rPr>
                        <a:t>Is </a:t>
                      </a:r>
                      <a:r>
                        <a:rPr lang="en-US" sz="2600" u="none" strike="noStrike" dirty="0" smtClean="0">
                          <a:effectLst/>
                        </a:rPr>
                        <a:t>Death </a:t>
                      </a:r>
                      <a:r>
                        <a:rPr lang="en-US" sz="2600" u="none" strike="noStrike" dirty="0">
                          <a:effectLst/>
                        </a:rPr>
                        <a:t>the </a:t>
                      </a:r>
                      <a:r>
                        <a:rPr lang="en-US" sz="2600" u="none" strike="noStrike" dirty="0" smtClean="0">
                          <a:effectLst/>
                        </a:rPr>
                        <a:t>End </a:t>
                      </a:r>
                      <a:r>
                        <a:rPr lang="en-US" sz="2600" u="none" strike="noStrike" dirty="0">
                          <a:effectLst/>
                        </a:rPr>
                        <a:t>(or the </a:t>
                      </a:r>
                      <a:r>
                        <a:rPr lang="en-US" sz="2600" u="none" strike="noStrike" dirty="0" smtClean="0">
                          <a:effectLst/>
                        </a:rPr>
                        <a:t>Beginning</a:t>
                      </a:r>
                      <a:r>
                        <a:rPr lang="en-US" sz="2600" u="none" strike="noStrike" dirty="0">
                          <a:effectLst/>
                        </a:rPr>
                        <a:t>)?</a:t>
                      </a:r>
                      <a:endParaRPr lang="en-US" sz="26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45562894"/>
                  </a:ext>
                </a:extLst>
              </a:tr>
            </a:tbl>
          </a:graphicData>
        </a:graphic>
      </p:graphicFrame>
      <p:grpSp>
        <p:nvGrpSpPr>
          <p:cNvPr id="5" name="Group 4"/>
          <p:cNvGrpSpPr/>
          <p:nvPr/>
        </p:nvGrpSpPr>
        <p:grpSpPr>
          <a:xfrm>
            <a:off x="2362200" y="2468300"/>
            <a:ext cx="228600" cy="304800"/>
            <a:chOff x="762000" y="2362200"/>
            <a:chExt cx="304800" cy="457200"/>
          </a:xfrm>
        </p:grpSpPr>
        <p:cxnSp>
          <p:nvCxnSpPr>
            <p:cNvPr id="9" name="Straight Connector 8"/>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6" name="Group 5"/>
          <p:cNvGrpSpPr/>
          <p:nvPr/>
        </p:nvGrpSpPr>
        <p:grpSpPr>
          <a:xfrm>
            <a:off x="2362200" y="1905000"/>
            <a:ext cx="228600" cy="304800"/>
            <a:chOff x="762000" y="2362200"/>
            <a:chExt cx="304800" cy="457200"/>
          </a:xfrm>
        </p:grpSpPr>
        <p:cxnSp>
          <p:nvCxnSpPr>
            <p:cNvPr id="7" name="Straight Connector 6"/>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1" name="Group 10"/>
          <p:cNvGrpSpPr/>
          <p:nvPr/>
        </p:nvGrpSpPr>
        <p:grpSpPr>
          <a:xfrm>
            <a:off x="2362200" y="3598402"/>
            <a:ext cx="228600" cy="304800"/>
            <a:chOff x="762000" y="2362200"/>
            <a:chExt cx="304800" cy="457200"/>
          </a:xfrm>
        </p:grpSpPr>
        <p:cxnSp>
          <p:nvCxnSpPr>
            <p:cNvPr id="15" name="Straight Connector 14"/>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2" name="Group 11"/>
          <p:cNvGrpSpPr/>
          <p:nvPr/>
        </p:nvGrpSpPr>
        <p:grpSpPr>
          <a:xfrm>
            <a:off x="2362200" y="3035102"/>
            <a:ext cx="228600" cy="304800"/>
            <a:chOff x="762000" y="2362200"/>
            <a:chExt cx="304800" cy="457200"/>
          </a:xfrm>
        </p:grpSpPr>
        <p:cxnSp>
          <p:nvCxnSpPr>
            <p:cNvPr id="13" name="Straight Connector 12"/>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p:nvGrpSpPr>
        <p:grpSpPr>
          <a:xfrm>
            <a:off x="2349305" y="4268949"/>
            <a:ext cx="228600" cy="304800"/>
            <a:chOff x="762000" y="2362200"/>
            <a:chExt cx="304800" cy="457200"/>
          </a:xfrm>
        </p:grpSpPr>
        <p:cxnSp>
          <p:nvCxnSpPr>
            <p:cNvPr id="19" name="Straight Connector 18"/>
            <p:cNvCxnSpPr/>
            <p:nvPr/>
          </p:nvCxnSpPr>
          <p:spPr>
            <a:xfrm>
              <a:off x="762000" y="2667000"/>
              <a:ext cx="152400" cy="1524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914400" y="2362200"/>
              <a:ext cx="152400" cy="45720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3473946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685800"/>
          </a:xfrm>
        </p:spPr>
        <p:txBody>
          <a:bodyPr>
            <a:noAutofit/>
          </a:bodyPr>
          <a:lstStyle/>
          <a:p>
            <a:r>
              <a:rPr lang="en-US" sz="4000" b="1" u="sng" dirty="0"/>
              <a:t>Christmas : God Almighty becomes a man</a:t>
            </a:r>
          </a:p>
        </p:txBody>
      </p:sp>
      <p:sp>
        <p:nvSpPr>
          <p:cNvPr id="4" name="Content Placeholder 3"/>
          <p:cNvSpPr>
            <a:spLocks noGrp="1"/>
          </p:cNvSpPr>
          <p:nvPr>
            <p:ph idx="1"/>
          </p:nvPr>
        </p:nvSpPr>
        <p:spPr>
          <a:xfrm>
            <a:off x="1752600" y="914400"/>
            <a:ext cx="8458200" cy="5410200"/>
          </a:xfrm>
        </p:spPr>
        <p:txBody>
          <a:bodyPr>
            <a:normAutofit/>
          </a:bodyPr>
          <a:lstStyle/>
          <a:p>
            <a:pPr>
              <a:spcAft>
                <a:spcPts val="1200"/>
              </a:spcAft>
            </a:pPr>
            <a:r>
              <a:rPr lang="en-US" b="1" dirty="0"/>
              <a:t>Isaiah 7:14 </a:t>
            </a:r>
            <a:r>
              <a:rPr lang="en-US" dirty="0"/>
              <a:t> – a sign : the virgin has a baby –&gt; Immanuel = “God with us”</a:t>
            </a:r>
          </a:p>
          <a:p>
            <a:pPr marL="0" indent="0">
              <a:spcAft>
                <a:spcPts val="1200"/>
              </a:spcAft>
              <a:buNone/>
            </a:pPr>
            <a:r>
              <a:rPr lang="en-US" dirty="0"/>
              <a:t>“For to us a child is born, to us a son is given, and the government will be on His shoulders. And He will be called Wonderful Counselor, Mighty God, Everlasting Father, Prince of Peace.”  </a:t>
            </a:r>
            <a:r>
              <a:rPr lang="en-US" b="1" dirty="0"/>
              <a:t>Isaiah 9:6</a:t>
            </a:r>
          </a:p>
        </p:txBody>
      </p:sp>
    </p:spTree>
    <p:extLst>
      <p:ext uri="{BB962C8B-B14F-4D97-AF65-F5344CB8AC3E}">
        <p14:creationId xmlns:p14="http://schemas.microsoft.com/office/powerpoint/2010/main" val="2085899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685800"/>
          </a:xfrm>
        </p:spPr>
        <p:txBody>
          <a:bodyPr>
            <a:noAutofit/>
          </a:bodyPr>
          <a:lstStyle/>
          <a:p>
            <a:r>
              <a:rPr lang="en-US" sz="4000" b="1" u="sng" dirty="0"/>
              <a:t>Christmas : God Almighty becomes a man</a:t>
            </a:r>
          </a:p>
        </p:txBody>
      </p:sp>
      <p:sp>
        <p:nvSpPr>
          <p:cNvPr id="4" name="Content Placeholder 3"/>
          <p:cNvSpPr>
            <a:spLocks noGrp="1"/>
          </p:cNvSpPr>
          <p:nvPr>
            <p:ph idx="1"/>
          </p:nvPr>
        </p:nvSpPr>
        <p:spPr>
          <a:xfrm>
            <a:off x="1752600" y="914400"/>
            <a:ext cx="8458200" cy="5410200"/>
          </a:xfrm>
        </p:spPr>
        <p:txBody>
          <a:bodyPr>
            <a:normAutofit lnSpcReduction="10000"/>
          </a:bodyPr>
          <a:lstStyle/>
          <a:p>
            <a:pPr>
              <a:spcAft>
                <a:spcPts val="1200"/>
              </a:spcAft>
            </a:pPr>
            <a:r>
              <a:rPr lang="en-US" b="1" dirty="0"/>
              <a:t>Isaiah 7:14 </a:t>
            </a:r>
            <a:r>
              <a:rPr lang="en-US" dirty="0"/>
              <a:t> – a sign : the virgin has a baby –&gt; Immanuel = “God with us”</a:t>
            </a:r>
          </a:p>
          <a:p>
            <a:pPr>
              <a:spcAft>
                <a:spcPts val="1200"/>
              </a:spcAft>
            </a:pPr>
            <a:r>
              <a:rPr lang="en-US" b="1" dirty="0"/>
              <a:t>Isaiah 9:6 </a:t>
            </a:r>
            <a:r>
              <a:rPr lang="en-US" dirty="0"/>
              <a:t>– a child is born, a son is given</a:t>
            </a:r>
          </a:p>
          <a:p>
            <a:pPr marL="0" indent="0">
              <a:spcAft>
                <a:spcPts val="1200"/>
              </a:spcAft>
              <a:buNone/>
            </a:pPr>
            <a:r>
              <a:rPr lang="en-US" dirty="0"/>
              <a:t>“She will give birth to a son, and you are to give him the name Jesus, because he will save his people from their sins.” All this took place to fulfill what the Lord had said through the prophet: “The virgin will conceive and give birth to a son, and they will call Him Immanuel” (which means “God with us”).  Matthew 1:21-23</a:t>
            </a:r>
          </a:p>
        </p:txBody>
      </p:sp>
    </p:spTree>
    <p:extLst>
      <p:ext uri="{BB962C8B-B14F-4D97-AF65-F5344CB8AC3E}">
        <p14:creationId xmlns:p14="http://schemas.microsoft.com/office/powerpoint/2010/main" val="4266115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left)">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685800"/>
          </a:xfrm>
        </p:spPr>
        <p:txBody>
          <a:bodyPr>
            <a:noAutofit/>
          </a:bodyPr>
          <a:lstStyle/>
          <a:p>
            <a:r>
              <a:rPr lang="en-US" sz="4000" b="1" u="sng" dirty="0"/>
              <a:t>Christmas : God Almighty becomes a man</a:t>
            </a:r>
          </a:p>
        </p:txBody>
      </p:sp>
      <p:sp>
        <p:nvSpPr>
          <p:cNvPr id="4" name="Content Placeholder 3"/>
          <p:cNvSpPr>
            <a:spLocks noGrp="1"/>
          </p:cNvSpPr>
          <p:nvPr>
            <p:ph idx="1"/>
          </p:nvPr>
        </p:nvSpPr>
        <p:spPr>
          <a:xfrm>
            <a:off x="1752600" y="914400"/>
            <a:ext cx="8458200" cy="5410200"/>
          </a:xfrm>
        </p:spPr>
        <p:txBody>
          <a:bodyPr>
            <a:normAutofit lnSpcReduction="10000"/>
          </a:bodyPr>
          <a:lstStyle/>
          <a:p>
            <a:pPr>
              <a:spcAft>
                <a:spcPts val="1200"/>
              </a:spcAft>
            </a:pPr>
            <a:r>
              <a:rPr lang="en-US" b="1" dirty="0"/>
              <a:t>Isaiah 7:14 </a:t>
            </a:r>
            <a:r>
              <a:rPr lang="en-US" dirty="0"/>
              <a:t> – a sign : the virgin has a baby –&gt; Immanuel = “God with us”</a:t>
            </a:r>
          </a:p>
          <a:p>
            <a:pPr>
              <a:spcAft>
                <a:spcPts val="1200"/>
              </a:spcAft>
            </a:pPr>
            <a:r>
              <a:rPr lang="en-US" b="1" dirty="0"/>
              <a:t>Isaiah 9:6 </a:t>
            </a:r>
            <a:r>
              <a:rPr lang="en-US" dirty="0"/>
              <a:t>– a child is born, a son is given</a:t>
            </a:r>
          </a:p>
          <a:p>
            <a:pPr>
              <a:spcAft>
                <a:spcPts val="1200"/>
              </a:spcAft>
            </a:pPr>
            <a:r>
              <a:rPr lang="en-US" b="1" dirty="0"/>
              <a:t>Matthew 1:21-23 </a:t>
            </a:r>
            <a:r>
              <a:rPr lang="en-US" dirty="0"/>
              <a:t> –&gt; Jesus = “Savior”</a:t>
            </a:r>
          </a:p>
          <a:p>
            <a:pPr>
              <a:spcAft>
                <a:spcPts val="1200"/>
              </a:spcAft>
            </a:pPr>
            <a:r>
              <a:rPr lang="en-US" dirty="0"/>
              <a:t>Think about this:</a:t>
            </a:r>
          </a:p>
          <a:p>
            <a:pPr lvl="1">
              <a:spcAft>
                <a:spcPts val="1200"/>
              </a:spcAft>
            </a:pPr>
            <a:r>
              <a:rPr lang="en-US" dirty="0"/>
              <a:t>the Creator became one of His own creatures.</a:t>
            </a:r>
          </a:p>
          <a:p>
            <a:pPr lvl="1">
              <a:spcAft>
                <a:spcPts val="1200"/>
              </a:spcAft>
            </a:pPr>
            <a:r>
              <a:rPr lang="en-US" dirty="0"/>
              <a:t>The all-powerful God humbled Himself and became a man (John 1:1-4,14)</a:t>
            </a:r>
          </a:p>
          <a:p>
            <a:pPr lvl="1">
              <a:spcAft>
                <a:spcPts val="1200"/>
              </a:spcAft>
            </a:pPr>
            <a:r>
              <a:rPr lang="en-US" dirty="0"/>
              <a:t>Why would He do something so amazing?</a:t>
            </a:r>
          </a:p>
        </p:txBody>
      </p:sp>
    </p:spTree>
    <p:extLst>
      <p:ext uri="{BB962C8B-B14F-4D97-AF65-F5344CB8AC3E}">
        <p14:creationId xmlns:p14="http://schemas.microsoft.com/office/powerpoint/2010/main" val="14214801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500"/>
                                        <p:tgtEl>
                                          <p:spTgt spid="4">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5" end="5"/>
                                            </p:txEl>
                                          </p:spTgt>
                                        </p:tgtEl>
                                        <p:attrNameLst>
                                          <p:attrName>style.visibility</p:attrName>
                                        </p:attrNameLst>
                                      </p:cBhvr>
                                      <p:to>
                                        <p:strVal val="visible"/>
                                      </p:to>
                                    </p:set>
                                    <p:animEffect transition="in" filter="wipe(left)">
                                      <p:cBhvr>
                                        <p:cTn id="17" dur="500"/>
                                        <p:tgtEl>
                                          <p:spTgt spid="4">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6" end="6"/>
                                            </p:txEl>
                                          </p:spTgt>
                                        </p:tgtEl>
                                        <p:attrNameLst>
                                          <p:attrName>style.visibility</p:attrName>
                                        </p:attrNameLst>
                                      </p:cBhvr>
                                      <p:to>
                                        <p:strVal val="visible"/>
                                      </p:to>
                                    </p:set>
                                    <p:animEffect transition="in" filter="wipe(left)">
                                      <p:cBhvr>
                                        <p:cTn id="2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Proud Leaders and Wrong Expectations</a:t>
            </a:r>
          </a:p>
        </p:txBody>
      </p:sp>
      <p:sp>
        <p:nvSpPr>
          <p:cNvPr id="4" name="Content Placeholder 3"/>
          <p:cNvSpPr>
            <a:spLocks noGrp="1"/>
          </p:cNvSpPr>
          <p:nvPr>
            <p:ph idx="1"/>
          </p:nvPr>
        </p:nvSpPr>
        <p:spPr>
          <a:xfrm>
            <a:off x="1752600" y="1066800"/>
            <a:ext cx="8458200" cy="5486400"/>
          </a:xfrm>
        </p:spPr>
        <p:txBody>
          <a:bodyPr>
            <a:normAutofit/>
          </a:bodyPr>
          <a:lstStyle/>
          <a:p>
            <a:pPr>
              <a:spcAft>
                <a:spcPts val="1200"/>
              </a:spcAft>
            </a:pPr>
            <a:r>
              <a:rPr lang="en-US" sz="3000" dirty="0"/>
              <a:t>Jesus came exactly as promised through the family line of Abraham, Isaac, Jacob, Judah, and David.</a:t>
            </a:r>
          </a:p>
          <a:p>
            <a:pPr marL="0" indent="0">
              <a:spcAft>
                <a:spcPts val="1200"/>
              </a:spcAft>
              <a:buNone/>
            </a:pPr>
            <a:r>
              <a:rPr lang="en-US" sz="3000" dirty="0"/>
              <a:t>“He was in the world, and though the world was made through Him, the world did not recognize Him. He came to that which was His own, but His own did not receive Him.”  </a:t>
            </a:r>
            <a:r>
              <a:rPr lang="en-US" sz="3000" b="1" dirty="0"/>
              <a:t>John 1:10-11</a:t>
            </a:r>
            <a:r>
              <a:rPr lang="en-US" sz="3000" dirty="0"/>
              <a:t> </a:t>
            </a:r>
          </a:p>
        </p:txBody>
      </p:sp>
    </p:spTree>
    <p:extLst>
      <p:ext uri="{BB962C8B-B14F-4D97-AF65-F5344CB8AC3E}">
        <p14:creationId xmlns:p14="http://schemas.microsoft.com/office/powerpoint/2010/main" val="19664797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Proud Leaders and Wrong Expectations</a:t>
            </a:r>
          </a:p>
        </p:txBody>
      </p:sp>
      <p:sp>
        <p:nvSpPr>
          <p:cNvPr id="4" name="Content Placeholder 3"/>
          <p:cNvSpPr>
            <a:spLocks noGrp="1"/>
          </p:cNvSpPr>
          <p:nvPr>
            <p:ph idx="1"/>
          </p:nvPr>
        </p:nvSpPr>
        <p:spPr>
          <a:xfrm>
            <a:off x="1752600" y="1066800"/>
            <a:ext cx="8458200" cy="5486400"/>
          </a:xfrm>
        </p:spPr>
        <p:txBody>
          <a:bodyPr>
            <a:normAutofit fontScale="92500"/>
          </a:bodyPr>
          <a:lstStyle/>
          <a:p>
            <a:pPr>
              <a:spcAft>
                <a:spcPts val="1200"/>
              </a:spcAft>
            </a:pPr>
            <a:r>
              <a:rPr lang="en-US" dirty="0"/>
              <a:t>Jesus came exactly as promised through the family line of Abraham, Isaac, Jacob, Judah, and David.</a:t>
            </a:r>
          </a:p>
          <a:p>
            <a:pPr>
              <a:spcAft>
                <a:spcPts val="1200"/>
              </a:spcAft>
            </a:pPr>
            <a:r>
              <a:rPr lang="en-US" b="1" dirty="0"/>
              <a:t>John 1:10-11</a:t>
            </a:r>
            <a:r>
              <a:rPr lang="en-US" dirty="0"/>
              <a:t> – but the people of Israel did not receive Him.  Why not…?</a:t>
            </a:r>
          </a:p>
          <a:p>
            <a:pPr lvl="1">
              <a:spcAft>
                <a:spcPts val="1200"/>
              </a:spcAft>
            </a:pPr>
            <a:r>
              <a:rPr lang="en-US" dirty="0"/>
              <a:t>The people of </a:t>
            </a:r>
            <a:r>
              <a:rPr lang="en-US" dirty="0" smtClean="0"/>
              <a:t>wanted </a:t>
            </a:r>
            <a:r>
              <a:rPr lang="en-US" dirty="0"/>
              <a:t>a Savior who would conquer the Romans and </a:t>
            </a:r>
            <a:r>
              <a:rPr lang="en-US" dirty="0" smtClean="0"/>
              <a:t>make Israel powerful again</a:t>
            </a:r>
            <a:endParaRPr lang="en-US" dirty="0"/>
          </a:p>
          <a:p>
            <a:pPr lvl="1">
              <a:spcAft>
                <a:spcPts val="1200"/>
              </a:spcAft>
            </a:pPr>
            <a:r>
              <a:rPr lang="en-US" dirty="0"/>
              <a:t>The Jewish leaders used their religious system to </a:t>
            </a:r>
            <a:r>
              <a:rPr lang="en-US" dirty="0" smtClean="0"/>
              <a:t>display their </a:t>
            </a:r>
            <a:r>
              <a:rPr lang="en-US" dirty="0"/>
              <a:t>own self-righteousness.</a:t>
            </a:r>
          </a:p>
          <a:p>
            <a:pPr lvl="1">
              <a:spcAft>
                <a:spcPts val="1200"/>
              </a:spcAft>
            </a:pPr>
            <a:r>
              <a:rPr lang="en-US" dirty="0"/>
              <a:t>The Pharisees, Scribes, and Sadducees hated Jesus because He didn’t follow their traditions.</a:t>
            </a:r>
          </a:p>
        </p:txBody>
      </p:sp>
    </p:spTree>
    <p:extLst>
      <p:ext uri="{BB962C8B-B14F-4D97-AF65-F5344CB8AC3E}">
        <p14:creationId xmlns:p14="http://schemas.microsoft.com/office/powerpoint/2010/main" val="2376071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left)">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left)">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wipe(left)">
                                      <p:cBhvr>
                                        <p:cTn id="2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Jesus heals a needy man (Mark 2:1-12)</a:t>
            </a:r>
          </a:p>
        </p:txBody>
      </p:sp>
      <p:sp>
        <p:nvSpPr>
          <p:cNvPr id="4" name="Content Placeholder 3"/>
          <p:cNvSpPr>
            <a:spLocks noGrp="1"/>
          </p:cNvSpPr>
          <p:nvPr>
            <p:ph idx="1"/>
          </p:nvPr>
        </p:nvSpPr>
        <p:spPr>
          <a:xfrm>
            <a:off x="6705600" y="914400"/>
            <a:ext cx="5410200" cy="5867400"/>
          </a:xfrm>
        </p:spPr>
        <p:txBody>
          <a:bodyPr>
            <a:normAutofit fontScale="85000" lnSpcReduction="20000"/>
          </a:bodyPr>
          <a:lstStyle/>
          <a:p>
            <a:pPr marL="0" indent="0">
              <a:spcAft>
                <a:spcPts val="1200"/>
              </a:spcAft>
              <a:buNone/>
            </a:pPr>
            <a:r>
              <a:rPr lang="en-US" b="1" dirty="0"/>
              <a:t>v.1-4</a:t>
            </a:r>
            <a:r>
              <a:rPr lang="en-US" dirty="0"/>
              <a:t>: the man’s friends bring him to Jesus for healing</a:t>
            </a:r>
          </a:p>
          <a:p>
            <a:pPr marL="0" indent="0">
              <a:spcAft>
                <a:spcPts val="1200"/>
              </a:spcAft>
              <a:buNone/>
            </a:pPr>
            <a:r>
              <a:rPr lang="en-US" b="1" dirty="0"/>
              <a:t>v.5</a:t>
            </a:r>
            <a:r>
              <a:rPr lang="en-US" dirty="0"/>
              <a:t>: Surprise – Jesus forgives his sins</a:t>
            </a:r>
          </a:p>
          <a:p>
            <a:pPr marL="0" indent="0">
              <a:spcAft>
                <a:spcPts val="1200"/>
              </a:spcAft>
              <a:buNone/>
            </a:pPr>
            <a:r>
              <a:rPr lang="en-US" b="1" dirty="0"/>
              <a:t>v.6-7</a:t>
            </a:r>
            <a:r>
              <a:rPr lang="en-US" dirty="0"/>
              <a:t>: “only God can forgive sins!”</a:t>
            </a:r>
          </a:p>
          <a:p>
            <a:pPr marL="0" indent="0">
              <a:spcAft>
                <a:spcPts val="1200"/>
              </a:spcAft>
              <a:buNone/>
            </a:pPr>
            <a:r>
              <a:rPr lang="en-US" b="1" dirty="0"/>
              <a:t>v.8-12</a:t>
            </a:r>
          </a:p>
          <a:p>
            <a:pPr marL="457200" lvl="1" indent="0">
              <a:spcAft>
                <a:spcPts val="1200"/>
              </a:spcAft>
              <a:buNone/>
            </a:pPr>
            <a:r>
              <a:rPr lang="en-US" dirty="0"/>
              <a:t>Jesus </a:t>
            </a:r>
            <a:r>
              <a:rPr lang="en-US" u="sng" dirty="0"/>
              <a:t>is God</a:t>
            </a:r>
            <a:r>
              <a:rPr lang="en-US" dirty="0"/>
              <a:t> and </a:t>
            </a:r>
            <a:r>
              <a:rPr lang="en-US" u="sng" dirty="0"/>
              <a:t>has authority</a:t>
            </a:r>
            <a:r>
              <a:rPr lang="en-US" dirty="0"/>
              <a:t> to forgive sins</a:t>
            </a:r>
          </a:p>
          <a:p>
            <a:pPr marL="457200" lvl="1" indent="0">
              <a:spcAft>
                <a:spcPts val="1200"/>
              </a:spcAft>
              <a:buNone/>
            </a:pPr>
            <a:r>
              <a:rPr lang="en-US" dirty="0"/>
              <a:t>“We have never seen anything like this!”</a:t>
            </a:r>
          </a:p>
          <a:p>
            <a:pPr marL="457200" lvl="1" indent="0">
              <a:spcAft>
                <a:spcPts val="1200"/>
              </a:spcAft>
              <a:buNone/>
            </a:pPr>
            <a:r>
              <a:rPr lang="en-US" dirty="0"/>
              <a:t>“Miracles” </a:t>
            </a:r>
            <a:r>
              <a:rPr lang="en-US" b="1" dirty="0"/>
              <a:t>prove</a:t>
            </a:r>
            <a:r>
              <a:rPr lang="en-US" dirty="0"/>
              <a:t> that the </a:t>
            </a:r>
            <a:r>
              <a:rPr lang="en-US" b="1" dirty="0"/>
              <a:t>claims</a:t>
            </a:r>
            <a:r>
              <a:rPr lang="en-US" dirty="0"/>
              <a:t> of Jesus </a:t>
            </a:r>
            <a:r>
              <a:rPr lang="en-US" b="1" dirty="0"/>
              <a:t>are true</a:t>
            </a:r>
          </a:p>
          <a:p>
            <a:pPr marL="457200" lvl="1" indent="0">
              <a:spcAft>
                <a:spcPts val="1200"/>
              </a:spcAft>
              <a:buNone/>
            </a:pPr>
            <a:r>
              <a:rPr lang="en-US" dirty="0"/>
              <a:t>Other “supernatural” actions…</a:t>
            </a:r>
          </a:p>
          <a:p>
            <a:pPr marL="0" indent="0">
              <a:spcAft>
                <a:spcPts val="1200"/>
              </a:spcAft>
              <a:buNone/>
            </a:pPr>
            <a:endParaRPr lang="en-US" dirty="0"/>
          </a:p>
        </p:txBody>
      </p:sp>
      <p:sp>
        <p:nvSpPr>
          <p:cNvPr id="2" name="TextBox 1"/>
          <p:cNvSpPr txBox="1"/>
          <p:nvPr/>
        </p:nvSpPr>
        <p:spPr>
          <a:xfrm>
            <a:off x="76200" y="762000"/>
            <a:ext cx="6629400" cy="6186309"/>
          </a:xfrm>
          <a:prstGeom prst="rect">
            <a:avLst/>
          </a:prstGeom>
          <a:noFill/>
        </p:spPr>
        <p:txBody>
          <a:bodyPr wrap="square" rtlCol="0">
            <a:spAutoFit/>
          </a:bodyPr>
          <a:lstStyle/>
          <a:p>
            <a:r>
              <a:rPr lang="en-US" dirty="0"/>
              <a:t>A few days later, when Jesus again entered Capernaum, the people heard that he had come home. 2 They gathered in such large numbers that there was no room left, not even outside the door, and he preached the word to them. 3 Some men came, bringing to him a paralyzed man, carried by four of them. 4 Since they could not get him to Jesus because of the crowd, they made an opening in the roof above Jesus by digging through it and then lowered the mat the man was lying on. </a:t>
            </a:r>
          </a:p>
          <a:p>
            <a:r>
              <a:rPr lang="en-US" dirty="0"/>
              <a:t>5 When Jesus saw their faith, he said to the paralyzed man, “Son, your sins are forgiven.” </a:t>
            </a:r>
          </a:p>
          <a:p>
            <a:r>
              <a:rPr lang="en-US" dirty="0"/>
              <a:t> 6 Now some teachers of the law were sitting there, thinking to themselves, 7 “Why does this fellow talk like that? He’s blaspheming! Who can forgive sins but God alone?” </a:t>
            </a:r>
          </a:p>
          <a:p>
            <a:r>
              <a:rPr lang="en-US" dirty="0"/>
              <a:t> 8 Immediately Jesus knew in his spirit that this was what they were thinking in their hearts, and he said to them, “Why are you thinking these things? 9 Which is easier: to say to this paralyzed man, ‘Your sins are forgiven,’ or to say, ‘Get up, take your mat and walk’? 10 But I want you to know that the Son of Man has authority on earth to forgive sins.” So he said to the man, 11 “I tell you, get up, take your mat and go home.” 12 He got up, took his mat and walked out in full view of them all. This amazed everyone and they praised God, saying, “We have never seen anything like this!” </a:t>
            </a:r>
          </a:p>
        </p:txBody>
      </p:sp>
    </p:spTree>
    <p:extLst>
      <p:ext uri="{BB962C8B-B14F-4D97-AF65-F5344CB8AC3E}">
        <p14:creationId xmlns:p14="http://schemas.microsoft.com/office/powerpoint/2010/main" val="871146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left)">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wipe(left)">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wipe(left)">
                                      <p:cBhvr>
                                        <p:cTn id="42" dur="500"/>
                                        <p:tgtEl>
                                          <p:spTgt spid="4">
                                            <p:txEl>
                                              <p:pRg st="3" end="3"/>
                                            </p:txEl>
                                          </p:spTgt>
                                        </p:tgtEl>
                                      </p:cBhvr>
                                    </p:animEffect>
                                  </p:childTnLst>
                                </p:cTn>
                              </p:par>
                              <p:par>
                                <p:cTn id="43" presetID="22" presetClass="entr" presetSubtype="8" fill="hold" grpId="0" nodeType="withEffect">
                                  <p:stCondLst>
                                    <p:cond delay="0"/>
                                  </p:stCondLst>
                                  <p:childTnLst>
                                    <p:set>
                                      <p:cBhvr>
                                        <p:cTn id="44" dur="1" fill="hold">
                                          <p:stCondLst>
                                            <p:cond delay="0"/>
                                          </p:stCondLst>
                                        </p:cTn>
                                        <p:tgtEl>
                                          <p:spTgt spid="4">
                                            <p:txEl>
                                              <p:pRg st="4" end="4"/>
                                            </p:txEl>
                                          </p:spTgt>
                                        </p:tgtEl>
                                        <p:attrNameLst>
                                          <p:attrName>style.visibility</p:attrName>
                                        </p:attrNameLst>
                                      </p:cBhvr>
                                      <p:to>
                                        <p:strVal val="visible"/>
                                      </p:to>
                                    </p:set>
                                    <p:animEffect transition="in" filter="wipe(left)">
                                      <p:cBhvr>
                                        <p:cTn id="45" dur="500"/>
                                        <p:tgtEl>
                                          <p:spTgt spid="4">
                                            <p:txEl>
                                              <p:pRg st="4" end="4"/>
                                            </p:txEl>
                                          </p:spTgt>
                                        </p:tgtEl>
                                      </p:cBhvr>
                                    </p:animEffect>
                                  </p:childTnLst>
                                </p:cTn>
                              </p:par>
                              <p:par>
                                <p:cTn id="46" presetID="22" presetClass="entr" presetSubtype="8" fill="hold" grpId="0" nodeType="withEffect">
                                  <p:stCondLst>
                                    <p:cond delay="0"/>
                                  </p:stCondLst>
                                  <p:childTnLst>
                                    <p:set>
                                      <p:cBhvr>
                                        <p:cTn id="47" dur="1" fill="hold">
                                          <p:stCondLst>
                                            <p:cond delay="0"/>
                                          </p:stCondLst>
                                        </p:cTn>
                                        <p:tgtEl>
                                          <p:spTgt spid="4">
                                            <p:txEl>
                                              <p:pRg st="5" end="5"/>
                                            </p:txEl>
                                          </p:spTgt>
                                        </p:tgtEl>
                                        <p:attrNameLst>
                                          <p:attrName>style.visibility</p:attrName>
                                        </p:attrNameLst>
                                      </p:cBhvr>
                                      <p:to>
                                        <p:strVal val="visible"/>
                                      </p:to>
                                    </p:set>
                                    <p:animEffect transition="in" filter="wipe(left)">
                                      <p:cBhvr>
                                        <p:cTn id="48" dur="500"/>
                                        <p:tgtEl>
                                          <p:spTgt spid="4">
                                            <p:txEl>
                                              <p:pRg st="5" end="5"/>
                                            </p:txEl>
                                          </p:spTgt>
                                        </p:tgtEl>
                                      </p:cBhvr>
                                    </p:animEffect>
                                  </p:childTnLst>
                                </p:cTn>
                              </p:par>
                              <p:par>
                                <p:cTn id="49" presetID="22" presetClass="entr" presetSubtype="8" fill="hold" grpId="0" nodeType="withEffect">
                                  <p:stCondLst>
                                    <p:cond delay="0"/>
                                  </p:stCondLst>
                                  <p:childTnLst>
                                    <p:set>
                                      <p:cBhvr>
                                        <p:cTn id="50" dur="1" fill="hold">
                                          <p:stCondLst>
                                            <p:cond delay="0"/>
                                          </p:stCondLst>
                                        </p:cTn>
                                        <p:tgtEl>
                                          <p:spTgt spid="4">
                                            <p:txEl>
                                              <p:pRg st="6" end="6"/>
                                            </p:txEl>
                                          </p:spTgt>
                                        </p:tgtEl>
                                        <p:attrNameLst>
                                          <p:attrName>style.visibility</p:attrName>
                                        </p:attrNameLst>
                                      </p:cBhvr>
                                      <p:to>
                                        <p:strVal val="visible"/>
                                      </p:to>
                                    </p:set>
                                    <p:animEffect transition="in" filter="wipe(left)">
                                      <p:cBhvr>
                                        <p:cTn id="51" dur="500"/>
                                        <p:tgtEl>
                                          <p:spTgt spid="4">
                                            <p:txEl>
                                              <p:pRg st="6" end="6"/>
                                            </p:txEl>
                                          </p:spTgt>
                                        </p:tgtEl>
                                      </p:cBhvr>
                                    </p:animEffect>
                                  </p:childTnLst>
                                </p:cTn>
                              </p:par>
                              <p:par>
                                <p:cTn id="52" presetID="22" presetClass="entr" presetSubtype="8" fill="hold" grpId="0" nodeType="withEffect">
                                  <p:stCondLst>
                                    <p:cond delay="0"/>
                                  </p:stCondLst>
                                  <p:childTnLst>
                                    <p:set>
                                      <p:cBhvr>
                                        <p:cTn id="53" dur="1" fill="hold">
                                          <p:stCondLst>
                                            <p:cond delay="0"/>
                                          </p:stCondLst>
                                        </p:cTn>
                                        <p:tgtEl>
                                          <p:spTgt spid="4">
                                            <p:txEl>
                                              <p:pRg st="7" end="7"/>
                                            </p:txEl>
                                          </p:spTgt>
                                        </p:tgtEl>
                                        <p:attrNameLst>
                                          <p:attrName>style.visibility</p:attrName>
                                        </p:attrNameLst>
                                      </p:cBhvr>
                                      <p:to>
                                        <p:strVal val="visible"/>
                                      </p:to>
                                    </p:set>
                                    <p:animEffect transition="in" filter="wipe(left)">
                                      <p:cBhvr>
                                        <p:cTn id="54" dur="500"/>
                                        <p:tgtEl>
                                          <p:spTgt spid="4">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Power over nature (Mark 4:35-41)</a:t>
            </a:r>
          </a:p>
        </p:txBody>
      </p:sp>
      <p:sp>
        <p:nvSpPr>
          <p:cNvPr id="4" name="Content Placeholder 3"/>
          <p:cNvSpPr>
            <a:spLocks noGrp="1"/>
          </p:cNvSpPr>
          <p:nvPr>
            <p:ph idx="1"/>
          </p:nvPr>
        </p:nvSpPr>
        <p:spPr>
          <a:xfrm>
            <a:off x="6324600" y="914400"/>
            <a:ext cx="5867400" cy="5943600"/>
          </a:xfrm>
        </p:spPr>
        <p:txBody>
          <a:bodyPr>
            <a:normAutofit/>
          </a:bodyPr>
          <a:lstStyle/>
          <a:p>
            <a:pPr marL="0" indent="0">
              <a:spcAft>
                <a:spcPts val="1200"/>
              </a:spcAft>
              <a:buNone/>
            </a:pPr>
            <a:r>
              <a:rPr lang="en-US" b="1" dirty="0"/>
              <a:t>Verses 35-36</a:t>
            </a:r>
            <a:r>
              <a:rPr lang="en-US" dirty="0"/>
              <a:t>: a group of boats crossing the lake</a:t>
            </a:r>
          </a:p>
          <a:p>
            <a:pPr marL="0" indent="0">
              <a:spcAft>
                <a:spcPts val="1200"/>
              </a:spcAft>
              <a:buNone/>
            </a:pPr>
            <a:r>
              <a:rPr lang="en-US" b="1" dirty="0"/>
              <a:t>Verses 37-38</a:t>
            </a:r>
            <a:r>
              <a:rPr lang="en-US" dirty="0"/>
              <a:t>: the fishermen are </a:t>
            </a:r>
            <a:r>
              <a:rPr lang="en-US" b="1" dirty="0"/>
              <a:t>afraid</a:t>
            </a:r>
            <a:r>
              <a:rPr lang="en-US" dirty="0"/>
              <a:t> of the storm </a:t>
            </a:r>
            <a:r>
              <a:rPr lang="en-US" b="1" dirty="0"/>
              <a:t>outside</a:t>
            </a:r>
            <a:r>
              <a:rPr lang="en-US" dirty="0"/>
              <a:t> of the boat</a:t>
            </a:r>
          </a:p>
          <a:p>
            <a:pPr marL="0" indent="0">
              <a:spcAft>
                <a:spcPts val="1200"/>
              </a:spcAft>
              <a:buNone/>
            </a:pPr>
            <a:r>
              <a:rPr lang="en-US" b="1" dirty="0"/>
              <a:t>Verse 39</a:t>
            </a:r>
            <a:r>
              <a:rPr lang="en-US" dirty="0"/>
              <a:t>: Jesus speaks to the wind and waves</a:t>
            </a:r>
          </a:p>
          <a:p>
            <a:pPr marL="0" indent="0">
              <a:spcAft>
                <a:spcPts val="1200"/>
              </a:spcAft>
              <a:buNone/>
            </a:pPr>
            <a:r>
              <a:rPr lang="en-US" b="1" dirty="0"/>
              <a:t>Verses 40-41</a:t>
            </a:r>
            <a:r>
              <a:rPr lang="en-US" dirty="0"/>
              <a:t>: the disciples are now </a:t>
            </a:r>
            <a:r>
              <a:rPr lang="en-US" b="1" dirty="0"/>
              <a:t>afraid</a:t>
            </a:r>
            <a:r>
              <a:rPr lang="en-US" dirty="0"/>
              <a:t> of the One </a:t>
            </a:r>
            <a:r>
              <a:rPr lang="en-US" b="1" dirty="0"/>
              <a:t>inside</a:t>
            </a:r>
            <a:r>
              <a:rPr lang="en-US" dirty="0"/>
              <a:t> the boat</a:t>
            </a:r>
          </a:p>
        </p:txBody>
      </p:sp>
      <p:sp>
        <p:nvSpPr>
          <p:cNvPr id="2" name="TextBox 1"/>
          <p:cNvSpPr txBox="1"/>
          <p:nvPr/>
        </p:nvSpPr>
        <p:spPr>
          <a:xfrm>
            <a:off x="304800" y="990600"/>
            <a:ext cx="5791200" cy="5324535"/>
          </a:xfrm>
          <a:prstGeom prst="rect">
            <a:avLst/>
          </a:prstGeom>
          <a:noFill/>
        </p:spPr>
        <p:txBody>
          <a:bodyPr wrap="square" rtlCol="0">
            <a:spAutoFit/>
          </a:bodyPr>
          <a:lstStyle/>
          <a:p>
            <a:r>
              <a:rPr lang="en-US" sz="2000" dirty="0"/>
              <a:t>35 That day when evening came, he said to his disciples, “Let us go over to the other side.” 36 Leaving the crowd behind, they took him along, just as he was, in the boat. There were also other boats with him. </a:t>
            </a:r>
          </a:p>
          <a:p>
            <a:r>
              <a:rPr lang="en-US" sz="2000" dirty="0"/>
              <a:t>37 A furious squall came up, and the waves broke over the boat, so that it was nearly swamped. 38 Jesus was in the stern, sleeping on a cushion. The disciples woke him and said to him, “Teacher, don’t you care if we drown?” </a:t>
            </a:r>
          </a:p>
          <a:p>
            <a:r>
              <a:rPr lang="en-US" sz="2000" dirty="0"/>
              <a:t> 39 He got up, rebuked the wind and said to the waves, “Quiet! Be still!” Then the wind died down and it was completely calm. </a:t>
            </a:r>
          </a:p>
          <a:p>
            <a:r>
              <a:rPr lang="en-US" sz="2000" dirty="0"/>
              <a:t> 40 He said to his disciples, “Why are you so afraid? Do you still have no faith?” </a:t>
            </a:r>
            <a:r>
              <a:rPr lang="en-US" sz="2000" dirty="0" smtClean="0"/>
              <a:t>41 </a:t>
            </a:r>
            <a:r>
              <a:rPr lang="en-US" sz="2000" dirty="0"/>
              <a:t>They were terrified and asked each other, “Who is this? Even the wind and the waves obey him!”</a:t>
            </a:r>
          </a:p>
        </p:txBody>
      </p:sp>
    </p:spTree>
    <p:extLst>
      <p:ext uri="{BB962C8B-B14F-4D97-AF65-F5344CB8AC3E}">
        <p14:creationId xmlns:p14="http://schemas.microsoft.com/office/powerpoint/2010/main" val="2199912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left)">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wipe(left)">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wipe(left)">
                                      <p:cBhvr>
                                        <p:cTn id="4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Power over demons (Mark 5:1-17)</a:t>
            </a:r>
          </a:p>
        </p:txBody>
      </p:sp>
      <p:sp>
        <p:nvSpPr>
          <p:cNvPr id="4" name="Content Placeholder 3"/>
          <p:cNvSpPr>
            <a:spLocks noGrp="1"/>
          </p:cNvSpPr>
          <p:nvPr>
            <p:ph idx="1"/>
          </p:nvPr>
        </p:nvSpPr>
        <p:spPr>
          <a:xfrm>
            <a:off x="7010400" y="914400"/>
            <a:ext cx="5181600" cy="5943600"/>
          </a:xfrm>
        </p:spPr>
        <p:txBody>
          <a:bodyPr>
            <a:normAutofit lnSpcReduction="10000"/>
          </a:bodyPr>
          <a:lstStyle/>
          <a:p>
            <a:pPr marL="0" indent="0">
              <a:spcAft>
                <a:spcPts val="1200"/>
              </a:spcAft>
              <a:buNone/>
            </a:pPr>
            <a:r>
              <a:rPr lang="en-US" b="1" dirty="0"/>
              <a:t>Verses 1-5</a:t>
            </a:r>
            <a:r>
              <a:rPr lang="en-US" dirty="0"/>
              <a:t>: a man filled with powerful demons</a:t>
            </a:r>
          </a:p>
          <a:p>
            <a:pPr marL="0" indent="0">
              <a:spcAft>
                <a:spcPts val="1200"/>
              </a:spcAft>
              <a:buNone/>
            </a:pPr>
            <a:r>
              <a:rPr lang="en-US" b="1" dirty="0"/>
              <a:t>Verses 11-13</a:t>
            </a:r>
            <a:r>
              <a:rPr lang="en-US" dirty="0"/>
              <a:t>: Jesus sends the demons out of the man and into some pigs</a:t>
            </a:r>
          </a:p>
          <a:p>
            <a:pPr marL="0" indent="0">
              <a:spcAft>
                <a:spcPts val="1200"/>
              </a:spcAft>
              <a:buNone/>
            </a:pPr>
            <a:r>
              <a:rPr lang="en-US" b="1" dirty="0"/>
              <a:t>Verses 14-15</a:t>
            </a:r>
            <a:r>
              <a:rPr lang="en-US" dirty="0"/>
              <a:t>: the people are now afraid of a power greater than the demons</a:t>
            </a:r>
          </a:p>
          <a:p>
            <a:pPr marL="0" indent="0">
              <a:spcAft>
                <a:spcPts val="1200"/>
              </a:spcAft>
              <a:buNone/>
            </a:pPr>
            <a:r>
              <a:rPr lang="en-US" b="1" dirty="0"/>
              <a:t>Verses 16-17</a:t>
            </a:r>
            <a:r>
              <a:rPr lang="en-US" dirty="0"/>
              <a:t>: instead of receiving Jesus, the people ask Him to leave</a:t>
            </a:r>
          </a:p>
        </p:txBody>
      </p:sp>
      <p:sp>
        <p:nvSpPr>
          <p:cNvPr id="2" name="TextBox 1"/>
          <p:cNvSpPr txBox="1"/>
          <p:nvPr/>
        </p:nvSpPr>
        <p:spPr>
          <a:xfrm>
            <a:off x="152400" y="914400"/>
            <a:ext cx="6781800" cy="5909310"/>
          </a:xfrm>
          <a:prstGeom prst="rect">
            <a:avLst/>
          </a:prstGeom>
          <a:noFill/>
        </p:spPr>
        <p:txBody>
          <a:bodyPr wrap="square" rtlCol="0">
            <a:spAutoFit/>
          </a:bodyPr>
          <a:lstStyle/>
          <a:p>
            <a:r>
              <a:rPr lang="en-US" dirty="0" smtClean="0"/>
              <a:t>1 They </a:t>
            </a:r>
            <a:r>
              <a:rPr lang="en-US" dirty="0"/>
              <a:t>went across the lake to the region of the </a:t>
            </a:r>
            <a:r>
              <a:rPr lang="en-US" dirty="0" err="1"/>
              <a:t>Gerasenes</a:t>
            </a:r>
            <a:r>
              <a:rPr lang="en-US" dirty="0"/>
              <a:t>. 2 When Jesus got out of the boat, a man with impure spirits came from the tombs to meet him. 3 This man lived in the tombs, and no one could bind him anymore, not even with a chain. 4 For he had often been chained hand and foot, but he tore the chains apart and broke the irons on his feet. No one was strong enough to subdue him. 5 Night and day among the tombs and in the hills he would cry out and cut himself with stones. </a:t>
            </a:r>
          </a:p>
          <a:p>
            <a:r>
              <a:rPr lang="en-US" dirty="0"/>
              <a:t>11 A large herd of pigs was feeding on the nearby hillside. 12 The demons begged Jesus, “Send us among the pigs; allow us to go into them.” 13 He gave them permission, and the impure spirits came out and went into the pigs. The herd, about two thousand in number, rushed down the steep bank into the lake and were drowned. </a:t>
            </a:r>
          </a:p>
          <a:p>
            <a:r>
              <a:rPr lang="en-US" dirty="0" smtClean="0"/>
              <a:t>14 </a:t>
            </a:r>
            <a:r>
              <a:rPr lang="en-US" dirty="0"/>
              <a:t>Those tending the pigs ran off and reported this in the town and countryside, and the people went out to see what had happened. 15 When they came to Jesus, they saw the man who had been possessed by the legion of demons, sitting there, dressed and in his right mind; and they were afraid. </a:t>
            </a:r>
            <a:endParaRPr lang="en-US" dirty="0" smtClean="0"/>
          </a:p>
          <a:p>
            <a:r>
              <a:rPr lang="en-US" dirty="0" smtClean="0"/>
              <a:t>16 </a:t>
            </a:r>
            <a:r>
              <a:rPr lang="en-US" dirty="0"/>
              <a:t>Those who had seen it told the people what had happened to the demon-possessed man—and told about the pigs as well. 17 Then the people began to plead with Jesus to leave their region. </a:t>
            </a:r>
          </a:p>
        </p:txBody>
      </p:sp>
    </p:spTree>
    <p:extLst>
      <p:ext uri="{BB962C8B-B14F-4D97-AF65-F5344CB8AC3E}">
        <p14:creationId xmlns:p14="http://schemas.microsoft.com/office/powerpoint/2010/main" val="97341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left)">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wipe(left)">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wipe(left)">
                                      <p:cBhvr>
                                        <p:cTn id="4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Power to rebuild a body (Luke 5:12-14)</a:t>
            </a:r>
          </a:p>
        </p:txBody>
      </p:sp>
      <p:sp>
        <p:nvSpPr>
          <p:cNvPr id="4" name="Content Placeholder 3"/>
          <p:cNvSpPr>
            <a:spLocks noGrp="1"/>
          </p:cNvSpPr>
          <p:nvPr>
            <p:ph idx="1"/>
          </p:nvPr>
        </p:nvSpPr>
        <p:spPr>
          <a:xfrm>
            <a:off x="5105400" y="914400"/>
            <a:ext cx="6934200" cy="5791200"/>
          </a:xfrm>
        </p:spPr>
        <p:txBody>
          <a:bodyPr>
            <a:normAutofit fontScale="92500"/>
          </a:bodyPr>
          <a:lstStyle/>
          <a:p>
            <a:pPr>
              <a:spcAft>
                <a:spcPts val="1200"/>
              </a:spcAft>
            </a:pPr>
            <a:r>
              <a:rPr lang="en-US" b="1" dirty="0"/>
              <a:t>Verse 12</a:t>
            </a:r>
            <a:r>
              <a:rPr lang="en-US" dirty="0"/>
              <a:t>: “covered in leprosy” </a:t>
            </a:r>
            <a:r>
              <a:rPr lang="en-US" dirty="0" smtClean="0"/>
              <a:t>(</a:t>
            </a:r>
            <a:r>
              <a:rPr lang="zh-CN" altLang="en-US" b="1" dirty="0">
                <a:latin typeface="KaiTi" panose="02010609060101010101" pitchFamily="49" charset="-122"/>
                <a:ea typeface="KaiTi" panose="02010609060101010101" pitchFamily="49" charset="-122"/>
              </a:rPr>
              <a:t>麻</a:t>
            </a:r>
            <a:r>
              <a:rPr lang="zh-CN" altLang="en-US" b="1" dirty="0" smtClean="0">
                <a:latin typeface="KaiTi" panose="02010609060101010101" pitchFamily="49" charset="-122"/>
                <a:ea typeface="KaiTi" panose="02010609060101010101" pitchFamily="49" charset="-122"/>
              </a:rPr>
              <a:t>风</a:t>
            </a:r>
            <a:r>
              <a:rPr lang="en-US" altLang="zh-CN" dirty="0" smtClean="0"/>
              <a:t>) (</a:t>
            </a:r>
            <a:r>
              <a:rPr lang="en-US" dirty="0" smtClean="0"/>
              <a:t>destroyed </a:t>
            </a:r>
            <a:r>
              <a:rPr lang="en-US" dirty="0"/>
              <a:t>nerves and decayed flesh)</a:t>
            </a:r>
          </a:p>
          <a:p>
            <a:pPr>
              <a:spcAft>
                <a:spcPts val="1200"/>
              </a:spcAft>
            </a:pPr>
            <a:r>
              <a:rPr lang="en-US" b="1" dirty="0"/>
              <a:t>Verse 13</a:t>
            </a:r>
            <a:r>
              <a:rPr lang="en-US" dirty="0"/>
              <a:t>: Jesus reaches out and touches him:</a:t>
            </a:r>
          </a:p>
          <a:p>
            <a:pPr lvl="1">
              <a:spcAft>
                <a:spcPts val="1200"/>
              </a:spcAft>
            </a:pPr>
            <a:r>
              <a:rPr lang="en-US" dirty="0"/>
              <a:t>New flesh is created immediately</a:t>
            </a:r>
          </a:p>
          <a:p>
            <a:pPr lvl="1">
              <a:spcAft>
                <a:spcPts val="1200"/>
              </a:spcAft>
            </a:pPr>
            <a:r>
              <a:rPr lang="en-US" dirty="0"/>
              <a:t>Nervous system is rebuilt</a:t>
            </a:r>
          </a:p>
          <a:p>
            <a:pPr lvl="1">
              <a:spcAft>
                <a:spcPts val="1200"/>
              </a:spcAft>
            </a:pPr>
            <a:r>
              <a:rPr lang="en-US" dirty="0"/>
              <a:t>Life is restored (personally and community)</a:t>
            </a:r>
          </a:p>
          <a:p>
            <a:pPr>
              <a:spcAft>
                <a:spcPts val="1200"/>
              </a:spcAft>
            </a:pPr>
            <a:r>
              <a:rPr lang="en-US" b="1" dirty="0"/>
              <a:t>Verse 14</a:t>
            </a:r>
            <a:r>
              <a:rPr lang="en-US" dirty="0"/>
              <a:t>: as clear evidence of the truth, go and show himself to the priest (the one who judges lepers)</a:t>
            </a:r>
          </a:p>
        </p:txBody>
      </p:sp>
      <p:sp>
        <p:nvSpPr>
          <p:cNvPr id="2" name="TextBox 1"/>
          <p:cNvSpPr txBox="1"/>
          <p:nvPr/>
        </p:nvSpPr>
        <p:spPr>
          <a:xfrm>
            <a:off x="228600" y="1143000"/>
            <a:ext cx="4648200" cy="5324535"/>
          </a:xfrm>
          <a:prstGeom prst="rect">
            <a:avLst/>
          </a:prstGeom>
          <a:noFill/>
        </p:spPr>
        <p:txBody>
          <a:bodyPr wrap="square" rtlCol="0">
            <a:spAutoFit/>
          </a:bodyPr>
          <a:lstStyle/>
          <a:p>
            <a:pPr>
              <a:spcAft>
                <a:spcPts val="600"/>
              </a:spcAft>
            </a:pPr>
            <a:r>
              <a:rPr lang="en-US" sz="2200" dirty="0"/>
              <a:t>12 While Jesus was in one of the towns, a man came along who was covered with leprosy.  When he saw Jesus, he fell with his face to the ground and begged him, “Lord, if you are willing, you can make me clean.” </a:t>
            </a:r>
          </a:p>
          <a:p>
            <a:pPr>
              <a:spcAft>
                <a:spcPts val="600"/>
              </a:spcAft>
            </a:pPr>
            <a:r>
              <a:rPr lang="en-US" sz="2200" dirty="0"/>
              <a:t> 13 Jesus reached out his hand and touched the man. “I am willing,” he said. “Be clean!” And immediately the leprosy left him. </a:t>
            </a:r>
          </a:p>
          <a:p>
            <a:pPr>
              <a:spcAft>
                <a:spcPts val="600"/>
              </a:spcAft>
            </a:pPr>
            <a:r>
              <a:rPr lang="en-US" sz="2200" dirty="0"/>
              <a:t> 14 Then Jesus ordered him, “Don’t tell anyone, but go, show yourself to the priest and offer the sacrifices that Moses commanded for your cleansing, as a testimony to them.” </a:t>
            </a:r>
          </a:p>
        </p:txBody>
      </p:sp>
    </p:spTree>
    <p:extLst>
      <p:ext uri="{BB962C8B-B14F-4D97-AF65-F5344CB8AC3E}">
        <p14:creationId xmlns:p14="http://schemas.microsoft.com/office/powerpoint/2010/main" val="4223221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par>
                                <p:cTn id="23" presetID="22" presetClass="entr" presetSubtype="8" fill="hold" grpId="0" nodeType="with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Effect transition="in" filter="wipe(left)">
                                      <p:cBhvr>
                                        <p:cTn id="25" dur="500"/>
                                        <p:tgtEl>
                                          <p:spTgt spid="4">
                                            <p:txEl>
                                              <p:pRg st="2" end="2"/>
                                            </p:txEl>
                                          </p:spTgt>
                                        </p:tgtEl>
                                      </p:cBhvr>
                                    </p:animEffect>
                                  </p:childTnLst>
                                </p:cTn>
                              </p:par>
                              <p:par>
                                <p:cTn id="26" presetID="22" presetClass="entr" presetSubtype="8" fill="hold" grpId="0" nodeType="with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wipe(left)">
                                      <p:cBhvr>
                                        <p:cTn id="28" dur="500"/>
                                        <p:tgtEl>
                                          <p:spTgt spid="4">
                                            <p:txEl>
                                              <p:pRg st="3" end="3"/>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4">
                                            <p:txEl>
                                              <p:pRg st="4" end="4"/>
                                            </p:txEl>
                                          </p:spTgt>
                                        </p:tgtEl>
                                        <p:attrNameLst>
                                          <p:attrName>style.visibility</p:attrName>
                                        </p:attrNameLst>
                                      </p:cBhvr>
                                      <p:to>
                                        <p:strVal val="visible"/>
                                      </p:to>
                                    </p:set>
                                    <p:animEffect transition="in" filter="wipe(left)">
                                      <p:cBhvr>
                                        <p:cTn id="31" dur="500"/>
                                        <p:tgtEl>
                                          <p:spTgt spid="4">
                                            <p:txEl>
                                              <p:pRg st="4" end="4"/>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2">
                                            <p:txEl>
                                              <p:pRg st="2" end="2"/>
                                            </p:txEl>
                                          </p:spTgt>
                                        </p:tgtEl>
                                        <p:attrNameLst>
                                          <p:attrName>style.visibility</p:attrName>
                                        </p:attrNameLst>
                                      </p:cBhvr>
                                      <p:to>
                                        <p:strVal val="visible"/>
                                      </p:to>
                                    </p:set>
                                    <p:animEffect transition="in" filter="wipe(left)">
                                      <p:cBhvr>
                                        <p:cTn id="36" dur="500"/>
                                        <p:tgtEl>
                                          <p:spTgt spid="2">
                                            <p:txEl>
                                              <p:pRg st="2" end="2"/>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4">
                                            <p:txEl>
                                              <p:pRg st="5" end="5"/>
                                            </p:txEl>
                                          </p:spTgt>
                                        </p:tgtEl>
                                        <p:attrNameLst>
                                          <p:attrName>style.visibility</p:attrName>
                                        </p:attrNameLst>
                                      </p:cBhvr>
                                      <p:to>
                                        <p:strVal val="visible"/>
                                      </p:to>
                                    </p:set>
                                    <p:animEffect transition="in" filter="wipe(left)">
                                      <p:cBhvr>
                                        <p:cTn id="41"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Power to </a:t>
            </a:r>
            <a:r>
              <a:rPr lang="en-US" sz="4000" b="1" u="sng" dirty="0" smtClean="0"/>
              <a:t>Create (</a:t>
            </a:r>
            <a:r>
              <a:rPr lang="en-US" sz="4000" b="1" u="sng" dirty="0"/>
              <a:t>John 6:1-15)</a:t>
            </a:r>
          </a:p>
        </p:txBody>
      </p:sp>
      <p:sp>
        <p:nvSpPr>
          <p:cNvPr id="4" name="Content Placeholder 3"/>
          <p:cNvSpPr>
            <a:spLocks noGrp="1"/>
          </p:cNvSpPr>
          <p:nvPr>
            <p:ph idx="1"/>
          </p:nvPr>
        </p:nvSpPr>
        <p:spPr>
          <a:xfrm>
            <a:off x="7391400" y="838200"/>
            <a:ext cx="4724400" cy="5943600"/>
          </a:xfrm>
        </p:spPr>
        <p:txBody>
          <a:bodyPr>
            <a:normAutofit lnSpcReduction="10000"/>
          </a:bodyPr>
          <a:lstStyle/>
          <a:p>
            <a:pPr marL="0" indent="0">
              <a:spcAft>
                <a:spcPts val="1200"/>
              </a:spcAft>
              <a:buNone/>
            </a:pPr>
            <a:r>
              <a:rPr lang="en-US" b="1" dirty="0"/>
              <a:t>Verses 1-3 </a:t>
            </a:r>
            <a:r>
              <a:rPr lang="en-US" dirty="0"/>
              <a:t>: People have come to watch Jesus</a:t>
            </a:r>
          </a:p>
          <a:p>
            <a:pPr marL="0" indent="0">
              <a:spcAft>
                <a:spcPts val="1200"/>
              </a:spcAft>
              <a:buNone/>
            </a:pPr>
            <a:r>
              <a:rPr lang="en-US" b="1" dirty="0"/>
              <a:t>Verses 8-9 </a:t>
            </a:r>
            <a:r>
              <a:rPr lang="en-US" dirty="0"/>
              <a:t>: a small boy with a small lunch</a:t>
            </a:r>
          </a:p>
          <a:p>
            <a:pPr marL="0" indent="0">
              <a:spcAft>
                <a:spcPts val="1200"/>
              </a:spcAft>
              <a:buNone/>
            </a:pPr>
            <a:r>
              <a:rPr lang="en-US" b="1" dirty="0"/>
              <a:t>Verses 10-11 </a:t>
            </a:r>
            <a:r>
              <a:rPr lang="en-US" dirty="0"/>
              <a:t>: the Creator of fish and bread</a:t>
            </a:r>
          </a:p>
          <a:p>
            <a:pPr marL="0" indent="0">
              <a:spcAft>
                <a:spcPts val="1200"/>
              </a:spcAft>
              <a:buNone/>
            </a:pPr>
            <a:r>
              <a:rPr lang="en-US" b="1" dirty="0"/>
              <a:t>Verses 12-13 </a:t>
            </a:r>
            <a:r>
              <a:rPr lang="en-US" dirty="0"/>
              <a:t>: data from leftovers</a:t>
            </a:r>
          </a:p>
          <a:p>
            <a:pPr marL="0" indent="0">
              <a:spcAft>
                <a:spcPts val="1200"/>
              </a:spcAft>
              <a:buNone/>
            </a:pPr>
            <a:r>
              <a:rPr lang="en-US" b="1" dirty="0"/>
              <a:t>Verses 14-15 </a:t>
            </a:r>
            <a:r>
              <a:rPr lang="en-US" dirty="0"/>
              <a:t>: a massive crowd of witnesses</a:t>
            </a:r>
          </a:p>
        </p:txBody>
      </p:sp>
      <p:sp>
        <p:nvSpPr>
          <p:cNvPr id="2" name="TextBox 1"/>
          <p:cNvSpPr txBox="1"/>
          <p:nvPr/>
        </p:nvSpPr>
        <p:spPr>
          <a:xfrm>
            <a:off x="228600" y="838200"/>
            <a:ext cx="6553200" cy="5909310"/>
          </a:xfrm>
          <a:prstGeom prst="rect">
            <a:avLst/>
          </a:prstGeom>
          <a:noFill/>
        </p:spPr>
        <p:txBody>
          <a:bodyPr wrap="square" rtlCol="0">
            <a:spAutoFit/>
          </a:bodyPr>
          <a:lstStyle/>
          <a:p>
            <a:r>
              <a:rPr lang="en-US" dirty="0"/>
              <a:t> 1 Some time after this, Jesus crossed to the far shore of the Sea of Galilee (that is, the Sea of </a:t>
            </a:r>
            <a:r>
              <a:rPr lang="en-US" dirty="0" err="1"/>
              <a:t>Tiberias</a:t>
            </a:r>
            <a:r>
              <a:rPr lang="en-US" dirty="0"/>
              <a:t>), 2 and a great crowd of people followed him because they saw the signs he had performed by healing the sick. 3 Then Jesus went up on a mountainside and sat down with his disciples. 4 The Jewish Passover Festival was near. </a:t>
            </a:r>
          </a:p>
          <a:p>
            <a:r>
              <a:rPr lang="en-US" dirty="0"/>
              <a:t>8 Another of his disciples, Andrew, Simon Peter’s brother, spoke up, 9 “Here is a boy with five small barley loaves and two small fish, but how far will they go among so many?” </a:t>
            </a:r>
          </a:p>
          <a:p>
            <a:r>
              <a:rPr lang="en-US" dirty="0"/>
              <a:t> 10 Jesus said, “Have the people sit down.” There was plenty of grass in that place, and they sat down (about five thousand men were there). 11 Jesus then took the loaves, gave thanks, and distributed to those who were seated as much as they wanted. He did the same with the fish. </a:t>
            </a:r>
          </a:p>
          <a:p>
            <a:r>
              <a:rPr lang="en-US" dirty="0"/>
              <a:t> 12 When they had all had enough to eat, he said to his disciples, “Gather the pieces that are left over. Let nothing be wasted.” 13 So they gathered them and filled twelve baskets with the pieces of the five barley loaves left over by those who had eaten. </a:t>
            </a:r>
          </a:p>
          <a:p>
            <a:r>
              <a:rPr lang="en-US" dirty="0"/>
              <a:t> 14 After the people saw the sign Jesus performed, they began to say, “Surely this is the Prophet who is to come into the world.” 15 Jesus, knowing that they intended to come and make him king by force, withdrew again to a mountain by himself. </a:t>
            </a:r>
          </a:p>
        </p:txBody>
      </p:sp>
    </p:spTree>
    <p:extLst>
      <p:ext uri="{BB962C8B-B14F-4D97-AF65-F5344CB8AC3E}">
        <p14:creationId xmlns:p14="http://schemas.microsoft.com/office/powerpoint/2010/main" val="2392680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left)">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wipe(left)">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wipe(left)">
                                      <p:cBhvr>
                                        <p:cTn id="42" dur="500"/>
                                        <p:tgtEl>
                                          <p:spTgt spid="4">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2">
                                            <p:txEl>
                                              <p:pRg st="4" end="4"/>
                                            </p:txEl>
                                          </p:spTgt>
                                        </p:tgtEl>
                                        <p:attrNameLst>
                                          <p:attrName>style.visibility</p:attrName>
                                        </p:attrNameLst>
                                      </p:cBhvr>
                                      <p:to>
                                        <p:strVal val="visible"/>
                                      </p:to>
                                    </p:set>
                                    <p:animEffect transition="in" filter="wipe(left)">
                                      <p:cBhvr>
                                        <p:cTn id="47" dur="500"/>
                                        <p:tgtEl>
                                          <p:spTgt spid="2">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4" end="4"/>
                                            </p:txEl>
                                          </p:spTgt>
                                        </p:tgtEl>
                                        <p:attrNameLst>
                                          <p:attrName>style.visibility</p:attrName>
                                        </p:attrNameLst>
                                      </p:cBhvr>
                                      <p:to>
                                        <p:strVal val="visible"/>
                                      </p:to>
                                    </p:set>
                                    <p:animEffect transition="in" filter="wipe(left)">
                                      <p:cBhvr>
                                        <p:cTn id="5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1371600"/>
            <a:ext cx="9753600" cy="2667001"/>
          </a:xfrm>
        </p:spPr>
        <p:txBody>
          <a:bodyPr>
            <a:noAutofit/>
          </a:bodyPr>
          <a:lstStyle/>
          <a:p>
            <a:pPr fontAlgn="ctr"/>
            <a:r>
              <a:rPr lang="en-US" sz="5400" b="1" dirty="0"/>
              <a:t>Why did Jesus Perform Miracles?</a:t>
            </a:r>
            <a:endParaRPr lang="en-US" sz="5400" b="1" dirty="0">
              <a:solidFill>
                <a:srgbClr val="000000"/>
              </a:solidFill>
            </a:endParaRPr>
          </a:p>
        </p:txBody>
      </p:sp>
      <p:sp>
        <p:nvSpPr>
          <p:cNvPr id="3" name="Subtitle 2"/>
          <p:cNvSpPr>
            <a:spLocks noGrp="1"/>
          </p:cNvSpPr>
          <p:nvPr>
            <p:ph type="subTitle" idx="1"/>
          </p:nvPr>
        </p:nvSpPr>
        <p:spPr>
          <a:xfrm>
            <a:off x="2326944" y="3886200"/>
            <a:ext cx="7543800" cy="1752600"/>
          </a:xfrm>
        </p:spPr>
        <p:txBody>
          <a:bodyPr anchor="ctr" anchorCtr="1"/>
          <a:lstStyle/>
          <a:p>
            <a:r>
              <a:rPr lang="en-US" dirty="0"/>
              <a:t>Power over everything, including death…</a:t>
            </a:r>
          </a:p>
        </p:txBody>
      </p:sp>
    </p:spTree>
    <p:extLst>
      <p:ext uri="{BB962C8B-B14F-4D97-AF65-F5344CB8AC3E}">
        <p14:creationId xmlns:p14="http://schemas.microsoft.com/office/powerpoint/2010/main" val="414719432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Power over death (John 11:38-50)</a:t>
            </a:r>
          </a:p>
        </p:txBody>
      </p:sp>
      <p:sp>
        <p:nvSpPr>
          <p:cNvPr id="4" name="Content Placeholder 3"/>
          <p:cNvSpPr>
            <a:spLocks noGrp="1"/>
          </p:cNvSpPr>
          <p:nvPr>
            <p:ph idx="1"/>
          </p:nvPr>
        </p:nvSpPr>
        <p:spPr>
          <a:xfrm>
            <a:off x="7239000" y="914400"/>
            <a:ext cx="4876800" cy="5867400"/>
          </a:xfrm>
        </p:spPr>
        <p:txBody>
          <a:bodyPr>
            <a:normAutofit fontScale="92500" lnSpcReduction="10000"/>
          </a:bodyPr>
          <a:lstStyle/>
          <a:p>
            <a:pPr>
              <a:spcAft>
                <a:spcPts val="1200"/>
              </a:spcAft>
            </a:pPr>
            <a:r>
              <a:rPr lang="en-US" b="1" dirty="0"/>
              <a:t>Verses 38-40</a:t>
            </a:r>
            <a:r>
              <a:rPr lang="en-US" dirty="0"/>
              <a:t>: a worried sister instructs Jesus</a:t>
            </a:r>
          </a:p>
          <a:p>
            <a:pPr>
              <a:spcAft>
                <a:spcPts val="1200"/>
              </a:spcAft>
            </a:pPr>
            <a:r>
              <a:rPr lang="en-US" b="1" dirty="0"/>
              <a:t>Verses 41-44</a:t>
            </a:r>
            <a:r>
              <a:rPr lang="en-US" dirty="0"/>
              <a:t>: Jesus commands the dead man back to life</a:t>
            </a:r>
          </a:p>
          <a:p>
            <a:pPr>
              <a:spcAft>
                <a:spcPts val="1200"/>
              </a:spcAft>
            </a:pPr>
            <a:r>
              <a:rPr lang="en-US" b="1" dirty="0"/>
              <a:t>Verse 45-46</a:t>
            </a:r>
            <a:r>
              <a:rPr lang="en-US" dirty="0"/>
              <a:t>: some people believe while others reject Jesus</a:t>
            </a:r>
          </a:p>
          <a:p>
            <a:pPr>
              <a:spcAft>
                <a:spcPts val="1200"/>
              </a:spcAft>
            </a:pPr>
            <a:r>
              <a:rPr lang="en-US" b="1" dirty="0"/>
              <a:t>Verses 47-48</a:t>
            </a:r>
            <a:r>
              <a:rPr lang="en-US" dirty="0"/>
              <a:t>:</a:t>
            </a:r>
            <a:r>
              <a:rPr lang="en-US" b="1" dirty="0"/>
              <a:t> </a:t>
            </a:r>
            <a:r>
              <a:rPr lang="en-US" dirty="0"/>
              <a:t>the leaders cannot prove Jesus is a </a:t>
            </a:r>
            <a:r>
              <a:rPr lang="en-US" dirty="0" smtClean="0"/>
              <a:t>fake, </a:t>
            </a:r>
            <a:r>
              <a:rPr lang="en-US" dirty="0"/>
              <a:t>so they only have one other option</a:t>
            </a:r>
          </a:p>
        </p:txBody>
      </p:sp>
      <p:sp>
        <p:nvSpPr>
          <p:cNvPr id="2" name="TextBox 1"/>
          <p:cNvSpPr txBox="1"/>
          <p:nvPr/>
        </p:nvSpPr>
        <p:spPr>
          <a:xfrm>
            <a:off x="152400" y="1073289"/>
            <a:ext cx="6934200" cy="5632311"/>
          </a:xfrm>
          <a:prstGeom prst="rect">
            <a:avLst/>
          </a:prstGeom>
          <a:noFill/>
        </p:spPr>
        <p:txBody>
          <a:bodyPr wrap="square" rtlCol="0">
            <a:spAutoFit/>
          </a:bodyPr>
          <a:lstStyle/>
          <a:p>
            <a:r>
              <a:rPr lang="en-US" dirty="0"/>
              <a:t> 38 Jesus, once more deeply moved, came to the tomb. It was a cave with a stone laid across the entrance. 39 “Take away the stone,” he said</a:t>
            </a:r>
            <a:r>
              <a:rPr lang="en-US" dirty="0" smtClean="0"/>
              <a:t>. “</a:t>
            </a:r>
            <a:r>
              <a:rPr lang="en-US" dirty="0"/>
              <a:t>But, Lord,” said Martha, the sister of the dead man, “by this time there is a bad odor, for he has been there four days.” 40 Then Jesus said, “Did I not tell you that if you believe, you will see the glory of God?” </a:t>
            </a:r>
          </a:p>
          <a:p>
            <a:r>
              <a:rPr lang="en-US" dirty="0"/>
              <a:t> 41 So they took away the stone. Then Jesus looked up and said, “Father, I thank you that you have heard me. 42 I knew that you always hear me, but I said this for the benefit of the people standing here, that they may believe that you sent me.” 43 When he had said this, Jesus called in a loud voice, “Lazarus, come out!” 44 The dead man came out, his hands and feet wrapped with strips of linen, and a cloth around his </a:t>
            </a:r>
            <a:r>
              <a:rPr lang="en-US" dirty="0" smtClean="0"/>
              <a:t>face. Jesus </a:t>
            </a:r>
            <a:r>
              <a:rPr lang="en-US" dirty="0"/>
              <a:t>said to them, “Take off the grave clothes and let him go.” </a:t>
            </a:r>
          </a:p>
          <a:p>
            <a:r>
              <a:rPr lang="en-US" dirty="0"/>
              <a:t>45 Therefore many of the Jews who had come to visit Mary, and had seen what Jesus did, believed in him. 46 But some of them went to the Pharisees and told them what Jesus had done. </a:t>
            </a:r>
          </a:p>
          <a:p>
            <a:r>
              <a:rPr lang="en-US" dirty="0"/>
              <a:t>47 Then the chief priests and the Pharisees called a meeting of the Sanhedrin. “What are we accomplishing?” they asked. “Here is this man performing many signs. 48 If we let him go on like this, everyone will believe in him, and then the Romans will come and take away both our temple and our nation.” </a:t>
            </a:r>
          </a:p>
        </p:txBody>
      </p:sp>
    </p:spTree>
    <p:extLst>
      <p:ext uri="{BB962C8B-B14F-4D97-AF65-F5344CB8AC3E}">
        <p14:creationId xmlns:p14="http://schemas.microsoft.com/office/powerpoint/2010/main" val="37378510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wipe(left)">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left)">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wipe(left)">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1" end="1"/>
                                            </p:txEl>
                                          </p:spTgt>
                                        </p:tgtEl>
                                        <p:attrNameLst>
                                          <p:attrName>style.visibility</p:attrName>
                                        </p:attrNameLst>
                                      </p:cBhvr>
                                      <p:to>
                                        <p:strVal val="visible"/>
                                      </p:to>
                                    </p:set>
                                    <p:animEffect transition="in" filter="wipe(left)">
                                      <p:cBhvr>
                                        <p:cTn id="22" dur="500"/>
                                        <p:tgtEl>
                                          <p:spTgt spid="4">
                                            <p:txEl>
                                              <p:pRg st="1" end="1"/>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2">
                                            <p:txEl>
                                              <p:pRg st="2" end="2"/>
                                            </p:txEl>
                                          </p:spTgt>
                                        </p:tgtEl>
                                        <p:attrNameLst>
                                          <p:attrName>style.visibility</p:attrName>
                                        </p:attrNameLst>
                                      </p:cBhvr>
                                      <p:to>
                                        <p:strVal val="visible"/>
                                      </p:to>
                                    </p:set>
                                    <p:animEffect transition="in" filter="wipe(left)">
                                      <p:cBhvr>
                                        <p:cTn id="27" dur="500"/>
                                        <p:tgtEl>
                                          <p:spTgt spid="2">
                                            <p:txEl>
                                              <p:pRg st="2" end="2"/>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2" end="2"/>
                                            </p:txEl>
                                          </p:spTgt>
                                        </p:tgtEl>
                                        <p:attrNameLst>
                                          <p:attrName>style.visibility</p:attrName>
                                        </p:attrNameLst>
                                      </p:cBhvr>
                                      <p:to>
                                        <p:strVal val="visible"/>
                                      </p:to>
                                    </p:set>
                                    <p:animEffect transition="in" filter="wipe(left)">
                                      <p:cBhvr>
                                        <p:cTn id="32" dur="500"/>
                                        <p:tgtEl>
                                          <p:spTgt spid="4">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2">
                                            <p:txEl>
                                              <p:pRg st="3" end="3"/>
                                            </p:txEl>
                                          </p:spTgt>
                                        </p:tgtEl>
                                        <p:attrNameLst>
                                          <p:attrName>style.visibility</p:attrName>
                                        </p:attrNameLst>
                                      </p:cBhvr>
                                      <p:to>
                                        <p:strVal val="visible"/>
                                      </p:to>
                                    </p:set>
                                    <p:animEffect transition="in" filter="wipe(left)">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3" end="3"/>
                                            </p:txEl>
                                          </p:spTgt>
                                        </p:tgtEl>
                                        <p:attrNameLst>
                                          <p:attrName>style.visibility</p:attrName>
                                        </p:attrNameLst>
                                      </p:cBhvr>
                                      <p:to>
                                        <p:strVal val="visible"/>
                                      </p:to>
                                    </p:set>
                                    <p:animEffect transition="in" filter="wipe(left)">
                                      <p:cBhvr>
                                        <p:cTn id="4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76200"/>
            <a:ext cx="8229600" cy="868362"/>
          </a:xfrm>
        </p:spPr>
        <p:txBody>
          <a:bodyPr/>
          <a:lstStyle/>
          <a:p>
            <a:r>
              <a:rPr lang="en-US" b="1" u="sng" dirty="0"/>
              <a:t>The Power of Jesus</a:t>
            </a:r>
          </a:p>
        </p:txBody>
      </p:sp>
      <p:sp>
        <p:nvSpPr>
          <p:cNvPr id="3" name="Content Placeholder 2"/>
          <p:cNvSpPr>
            <a:spLocks noGrp="1"/>
          </p:cNvSpPr>
          <p:nvPr>
            <p:ph idx="1"/>
          </p:nvPr>
        </p:nvSpPr>
        <p:spPr>
          <a:xfrm>
            <a:off x="3429000" y="990601"/>
            <a:ext cx="5451144" cy="4983163"/>
          </a:xfrm>
        </p:spPr>
        <p:txBody>
          <a:bodyPr>
            <a:normAutofit/>
          </a:bodyPr>
          <a:lstStyle/>
          <a:p>
            <a:r>
              <a:rPr lang="en-US" sz="3600" dirty="0"/>
              <a:t>Power to heal</a:t>
            </a:r>
          </a:p>
          <a:p>
            <a:r>
              <a:rPr lang="en-US" sz="3600" dirty="0"/>
              <a:t>Power over nature</a:t>
            </a:r>
          </a:p>
          <a:p>
            <a:r>
              <a:rPr lang="en-US" sz="3600" dirty="0"/>
              <a:t>Power over demons</a:t>
            </a:r>
          </a:p>
          <a:p>
            <a:r>
              <a:rPr lang="en-US" sz="3600" dirty="0"/>
              <a:t>Power to rebuild a body </a:t>
            </a:r>
          </a:p>
          <a:p>
            <a:r>
              <a:rPr lang="en-US" sz="3600" dirty="0"/>
              <a:t>Power to create </a:t>
            </a:r>
          </a:p>
          <a:p>
            <a:r>
              <a:rPr lang="en-US" sz="3600" dirty="0"/>
              <a:t>Power over death</a:t>
            </a:r>
          </a:p>
          <a:p>
            <a:r>
              <a:rPr lang="en-US" sz="3600" dirty="0"/>
              <a:t>Power to forgive sin</a:t>
            </a:r>
          </a:p>
        </p:txBody>
      </p:sp>
      <p:sp>
        <p:nvSpPr>
          <p:cNvPr id="4" name="TextBox 3"/>
          <p:cNvSpPr txBox="1"/>
          <p:nvPr/>
        </p:nvSpPr>
        <p:spPr>
          <a:xfrm>
            <a:off x="3657600" y="5707560"/>
            <a:ext cx="5257800" cy="769441"/>
          </a:xfrm>
          <a:prstGeom prst="rect">
            <a:avLst/>
          </a:prstGeom>
          <a:noFill/>
        </p:spPr>
        <p:txBody>
          <a:bodyPr wrap="square" rtlCol="0">
            <a:spAutoFit/>
          </a:bodyPr>
          <a:lstStyle/>
          <a:p>
            <a:r>
              <a:rPr lang="en-US" sz="4400" b="1" u="sng" dirty="0"/>
              <a:t>The Power of God</a:t>
            </a:r>
          </a:p>
        </p:txBody>
      </p:sp>
    </p:spTree>
    <p:extLst>
      <p:ext uri="{BB962C8B-B14F-4D97-AF65-F5344CB8AC3E}">
        <p14:creationId xmlns:p14="http://schemas.microsoft.com/office/powerpoint/2010/main" val="2352928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750"/>
                                        <p:tgtEl>
                                          <p:spTgt spid="3">
                                            <p:txEl>
                                              <p:pRg st="0" end="0"/>
                                            </p:txEl>
                                          </p:spTgt>
                                        </p:tgtEl>
                                      </p:cBhvr>
                                    </p:animEffect>
                                  </p:childTnLst>
                                </p:cTn>
                              </p:par>
                            </p:childTnLst>
                          </p:cTn>
                        </p:par>
                        <p:par>
                          <p:cTn id="8" fill="hold">
                            <p:stCondLst>
                              <p:cond delay="1000"/>
                            </p:stCondLst>
                            <p:childTnLst>
                              <p:par>
                                <p:cTn id="9" presetID="22" presetClass="entr" presetSubtype="8" fill="hold" grpId="0" nodeType="afterEffect">
                                  <p:stCondLst>
                                    <p:cond delay="25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wipe(left)">
                                      <p:cBhvr>
                                        <p:cTn id="11" dur="750"/>
                                        <p:tgtEl>
                                          <p:spTgt spid="3">
                                            <p:txEl>
                                              <p:pRg st="1" end="1"/>
                                            </p:txEl>
                                          </p:spTgt>
                                        </p:tgtEl>
                                      </p:cBhvr>
                                    </p:animEffect>
                                  </p:childTnLst>
                                </p:cTn>
                              </p:par>
                            </p:childTnLst>
                          </p:cTn>
                        </p:par>
                        <p:par>
                          <p:cTn id="12" fill="hold">
                            <p:stCondLst>
                              <p:cond delay="2000"/>
                            </p:stCondLst>
                            <p:childTnLst>
                              <p:par>
                                <p:cTn id="13" presetID="22" presetClass="entr" presetSubtype="8" fill="hold" grpId="0" nodeType="afterEffect">
                                  <p:stCondLst>
                                    <p:cond delay="25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wipe(left)">
                                      <p:cBhvr>
                                        <p:cTn id="15" dur="750"/>
                                        <p:tgtEl>
                                          <p:spTgt spid="3">
                                            <p:txEl>
                                              <p:pRg st="2" end="2"/>
                                            </p:txEl>
                                          </p:spTgt>
                                        </p:tgtEl>
                                      </p:cBhvr>
                                    </p:animEffect>
                                  </p:childTnLst>
                                </p:cTn>
                              </p:par>
                            </p:childTnLst>
                          </p:cTn>
                        </p:par>
                        <p:par>
                          <p:cTn id="16" fill="hold">
                            <p:stCondLst>
                              <p:cond delay="3000"/>
                            </p:stCondLst>
                            <p:childTnLst>
                              <p:par>
                                <p:cTn id="17" presetID="22" presetClass="entr" presetSubtype="8" fill="hold" grpId="0" nodeType="afterEffect">
                                  <p:stCondLst>
                                    <p:cond delay="25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left)">
                                      <p:cBhvr>
                                        <p:cTn id="19" dur="750"/>
                                        <p:tgtEl>
                                          <p:spTgt spid="3">
                                            <p:txEl>
                                              <p:pRg st="3" end="3"/>
                                            </p:txEl>
                                          </p:spTgt>
                                        </p:tgtEl>
                                      </p:cBhvr>
                                    </p:animEffect>
                                  </p:childTnLst>
                                </p:cTn>
                              </p:par>
                            </p:childTnLst>
                          </p:cTn>
                        </p:par>
                        <p:par>
                          <p:cTn id="20" fill="hold">
                            <p:stCondLst>
                              <p:cond delay="4000"/>
                            </p:stCondLst>
                            <p:childTnLst>
                              <p:par>
                                <p:cTn id="21" presetID="22" presetClass="entr" presetSubtype="8" fill="hold" grpId="0" nodeType="afterEffect">
                                  <p:stCondLst>
                                    <p:cond delay="25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wipe(left)">
                                      <p:cBhvr>
                                        <p:cTn id="23" dur="750"/>
                                        <p:tgtEl>
                                          <p:spTgt spid="3">
                                            <p:txEl>
                                              <p:pRg st="4" end="4"/>
                                            </p:txEl>
                                          </p:spTgt>
                                        </p:tgtEl>
                                      </p:cBhvr>
                                    </p:animEffect>
                                  </p:childTnLst>
                                </p:cTn>
                              </p:par>
                            </p:childTnLst>
                          </p:cTn>
                        </p:par>
                        <p:par>
                          <p:cTn id="24" fill="hold">
                            <p:stCondLst>
                              <p:cond delay="5000"/>
                            </p:stCondLst>
                            <p:childTnLst>
                              <p:par>
                                <p:cTn id="25" presetID="22" presetClass="entr" presetSubtype="8" fill="hold" grpId="0" nodeType="afterEffect">
                                  <p:stCondLst>
                                    <p:cond delay="25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wipe(left)">
                                      <p:cBhvr>
                                        <p:cTn id="27" dur="750"/>
                                        <p:tgtEl>
                                          <p:spTgt spid="3">
                                            <p:txEl>
                                              <p:pRg st="5" end="5"/>
                                            </p:txEl>
                                          </p:spTgt>
                                        </p:tgtEl>
                                      </p:cBhvr>
                                    </p:animEffect>
                                  </p:childTnLst>
                                </p:cTn>
                              </p:par>
                            </p:childTnLst>
                          </p:cTn>
                        </p:par>
                        <p:par>
                          <p:cTn id="28" fill="hold">
                            <p:stCondLst>
                              <p:cond delay="6000"/>
                            </p:stCondLst>
                            <p:childTnLst>
                              <p:par>
                                <p:cTn id="29" presetID="22" presetClass="entr" presetSubtype="8" fill="hold" grpId="0" nodeType="afterEffect">
                                  <p:stCondLst>
                                    <p:cond delay="25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wipe(left)">
                                      <p:cBhvr>
                                        <p:cTn id="31" dur="75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grpId="0" nodeType="clickEffect">
                                  <p:stCondLst>
                                    <p:cond delay="0"/>
                                  </p:stCondLst>
                                  <p:childTnLst>
                                    <p:set>
                                      <p:cBhvr>
                                        <p:cTn id="35" dur="1" fill="hold">
                                          <p:stCondLst>
                                            <p:cond delay="0"/>
                                          </p:stCondLst>
                                        </p:cTn>
                                        <p:tgtEl>
                                          <p:spTgt spid="4"/>
                                        </p:tgtEl>
                                        <p:attrNameLst>
                                          <p:attrName>style.visibility</p:attrName>
                                        </p:attrNameLst>
                                      </p:cBhvr>
                                      <p:to>
                                        <p:strVal val="visible"/>
                                      </p:to>
                                    </p:set>
                                    <p:animEffect transition="in" filter="wipe(up)">
                                      <p:cBhvr>
                                        <p:cTn id="36"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But is it true…?</a:t>
            </a:r>
          </a:p>
        </p:txBody>
      </p:sp>
      <p:sp>
        <p:nvSpPr>
          <p:cNvPr id="4" name="Content Placeholder 3"/>
          <p:cNvSpPr>
            <a:spLocks noGrp="1"/>
          </p:cNvSpPr>
          <p:nvPr>
            <p:ph idx="1"/>
          </p:nvPr>
        </p:nvSpPr>
        <p:spPr>
          <a:xfrm>
            <a:off x="914400" y="838200"/>
            <a:ext cx="10363200" cy="5334000"/>
          </a:xfrm>
        </p:spPr>
        <p:txBody>
          <a:bodyPr>
            <a:normAutofit lnSpcReduction="10000"/>
          </a:bodyPr>
          <a:lstStyle/>
          <a:p>
            <a:pPr>
              <a:spcAft>
                <a:spcPts val="1200"/>
              </a:spcAft>
            </a:pPr>
            <a:r>
              <a:rPr lang="en-US" dirty="0"/>
              <a:t>Jesus had </a:t>
            </a:r>
            <a:r>
              <a:rPr lang="en-US" dirty="0" smtClean="0"/>
              <a:t>well-known </a:t>
            </a:r>
            <a:r>
              <a:rPr lang="en-US" dirty="0"/>
              <a:t>enemies</a:t>
            </a:r>
          </a:p>
          <a:p>
            <a:pPr lvl="1">
              <a:spcAft>
                <a:spcPts val="1200"/>
              </a:spcAft>
              <a:buFont typeface="Wingdings" panose="05000000000000000000" pitchFamily="2" charset="2"/>
              <a:buChar char="Ø"/>
            </a:pPr>
            <a:r>
              <a:rPr lang="en-US" dirty="0"/>
              <a:t> Bad news – they didn’t listen to Him</a:t>
            </a:r>
          </a:p>
          <a:p>
            <a:pPr lvl="1">
              <a:spcAft>
                <a:spcPts val="1200"/>
              </a:spcAft>
              <a:buFont typeface="Wingdings" panose="05000000000000000000" pitchFamily="2" charset="2"/>
              <a:buChar char="Ø"/>
            </a:pPr>
            <a:r>
              <a:rPr lang="en-US" dirty="0"/>
              <a:t> Good news – they tried to prove He was a fake, but were not able to do it</a:t>
            </a:r>
          </a:p>
          <a:p>
            <a:pPr lvl="1">
              <a:spcAft>
                <a:spcPts val="1200"/>
              </a:spcAft>
              <a:buFont typeface="Wingdings" panose="05000000000000000000" pitchFamily="2" charset="2"/>
              <a:buChar char="Ø"/>
            </a:pPr>
            <a:r>
              <a:rPr lang="en-US" dirty="0"/>
              <a:t> This “test” helps us know that Jesus’ miracles </a:t>
            </a:r>
            <a:r>
              <a:rPr lang="en-US" dirty="0" smtClean="0"/>
              <a:t>were real</a:t>
            </a:r>
            <a:endParaRPr lang="en-US" dirty="0"/>
          </a:p>
          <a:p>
            <a:pPr>
              <a:spcAft>
                <a:spcPts val="1200"/>
              </a:spcAft>
            </a:pPr>
            <a:r>
              <a:rPr lang="en-US" dirty="0"/>
              <a:t>Why did He do these things?  </a:t>
            </a:r>
            <a:endParaRPr lang="en-US" dirty="0" smtClean="0"/>
          </a:p>
          <a:p>
            <a:pPr marL="0" indent="0">
              <a:spcAft>
                <a:spcPts val="1200"/>
              </a:spcAft>
              <a:buNone/>
            </a:pPr>
            <a:r>
              <a:rPr lang="en-US" sz="2600" dirty="0" smtClean="0"/>
              <a:t>“Jesus </a:t>
            </a:r>
            <a:r>
              <a:rPr lang="en-US" sz="2600" dirty="0"/>
              <a:t>performed many other signs in the presence of his disciples, which are not recorded in this book. </a:t>
            </a:r>
            <a:r>
              <a:rPr lang="en-US" sz="2600" dirty="0" smtClean="0"/>
              <a:t> But </a:t>
            </a:r>
            <a:r>
              <a:rPr lang="en-US" sz="2600" dirty="0"/>
              <a:t>these are written that you may </a:t>
            </a:r>
            <a:r>
              <a:rPr lang="en-US" sz="2600" dirty="0" smtClean="0"/>
              <a:t>believe </a:t>
            </a:r>
            <a:r>
              <a:rPr lang="en-US" sz="2600" dirty="0"/>
              <a:t>that Jesus is the Messiah, the Son of God, and that by believing you may have life in his name</a:t>
            </a:r>
            <a:r>
              <a:rPr lang="en-US" sz="2600" dirty="0" smtClean="0"/>
              <a:t>.”  John 20:30-31</a:t>
            </a:r>
            <a:endParaRPr lang="en-US" sz="2600" dirty="0"/>
          </a:p>
        </p:txBody>
      </p:sp>
    </p:spTree>
    <p:extLst>
      <p:ext uri="{BB962C8B-B14F-4D97-AF65-F5344CB8AC3E}">
        <p14:creationId xmlns:p14="http://schemas.microsoft.com/office/powerpoint/2010/main" val="29011746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838200"/>
          </a:xfrm>
        </p:spPr>
        <p:txBody>
          <a:bodyPr>
            <a:noAutofit/>
          </a:bodyPr>
          <a:lstStyle/>
          <a:p>
            <a:r>
              <a:rPr lang="en-US" sz="4000" b="1" u="sng" dirty="0"/>
              <a:t>But is it true…?</a:t>
            </a:r>
          </a:p>
        </p:txBody>
      </p:sp>
      <p:sp>
        <p:nvSpPr>
          <p:cNvPr id="4" name="Content Placeholder 3"/>
          <p:cNvSpPr>
            <a:spLocks noGrp="1"/>
          </p:cNvSpPr>
          <p:nvPr>
            <p:ph idx="1"/>
          </p:nvPr>
        </p:nvSpPr>
        <p:spPr>
          <a:xfrm>
            <a:off x="914400" y="838200"/>
            <a:ext cx="10363200" cy="5181600"/>
          </a:xfrm>
        </p:spPr>
        <p:txBody>
          <a:bodyPr>
            <a:normAutofit lnSpcReduction="10000"/>
          </a:bodyPr>
          <a:lstStyle/>
          <a:p>
            <a:pPr>
              <a:spcAft>
                <a:spcPts val="1200"/>
              </a:spcAft>
            </a:pPr>
            <a:r>
              <a:rPr lang="en-US" dirty="0"/>
              <a:t>Jesus had </a:t>
            </a:r>
            <a:r>
              <a:rPr lang="en-US" dirty="0" smtClean="0"/>
              <a:t>well-known </a:t>
            </a:r>
            <a:r>
              <a:rPr lang="en-US" dirty="0"/>
              <a:t>enemies</a:t>
            </a:r>
          </a:p>
          <a:p>
            <a:pPr lvl="1">
              <a:spcAft>
                <a:spcPts val="1200"/>
              </a:spcAft>
              <a:buFont typeface="Wingdings" panose="05000000000000000000" pitchFamily="2" charset="2"/>
              <a:buChar char="Ø"/>
            </a:pPr>
            <a:r>
              <a:rPr lang="en-US" dirty="0"/>
              <a:t> Bad news – they didn’t listen to Him</a:t>
            </a:r>
          </a:p>
          <a:p>
            <a:pPr lvl="1">
              <a:spcAft>
                <a:spcPts val="1200"/>
              </a:spcAft>
              <a:buFont typeface="Wingdings" panose="05000000000000000000" pitchFamily="2" charset="2"/>
              <a:buChar char="Ø"/>
            </a:pPr>
            <a:r>
              <a:rPr lang="en-US" dirty="0"/>
              <a:t> Good news – they tried to prove He was a fake, but were not able to do it</a:t>
            </a:r>
          </a:p>
          <a:p>
            <a:pPr lvl="1">
              <a:spcAft>
                <a:spcPts val="1200"/>
              </a:spcAft>
              <a:buFont typeface="Wingdings" panose="05000000000000000000" pitchFamily="2" charset="2"/>
              <a:buChar char="Ø"/>
            </a:pPr>
            <a:r>
              <a:rPr lang="en-US" dirty="0"/>
              <a:t> This “test” helps us know that Jesus’ </a:t>
            </a:r>
            <a:r>
              <a:rPr lang="en-US" dirty="0" smtClean="0"/>
              <a:t>miracles were real</a:t>
            </a:r>
            <a:endParaRPr lang="en-US" dirty="0"/>
          </a:p>
          <a:p>
            <a:pPr>
              <a:spcAft>
                <a:spcPts val="1200"/>
              </a:spcAft>
            </a:pPr>
            <a:r>
              <a:rPr lang="en-US" dirty="0"/>
              <a:t>Why did He do these things?  </a:t>
            </a:r>
            <a:endParaRPr lang="en-US" dirty="0" smtClean="0"/>
          </a:p>
          <a:p>
            <a:pPr lvl="1">
              <a:spcAft>
                <a:spcPts val="1200"/>
              </a:spcAft>
              <a:buFont typeface="Wingdings" panose="05000000000000000000" pitchFamily="2" charset="2"/>
              <a:buChar char="Ø"/>
            </a:pPr>
            <a:r>
              <a:rPr lang="en-US" dirty="0" smtClean="0"/>
              <a:t> To prove that His words are true</a:t>
            </a:r>
          </a:p>
          <a:p>
            <a:pPr lvl="1">
              <a:spcAft>
                <a:spcPts val="1200"/>
              </a:spcAft>
              <a:buFont typeface="Wingdings" panose="05000000000000000000" pitchFamily="2" charset="2"/>
              <a:buChar char="Ø"/>
            </a:pPr>
            <a:r>
              <a:rPr lang="en-US" dirty="0" smtClean="0"/>
              <a:t> We </a:t>
            </a:r>
            <a:r>
              <a:rPr lang="en-US" dirty="0"/>
              <a:t>need to see His </a:t>
            </a:r>
            <a:r>
              <a:rPr lang="en-US" u="sng" dirty="0"/>
              <a:t>works</a:t>
            </a:r>
            <a:r>
              <a:rPr lang="en-US" dirty="0"/>
              <a:t> </a:t>
            </a:r>
            <a:r>
              <a:rPr lang="en-US" i="1" dirty="0"/>
              <a:t>AND</a:t>
            </a:r>
            <a:r>
              <a:rPr lang="en-US" dirty="0"/>
              <a:t> hear His </a:t>
            </a:r>
            <a:r>
              <a:rPr lang="en-US" u="sng" dirty="0"/>
              <a:t>words</a:t>
            </a:r>
            <a:r>
              <a:rPr lang="en-US" dirty="0" smtClean="0"/>
              <a:t>…</a:t>
            </a:r>
          </a:p>
          <a:p>
            <a:pPr>
              <a:spcAft>
                <a:spcPts val="1200"/>
              </a:spcAft>
            </a:pPr>
            <a:endParaRPr lang="en-US" dirty="0" smtClean="0"/>
          </a:p>
        </p:txBody>
      </p:sp>
    </p:spTree>
    <p:extLst>
      <p:ext uri="{BB962C8B-B14F-4D97-AF65-F5344CB8AC3E}">
        <p14:creationId xmlns:p14="http://schemas.microsoft.com/office/powerpoint/2010/main" val="924233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wipe(left)">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wipe(left)">
                                      <p:cBhvr>
                                        <p:cTn id="1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685800"/>
          </a:xfrm>
        </p:spPr>
        <p:txBody>
          <a:bodyPr>
            <a:noAutofit/>
          </a:bodyPr>
          <a:lstStyle/>
          <a:p>
            <a:r>
              <a:rPr lang="en-US" sz="3200" b="1" u="sng" dirty="0"/>
              <a:t>Last week - God’s Ten Commandments (Exodus 20)</a:t>
            </a:r>
          </a:p>
        </p:txBody>
      </p:sp>
      <p:sp>
        <p:nvSpPr>
          <p:cNvPr id="4" name="Content Placeholder 3"/>
          <p:cNvSpPr>
            <a:spLocks noGrp="1"/>
          </p:cNvSpPr>
          <p:nvPr>
            <p:ph idx="1"/>
          </p:nvPr>
        </p:nvSpPr>
        <p:spPr>
          <a:xfrm>
            <a:off x="1752600" y="838200"/>
            <a:ext cx="8610600" cy="5867400"/>
          </a:xfrm>
        </p:spPr>
        <p:txBody>
          <a:bodyPr>
            <a:normAutofit fontScale="85000" lnSpcReduction="20000"/>
          </a:bodyPr>
          <a:lstStyle/>
          <a:p>
            <a:pPr marL="514350" indent="-514350">
              <a:spcAft>
                <a:spcPts val="1200"/>
              </a:spcAft>
              <a:buFont typeface="+mj-lt"/>
              <a:buAutoNum type="arabicPeriod"/>
            </a:pPr>
            <a:r>
              <a:rPr lang="en-US" b="1" dirty="0"/>
              <a:t>Verse 3</a:t>
            </a:r>
            <a:r>
              <a:rPr lang="en-US" dirty="0"/>
              <a:t>:  You shall have </a:t>
            </a:r>
            <a:r>
              <a:rPr lang="en-US" u="sng" dirty="0"/>
              <a:t>no other gods</a:t>
            </a:r>
            <a:r>
              <a:rPr lang="en-US" dirty="0"/>
              <a:t> before Me</a:t>
            </a:r>
          </a:p>
          <a:p>
            <a:pPr marL="514350" indent="-514350">
              <a:spcAft>
                <a:spcPts val="1200"/>
              </a:spcAft>
              <a:buFont typeface="+mj-lt"/>
              <a:buAutoNum type="arabicPeriod"/>
            </a:pPr>
            <a:r>
              <a:rPr lang="en-US" b="1" dirty="0"/>
              <a:t>Verses 4-6</a:t>
            </a:r>
            <a:r>
              <a:rPr lang="en-US" dirty="0"/>
              <a:t>:  You shall </a:t>
            </a:r>
            <a:r>
              <a:rPr lang="en-US" u="sng" dirty="0"/>
              <a:t>not make and worship idols</a:t>
            </a:r>
          </a:p>
          <a:p>
            <a:pPr marL="514350" indent="-514350">
              <a:spcAft>
                <a:spcPts val="1200"/>
              </a:spcAft>
              <a:buFont typeface="+mj-lt"/>
              <a:buAutoNum type="arabicPeriod"/>
            </a:pPr>
            <a:r>
              <a:rPr lang="en-US" b="1" dirty="0"/>
              <a:t>Verse 7</a:t>
            </a:r>
            <a:r>
              <a:rPr lang="en-US" dirty="0"/>
              <a:t>:  You shall </a:t>
            </a:r>
            <a:r>
              <a:rPr lang="en-US" u="sng" dirty="0"/>
              <a:t>not misuse the name of God</a:t>
            </a:r>
          </a:p>
          <a:p>
            <a:pPr marL="514350" indent="-514350">
              <a:spcAft>
                <a:spcPts val="1200"/>
              </a:spcAft>
              <a:buFont typeface="+mj-lt"/>
              <a:buAutoNum type="arabicPeriod"/>
            </a:pPr>
            <a:r>
              <a:rPr lang="en-US" b="1" dirty="0"/>
              <a:t>Verses 8-10</a:t>
            </a:r>
            <a:r>
              <a:rPr lang="en-US" dirty="0"/>
              <a:t>:  Remember the </a:t>
            </a:r>
            <a:r>
              <a:rPr lang="en-US" u="sng" dirty="0"/>
              <a:t>Sabbath day</a:t>
            </a:r>
            <a:r>
              <a:rPr lang="en-US" dirty="0"/>
              <a:t>, to keep it </a:t>
            </a:r>
            <a:r>
              <a:rPr lang="en-US" u="sng" dirty="0"/>
              <a:t>holy</a:t>
            </a:r>
          </a:p>
          <a:p>
            <a:pPr marL="514350" indent="-514350">
              <a:spcAft>
                <a:spcPts val="1200"/>
              </a:spcAft>
              <a:buFont typeface="+mj-lt"/>
              <a:buAutoNum type="arabicPeriod" startAt="5"/>
            </a:pPr>
            <a:r>
              <a:rPr lang="en-US" b="1" dirty="0"/>
              <a:t>Verse 12</a:t>
            </a:r>
            <a:r>
              <a:rPr lang="en-US" dirty="0"/>
              <a:t>:  </a:t>
            </a:r>
            <a:r>
              <a:rPr lang="en-US" u="sng" dirty="0"/>
              <a:t>Honor</a:t>
            </a:r>
            <a:r>
              <a:rPr lang="en-US" dirty="0"/>
              <a:t> your </a:t>
            </a:r>
            <a:r>
              <a:rPr lang="en-US" u="sng" dirty="0"/>
              <a:t>father and mother</a:t>
            </a:r>
          </a:p>
          <a:p>
            <a:pPr marL="514350" indent="-514350">
              <a:spcAft>
                <a:spcPts val="1200"/>
              </a:spcAft>
              <a:buFont typeface="+mj-lt"/>
              <a:buAutoNum type="arabicPeriod" startAt="5"/>
            </a:pPr>
            <a:r>
              <a:rPr lang="en-US" b="1" dirty="0"/>
              <a:t>Verse 13</a:t>
            </a:r>
            <a:r>
              <a:rPr lang="en-US" dirty="0"/>
              <a:t>:  You shall </a:t>
            </a:r>
            <a:r>
              <a:rPr lang="en-US" u="sng" dirty="0"/>
              <a:t>not murder</a:t>
            </a:r>
          </a:p>
          <a:p>
            <a:pPr marL="514350" indent="-514350">
              <a:spcAft>
                <a:spcPts val="1200"/>
              </a:spcAft>
              <a:buFont typeface="+mj-lt"/>
              <a:buAutoNum type="arabicPeriod" startAt="5"/>
            </a:pPr>
            <a:r>
              <a:rPr lang="en-US" b="1" dirty="0"/>
              <a:t>Verse 14</a:t>
            </a:r>
            <a:r>
              <a:rPr lang="en-US" dirty="0"/>
              <a:t>:  You shall </a:t>
            </a:r>
            <a:r>
              <a:rPr lang="en-US" u="sng" dirty="0"/>
              <a:t>not commit adultery</a:t>
            </a:r>
          </a:p>
          <a:p>
            <a:pPr marL="514350" indent="-514350">
              <a:spcAft>
                <a:spcPts val="1200"/>
              </a:spcAft>
              <a:buFont typeface="+mj-lt"/>
              <a:buAutoNum type="arabicPeriod" startAt="5"/>
            </a:pPr>
            <a:r>
              <a:rPr lang="en-US" b="1" dirty="0"/>
              <a:t>Verse 15</a:t>
            </a:r>
            <a:r>
              <a:rPr lang="en-US" dirty="0"/>
              <a:t>:  You shall </a:t>
            </a:r>
            <a:r>
              <a:rPr lang="en-US" u="sng" dirty="0"/>
              <a:t>not steal</a:t>
            </a:r>
          </a:p>
          <a:p>
            <a:pPr marL="514350" indent="-514350">
              <a:spcAft>
                <a:spcPts val="1200"/>
              </a:spcAft>
              <a:buFont typeface="+mj-lt"/>
              <a:buAutoNum type="arabicPeriod" startAt="5"/>
            </a:pPr>
            <a:r>
              <a:rPr lang="en-US" b="1" dirty="0"/>
              <a:t>Verse 16</a:t>
            </a:r>
            <a:r>
              <a:rPr lang="en-US" dirty="0"/>
              <a:t>:  You shall </a:t>
            </a:r>
            <a:r>
              <a:rPr lang="en-US" u="sng" dirty="0"/>
              <a:t>not lie</a:t>
            </a:r>
          </a:p>
          <a:p>
            <a:pPr marL="514350" indent="-514350">
              <a:spcAft>
                <a:spcPts val="1200"/>
              </a:spcAft>
              <a:buFont typeface="+mj-lt"/>
              <a:buAutoNum type="arabicPeriod" startAt="5"/>
            </a:pPr>
            <a:r>
              <a:rPr lang="en-US" b="1" dirty="0"/>
              <a:t>Verse 17</a:t>
            </a:r>
            <a:r>
              <a:rPr lang="en-US" dirty="0"/>
              <a:t>:  You shall </a:t>
            </a:r>
            <a:r>
              <a:rPr lang="en-US" u="sng" dirty="0"/>
              <a:t>not covet</a:t>
            </a:r>
          </a:p>
          <a:p>
            <a:pPr marL="514350" indent="-514350">
              <a:spcAft>
                <a:spcPts val="1200"/>
              </a:spcAft>
              <a:buFont typeface="+mj-lt"/>
              <a:buAutoNum type="arabicPeriod"/>
            </a:pPr>
            <a:endParaRPr lang="en-US" u="sng" dirty="0"/>
          </a:p>
        </p:txBody>
      </p:sp>
      <p:sp>
        <p:nvSpPr>
          <p:cNvPr id="2" name="TextBox 1"/>
          <p:cNvSpPr txBox="1"/>
          <p:nvPr/>
        </p:nvSpPr>
        <p:spPr>
          <a:xfrm>
            <a:off x="6934200" y="4720441"/>
            <a:ext cx="4876800" cy="1985159"/>
          </a:xfrm>
          <a:prstGeom prst="rect">
            <a:avLst/>
          </a:prstGeom>
          <a:noFill/>
          <a:ln w="28575">
            <a:solidFill>
              <a:schemeClr val="tx1">
                <a:lumMod val="95000"/>
                <a:lumOff val="5000"/>
              </a:schemeClr>
            </a:solidFill>
          </a:ln>
        </p:spPr>
        <p:txBody>
          <a:bodyPr wrap="square" lIns="0" tIns="91440" rIns="0" bIns="91440" rtlCol="0" anchor="ctr" anchorCtr="1">
            <a:spAutoFit/>
          </a:bodyPr>
          <a:lstStyle/>
          <a:p>
            <a:pPr marL="0" lvl="1">
              <a:spcAft>
                <a:spcPts val="600"/>
              </a:spcAft>
            </a:pPr>
            <a:r>
              <a:rPr lang="en-US" sz="2800" dirty="0"/>
              <a:t>Passing grade: 100% perfect (</a:t>
            </a:r>
            <a:r>
              <a:rPr lang="en-US" sz="2800" b="1" dirty="0"/>
              <a:t>Matthew 5:48</a:t>
            </a:r>
            <a:r>
              <a:rPr lang="en-US" sz="2800" dirty="0"/>
              <a:t>)</a:t>
            </a:r>
          </a:p>
          <a:p>
            <a:pPr marL="0" lvl="1">
              <a:spcAft>
                <a:spcPts val="600"/>
              </a:spcAft>
            </a:pPr>
            <a:r>
              <a:rPr lang="en-US" sz="2800" dirty="0"/>
              <a:t>We all stand silent before God (</a:t>
            </a:r>
            <a:r>
              <a:rPr lang="en-US" sz="2800" b="1" dirty="0"/>
              <a:t>Romans 3:19,20</a:t>
            </a:r>
            <a:r>
              <a:rPr lang="en-US" sz="2800" dirty="0"/>
              <a:t>)</a:t>
            </a:r>
          </a:p>
        </p:txBody>
      </p:sp>
    </p:spTree>
    <p:extLst>
      <p:ext uri="{BB962C8B-B14F-4D97-AF65-F5344CB8AC3E}">
        <p14:creationId xmlns:p14="http://schemas.microsoft.com/office/powerpoint/2010/main" val="2724595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wipe(left)">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wipe(left)">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wipe(left)">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
                                            <p:txEl>
                                              <p:pRg st="7" end="7"/>
                                            </p:txEl>
                                          </p:spTgt>
                                        </p:tgtEl>
                                        <p:attrNameLst>
                                          <p:attrName>style.visibility</p:attrName>
                                        </p:attrNameLst>
                                      </p:cBhvr>
                                      <p:to>
                                        <p:strVal val="visible"/>
                                      </p:to>
                                    </p:set>
                                    <p:animEffect transition="in" filter="wipe(left)">
                                      <p:cBhvr>
                                        <p:cTn id="42" dur="500"/>
                                        <p:tgtEl>
                                          <p:spTgt spid="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
                                            <p:txEl>
                                              <p:pRg st="8" end="8"/>
                                            </p:txEl>
                                          </p:spTgt>
                                        </p:tgtEl>
                                        <p:attrNameLst>
                                          <p:attrName>style.visibility</p:attrName>
                                        </p:attrNameLst>
                                      </p:cBhvr>
                                      <p:to>
                                        <p:strVal val="visible"/>
                                      </p:to>
                                    </p:set>
                                    <p:animEffect transition="in" filter="wipe(left)">
                                      <p:cBhvr>
                                        <p:cTn id="47" dur="500"/>
                                        <p:tgtEl>
                                          <p:spTgt spid="4">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
                                            <p:txEl>
                                              <p:pRg st="9" end="9"/>
                                            </p:txEl>
                                          </p:spTgt>
                                        </p:tgtEl>
                                        <p:attrNameLst>
                                          <p:attrName>style.visibility</p:attrName>
                                        </p:attrNameLst>
                                      </p:cBhvr>
                                      <p:to>
                                        <p:strVal val="visible"/>
                                      </p:to>
                                    </p:set>
                                    <p:animEffect transition="in" filter="wipe(left)">
                                      <p:cBhvr>
                                        <p:cTn id="52" dur="500"/>
                                        <p:tgtEl>
                                          <p:spTgt spid="4">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bg/>
                                          </p:spTgt>
                                        </p:tgtEl>
                                        <p:attrNameLst>
                                          <p:attrName>style.visibility</p:attrName>
                                        </p:attrNameLst>
                                      </p:cBhvr>
                                      <p:to>
                                        <p:strVal val="visible"/>
                                      </p:to>
                                    </p:set>
                                    <p:animEffect transition="in" filter="fade">
                                      <p:cBhvr>
                                        <p:cTn id="57" dur="500"/>
                                        <p:tgtEl>
                                          <p:spTgt spid="2">
                                            <p:bg/>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
                                            <p:txEl>
                                              <p:pRg st="0" end="0"/>
                                            </p:txEl>
                                          </p:spTgt>
                                        </p:tgtEl>
                                        <p:attrNameLst>
                                          <p:attrName>style.visibility</p:attrName>
                                        </p:attrNameLst>
                                      </p:cBhvr>
                                      <p:to>
                                        <p:strVal val="visible"/>
                                      </p:to>
                                    </p:set>
                                    <p:animEffect transition="in" filter="fade">
                                      <p:cBhvr>
                                        <p:cTn id="62" dur="500"/>
                                        <p:tgtEl>
                                          <p:spTgt spid="2">
                                            <p:txEl>
                                              <p:pRg st="0" end="0"/>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
                                            <p:txEl>
                                              <p:pRg st="1" end="1"/>
                                            </p:txEl>
                                          </p:spTgt>
                                        </p:tgtEl>
                                        <p:attrNameLst>
                                          <p:attrName>style.visibility</p:attrName>
                                        </p:attrNameLst>
                                      </p:cBhvr>
                                      <p:to>
                                        <p:strVal val="visible"/>
                                      </p:to>
                                    </p:set>
                                    <p:animEffect transition="in" filter="fade">
                                      <p:cBhvr>
                                        <p:cTn id="67" dur="5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P spid="2" grpId="0" uiExpand="1" build="p" bldLvl="2"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76200"/>
            <a:ext cx="8229600" cy="868362"/>
          </a:xfrm>
        </p:spPr>
        <p:txBody>
          <a:bodyPr>
            <a:normAutofit/>
          </a:bodyPr>
          <a:lstStyle/>
          <a:p>
            <a:r>
              <a:rPr lang="en-US" b="1" u="sng" dirty="0"/>
              <a:t>Remember : Two Problems</a:t>
            </a:r>
          </a:p>
        </p:txBody>
      </p:sp>
      <p:sp>
        <p:nvSpPr>
          <p:cNvPr id="4" name="Content Placeholder 3"/>
          <p:cNvSpPr>
            <a:spLocks noGrp="1"/>
          </p:cNvSpPr>
          <p:nvPr>
            <p:ph idx="1"/>
          </p:nvPr>
        </p:nvSpPr>
        <p:spPr>
          <a:xfrm>
            <a:off x="1524000" y="990600"/>
            <a:ext cx="8991600" cy="5562600"/>
          </a:xfrm>
        </p:spPr>
        <p:txBody>
          <a:bodyPr>
            <a:noAutofit/>
          </a:bodyPr>
          <a:lstStyle/>
          <a:p>
            <a:pPr marL="514350" indent="-514350" hangingPunct="0">
              <a:buFont typeface="+mj-lt"/>
              <a:buAutoNum type="arabicPeriod"/>
            </a:pPr>
            <a:r>
              <a:rPr lang="en-US" b="1" dirty="0"/>
              <a:t>Sin leads to death</a:t>
            </a:r>
            <a:r>
              <a:rPr lang="en-US" dirty="0"/>
              <a:t> </a:t>
            </a:r>
          </a:p>
          <a:p>
            <a:pPr marL="914400" lvl="1" indent="-514350" hangingPunct="0"/>
            <a:r>
              <a:rPr lang="en-US" dirty="0"/>
              <a:t>Separation from physical life (our body)</a:t>
            </a:r>
          </a:p>
          <a:p>
            <a:pPr marL="914400" lvl="1" indent="-514350" hangingPunct="0"/>
            <a:r>
              <a:rPr lang="en-US" dirty="0"/>
              <a:t>Separation from the source of life (God)</a:t>
            </a:r>
          </a:p>
          <a:p>
            <a:pPr marL="0" indent="0" hangingPunct="0">
              <a:buNone/>
            </a:pPr>
            <a:r>
              <a:rPr lang="en-US" sz="2800" dirty="0"/>
              <a:t>“Therefore, just as sin entered the world through one man, and death through sin, and in this way death came to all people, because all sinned-”  </a:t>
            </a:r>
            <a:r>
              <a:rPr lang="en-US" sz="2400" b="1" dirty="0"/>
              <a:t>Romans 5:12</a:t>
            </a:r>
            <a:endParaRPr lang="en-US" sz="2800" dirty="0"/>
          </a:p>
        </p:txBody>
      </p:sp>
    </p:spTree>
    <p:extLst>
      <p:ext uri="{BB962C8B-B14F-4D97-AF65-F5344CB8AC3E}">
        <p14:creationId xmlns:p14="http://schemas.microsoft.com/office/powerpoint/2010/main" val="27578995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wipe(left)">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wipe(left)">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wipe(left)">
                                      <p:cBhvr>
                                        <p:cTn id="22"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76200"/>
            <a:ext cx="8229600" cy="868362"/>
          </a:xfrm>
        </p:spPr>
        <p:txBody>
          <a:bodyPr>
            <a:normAutofit/>
          </a:bodyPr>
          <a:lstStyle/>
          <a:p>
            <a:r>
              <a:rPr lang="en-US" b="1" u="sng" dirty="0"/>
              <a:t>Remember : Two Problems</a:t>
            </a:r>
          </a:p>
        </p:txBody>
      </p:sp>
      <p:sp>
        <p:nvSpPr>
          <p:cNvPr id="4" name="Content Placeholder 3"/>
          <p:cNvSpPr>
            <a:spLocks noGrp="1"/>
          </p:cNvSpPr>
          <p:nvPr>
            <p:ph idx="1"/>
          </p:nvPr>
        </p:nvSpPr>
        <p:spPr>
          <a:xfrm>
            <a:off x="1524000" y="990600"/>
            <a:ext cx="8991600" cy="5562600"/>
          </a:xfrm>
        </p:spPr>
        <p:txBody>
          <a:bodyPr>
            <a:noAutofit/>
          </a:bodyPr>
          <a:lstStyle/>
          <a:p>
            <a:pPr marL="514350" indent="-514350" hangingPunct="0">
              <a:buFont typeface="+mj-lt"/>
              <a:buAutoNum type="arabicPeriod"/>
            </a:pPr>
            <a:r>
              <a:rPr lang="en-US" b="1" dirty="0"/>
              <a:t>Sin leads to death</a:t>
            </a:r>
            <a:r>
              <a:rPr lang="en-US" dirty="0"/>
              <a:t> </a:t>
            </a:r>
          </a:p>
          <a:p>
            <a:pPr marL="914400" lvl="1" indent="-514350" hangingPunct="0"/>
            <a:r>
              <a:rPr lang="en-US" dirty="0"/>
              <a:t>Separation from physical life (our body)</a:t>
            </a:r>
          </a:p>
          <a:p>
            <a:pPr marL="914400" lvl="1" indent="-514350" hangingPunct="0"/>
            <a:r>
              <a:rPr lang="en-US" dirty="0"/>
              <a:t>Separation from the source of life (God)</a:t>
            </a:r>
          </a:p>
          <a:p>
            <a:pPr marL="914400" lvl="1" indent="-514350" hangingPunct="0"/>
            <a:r>
              <a:rPr lang="en-US" b="1" dirty="0"/>
              <a:t>Romans 5:12   </a:t>
            </a:r>
            <a:r>
              <a:rPr lang="en-US" dirty="0"/>
              <a:t>We all have sin – we all will die </a:t>
            </a:r>
          </a:p>
          <a:p>
            <a:pPr marL="914400" lvl="1" indent="-514350" hangingPunct="0"/>
            <a:r>
              <a:rPr lang="en-US" dirty="0"/>
              <a:t>It’s not just what we do, it’s who we are. </a:t>
            </a:r>
          </a:p>
        </p:txBody>
      </p:sp>
    </p:spTree>
    <p:extLst>
      <p:ext uri="{BB962C8B-B14F-4D97-AF65-F5344CB8AC3E}">
        <p14:creationId xmlns:p14="http://schemas.microsoft.com/office/powerpoint/2010/main" val="357964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animEffect transition="in" filter="wipe(left)">
                                      <p:cBhvr>
                                        <p:cTn id="7" dur="500"/>
                                        <p:tgtEl>
                                          <p:spTgt spid="4">
                                            <p:txEl>
                                              <p:pRg st="3" end="3"/>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4" end="4"/>
                                            </p:txEl>
                                          </p:spTgt>
                                        </p:tgtEl>
                                        <p:attrNameLst>
                                          <p:attrName>style.visibility</p:attrName>
                                        </p:attrNameLst>
                                      </p:cBhvr>
                                      <p:to>
                                        <p:strVal val="visible"/>
                                      </p:to>
                                    </p:set>
                                    <p:animEffect transition="in" filter="wipe(left)">
                                      <p:cBhvr>
                                        <p:cTn id="12"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76200"/>
            <a:ext cx="8229600" cy="868362"/>
          </a:xfrm>
        </p:spPr>
        <p:txBody>
          <a:bodyPr>
            <a:normAutofit/>
          </a:bodyPr>
          <a:lstStyle/>
          <a:p>
            <a:r>
              <a:rPr lang="en-US" b="1" u="sng" dirty="0"/>
              <a:t>Remember : Two Problems</a:t>
            </a:r>
          </a:p>
        </p:txBody>
      </p:sp>
      <p:sp>
        <p:nvSpPr>
          <p:cNvPr id="4" name="Content Placeholder 3"/>
          <p:cNvSpPr>
            <a:spLocks noGrp="1"/>
          </p:cNvSpPr>
          <p:nvPr>
            <p:ph idx="1"/>
          </p:nvPr>
        </p:nvSpPr>
        <p:spPr>
          <a:xfrm>
            <a:off x="1524000" y="990600"/>
            <a:ext cx="8991600" cy="5562600"/>
          </a:xfrm>
        </p:spPr>
        <p:txBody>
          <a:bodyPr>
            <a:noAutofit/>
          </a:bodyPr>
          <a:lstStyle/>
          <a:p>
            <a:pPr marL="514350" indent="-514350" hangingPunct="0">
              <a:buFont typeface="+mj-lt"/>
              <a:buAutoNum type="arabicPeriod"/>
            </a:pPr>
            <a:r>
              <a:rPr lang="en-US" b="1" dirty="0"/>
              <a:t>Sin leads to death</a:t>
            </a:r>
            <a:r>
              <a:rPr lang="en-US" dirty="0"/>
              <a:t> </a:t>
            </a:r>
          </a:p>
          <a:p>
            <a:pPr marL="514350" indent="-514350" hangingPunct="0">
              <a:buFont typeface="+mj-lt"/>
              <a:buAutoNum type="arabicPeriod"/>
            </a:pPr>
            <a:r>
              <a:rPr lang="en-US" b="1" dirty="0"/>
              <a:t>Breaking the law leads to punishment</a:t>
            </a:r>
            <a:r>
              <a:rPr lang="en-US" dirty="0"/>
              <a:t> </a:t>
            </a:r>
          </a:p>
          <a:p>
            <a:pPr marL="914400" lvl="1" indent="-514350" hangingPunct="0"/>
            <a:r>
              <a:rPr lang="en-US" dirty="0"/>
              <a:t>We are </a:t>
            </a:r>
            <a:r>
              <a:rPr lang="en-US" b="1" dirty="0"/>
              <a:t>all guilty </a:t>
            </a:r>
            <a:r>
              <a:rPr lang="en-US" dirty="0"/>
              <a:t>of breaking all of God’s laws</a:t>
            </a:r>
          </a:p>
          <a:p>
            <a:pPr marL="914400" lvl="1" indent="-514350" hangingPunct="0"/>
            <a:r>
              <a:rPr lang="en-US" dirty="0"/>
              <a:t>Even if we don’t </a:t>
            </a:r>
            <a:r>
              <a:rPr lang="en-US" b="1" dirty="0"/>
              <a:t>feel guilty</a:t>
            </a:r>
            <a:r>
              <a:rPr lang="en-US" dirty="0"/>
              <a:t>, we are </a:t>
            </a:r>
            <a:r>
              <a:rPr lang="en-US" b="1" dirty="0"/>
              <a:t>legally guilty</a:t>
            </a:r>
          </a:p>
          <a:p>
            <a:pPr marL="914400" lvl="1" indent="-514350" hangingPunct="0"/>
            <a:r>
              <a:rPr lang="en-US" i="1" dirty="0"/>
              <a:t>We cannot </a:t>
            </a:r>
            <a:r>
              <a:rPr lang="en-US" b="1" i="1" dirty="0"/>
              <a:t>balance</a:t>
            </a:r>
            <a:r>
              <a:rPr lang="en-US" i="1" dirty="0"/>
              <a:t> </a:t>
            </a:r>
            <a:r>
              <a:rPr lang="en-US" dirty="0"/>
              <a:t>sin with good works</a:t>
            </a:r>
          </a:p>
          <a:p>
            <a:pPr marL="0" indent="0" hangingPunct="0">
              <a:buNone/>
            </a:pPr>
            <a:r>
              <a:rPr lang="en-US" sz="2400" dirty="0"/>
              <a:t>“I saw the Lord, high and exalted, seated on a throne; and the train of His robe filled the temple. Above Him were seraphim, each with six wings: With two wings they covered their faces, with two they covered their feet, and with two they were flying. And they were calling to one another: “Holy, holy, holy is the LORD Almighty; the whole earth is full of his glory.” At the sound of their voices the doorposts and thresholds shook and the temple was filled with smoke.”  </a:t>
            </a:r>
            <a:r>
              <a:rPr lang="en-US" sz="2400" b="1" dirty="0"/>
              <a:t>Isaiah 6:1-4</a:t>
            </a:r>
          </a:p>
        </p:txBody>
      </p:sp>
      <p:pic>
        <p:nvPicPr>
          <p:cNvPr id="1026" name="Picture 2" descr="yin-ya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2970" y="3212742"/>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5" name="&quot;No&quot; Symbol 4"/>
          <p:cNvSpPr/>
          <p:nvPr/>
        </p:nvSpPr>
        <p:spPr>
          <a:xfrm>
            <a:off x="8458200" y="3124200"/>
            <a:ext cx="609600" cy="621942"/>
          </a:xfrm>
          <a:prstGeom prst="noSmoking">
            <a:avLst>
              <a:gd name="adj" fmla="val 3309"/>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495446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Effect transition="in" filter="wipe(left)">
                                      <p:cBhvr>
                                        <p:cTn id="7" dur="500"/>
                                        <p:tgtEl>
                                          <p:spTgt spid="4">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wipe(left)">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wipe(left)">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wipe(left)">
                                      <p:cBhvr>
                                        <p:cTn id="22" dur="500"/>
                                        <p:tgtEl>
                                          <p:spTgt spid="4">
                                            <p:txEl>
                                              <p:pRg st="4" end="4"/>
                                            </p:txEl>
                                          </p:spTgt>
                                        </p:tgtEl>
                                      </p:cBhvr>
                                    </p:animEffect>
                                  </p:childTnLst>
                                </p:cTn>
                              </p:par>
                            </p:childTnLst>
                          </p:cTn>
                        </p:par>
                        <p:par>
                          <p:cTn id="23" fill="hold">
                            <p:stCondLst>
                              <p:cond delay="500"/>
                            </p:stCondLst>
                            <p:childTnLst>
                              <p:par>
                                <p:cTn id="24" presetID="21" presetClass="entr" presetSubtype="1" fill="hold" nodeType="afterEffect">
                                  <p:stCondLst>
                                    <p:cond delay="0"/>
                                  </p:stCondLst>
                                  <p:childTnLst>
                                    <p:set>
                                      <p:cBhvr>
                                        <p:cTn id="25" dur="1" fill="hold">
                                          <p:stCondLst>
                                            <p:cond delay="0"/>
                                          </p:stCondLst>
                                        </p:cTn>
                                        <p:tgtEl>
                                          <p:spTgt spid="1026"/>
                                        </p:tgtEl>
                                        <p:attrNameLst>
                                          <p:attrName>style.visibility</p:attrName>
                                        </p:attrNameLst>
                                      </p:cBhvr>
                                      <p:to>
                                        <p:strVal val="visible"/>
                                      </p:to>
                                    </p:set>
                                    <p:animEffect transition="in" filter="wheel(1)">
                                      <p:cBhvr>
                                        <p:cTn id="26" dur="2000"/>
                                        <p:tgtEl>
                                          <p:spTgt spid="1026"/>
                                        </p:tgtEl>
                                      </p:cBhvr>
                                    </p:animEffect>
                                  </p:childTnLst>
                                </p:cTn>
                              </p:par>
                            </p:childTnLst>
                          </p:cTn>
                        </p:par>
                      </p:childTnLst>
                    </p:cTn>
                  </p:par>
                  <p:par>
                    <p:cTn id="27" fill="hold">
                      <p:stCondLst>
                        <p:cond delay="indefinite"/>
                      </p:stCondLst>
                      <p:childTnLst>
                        <p:par>
                          <p:cTn id="28" fill="hold">
                            <p:stCondLst>
                              <p:cond delay="0"/>
                            </p:stCondLst>
                            <p:childTnLst>
                              <p:par>
                                <p:cTn id="29" presetID="53" presetClass="entr" presetSubtype="16"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p:cTn id="31" dur="500" fill="hold"/>
                                        <p:tgtEl>
                                          <p:spTgt spid="5"/>
                                        </p:tgtEl>
                                        <p:attrNameLst>
                                          <p:attrName>ppt_w</p:attrName>
                                        </p:attrNameLst>
                                      </p:cBhvr>
                                      <p:tavLst>
                                        <p:tav tm="0">
                                          <p:val>
                                            <p:fltVal val="0"/>
                                          </p:val>
                                        </p:tav>
                                        <p:tav tm="100000">
                                          <p:val>
                                            <p:strVal val="#ppt_w"/>
                                          </p:val>
                                        </p:tav>
                                      </p:tavLst>
                                    </p:anim>
                                    <p:anim calcmode="lin" valueType="num">
                                      <p:cBhvr>
                                        <p:cTn id="32" dur="500" fill="hold"/>
                                        <p:tgtEl>
                                          <p:spTgt spid="5"/>
                                        </p:tgtEl>
                                        <p:attrNameLst>
                                          <p:attrName>ppt_h</p:attrName>
                                        </p:attrNameLst>
                                      </p:cBhvr>
                                      <p:tavLst>
                                        <p:tav tm="0">
                                          <p:val>
                                            <p:fltVal val="0"/>
                                          </p:val>
                                        </p:tav>
                                        <p:tav tm="100000">
                                          <p:val>
                                            <p:strVal val="#ppt_h"/>
                                          </p:val>
                                        </p:tav>
                                      </p:tavLst>
                                    </p:anim>
                                    <p:animEffect transition="in" filter="fade">
                                      <p:cBhvr>
                                        <p:cTn id="33" dur="500"/>
                                        <p:tgtEl>
                                          <p:spTgt spid="5"/>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4">
                                            <p:txEl>
                                              <p:pRg st="5" end="5"/>
                                            </p:txEl>
                                          </p:spTgt>
                                        </p:tgtEl>
                                        <p:attrNameLst>
                                          <p:attrName>style.visibility</p:attrName>
                                        </p:attrNameLst>
                                      </p:cBhvr>
                                      <p:to>
                                        <p:strVal val="visible"/>
                                      </p:to>
                                    </p:set>
                                    <p:animEffect transition="in" filter="wipe(left)">
                                      <p:cBhvr>
                                        <p:cTn id="38"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76200"/>
            <a:ext cx="8229600" cy="868362"/>
          </a:xfrm>
        </p:spPr>
        <p:txBody>
          <a:bodyPr>
            <a:normAutofit/>
          </a:bodyPr>
          <a:lstStyle/>
          <a:p>
            <a:r>
              <a:rPr lang="en-US" b="1" u="sng" dirty="0"/>
              <a:t>Remember : Two Problems</a:t>
            </a:r>
          </a:p>
        </p:txBody>
      </p:sp>
      <p:sp>
        <p:nvSpPr>
          <p:cNvPr id="4" name="Content Placeholder 3"/>
          <p:cNvSpPr>
            <a:spLocks noGrp="1"/>
          </p:cNvSpPr>
          <p:nvPr>
            <p:ph idx="1"/>
          </p:nvPr>
        </p:nvSpPr>
        <p:spPr>
          <a:xfrm>
            <a:off x="1524000" y="990600"/>
            <a:ext cx="8991600" cy="5562600"/>
          </a:xfrm>
        </p:spPr>
        <p:txBody>
          <a:bodyPr>
            <a:noAutofit/>
          </a:bodyPr>
          <a:lstStyle/>
          <a:p>
            <a:pPr marL="514350" indent="-514350" hangingPunct="0">
              <a:buFont typeface="+mj-lt"/>
              <a:buAutoNum type="arabicPeriod"/>
            </a:pPr>
            <a:r>
              <a:rPr lang="en-US" b="1" dirty="0"/>
              <a:t>Sin leads to death</a:t>
            </a:r>
            <a:r>
              <a:rPr lang="en-US" dirty="0"/>
              <a:t> </a:t>
            </a:r>
          </a:p>
          <a:p>
            <a:pPr marL="514350" indent="-514350" hangingPunct="0">
              <a:buFont typeface="+mj-lt"/>
              <a:buAutoNum type="arabicPeriod"/>
            </a:pPr>
            <a:r>
              <a:rPr lang="en-US" b="1" dirty="0"/>
              <a:t>Breaking the law leads to punishment</a:t>
            </a:r>
            <a:r>
              <a:rPr lang="en-US" dirty="0"/>
              <a:t> </a:t>
            </a:r>
          </a:p>
          <a:p>
            <a:pPr marL="914400" lvl="1" indent="-514350" hangingPunct="0"/>
            <a:r>
              <a:rPr lang="en-US" dirty="0"/>
              <a:t>We are </a:t>
            </a:r>
            <a:r>
              <a:rPr lang="en-US" b="1" dirty="0"/>
              <a:t>all guilty </a:t>
            </a:r>
            <a:r>
              <a:rPr lang="en-US" dirty="0"/>
              <a:t>of breaking all of God’s laws</a:t>
            </a:r>
          </a:p>
          <a:p>
            <a:pPr marL="914400" lvl="1" indent="-514350" hangingPunct="0"/>
            <a:r>
              <a:rPr lang="en-US" dirty="0"/>
              <a:t>Even if we don’t </a:t>
            </a:r>
            <a:r>
              <a:rPr lang="en-US" b="1" dirty="0"/>
              <a:t>feel guilty</a:t>
            </a:r>
            <a:r>
              <a:rPr lang="en-US" dirty="0"/>
              <a:t>, we are </a:t>
            </a:r>
            <a:r>
              <a:rPr lang="en-US" b="1" dirty="0"/>
              <a:t>legally guilty</a:t>
            </a:r>
          </a:p>
          <a:p>
            <a:pPr marL="914400" lvl="1" indent="-514350" hangingPunct="0"/>
            <a:r>
              <a:rPr lang="en-US" i="1" dirty="0"/>
              <a:t>We cannot </a:t>
            </a:r>
            <a:r>
              <a:rPr lang="en-US" b="1" i="1" dirty="0"/>
              <a:t>balance</a:t>
            </a:r>
            <a:r>
              <a:rPr lang="en-US" i="1" dirty="0"/>
              <a:t> </a:t>
            </a:r>
            <a:r>
              <a:rPr lang="en-US" dirty="0"/>
              <a:t>sin with good works</a:t>
            </a:r>
          </a:p>
          <a:p>
            <a:pPr marL="914400" lvl="1" indent="-514350" hangingPunct="0"/>
            <a:r>
              <a:rPr lang="en-US" dirty="0"/>
              <a:t>God is </a:t>
            </a:r>
            <a:r>
              <a:rPr lang="en-US" u="sng" dirty="0"/>
              <a:t>very holy</a:t>
            </a:r>
            <a:r>
              <a:rPr lang="en-US" dirty="0"/>
              <a:t> (</a:t>
            </a:r>
            <a:r>
              <a:rPr lang="en-US" b="1" dirty="0"/>
              <a:t>Isaiah </a:t>
            </a:r>
            <a:r>
              <a:rPr lang="en-US" b="1" dirty="0" smtClean="0"/>
              <a:t>6:1-4</a:t>
            </a:r>
            <a:r>
              <a:rPr lang="en-US" dirty="0" smtClean="0"/>
              <a:t>) </a:t>
            </a:r>
            <a:r>
              <a:rPr lang="en-US" dirty="0"/>
              <a:t>and,</a:t>
            </a:r>
          </a:p>
          <a:p>
            <a:pPr marL="0" indent="0" hangingPunct="0">
              <a:buNone/>
            </a:pPr>
            <a:r>
              <a:rPr lang="en-US" sz="2800" dirty="0"/>
              <a:t>“As it is written: “There is no one righteous, not even one; there is no one who understands; there is no one who seeks God. All have turned away, they have together become worthless; there is no one who does good, not even one.”  </a:t>
            </a:r>
            <a:r>
              <a:rPr lang="en-US" sz="2800" b="1" dirty="0"/>
              <a:t>Romans 3:10-12</a:t>
            </a:r>
          </a:p>
        </p:txBody>
      </p:sp>
      <p:pic>
        <p:nvPicPr>
          <p:cNvPr id="1026" name="Picture 2" descr="yin-ya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2970" y="3212742"/>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5" name="&quot;No&quot; Symbol 4"/>
          <p:cNvSpPr/>
          <p:nvPr/>
        </p:nvSpPr>
        <p:spPr>
          <a:xfrm>
            <a:off x="8458200" y="3124200"/>
            <a:ext cx="609600" cy="621942"/>
          </a:xfrm>
          <a:prstGeom prst="noSmoking">
            <a:avLst>
              <a:gd name="adj" fmla="val 3309"/>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937988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5" end="5"/>
                                            </p:txEl>
                                          </p:spTgt>
                                        </p:tgtEl>
                                        <p:attrNameLst>
                                          <p:attrName>style.visibility</p:attrName>
                                        </p:attrNameLst>
                                      </p:cBhvr>
                                      <p:to>
                                        <p:strVal val="visible"/>
                                      </p:to>
                                    </p:set>
                                    <p:animEffect transition="in" filter="wipe(left)">
                                      <p:cBhvr>
                                        <p:cTn id="7" dur="500"/>
                                        <p:tgtEl>
                                          <p:spTgt spid="4">
                                            <p:txEl>
                                              <p:pRg st="5" end="5"/>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txEl>
                                              <p:pRg st="6" end="6"/>
                                            </p:txEl>
                                          </p:spTgt>
                                        </p:tgtEl>
                                        <p:attrNameLst>
                                          <p:attrName>style.visibility</p:attrName>
                                        </p:attrNameLst>
                                      </p:cBhvr>
                                      <p:to>
                                        <p:strVal val="visible"/>
                                      </p:to>
                                    </p:set>
                                    <p:animEffect transition="in" filter="wipe(left)">
                                      <p:cBhvr>
                                        <p:cTn id="12"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981200" y="76200"/>
            <a:ext cx="8229600" cy="868362"/>
          </a:xfrm>
        </p:spPr>
        <p:txBody>
          <a:bodyPr>
            <a:normAutofit/>
          </a:bodyPr>
          <a:lstStyle/>
          <a:p>
            <a:r>
              <a:rPr lang="en-US" b="1" u="sng" dirty="0"/>
              <a:t>Remember : Two Problems</a:t>
            </a:r>
          </a:p>
        </p:txBody>
      </p:sp>
      <p:sp>
        <p:nvSpPr>
          <p:cNvPr id="4" name="Content Placeholder 3"/>
          <p:cNvSpPr>
            <a:spLocks noGrp="1"/>
          </p:cNvSpPr>
          <p:nvPr>
            <p:ph idx="1"/>
          </p:nvPr>
        </p:nvSpPr>
        <p:spPr>
          <a:xfrm>
            <a:off x="1524000" y="990600"/>
            <a:ext cx="8991600" cy="5562600"/>
          </a:xfrm>
        </p:spPr>
        <p:txBody>
          <a:bodyPr>
            <a:noAutofit/>
          </a:bodyPr>
          <a:lstStyle/>
          <a:p>
            <a:pPr marL="514350" indent="-514350" hangingPunct="0">
              <a:buFont typeface="+mj-lt"/>
              <a:buAutoNum type="arabicPeriod"/>
            </a:pPr>
            <a:r>
              <a:rPr lang="en-US" b="1" dirty="0"/>
              <a:t>Sin leads to death</a:t>
            </a:r>
            <a:r>
              <a:rPr lang="en-US" dirty="0"/>
              <a:t> </a:t>
            </a:r>
          </a:p>
          <a:p>
            <a:pPr marL="514350" indent="-514350" hangingPunct="0">
              <a:buFont typeface="+mj-lt"/>
              <a:buAutoNum type="arabicPeriod"/>
            </a:pPr>
            <a:r>
              <a:rPr lang="en-US" b="1" dirty="0"/>
              <a:t>Breaking the law leads to punishment</a:t>
            </a:r>
            <a:r>
              <a:rPr lang="en-US" dirty="0"/>
              <a:t> </a:t>
            </a:r>
          </a:p>
          <a:p>
            <a:pPr marL="914400" lvl="1" indent="-514350" hangingPunct="0"/>
            <a:r>
              <a:rPr lang="en-US" dirty="0"/>
              <a:t>We are </a:t>
            </a:r>
            <a:r>
              <a:rPr lang="en-US" b="1" dirty="0"/>
              <a:t>all guilty </a:t>
            </a:r>
            <a:r>
              <a:rPr lang="en-US" dirty="0"/>
              <a:t>of breaking all of God’s laws</a:t>
            </a:r>
          </a:p>
          <a:p>
            <a:pPr marL="914400" lvl="1" indent="-514350" hangingPunct="0"/>
            <a:r>
              <a:rPr lang="en-US" dirty="0"/>
              <a:t>Even if we don’t </a:t>
            </a:r>
            <a:r>
              <a:rPr lang="en-US" b="1" dirty="0"/>
              <a:t>feel guilty</a:t>
            </a:r>
            <a:r>
              <a:rPr lang="en-US" dirty="0"/>
              <a:t>, we are </a:t>
            </a:r>
            <a:r>
              <a:rPr lang="en-US" b="1" dirty="0"/>
              <a:t>legally guilty</a:t>
            </a:r>
          </a:p>
          <a:p>
            <a:pPr marL="914400" lvl="1" indent="-514350" hangingPunct="0"/>
            <a:r>
              <a:rPr lang="en-US" i="1" dirty="0"/>
              <a:t>We cannot </a:t>
            </a:r>
            <a:r>
              <a:rPr lang="en-US" b="1" i="1" dirty="0"/>
              <a:t>balance</a:t>
            </a:r>
            <a:r>
              <a:rPr lang="en-US" i="1" dirty="0"/>
              <a:t> </a:t>
            </a:r>
            <a:r>
              <a:rPr lang="en-US" dirty="0"/>
              <a:t>sin with good works</a:t>
            </a:r>
          </a:p>
          <a:p>
            <a:pPr marL="914400" lvl="1" indent="-514350" hangingPunct="0"/>
            <a:r>
              <a:rPr lang="en-US" dirty="0"/>
              <a:t>God is </a:t>
            </a:r>
            <a:r>
              <a:rPr lang="en-US" u="sng" dirty="0"/>
              <a:t>very holy</a:t>
            </a:r>
            <a:r>
              <a:rPr lang="en-US" dirty="0"/>
              <a:t> (</a:t>
            </a:r>
            <a:r>
              <a:rPr lang="en-US" b="1" dirty="0"/>
              <a:t>Isaiah </a:t>
            </a:r>
            <a:r>
              <a:rPr lang="en-US" b="1" dirty="0" smtClean="0"/>
              <a:t>6:1-4</a:t>
            </a:r>
            <a:r>
              <a:rPr lang="en-US" dirty="0" smtClean="0"/>
              <a:t>) </a:t>
            </a:r>
            <a:r>
              <a:rPr lang="en-US" dirty="0"/>
              <a:t>and,</a:t>
            </a:r>
          </a:p>
          <a:p>
            <a:pPr marL="914400" lvl="1" indent="-514350" hangingPunct="0"/>
            <a:r>
              <a:rPr lang="en-US" dirty="0"/>
              <a:t>everyone is </a:t>
            </a:r>
            <a:r>
              <a:rPr lang="en-US" u="sng" dirty="0"/>
              <a:t>very guilty</a:t>
            </a:r>
            <a:r>
              <a:rPr lang="en-US" dirty="0"/>
              <a:t> (</a:t>
            </a:r>
            <a:r>
              <a:rPr lang="en-US" b="1" dirty="0"/>
              <a:t>Romans 3:10-12</a:t>
            </a:r>
            <a:r>
              <a:rPr lang="en-US" dirty="0"/>
              <a:t>)</a:t>
            </a:r>
          </a:p>
        </p:txBody>
      </p:sp>
      <p:pic>
        <p:nvPicPr>
          <p:cNvPr id="1026" name="Picture 2" descr="yin-ya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22970" y="3212742"/>
            <a:ext cx="457200" cy="457200"/>
          </a:xfrm>
          <a:prstGeom prst="rect">
            <a:avLst/>
          </a:prstGeom>
          <a:noFill/>
          <a:extLst>
            <a:ext uri="{909E8E84-426E-40DD-AFC4-6F175D3DCCD1}">
              <a14:hiddenFill xmlns:a14="http://schemas.microsoft.com/office/drawing/2010/main">
                <a:solidFill>
                  <a:srgbClr val="FFFFFF"/>
                </a:solidFill>
              </a14:hiddenFill>
            </a:ext>
          </a:extLst>
        </p:spPr>
      </p:pic>
      <p:sp>
        <p:nvSpPr>
          <p:cNvPr id="5" name="&quot;No&quot; Symbol 4"/>
          <p:cNvSpPr/>
          <p:nvPr/>
        </p:nvSpPr>
        <p:spPr>
          <a:xfrm>
            <a:off x="8458200" y="3124200"/>
            <a:ext cx="609600" cy="621942"/>
          </a:xfrm>
          <a:prstGeom prst="noSmoking">
            <a:avLst>
              <a:gd name="adj" fmla="val 3309"/>
            </a:avLst>
          </a:prstGeom>
          <a:solidFill>
            <a:schemeClr val="accent2"/>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549165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6" end="6"/>
                                            </p:txEl>
                                          </p:spTgt>
                                        </p:tgtEl>
                                        <p:attrNameLst>
                                          <p:attrName>style.visibility</p:attrName>
                                        </p:attrNameLst>
                                      </p:cBhvr>
                                      <p:to>
                                        <p:strVal val="visible"/>
                                      </p:to>
                                    </p:set>
                                    <p:animEffect transition="in" filter="wipe(left)">
                                      <p:cBhvr>
                                        <p:cTn id="7"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uiExpand="1" build="p" bldLvl="2"/>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0"/>
            <a:ext cx="9144000" cy="685800"/>
          </a:xfrm>
        </p:spPr>
        <p:txBody>
          <a:bodyPr>
            <a:noAutofit/>
          </a:bodyPr>
          <a:lstStyle/>
          <a:p>
            <a:r>
              <a:rPr lang="en-US" sz="4000" b="1" u="sng" dirty="0"/>
              <a:t>Christmas : God Almighty becomes a man</a:t>
            </a:r>
          </a:p>
        </p:txBody>
      </p:sp>
      <p:sp>
        <p:nvSpPr>
          <p:cNvPr id="4" name="Content Placeholder 3"/>
          <p:cNvSpPr>
            <a:spLocks noGrp="1"/>
          </p:cNvSpPr>
          <p:nvPr>
            <p:ph idx="1"/>
          </p:nvPr>
        </p:nvSpPr>
        <p:spPr>
          <a:xfrm>
            <a:off x="1752600" y="914400"/>
            <a:ext cx="8458200" cy="5410200"/>
          </a:xfrm>
        </p:spPr>
        <p:txBody>
          <a:bodyPr>
            <a:normAutofit/>
          </a:bodyPr>
          <a:lstStyle/>
          <a:p>
            <a:pPr marL="0" indent="0">
              <a:spcAft>
                <a:spcPts val="1200"/>
              </a:spcAft>
              <a:buNone/>
            </a:pPr>
            <a:r>
              <a:rPr lang="en-US" dirty="0"/>
              <a:t>“Therefore the Lord himself will give you a sign: The virgin will conceive and give birth to a son, and will call Him Immanuel.”   </a:t>
            </a:r>
            <a:r>
              <a:rPr lang="en-US" b="1" dirty="0"/>
              <a:t>Isaiah 7:14</a:t>
            </a:r>
          </a:p>
        </p:txBody>
      </p:sp>
    </p:spTree>
    <p:extLst>
      <p:ext uri="{BB962C8B-B14F-4D97-AF65-F5344CB8AC3E}">
        <p14:creationId xmlns:p14="http://schemas.microsoft.com/office/powerpoint/2010/main" val="25599709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wipe(left)">
                                      <p:cBhvr>
                                        <p:cTn id="7" dur="500"/>
                                        <p:tgtEl>
                                          <p:spTgt spid="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2118</TotalTime>
  <Words>5423</Words>
  <Application>Microsoft Office PowerPoint</Application>
  <PresentationFormat>Widescreen</PresentationFormat>
  <Paragraphs>250</Paragraphs>
  <Slides>23</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KaiTi</vt:lpstr>
      <vt:lpstr>宋体</vt:lpstr>
      <vt:lpstr>Arial</vt:lpstr>
      <vt:lpstr>Calibri</vt:lpstr>
      <vt:lpstr>Wingdings</vt:lpstr>
      <vt:lpstr>Office Theme</vt:lpstr>
      <vt:lpstr>Study Plan</vt:lpstr>
      <vt:lpstr>Why did Jesus Perform Miracles?</vt:lpstr>
      <vt:lpstr>Last week - God’s Ten Commandments (Exodus 20)</vt:lpstr>
      <vt:lpstr>Remember : Two Problems</vt:lpstr>
      <vt:lpstr>Remember : Two Problems</vt:lpstr>
      <vt:lpstr>Remember : Two Problems</vt:lpstr>
      <vt:lpstr>Remember : Two Problems</vt:lpstr>
      <vt:lpstr>Remember : Two Problems</vt:lpstr>
      <vt:lpstr>Christmas : God Almighty becomes a man</vt:lpstr>
      <vt:lpstr>Christmas : God Almighty becomes a man</vt:lpstr>
      <vt:lpstr>Christmas : God Almighty becomes a man</vt:lpstr>
      <vt:lpstr>Christmas : God Almighty becomes a man</vt:lpstr>
      <vt:lpstr>Proud Leaders and Wrong Expectations</vt:lpstr>
      <vt:lpstr>Proud Leaders and Wrong Expectations</vt:lpstr>
      <vt:lpstr>Jesus heals a needy man (Mark 2:1-12)</vt:lpstr>
      <vt:lpstr>Power over nature (Mark 4:35-41)</vt:lpstr>
      <vt:lpstr>Power over demons (Mark 5:1-17)</vt:lpstr>
      <vt:lpstr>Power to rebuild a body (Luke 5:12-14)</vt:lpstr>
      <vt:lpstr>Power to Create (John 6:1-15)</vt:lpstr>
      <vt:lpstr>Power over death (John 11:38-50)</vt:lpstr>
      <vt:lpstr>The Power of Jesus</vt:lpstr>
      <vt:lpstr>But is it true…?</vt:lpstr>
      <vt:lpstr>But is it true…?</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Spirits and the Origin of Evil</dc:title>
  <dc:creator>Mark Robnett</dc:creator>
  <cp:lastModifiedBy>Mark Robnett</cp:lastModifiedBy>
  <cp:revision>170</cp:revision>
  <dcterms:created xsi:type="dcterms:W3CDTF">2016-09-26T12:13:45Z</dcterms:created>
  <dcterms:modified xsi:type="dcterms:W3CDTF">2025-01-20T18:51:41Z</dcterms:modified>
</cp:coreProperties>
</file>