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336" r:id="rId2"/>
    <p:sldId id="256" r:id="rId3"/>
    <p:sldId id="306" r:id="rId4"/>
    <p:sldId id="307" r:id="rId5"/>
    <p:sldId id="330" r:id="rId6"/>
    <p:sldId id="328" r:id="rId7"/>
    <p:sldId id="319" r:id="rId8"/>
    <p:sldId id="322" r:id="rId9"/>
    <p:sldId id="321" r:id="rId10"/>
    <p:sldId id="323" r:id="rId11"/>
    <p:sldId id="329" r:id="rId12"/>
    <p:sldId id="332" r:id="rId13"/>
    <p:sldId id="333" r:id="rId14"/>
    <p:sldId id="334" r:id="rId15"/>
    <p:sldId id="305" r:id="rId16"/>
    <p:sldId id="335"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503" autoAdjust="0"/>
    <p:restoredTop sz="71975" autoAdjust="0"/>
  </p:normalViewPr>
  <p:slideViewPr>
    <p:cSldViewPr>
      <p:cViewPr varScale="1">
        <p:scale>
          <a:sx n="82" d="100"/>
          <a:sy n="82" d="100"/>
        </p:scale>
        <p:origin x="1566" y="90"/>
      </p:cViewPr>
      <p:guideLst>
        <p:guide orient="horz" pos="2160"/>
        <p:guide pos="3840"/>
      </p:guideLst>
    </p:cSldViewPr>
  </p:slideViewPr>
  <p:notesTextViewPr>
    <p:cViewPr>
      <p:scale>
        <a:sx n="200" d="100"/>
        <a:sy n="2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DD9EE05-7220-4217-86DB-39585C3B005E}" type="datetimeFigureOut">
              <a:rPr lang="en-US" smtClean="0"/>
              <a:t>1/20/2025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25C07B-8AD4-450E-849B-D6E72638D89E}" type="slidenum">
              <a:rPr lang="en-US" smtClean="0"/>
              <a:t>‹#›</a:t>
            </a:fld>
            <a:endParaRPr lang="en-US"/>
          </a:p>
        </p:txBody>
      </p:sp>
    </p:spTree>
    <p:extLst>
      <p:ext uri="{BB962C8B-B14F-4D97-AF65-F5344CB8AC3E}">
        <p14:creationId xmlns:p14="http://schemas.microsoft.com/office/powerpoint/2010/main" val="13116640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800" dirty="0"/>
          </a:p>
        </p:txBody>
      </p:sp>
      <p:sp>
        <p:nvSpPr>
          <p:cNvPr id="4" name="Slide Number Placeholder 3"/>
          <p:cNvSpPr>
            <a:spLocks noGrp="1"/>
          </p:cNvSpPr>
          <p:nvPr>
            <p:ph type="sldNum" sz="quarter" idx="10"/>
          </p:nvPr>
        </p:nvSpPr>
        <p:spPr/>
        <p:txBody>
          <a:bodyPr/>
          <a:lstStyle/>
          <a:p>
            <a:fld id="{408EE2F0-686A-4CE9-933A-000DB5798FF3}" type="slidenum">
              <a:rPr lang="en-US" smtClean="0"/>
              <a:t>1</a:t>
            </a:fld>
            <a:endParaRPr lang="en-US"/>
          </a:p>
        </p:txBody>
      </p:sp>
    </p:spTree>
    <p:extLst>
      <p:ext uri="{BB962C8B-B14F-4D97-AF65-F5344CB8AC3E}">
        <p14:creationId xmlns:p14="http://schemas.microsoft.com/office/powerpoint/2010/main" val="33743333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smtClean="0"/>
              <a:t>We</a:t>
            </a:r>
            <a:r>
              <a:rPr lang="en-US" baseline="0" dirty="0" smtClean="0"/>
              <a:t> only looked at a sampling of the miracles of Jesus, but it should quickly become obvious that Jesus is not just a man – He is God in the flesh (Immanuel).  Especially when we see the power to forgive sin!</a:t>
            </a:r>
            <a:endParaRPr lang="en-US" dirty="0"/>
          </a:p>
        </p:txBody>
      </p:sp>
      <p:sp>
        <p:nvSpPr>
          <p:cNvPr id="4" name="Slide Number Placeholder 3"/>
          <p:cNvSpPr>
            <a:spLocks noGrp="1"/>
          </p:cNvSpPr>
          <p:nvPr>
            <p:ph type="sldNum" sz="quarter" idx="10"/>
          </p:nvPr>
        </p:nvSpPr>
        <p:spPr/>
        <p:txBody>
          <a:bodyPr/>
          <a:lstStyle/>
          <a:p>
            <a:fld id="{F7907D37-49CC-41FE-B4AF-E4F3409BD041}" type="slidenum">
              <a:rPr lang="en-US" smtClean="0"/>
              <a:t>3</a:t>
            </a:fld>
            <a:endParaRPr lang="en-US"/>
          </a:p>
        </p:txBody>
      </p:sp>
    </p:spTree>
    <p:extLst>
      <p:ext uri="{BB962C8B-B14F-4D97-AF65-F5344CB8AC3E}">
        <p14:creationId xmlns:p14="http://schemas.microsoft.com/office/powerpoint/2010/main" val="14093218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hangingPunct="0"/>
            <a:r>
              <a:rPr lang="en-US" sz="1200" kern="1200" dirty="0" smtClean="0">
                <a:solidFill>
                  <a:schemeClr val="tx1"/>
                </a:solidFill>
                <a:effectLst/>
                <a:latin typeface="+mn-lt"/>
                <a:ea typeface="+mn-ea"/>
                <a:cs typeface="+mn-cs"/>
              </a:rPr>
              <a:t>Children and adults enjoy make-believe stories.  These are interesting and fun to read, but when we talk about eternity, </a:t>
            </a:r>
            <a:r>
              <a:rPr lang="en-US" sz="1200" u="sng" kern="1200" dirty="0" smtClean="0">
                <a:solidFill>
                  <a:schemeClr val="tx1"/>
                </a:solidFill>
                <a:effectLst/>
                <a:latin typeface="+mn-lt"/>
                <a:ea typeface="+mn-ea"/>
                <a:cs typeface="+mn-cs"/>
              </a:rPr>
              <a:t>we </a:t>
            </a:r>
            <a:r>
              <a:rPr lang="en-US" sz="1200" b="1" u="sng" kern="1200" dirty="0" smtClean="0">
                <a:solidFill>
                  <a:schemeClr val="tx1"/>
                </a:solidFill>
                <a:effectLst/>
                <a:latin typeface="+mn-lt"/>
                <a:ea typeface="+mn-ea"/>
                <a:cs typeface="+mn-cs"/>
              </a:rPr>
              <a:t>need</a:t>
            </a:r>
            <a:r>
              <a:rPr lang="en-US" sz="1200" u="sng" kern="1200" dirty="0" smtClean="0">
                <a:solidFill>
                  <a:schemeClr val="tx1"/>
                </a:solidFill>
                <a:effectLst/>
                <a:latin typeface="+mn-lt"/>
                <a:ea typeface="+mn-ea"/>
                <a:cs typeface="+mn-cs"/>
              </a:rPr>
              <a:t> to have the </a:t>
            </a:r>
            <a:r>
              <a:rPr lang="en-US" sz="1200" b="1" u="sng" kern="1200" dirty="0" smtClean="0">
                <a:solidFill>
                  <a:schemeClr val="tx1"/>
                </a:solidFill>
                <a:effectLst/>
                <a:latin typeface="+mn-lt"/>
                <a:ea typeface="+mn-ea"/>
                <a:cs typeface="+mn-cs"/>
              </a:rPr>
              <a:t>truth</a:t>
            </a:r>
            <a:r>
              <a:rPr lang="en-US" sz="1200" kern="1200" dirty="0" smtClean="0">
                <a:solidFill>
                  <a:schemeClr val="tx1"/>
                </a:solidFill>
                <a:effectLst/>
                <a:latin typeface="+mn-lt"/>
                <a:ea typeface="+mn-ea"/>
                <a:cs typeface="+mn-cs"/>
              </a:rPr>
              <a:t>, not make-believe.  Something to remember about these stories: Jesus had very powerful enemies, people who tried very hard to discredit his mighty works.  If Jesus was a fake, they would have quickly found out and told the world.  But as you read the Bible (and other writings of those days), you will never find words that prove His works to be fraudulent.</a:t>
            </a:r>
          </a:p>
        </p:txBody>
      </p:sp>
      <p:sp>
        <p:nvSpPr>
          <p:cNvPr id="4" name="Slide Number Placeholder 3"/>
          <p:cNvSpPr>
            <a:spLocks noGrp="1"/>
          </p:cNvSpPr>
          <p:nvPr>
            <p:ph type="sldNum" sz="quarter" idx="10"/>
          </p:nvPr>
        </p:nvSpPr>
        <p:spPr/>
        <p:txBody>
          <a:bodyPr/>
          <a:lstStyle/>
          <a:p>
            <a:fld id="{F7907D37-49CC-41FE-B4AF-E4F3409BD041}" type="slidenum">
              <a:rPr lang="en-US" smtClean="0"/>
              <a:t>4</a:t>
            </a:fld>
            <a:endParaRPr lang="en-US"/>
          </a:p>
        </p:txBody>
      </p:sp>
    </p:spTree>
    <p:extLst>
      <p:ext uri="{BB962C8B-B14F-4D97-AF65-F5344CB8AC3E}">
        <p14:creationId xmlns:p14="http://schemas.microsoft.com/office/powerpoint/2010/main" val="32962100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hangingPunct="0"/>
            <a:r>
              <a:rPr lang="en-US" sz="1200" kern="1200" dirty="0" smtClean="0">
                <a:solidFill>
                  <a:schemeClr val="tx1"/>
                </a:solidFill>
                <a:effectLst/>
                <a:latin typeface="+mn-lt"/>
                <a:ea typeface="+mn-ea"/>
                <a:cs typeface="+mn-cs"/>
              </a:rPr>
              <a:t>It is not enough to just look at the </a:t>
            </a:r>
            <a:r>
              <a:rPr lang="en-US" sz="1200" b="1" u="sng" kern="1200" dirty="0" smtClean="0">
                <a:solidFill>
                  <a:schemeClr val="tx1"/>
                </a:solidFill>
                <a:effectLst/>
                <a:latin typeface="+mn-lt"/>
                <a:ea typeface="+mn-ea"/>
                <a:cs typeface="+mn-cs"/>
              </a:rPr>
              <a:t>powerful works</a:t>
            </a:r>
            <a:r>
              <a:rPr lang="en-US" sz="1200" kern="1200" dirty="0" smtClean="0">
                <a:solidFill>
                  <a:schemeClr val="tx1"/>
                </a:solidFill>
                <a:effectLst/>
                <a:latin typeface="+mn-lt"/>
                <a:ea typeface="+mn-ea"/>
                <a:cs typeface="+mn-cs"/>
              </a:rPr>
              <a:t> of Jesus.  We </a:t>
            </a:r>
            <a:r>
              <a:rPr lang="en-US" sz="1200" u="sng" kern="1200" dirty="0" smtClean="0">
                <a:solidFill>
                  <a:schemeClr val="tx1"/>
                </a:solidFill>
                <a:effectLst/>
                <a:latin typeface="+mn-lt"/>
                <a:ea typeface="+mn-ea"/>
                <a:cs typeface="+mn-cs"/>
              </a:rPr>
              <a:t>also</a:t>
            </a:r>
            <a:r>
              <a:rPr lang="en-US" sz="1200" kern="1200" dirty="0" smtClean="0">
                <a:solidFill>
                  <a:schemeClr val="tx1"/>
                </a:solidFill>
                <a:effectLst/>
                <a:latin typeface="+mn-lt"/>
                <a:ea typeface="+mn-ea"/>
                <a:cs typeface="+mn-cs"/>
              </a:rPr>
              <a:t> need to </a:t>
            </a:r>
            <a:r>
              <a:rPr lang="en-US" sz="1200" u="sng" kern="1200" dirty="0" smtClean="0">
                <a:solidFill>
                  <a:schemeClr val="tx1"/>
                </a:solidFill>
                <a:effectLst/>
                <a:latin typeface="+mn-lt"/>
                <a:ea typeface="+mn-ea"/>
                <a:cs typeface="+mn-cs"/>
              </a:rPr>
              <a:t>listen to </a:t>
            </a:r>
            <a:r>
              <a:rPr lang="en-US" sz="1200" b="1" u="sng" kern="1200" dirty="0" smtClean="0">
                <a:solidFill>
                  <a:schemeClr val="tx1"/>
                </a:solidFill>
                <a:effectLst/>
                <a:latin typeface="+mn-lt"/>
                <a:ea typeface="+mn-ea"/>
                <a:cs typeface="+mn-cs"/>
              </a:rPr>
              <a:t>His words</a:t>
            </a:r>
            <a:r>
              <a:rPr lang="en-US" sz="1200" kern="1200" dirty="0" smtClean="0">
                <a:solidFill>
                  <a:schemeClr val="tx1"/>
                </a:solidFill>
                <a:effectLst/>
                <a:latin typeface="+mn-lt"/>
                <a:ea typeface="+mn-ea"/>
                <a:cs typeface="+mn-cs"/>
              </a:rPr>
              <a:t> – why did He come and what message does He have for us.  Let’s look at a famous Bible passage which clarifies His central message – His purpose for coming to this world:</a:t>
            </a:r>
            <a:r>
              <a:rPr lang="en-US" sz="1200" kern="1200" baseline="0" dirty="0" smtClean="0">
                <a:solidFill>
                  <a:schemeClr val="tx1"/>
                </a:solidFill>
                <a:effectLst/>
                <a:latin typeface="+mn-lt"/>
                <a:ea typeface="+mn-ea"/>
                <a:cs typeface="+mn-cs"/>
              </a:rPr>
              <a:t>  </a:t>
            </a:r>
            <a:r>
              <a:rPr lang="en-US" sz="1200" b="1" kern="1200" baseline="0" dirty="0" smtClean="0">
                <a:solidFill>
                  <a:schemeClr val="tx1"/>
                </a:solidFill>
                <a:effectLst/>
                <a:latin typeface="+mn-lt"/>
                <a:ea typeface="+mn-ea"/>
                <a:cs typeface="+mn-cs"/>
              </a:rPr>
              <a:t>John 20:30-31</a:t>
            </a:r>
            <a:endParaRPr lang="en-US" sz="1200" b="1"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7907D37-49CC-41FE-B4AF-E4F3409BD041}" type="slidenum">
              <a:rPr lang="en-US" smtClean="0"/>
              <a:t>5</a:t>
            </a:fld>
            <a:endParaRPr lang="en-US"/>
          </a:p>
        </p:txBody>
      </p:sp>
    </p:spTree>
    <p:extLst>
      <p:ext uri="{BB962C8B-B14F-4D97-AF65-F5344CB8AC3E}">
        <p14:creationId xmlns:p14="http://schemas.microsoft.com/office/powerpoint/2010/main" val="16070333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smtClean="0"/>
              <a:t>Remember these stories from the Old</a:t>
            </a:r>
            <a:r>
              <a:rPr lang="en-US" baseline="0" dirty="0" smtClean="0"/>
              <a:t> Testament:</a:t>
            </a:r>
          </a:p>
          <a:p>
            <a:pPr marL="171450" indent="-171450">
              <a:buFont typeface="Arial" panose="020B0604020202020204" pitchFamily="34" charset="0"/>
              <a:buChar char="•"/>
            </a:pPr>
            <a:r>
              <a:rPr lang="en-US" baseline="0" dirty="0" smtClean="0"/>
              <a:t>“Let there be light…”</a:t>
            </a:r>
          </a:p>
          <a:p>
            <a:pPr marL="171450" indent="-171450">
              <a:buFont typeface="Arial" panose="020B0604020202020204" pitchFamily="34" charset="0"/>
              <a:buChar char="•"/>
            </a:pPr>
            <a:r>
              <a:rPr lang="en-US" baseline="0" dirty="0" smtClean="0"/>
              <a:t>Passover Lamb</a:t>
            </a:r>
          </a:p>
          <a:p>
            <a:pPr marL="171450" indent="-171450">
              <a:buFont typeface="Arial" panose="020B0604020202020204" pitchFamily="34" charset="0"/>
              <a:buChar char="•"/>
            </a:pPr>
            <a:r>
              <a:rPr lang="en-US" baseline="0" dirty="0" smtClean="0"/>
              <a:t>The Manna in the Wilderness</a:t>
            </a:r>
          </a:p>
        </p:txBody>
      </p:sp>
      <p:sp>
        <p:nvSpPr>
          <p:cNvPr id="4" name="Slide Number Placeholder 3"/>
          <p:cNvSpPr>
            <a:spLocks noGrp="1"/>
          </p:cNvSpPr>
          <p:nvPr>
            <p:ph type="sldNum" sz="quarter" idx="10"/>
          </p:nvPr>
        </p:nvSpPr>
        <p:spPr/>
        <p:txBody>
          <a:bodyPr/>
          <a:lstStyle/>
          <a:p>
            <a:fld id="{0225C07B-8AD4-450E-849B-D6E72638D89E}" type="slidenum">
              <a:rPr lang="en-US" smtClean="0"/>
              <a:t>6</a:t>
            </a:fld>
            <a:endParaRPr lang="en-US"/>
          </a:p>
        </p:txBody>
      </p:sp>
    </p:spTree>
    <p:extLst>
      <p:ext uri="{BB962C8B-B14F-4D97-AF65-F5344CB8AC3E}">
        <p14:creationId xmlns:p14="http://schemas.microsoft.com/office/powerpoint/2010/main" val="12265360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smtClean="0"/>
              <a:t>The Old Testament often talked</a:t>
            </a:r>
            <a:r>
              <a:rPr lang="en-US" baseline="0" dirty="0" smtClean="0"/>
              <a:t> about the Lord God being the shepherd of His people (e.g. Psalm 23).  An amazing fact of the New Testament is Jesus’ claim to be the good shepherd – the same one spoken of in the Old Testament</a:t>
            </a:r>
            <a:endParaRPr lang="en-US" dirty="0"/>
          </a:p>
        </p:txBody>
      </p:sp>
      <p:sp>
        <p:nvSpPr>
          <p:cNvPr id="4" name="Slide Number Placeholder 3"/>
          <p:cNvSpPr>
            <a:spLocks noGrp="1"/>
          </p:cNvSpPr>
          <p:nvPr>
            <p:ph type="sldNum" sz="quarter" idx="10"/>
          </p:nvPr>
        </p:nvSpPr>
        <p:spPr/>
        <p:txBody>
          <a:bodyPr/>
          <a:lstStyle/>
          <a:p>
            <a:fld id="{0225C07B-8AD4-450E-849B-D6E72638D89E}" type="slidenum">
              <a:rPr lang="en-US" smtClean="0"/>
              <a:t>7</a:t>
            </a:fld>
            <a:endParaRPr lang="en-US"/>
          </a:p>
        </p:txBody>
      </p:sp>
    </p:spTree>
    <p:extLst>
      <p:ext uri="{BB962C8B-B14F-4D97-AF65-F5344CB8AC3E}">
        <p14:creationId xmlns:p14="http://schemas.microsoft.com/office/powerpoint/2010/main" val="42163075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zh-CN" altLang="en-US" sz="1200" b="0" i="0" u="none" strike="noStrike" kern="1200" baseline="0" dirty="0" smtClean="0">
                <a:solidFill>
                  <a:schemeClr val="tx1"/>
                </a:solidFill>
                <a:latin typeface="+mn-lt"/>
                <a:ea typeface="+mn-ea"/>
                <a:cs typeface="+mn-cs"/>
              </a:rPr>
              <a:t>                 太初     有  道， 道  与   神      同 在，  道  就是　神。</a:t>
            </a:r>
            <a:endParaRPr lang="en-US" dirty="0" smtClean="0"/>
          </a:p>
          <a:p>
            <a:r>
              <a:rPr lang="en-US" dirty="0" smtClean="0"/>
              <a:t>John 1:1  </a:t>
            </a:r>
            <a:r>
              <a:rPr lang="en-US" sz="1200" b="0" i="0" kern="1200" dirty="0" err="1" smtClean="0">
                <a:solidFill>
                  <a:schemeClr val="tx1"/>
                </a:solidFill>
                <a:effectLst/>
                <a:latin typeface="+mn-lt"/>
                <a:ea typeface="+mn-ea"/>
                <a:cs typeface="+mn-cs"/>
              </a:rPr>
              <a:t>Tàichū</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yǒu</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dào</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dào</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yǔ</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shén</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tóng</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zài</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dào</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jiùshì</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shén</a:t>
            </a:r>
            <a:r>
              <a:rPr lang="en-US" sz="1200" b="0" i="0" kern="1200" dirty="0" smtClean="0">
                <a:solidFill>
                  <a:schemeClr val="tx1"/>
                </a:solidFill>
                <a:effectLst/>
                <a:latin typeface="+mn-lt"/>
                <a:ea typeface="+mn-ea"/>
                <a:cs typeface="+mn-cs"/>
              </a:rPr>
              <a:t>.</a:t>
            </a:r>
          </a:p>
          <a:p>
            <a:endParaRPr lang="en-US" sz="1200" b="0" i="0" kern="1200" dirty="0" smtClean="0">
              <a:solidFill>
                <a:schemeClr val="tx1"/>
              </a:solidFill>
              <a:effectLst/>
              <a:latin typeface="+mn-lt"/>
              <a:ea typeface="+mn-ea"/>
              <a:cs typeface="+mn-cs"/>
            </a:endParaRPr>
          </a:p>
          <a:p>
            <a:r>
              <a:rPr lang="en-US" altLang="zh-CN" sz="1200" b="0" i="0" u="none" strike="noStrike" kern="1200" baseline="0" dirty="0" smtClean="0">
                <a:solidFill>
                  <a:schemeClr val="tx1"/>
                </a:solidFill>
                <a:latin typeface="+mn-lt"/>
                <a:ea typeface="+mn-ea"/>
                <a:cs typeface="+mn-cs"/>
              </a:rPr>
              <a:t>John 14:6   </a:t>
            </a:r>
            <a:r>
              <a:rPr lang="zh-CN" altLang="en-US" sz="1200" b="0" i="0" u="none" strike="noStrike" kern="1200" baseline="0" dirty="0" smtClean="0">
                <a:solidFill>
                  <a:schemeClr val="tx1"/>
                </a:solidFill>
                <a:latin typeface="+mn-lt"/>
                <a:ea typeface="+mn-ea"/>
                <a:cs typeface="+mn-cs"/>
              </a:rPr>
              <a:t>耶稣 对 他 说：</a:t>
            </a:r>
            <a:r>
              <a:rPr lang="en-US" sz="1200" b="0" i="0" kern="1200" dirty="0" err="1" smtClean="0">
                <a:solidFill>
                  <a:schemeClr val="tx1"/>
                </a:solidFill>
                <a:effectLst/>
                <a:latin typeface="+mn-lt"/>
                <a:ea typeface="+mn-ea"/>
                <a:cs typeface="+mn-cs"/>
              </a:rPr>
              <a:t>Yēsū</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duì</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tā</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shuō</a:t>
            </a:r>
            <a:r>
              <a:rPr lang="en-US" sz="1200" b="0" i="0" kern="1200" dirty="0" smtClean="0">
                <a:solidFill>
                  <a:schemeClr val="tx1"/>
                </a:solidFill>
                <a:effectLst/>
                <a:latin typeface="+mn-lt"/>
                <a:ea typeface="+mn-ea"/>
                <a:cs typeface="+mn-cs"/>
              </a:rPr>
              <a:t>:</a:t>
            </a:r>
          </a:p>
          <a:p>
            <a:endParaRPr lang="en-US" sz="1200" b="0" i="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1200" b="0" i="0" u="none" strike="noStrike" kern="1200" baseline="0" dirty="0" smtClean="0">
                <a:solidFill>
                  <a:schemeClr val="tx1"/>
                </a:solidFill>
                <a:latin typeface="+mn-lt"/>
                <a:ea typeface="+mn-ea"/>
                <a:cs typeface="+mn-cs"/>
              </a:rPr>
              <a:t> “我  就是   道路、真理、    生命，     如果   不是  藉着 我， 没有     人     能   到    父    那里 去。</a:t>
            </a:r>
            <a:endParaRPr lang="en-US" altLang="zh-CN" sz="1200" b="0" i="0" u="none" strike="noStrike" kern="1200" baseline="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smtClean="0">
                <a:solidFill>
                  <a:schemeClr val="tx1"/>
                </a:solidFill>
                <a:effectLst/>
                <a:latin typeface="+mn-lt"/>
                <a:ea typeface="+mn-ea"/>
                <a:cs typeface="+mn-cs"/>
              </a:rPr>
              <a:t>“</a:t>
            </a:r>
            <a:r>
              <a:rPr lang="en-US" sz="1200" b="0" i="0" kern="1200" dirty="0" err="1" smtClean="0">
                <a:solidFill>
                  <a:schemeClr val="tx1"/>
                </a:solidFill>
                <a:effectLst/>
                <a:latin typeface="+mn-lt"/>
                <a:ea typeface="+mn-ea"/>
                <a:cs typeface="+mn-cs"/>
              </a:rPr>
              <a:t>Wǒ</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jiùshì</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dàolù</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zhēnlǐ</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shēngmìng</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rúguǒ</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bùshì</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jízhe</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wǒ</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méiyǒu</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rén</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néng</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dào</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fù</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nàlǐ</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qù</a:t>
            </a:r>
            <a:r>
              <a:rPr lang="en-US" sz="1200" b="0" i="0" kern="1200" dirty="0" smtClean="0">
                <a:solidFill>
                  <a:schemeClr val="tx1"/>
                </a:solidFill>
                <a:effectLst/>
                <a:latin typeface="+mn-lt"/>
                <a:ea typeface="+mn-ea"/>
                <a:cs typeface="+mn-cs"/>
              </a:rPr>
              <a:t>.</a:t>
            </a:r>
          </a:p>
          <a:p>
            <a:r>
              <a:rPr lang="en-US" dirty="0" smtClean="0"/>
              <a:t>   I am the* way    truth        life             if       not  thru</a:t>
            </a:r>
            <a:r>
              <a:rPr lang="en-US" baseline="0" dirty="0" smtClean="0"/>
              <a:t>  me    no  person  can  go father where to</a:t>
            </a:r>
            <a:endParaRPr lang="en-US" dirty="0" smtClean="0"/>
          </a:p>
          <a:p>
            <a:endParaRPr lang="en-US" dirty="0" smtClean="0"/>
          </a:p>
          <a:p>
            <a:r>
              <a:rPr lang="en-US" altLang="zh-CN" sz="1200" b="0" i="0" u="none" strike="noStrike" kern="1200" baseline="0" dirty="0" smtClean="0">
                <a:solidFill>
                  <a:schemeClr val="tx1"/>
                </a:solidFill>
                <a:latin typeface="+mn-lt"/>
                <a:ea typeface="+mn-ea"/>
                <a:cs typeface="+mn-cs"/>
              </a:rPr>
              <a:t>*</a:t>
            </a:r>
            <a:r>
              <a:rPr lang="zh-CN" altLang="en-US" sz="1200" b="0" i="0" u="none" strike="noStrike" kern="1200" baseline="0" dirty="0" smtClean="0">
                <a:solidFill>
                  <a:schemeClr val="tx1"/>
                </a:solidFill>
                <a:latin typeface="+mn-lt"/>
                <a:ea typeface="+mn-ea"/>
                <a:cs typeface="+mn-cs"/>
              </a:rPr>
              <a:t>就 </a:t>
            </a:r>
            <a:r>
              <a:rPr lang="en-US" altLang="zh-CN" sz="1200" b="0" i="0" u="none" strike="noStrike" kern="1200" baseline="0" dirty="0" smtClean="0">
                <a:solidFill>
                  <a:schemeClr val="tx1"/>
                </a:solidFill>
                <a:latin typeface="+mn-lt"/>
                <a:ea typeface="+mn-ea"/>
                <a:cs typeface="+mn-cs"/>
              </a:rPr>
              <a:t>(precisely) </a:t>
            </a:r>
            <a:r>
              <a:rPr lang="zh-CN" altLang="en-US" sz="1200" b="0" i="0" u="none" strike="noStrike" kern="1200" baseline="0" dirty="0" smtClean="0">
                <a:solidFill>
                  <a:schemeClr val="tx1"/>
                </a:solidFill>
                <a:latin typeface="+mn-lt"/>
                <a:ea typeface="+mn-ea"/>
                <a:cs typeface="+mn-cs"/>
              </a:rPr>
              <a:t>是 </a:t>
            </a:r>
            <a:r>
              <a:rPr lang="en-US" altLang="zh-CN" sz="1200" b="0" i="0" u="none" strike="noStrike" kern="1200" baseline="0" dirty="0" smtClean="0">
                <a:solidFill>
                  <a:schemeClr val="tx1"/>
                </a:solidFill>
                <a:latin typeface="+mn-lt"/>
                <a:ea typeface="+mn-ea"/>
                <a:cs typeface="+mn-cs"/>
              </a:rPr>
              <a:t>(am)</a:t>
            </a:r>
            <a:endParaRPr lang="en-US" dirty="0"/>
          </a:p>
        </p:txBody>
      </p:sp>
      <p:sp>
        <p:nvSpPr>
          <p:cNvPr id="4" name="Slide Number Placeholder 3"/>
          <p:cNvSpPr>
            <a:spLocks noGrp="1"/>
          </p:cNvSpPr>
          <p:nvPr>
            <p:ph type="sldNum" sz="quarter" idx="10"/>
          </p:nvPr>
        </p:nvSpPr>
        <p:spPr/>
        <p:txBody>
          <a:bodyPr/>
          <a:lstStyle/>
          <a:p>
            <a:fld id="{0225C07B-8AD4-450E-849B-D6E72638D89E}" type="slidenum">
              <a:rPr lang="en-US" smtClean="0"/>
              <a:t>8</a:t>
            </a:fld>
            <a:endParaRPr lang="en-US"/>
          </a:p>
        </p:txBody>
      </p:sp>
    </p:spTree>
    <p:extLst>
      <p:ext uri="{BB962C8B-B14F-4D97-AF65-F5344CB8AC3E}">
        <p14:creationId xmlns:p14="http://schemas.microsoft.com/office/powerpoint/2010/main" val="3933894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Their</a:t>
            </a:r>
            <a:r>
              <a:rPr lang="en-US" baseline="0" dirty="0" smtClean="0"/>
              <a:t> </a:t>
            </a:r>
            <a:r>
              <a:rPr lang="en-US" b="1" baseline="0" dirty="0" smtClean="0"/>
              <a:t>wrong response </a:t>
            </a:r>
            <a:r>
              <a:rPr lang="en-US" baseline="0" dirty="0" smtClean="0"/>
              <a:t>was to reject his claim of Deity or</a:t>
            </a:r>
            <a:r>
              <a:rPr lang="en-US" baseline="0" dirty="0"/>
              <a:t> </a:t>
            </a:r>
            <a:r>
              <a:rPr lang="en-US" baseline="0" dirty="0" smtClean="0"/>
              <a:t>to collapse under His power.  </a:t>
            </a:r>
          </a:p>
          <a:p>
            <a:r>
              <a:rPr lang="en-US" baseline="0" dirty="0" smtClean="0"/>
              <a:t>But the </a:t>
            </a:r>
            <a:r>
              <a:rPr lang="en-US" b="1" baseline="0" dirty="0" smtClean="0"/>
              <a:t>correct response </a:t>
            </a:r>
            <a:r>
              <a:rPr lang="en-US" baseline="0" dirty="0" smtClean="0"/>
              <a:t>in the presence of God should be to willingly fall down in worship.</a:t>
            </a:r>
          </a:p>
        </p:txBody>
      </p:sp>
      <p:sp>
        <p:nvSpPr>
          <p:cNvPr id="4" name="Slide Number Placeholder 3"/>
          <p:cNvSpPr>
            <a:spLocks noGrp="1"/>
          </p:cNvSpPr>
          <p:nvPr>
            <p:ph type="sldNum" sz="quarter" idx="10"/>
          </p:nvPr>
        </p:nvSpPr>
        <p:spPr/>
        <p:txBody>
          <a:bodyPr/>
          <a:lstStyle/>
          <a:p>
            <a:fld id="{0225C07B-8AD4-450E-849B-D6E72638D89E}" type="slidenum">
              <a:rPr lang="en-US" smtClean="0"/>
              <a:t>10</a:t>
            </a:fld>
            <a:endParaRPr lang="en-US"/>
          </a:p>
        </p:txBody>
      </p:sp>
    </p:spTree>
    <p:extLst>
      <p:ext uri="{BB962C8B-B14F-4D97-AF65-F5344CB8AC3E}">
        <p14:creationId xmlns:p14="http://schemas.microsoft.com/office/powerpoint/2010/main" val="29154933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25C07B-8AD4-450E-849B-D6E72638D89E}" type="slidenum">
              <a:rPr lang="en-US" smtClean="0"/>
              <a:t>11</a:t>
            </a:fld>
            <a:endParaRPr lang="en-US"/>
          </a:p>
        </p:txBody>
      </p:sp>
    </p:spTree>
    <p:extLst>
      <p:ext uri="{BB962C8B-B14F-4D97-AF65-F5344CB8AC3E}">
        <p14:creationId xmlns:p14="http://schemas.microsoft.com/office/powerpoint/2010/main" val="4675848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0605DCD-45B6-4EEB-AEC9-E8416ED78990}" type="datetimeFigureOut">
              <a:rPr lang="en-US" smtClean="0"/>
              <a:t>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42199512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605DCD-45B6-4EEB-AEC9-E8416ED78990}" type="datetimeFigureOut">
              <a:rPr lang="en-US" smtClean="0"/>
              <a:t>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3544546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605DCD-45B6-4EEB-AEC9-E8416ED78990}" type="datetimeFigureOut">
              <a:rPr lang="en-US" smtClean="0"/>
              <a:t>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105472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605DCD-45B6-4EEB-AEC9-E8416ED78990}" type="datetimeFigureOut">
              <a:rPr lang="en-US" smtClean="0"/>
              <a:t>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25529263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0605DCD-45B6-4EEB-AEC9-E8416ED78990}" type="datetimeFigureOut">
              <a:rPr lang="en-US" smtClean="0"/>
              <a:t>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12502312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0605DCD-45B6-4EEB-AEC9-E8416ED78990}" type="datetimeFigureOut">
              <a:rPr lang="en-US" smtClean="0"/>
              <a:t>1/20/2025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27526819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0605DCD-45B6-4EEB-AEC9-E8416ED78990}" type="datetimeFigureOut">
              <a:rPr lang="en-US" smtClean="0"/>
              <a:t>1/20/2025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5302209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0605DCD-45B6-4EEB-AEC9-E8416ED78990}" type="datetimeFigureOut">
              <a:rPr lang="en-US" smtClean="0"/>
              <a:t>1/20/2025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2268688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605DCD-45B6-4EEB-AEC9-E8416ED78990}" type="datetimeFigureOut">
              <a:rPr lang="en-US" smtClean="0"/>
              <a:t>1/20/2025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36268185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0605DCD-45B6-4EEB-AEC9-E8416ED78990}" type="datetimeFigureOut">
              <a:rPr lang="en-US" smtClean="0"/>
              <a:t>1/20/2025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40051835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0605DCD-45B6-4EEB-AEC9-E8416ED78990}" type="datetimeFigureOut">
              <a:rPr lang="en-US" smtClean="0"/>
              <a:t>1/20/2025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26617626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605DCD-45B6-4EEB-AEC9-E8416ED78990}" type="datetimeFigureOut">
              <a:rPr lang="en-US" smtClean="0"/>
              <a:t>1/20/2025</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7D84A6-8E52-47EB-A794-0B6EEF020468}" type="slidenum">
              <a:rPr lang="en-US" smtClean="0"/>
              <a:t>‹#›</a:t>
            </a:fld>
            <a:endParaRPr lang="en-US"/>
          </a:p>
        </p:txBody>
      </p:sp>
    </p:spTree>
    <p:extLst>
      <p:ext uri="{BB962C8B-B14F-4D97-AF65-F5344CB8AC3E}">
        <p14:creationId xmlns:p14="http://schemas.microsoft.com/office/powerpoint/2010/main" val="11543626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38602" y="0"/>
            <a:ext cx="4114799" cy="914400"/>
          </a:xfrm>
        </p:spPr>
        <p:txBody>
          <a:bodyPr>
            <a:normAutofit/>
          </a:bodyPr>
          <a:lstStyle/>
          <a:p>
            <a:r>
              <a:rPr lang="en-US" b="1" u="sng" dirty="0" smtClean="0"/>
              <a:t>Study Plan</a:t>
            </a:r>
            <a:endParaRPr lang="en-US" b="1" u="sng" dirty="0"/>
          </a:p>
        </p:txBody>
      </p:sp>
      <p:graphicFrame>
        <p:nvGraphicFramePr>
          <p:cNvPr id="4" name="Table 3"/>
          <p:cNvGraphicFramePr>
            <a:graphicFrameLocks noGrp="1"/>
          </p:cNvGraphicFramePr>
          <p:nvPr>
            <p:extLst>
              <p:ext uri="{D42A27DB-BD31-4B8C-83A1-F6EECF244321}">
                <p14:modId xmlns:p14="http://schemas.microsoft.com/office/powerpoint/2010/main" val="3853410330"/>
              </p:ext>
            </p:extLst>
          </p:nvPr>
        </p:nvGraphicFramePr>
        <p:xfrm>
          <a:off x="2057400" y="1066803"/>
          <a:ext cx="8077200" cy="5562594"/>
        </p:xfrm>
        <a:graphic>
          <a:graphicData uri="http://schemas.openxmlformats.org/drawingml/2006/table">
            <a:tbl>
              <a:tblPr>
                <a:tableStyleId>{5C22544A-7EE6-4342-B048-85BDC9FD1C3A}</a:tableStyleId>
              </a:tblPr>
              <a:tblGrid>
                <a:gridCol w="779379">
                  <a:extLst>
                    <a:ext uri="{9D8B030D-6E8A-4147-A177-3AD203B41FA5}">
                      <a16:colId xmlns:a16="http://schemas.microsoft.com/office/drawing/2014/main" val="4276267410"/>
                    </a:ext>
                  </a:extLst>
                </a:gridCol>
                <a:gridCol w="7297821">
                  <a:extLst>
                    <a:ext uri="{9D8B030D-6E8A-4147-A177-3AD203B41FA5}">
                      <a16:colId xmlns:a16="http://schemas.microsoft.com/office/drawing/2014/main" val="705913195"/>
                    </a:ext>
                  </a:extLst>
                </a:gridCol>
              </a:tblGrid>
              <a:tr h="618066">
                <a:tc>
                  <a:txBody>
                    <a:bodyPr/>
                    <a:lstStyle/>
                    <a:p>
                      <a:pPr algn="ctr" fontAlgn="b"/>
                      <a:endParaRPr lang="en-US" sz="2600" b="1" i="0" u="sng"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en-US" sz="2600" b="1" u="sng" strike="noStrike" dirty="0">
                          <a:effectLst/>
                        </a:rPr>
                        <a:t>Topic</a:t>
                      </a:r>
                      <a:endParaRPr lang="en-US" sz="2600" b="1" i="0" u="sng"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603583210"/>
                  </a:ext>
                </a:extLst>
              </a:tr>
              <a:tr h="618066">
                <a:tc>
                  <a:txBody>
                    <a:bodyPr/>
                    <a:lstStyle/>
                    <a:p>
                      <a:pPr algn="ctr" fontAlgn="b"/>
                      <a:endParaRPr lang="en-US" sz="2600" b="0" i="0" u="none" strike="noStrike" dirty="0" smtClean="0">
                        <a:solidFill>
                          <a:schemeClr val="dk1"/>
                        </a:solidFill>
                        <a:effectLst/>
                        <a:latin typeface="+mn-lt"/>
                      </a:endParaRPr>
                    </a:p>
                  </a:txBody>
                  <a:tcPr marL="9525" marR="9525" marT="9525" marB="0" anchor="ctr"/>
                </a:tc>
                <a:tc>
                  <a:txBody>
                    <a:bodyPr/>
                    <a:lstStyle/>
                    <a:p>
                      <a:pPr algn="l" fontAlgn="b"/>
                      <a:r>
                        <a:rPr lang="en-US" sz="2600" u="none" strike="noStrike" baseline="0" dirty="0">
                          <a:effectLst/>
                        </a:rPr>
                        <a:t>Is the Bible Trustworthy?</a:t>
                      </a:r>
                      <a:endParaRPr lang="en-US" sz="2600" b="0" i="0" u="none" strike="noStrike" baseline="0"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582797491"/>
                  </a:ext>
                </a:extLst>
              </a:tr>
              <a:tr h="618066">
                <a:tc>
                  <a:txBody>
                    <a:bodyPr/>
                    <a:lstStyle/>
                    <a:p>
                      <a:pPr algn="ctr" fontAlgn="b"/>
                      <a:endParaRPr lang="en-US" sz="26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en-US" sz="2600" u="none" strike="noStrike" baseline="0" dirty="0">
                          <a:effectLst/>
                        </a:rPr>
                        <a:t>Did God </a:t>
                      </a:r>
                      <a:r>
                        <a:rPr lang="en-US" sz="2600" i="1" u="none" strike="noStrike" baseline="0" dirty="0">
                          <a:effectLst/>
                        </a:rPr>
                        <a:t>R</a:t>
                      </a:r>
                      <a:r>
                        <a:rPr lang="en-US" sz="2600" i="1" u="none" strike="noStrike" baseline="0" dirty="0" smtClean="0">
                          <a:effectLst/>
                        </a:rPr>
                        <a:t>eally</a:t>
                      </a:r>
                      <a:r>
                        <a:rPr lang="en-US" sz="2600" u="none" strike="noStrike" baseline="0" dirty="0" smtClean="0">
                          <a:effectLst/>
                        </a:rPr>
                        <a:t> </a:t>
                      </a:r>
                      <a:r>
                        <a:rPr lang="en-US" sz="2600" u="none" strike="noStrike" baseline="0" dirty="0">
                          <a:effectLst/>
                        </a:rPr>
                        <a:t>Create the World?</a:t>
                      </a:r>
                      <a:endParaRPr lang="en-US" sz="2600" b="0" i="0" u="none" strike="noStrike" baseline="0"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376150526"/>
                  </a:ext>
                </a:extLst>
              </a:tr>
              <a:tr h="618066">
                <a:tc>
                  <a:txBody>
                    <a:bodyPr/>
                    <a:lstStyle/>
                    <a:p>
                      <a:pPr algn="ctr" fontAlgn="b"/>
                      <a:endParaRPr lang="en-US" sz="2600" b="0" i="0" u="none" strike="noStrike" dirty="0" smtClean="0">
                        <a:solidFill>
                          <a:schemeClr val="dk1"/>
                        </a:solidFill>
                        <a:effectLst/>
                        <a:latin typeface="+mn-lt"/>
                      </a:endParaRPr>
                    </a:p>
                  </a:txBody>
                  <a:tcPr marL="9525" marR="9525" marT="9525" marB="0" anchor="ctr"/>
                </a:tc>
                <a:tc>
                  <a:txBody>
                    <a:bodyPr/>
                    <a:lstStyle/>
                    <a:p>
                      <a:pPr algn="l" fontAlgn="b"/>
                      <a:r>
                        <a:rPr lang="en-US" sz="2600" u="none" strike="noStrike" baseline="0" dirty="0">
                          <a:effectLst/>
                        </a:rPr>
                        <a:t>If God is </a:t>
                      </a:r>
                      <a:r>
                        <a:rPr lang="en-US" sz="2600" u="none" strike="noStrike" baseline="0" dirty="0" smtClean="0">
                          <a:effectLst/>
                        </a:rPr>
                        <a:t>Good</a:t>
                      </a:r>
                      <a:r>
                        <a:rPr lang="en-US" sz="2600" u="none" strike="noStrike" baseline="0" dirty="0">
                          <a:effectLst/>
                        </a:rPr>
                        <a:t>, why does </a:t>
                      </a:r>
                      <a:r>
                        <a:rPr lang="en-US" sz="2600" u="none" strike="noStrike" baseline="0" dirty="0" smtClean="0">
                          <a:effectLst/>
                        </a:rPr>
                        <a:t>Suffering </a:t>
                      </a:r>
                      <a:r>
                        <a:rPr lang="en-US" sz="2600" u="none" strike="noStrike" baseline="0" dirty="0">
                          <a:effectLst/>
                        </a:rPr>
                        <a:t>E</a:t>
                      </a:r>
                      <a:r>
                        <a:rPr lang="en-US" sz="2600" u="none" strike="noStrike" baseline="0" dirty="0" smtClean="0">
                          <a:effectLst/>
                        </a:rPr>
                        <a:t>xist?</a:t>
                      </a:r>
                    </a:p>
                  </a:txBody>
                  <a:tcPr marL="9525" marR="9525" marT="9525" marB="0" anchor="ctr"/>
                </a:tc>
                <a:extLst>
                  <a:ext uri="{0D108BD9-81ED-4DB2-BD59-A6C34878D82A}">
                    <a16:rowId xmlns:a16="http://schemas.microsoft.com/office/drawing/2014/main" val="3050291203"/>
                  </a:ext>
                </a:extLst>
              </a:tr>
              <a:tr h="618066">
                <a:tc>
                  <a:txBody>
                    <a:bodyPr/>
                    <a:lstStyle/>
                    <a:p>
                      <a:pPr algn="ctr" fontAlgn="b"/>
                      <a:endParaRPr lang="en-US" sz="2600" b="0" i="0" u="none" strike="noStrike" dirty="0" smtClean="0">
                        <a:solidFill>
                          <a:schemeClr val="dk1"/>
                        </a:solidFill>
                        <a:effectLst/>
                        <a:latin typeface="+mn-lt"/>
                      </a:endParaRPr>
                    </a:p>
                  </a:txBody>
                  <a:tcPr marL="9525" marR="9525" marT="9525" marB="0" anchor="ctr"/>
                </a:tc>
                <a:tc>
                  <a:txBody>
                    <a:bodyPr/>
                    <a:lstStyle/>
                    <a:p>
                      <a:pPr algn="l" fontAlgn="b"/>
                      <a:r>
                        <a:rPr lang="en-US" sz="2600" u="none" strike="noStrike" baseline="0" dirty="0" smtClean="0">
                          <a:effectLst/>
                        </a:rPr>
                        <a:t>Why is Evil so Widespread and Powerful?</a:t>
                      </a:r>
                    </a:p>
                  </a:txBody>
                  <a:tcPr marL="9525" marR="9525" marT="9525" marB="0" anchor="ctr"/>
                </a:tc>
                <a:extLst>
                  <a:ext uri="{0D108BD9-81ED-4DB2-BD59-A6C34878D82A}">
                    <a16:rowId xmlns:a16="http://schemas.microsoft.com/office/drawing/2014/main" val="3847849517"/>
                  </a:ext>
                </a:extLst>
              </a:tr>
              <a:tr h="618066">
                <a:tc>
                  <a:txBody>
                    <a:bodyPr/>
                    <a:lstStyle/>
                    <a:p>
                      <a:pPr algn="ctr" fontAlgn="b"/>
                      <a:endParaRPr lang="en-US" sz="26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en-US" sz="2600" u="none" strike="noStrike" baseline="0" dirty="0">
                          <a:effectLst/>
                        </a:rPr>
                        <a:t>What is the </a:t>
                      </a:r>
                      <a:r>
                        <a:rPr lang="en-US" sz="2600" u="none" strike="noStrike" baseline="0" dirty="0" smtClean="0">
                          <a:effectLst/>
                        </a:rPr>
                        <a:t>Purpose </a:t>
                      </a:r>
                      <a:r>
                        <a:rPr lang="en-US" sz="2600" u="none" strike="noStrike" baseline="0" dirty="0">
                          <a:effectLst/>
                        </a:rPr>
                        <a:t>of the Ten Commandments?</a:t>
                      </a:r>
                      <a:endParaRPr lang="en-US" sz="2600" b="0" i="0" u="none" strike="noStrike" baseline="0"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033767689"/>
                  </a:ext>
                </a:extLst>
              </a:tr>
              <a:tr h="618066">
                <a:tc>
                  <a:txBody>
                    <a:bodyPr/>
                    <a:lstStyle/>
                    <a:p>
                      <a:pPr algn="ctr" fontAlgn="b"/>
                      <a:endParaRPr lang="en-US" sz="26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en-US" sz="2600" u="none" strike="noStrike" baseline="0" dirty="0">
                          <a:effectLst/>
                        </a:rPr>
                        <a:t>Why did Jesus </a:t>
                      </a:r>
                      <a:r>
                        <a:rPr lang="en-US" sz="2600" u="none" strike="noStrike" baseline="0" dirty="0" smtClean="0">
                          <a:effectLst/>
                        </a:rPr>
                        <a:t>Perform Miracles</a:t>
                      </a:r>
                      <a:r>
                        <a:rPr lang="en-US" sz="2600" u="none" strike="noStrike" baseline="0" dirty="0">
                          <a:effectLst/>
                        </a:rPr>
                        <a:t>?</a:t>
                      </a:r>
                      <a:endParaRPr lang="en-US" sz="2600" b="0" i="0" u="none" strike="noStrike" baseline="0"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15069737"/>
                  </a:ext>
                </a:extLst>
              </a:tr>
              <a:tr h="618066">
                <a:tc>
                  <a:txBody>
                    <a:bodyPr/>
                    <a:lstStyle/>
                    <a:p>
                      <a:pPr algn="ctr" fontAlgn="b"/>
                      <a:r>
                        <a:rPr lang="en-US" sz="2600" b="0" i="0" u="none" strike="noStrike" dirty="0" smtClean="0">
                          <a:solidFill>
                            <a:srgbClr val="000000"/>
                          </a:solidFill>
                          <a:effectLst/>
                          <a:latin typeface="Calibri" panose="020F0502020204030204" pitchFamily="34" charset="0"/>
                        </a:rPr>
                        <a:t>7</a:t>
                      </a:r>
                      <a:endParaRPr lang="en-US" sz="26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en-US" sz="2600" u="none" strike="noStrike" dirty="0">
                          <a:effectLst/>
                        </a:rPr>
                        <a:t>What did Jesus R</a:t>
                      </a:r>
                      <a:r>
                        <a:rPr lang="en-US" sz="2600" u="none" strike="noStrike" dirty="0" smtClean="0">
                          <a:effectLst/>
                        </a:rPr>
                        <a:t>eally Say</a:t>
                      </a:r>
                      <a:r>
                        <a:rPr lang="en-US" sz="2600" u="none" strike="noStrike" dirty="0">
                          <a:effectLst/>
                        </a:rPr>
                        <a:t>?</a:t>
                      </a:r>
                      <a:endParaRPr lang="en-US" sz="26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011528688"/>
                  </a:ext>
                </a:extLst>
              </a:tr>
              <a:tr h="618066">
                <a:tc>
                  <a:txBody>
                    <a:bodyPr/>
                    <a:lstStyle/>
                    <a:p>
                      <a:pPr algn="ctr" fontAlgn="b"/>
                      <a:r>
                        <a:rPr lang="en-US" sz="2600" b="0" i="0" u="none" strike="noStrike" dirty="0" smtClean="0">
                          <a:solidFill>
                            <a:srgbClr val="000000"/>
                          </a:solidFill>
                          <a:effectLst/>
                          <a:latin typeface="Calibri" panose="020F0502020204030204" pitchFamily="34" charset="0"/>
                        </a:rPr>
                        <a:t>8</a:t>
                      </a:r>
                      <a:endParaRPr lang="en-US" sz="26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en-US" sz="2600" u="none" strike="noStrike" dirty="0">
                          <a:effectLst/>
                        </a:rPr>
                        <a:t>Is </a:t>
                      </a:r>
                      <a:r>
                        <a:rPr lang="en-US" sz="2600" u="none" strike="noStrike" dirty="0" smtClean="0">
                          <a:effectLst/>
                        </a:rPr>
                        <a:t>Death </a:t>
                      </a:r>
                      <a:r>
                        <a:rPr lang="en-US" sz="2600" u="none" strike="noStrike" dirty="0">
                          <a:effectLst/>
                        </a:rPr>
                        <a:t>the </a:t>
                      </a:r>
                      <a:r>
                        <a:rPr lang="en-US" sz="2600" u="none" strike="noStrike" dirty="0" smtClean="0">
                          <a:effectLst/>
                        </a:rPr>
                        <a:t>End </a:t>
                      </a:r>
                      <a:r>
                        <a:rPr lang="en-US" sz="2600" u="none" strike="noStrike" dirty="0">
                          <a:effectLst/>
                        </a:rPr>
                        <a:t>(or the </a:t>
                      </a:r>
                      <a:r>
                        <a:rPr lang="en-US" sz="2600" u="none" strike="noStrike" dirty="0" smtClean="0">
                          <a:effectLst/>
                        </a:rPr>
                        <a:t>Beginning</a:t>
                      </a:r>
                      <a:r>
                        <a:rPr lang="en-US" sz="2600" u="none" strike="noStrike" dirty="0">
                          <a:effectLst/>
                        </a:rPr>
                        <a:t>)?</a:t>
                      </a:r>
                      <a:endParaRPr lang="en-US" sz="26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45562894"/>
                  </a:ext>
                </a:extLst>
              </a:tr>
            </a:tbl>
          </a:graphicData>
        </a:graphic>
      </p:graphicFrame>
      <p:grpSp>
        <p:nvGrpSpPr>
          <p:cNvPr id="5" name="Group 4"/>
          <p:cNvGrpSpPr/>
          <p:nvPr/>
        </p:nvGrpSpPr>
        <p:grpSpPr>
          <a:xfrm>
            <a:off x="2362200" y="2392100"/>
            <a:ext cx="228600" cy="304800"/>
            <a:chOff x="762000" y="2362200"/>
            <a:chExt cx="304800" cy="457200"/>
          </a:xfrm>
        </p:grpSpPr>
        <p:cxnSp>
          <p:nvCxnSpPr>
            <p:cNvPr id="9" name="Straight Connector 8"/>
            <p:cNvCxnSpPr/>
            <p:nvPr/>
          </p:nvCxnSpPr>
          <p:spPr>
            <a:xfrm>
              <a:off x="762000" y="2667000"/>
              <a:ext cx="152400" cy="1524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V="1">
              <a:off x="914400" y="2362200"/>
              <a:ext cx="15240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6" name="Group 5"/>
          <p:cNvGrpSpPr/>
          <p:nvPr/>
        </p:nvGrpSpPr>
        <p:grpSpPr>
          <a:xfrm>
            <a:off x="2362200" y="1828800"/>
            <a:ext cx="228600" cy="304800"/>
            <a:chOff x="762000" y="2362200"/>
            <a:chExt cx="304800" cy="457200"/>
          </a:xfrm>
        </p:grpSpPr>
        <p:cxnSp>
          <p:nvCxnSpPr>
            <p:cNvPr id="7" name="Straight Connector 6"/>
            <p:cNvCxnSpPr/>
            <p:nvPr/>
          </p:nvCxnSpPr>
          <p:spPr>
            <a:xfrm>
              <a:off x="762000" y="2667000"/>
              <a:ext cx="152400" cy="1524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V="1">
              <a:off x="914400" y="2362200"/>
              <a:ext cx="15240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1" name="Group 10"/>
          <p:cNvGrpSpPr/>
          <p:nvPr/>
        </p:nvGrpSpPr>
        <p:grpSpPr>
          <a:xfrm>
            <a:off x="2362200" y="3662097"/>
            <a:ext cx="228600" cy="304800"/>
            <a:chOff x="762000" y="2362200"/>
            <a:chExt cx="304800" cy="457200"/>
          </a:xfrm>
        </p:grpSpPr>
        <p:cxnSp>
          <p:nvCxnSpPr>
            <p:cNvPr id="15" name="Straight Connector 14"/>
            <p:cNvCxnSpPr/>
            <p:nvPr/>
          </p:nvCxnSpPr>
          <p:spPr>
            <a:xfrm>
              <a:off x="762000" y="2667000"/>
              <a:ext cx="152400" cy="1524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914400" y="2362200"/>
              <a:ext cx="15240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2" name="Group 11"/>
          <p:cNvGrpSpPr/>
          <p:nvPr/>
        </p:nvGrpSpPr>
        <p:grpSpPr>
          <a:xfrm>
            <a:off x="2362200" y="3098797"/>
            <a:ext cx="228600" cy="304800"/>
            <a:chOff x="762000" y="2362200"/>
            <a:chExt cx="304800" cy="457200"/>
          </a:xfrm>
        </p:grpSpPr>
        <p:cxnSp>
          <p:nvCxnSpPr>
            <p:cNvPr id="13" name="Straight Connector 12"/>
            <p:cNvCxnSpPr/>
            <p:nvPr/>
          </p:nvCxnSpPr>
          <p:spPr>
            <a:xfrm>
              <a:off x="762000" y="2667000"/>
              <a:ext cx="152400" cy="1524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V="1">
              <a:off x="914400" y="2362200"/>
              <a:ext cx="15240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7" name="Group 16"/>
          <p:cNvGrpSpPr/>
          <p:nvPr/>
        </p:nvGrpSpPr>
        <p:grpSpPr>
          <a:xfrm>
            <a:off x="2362200" y="4869959"/>
            <a:ext cx="228600" cy="304800"/>
            <a:chOff x="762000" y="2362200"/>
            <a:chExt cx="304800" cy="457200"/>
          </a:xfrm>
        </p:grpSpPr>
        <p:cxnSp>
          <p:nvCxnSpPr>
            <p:cNvPr id="21" name="Straight Connector 20"/>
            <p:cNvCxnSpPr/>
            <p:nvPr/>
          </p:nvCxnSpPr>
          <p:spPr>
            <a:xfrm>
              <a:off x="762000" y="2667000"/>
              <a:ext cx="152400" cy="1524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V="1">
              <a:off x="914400" y="2362200"/>
              <a:ext cx="15240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8" name="Group 17"/>
          <p:cNvGrpSpPr/>
          <p:nvPr/>
        </p:nvGrpSpPr>
        <p:grpSpPr>
          <a:xfrm>
            <a:off x="2362200" y="4306659"/>
            <a:ext cx="228600" cy="304800"/>
            <a:chOff x="762000" y="2362200"/>
            <a:chExt cx="304800" cy="457200"/>
          </a:xfrm>
        </p:grpSpPr>
        <p:cxnSp>
          <p:nvCxnSpPr>
            <p:cNvPr id="19" name="Straight Connector 18"/>
            <p:cNvCxnSpPr/>
            <p:nvPr/>
          </p:nvCxnSpPr>
          <p:spPr>
            <a:xfrm>
              <a:off x="762000" y="2667000"/>
              <a:ext cx="152400" cy="1524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914400" y="2362200"/>
              <a:ext cx="15240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1292613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51296" y="48904"/>
            <a:ext cx="9067800" cy="1017896"/>
          </a:xfrm>
        </p:spPr>
        <p:txBody>
          <a:bodyPr>
            <a:normAutofit/>
          </a:bodyPr>
          <a:lstStyle/>
          <a:p>
            <a:r>
              <a:rPr lang="en-US" b="1" u="sng" dirty="0" smtClean="0"/>
              <a:t>I Am</a:t>
            </a:r>
            <a:endParaRPr lang="en-US" b="1" u="sng" dirty="0"/>
          </a:p>
        </p:txBody>
      </p:sp>
      <p:sp>
        <p:nvSpPr>
          <p:cNvPr id="3" name="Content Placeholder 2"/>
          <p:cNvSpPr>
            <a:spLocks noGrp="1"/>
          </p:cNvSpPr>
          <p:nvPr>
            <p:ph idx="1"/>
          </p:nvPr>
        </p:nvSpPr>
        <p:spPr>
          <a:xfrm>
            <a:off x="6400800" y="1066800"/>
            <a:ext cx="5791200" cy="5791200"/>
          </a:xfrm>
        </p:spPr>
        <p:txBody>
          <a:bodyPr>
            <a:noAutofit/>
          </a:bodyPr>
          <a:lstStyle/>
          <a:p>
            <a:pPr>
              <a:spcBef>
                <a:spcPts val="600"/>
              </a:spcBef>
              <a:spcAft>
                <a:spcPts val="3000"/>
              </a:spcAft>
            </a:pPr>
            <a:r>
              <a:rPr lang="en-US" dirty="0" smtClean="0"/>
              <a:t>The name of God: I Am</a:t>
            </a:r>
          </a:p>
          <a:p>
            <a:pPr>
              <a:spcBef>
                <a:spcPts val="600"/>
              </a:spcBef>
              <a:spcAft>
                <a:spcPts val="3000"/>
              </a:spcAft>
            </a:pPr>
            <a:r>
              <a:rPr lang="en-US" dirty="0" smtClean="0"/>
              <a:t>Before Abraham was born, Jesus existed as “I Am.”</a:t>
            </a:r>
          </a:p>
          <a:p>
            <a:pPr>
              <a:spcBef>
                <a:spcPts val="600"/>
              </a:spcBef>
              <a:spcAft>
                <a:spcPts val="3000"/>
              </a:spcAft>
            </a:pPr>
            <a:r>
              <a:rPr lang="en-US" dirty="0" smtClean="0"/>
              <a:t>Jesus is one with the Father</a:t>
            </a:r>
          </a:p>
          <a:p>
            <a:pPr>
              <a:spcBef>
                <a:spcPts val="600"/>
              </a:spcBef>
              <a:spcAft>
                <a:spcPts val="3000"/>
              </a:spcAft>
            </a:pPr>
            <a:r>
              <a:rPr lang="en-US" dirty="0" smtClean="0"/>
              <a:t>“I Am” – All fall to the ground</a:t>
            </a:r>
          </a:p>
          <a:p>
            <a:pPr>
              <a:spcBef>
                <a:spcPts val="600"/>
              </a:spcBef>
              <a:spcAft>
                <a:spcPts val="3000"/>
              </a:spcAft>
            </a:pPr>
            <a:r>
              <a:rPr lang="en-US" dirty="0" smtClean="0"/>
              <a:t>Correct Response: </a:t>
            </a:r>
            <a:r>
              <a:rPr lang="en-US" b="1" dirty="0" smtClean="0"/>
              <a:t>Worship</a:t>
            </a:r>
            <a:endParaRPr lang="en-US" dirty="0"/>
          </a:p>
        </p:txBody>
      </p:sp>
      <p:sp>
        <p:nvSpPr>
          <p:cNvPr id="4" name="TextBox 3"/>
          <p:cNvSpPr txBox="1"/>
          <p:nvPr/>
        </p:nvSpPr>
        <p:spPr>
          <a:xfrm>
            <a:off x="152400" y="1089660"/>
            <a:ext cx="6172200" cy="5509200"/>
          </a:xfrm>
          <a:prstGeom prst="rect">
            <a:avLst/>
          </a:prstGeom>
          <a:noFill/>
        </p:spPr>
        <p:txBody>
          <a:bodyPr wrap="square" rtlCol="0">
            <a:spAutoFit/>
          </a:bodyPr>
          <a:lstStyle/>
          <a:p>
            <a:r>
              <a:rPr lang="en-US" sz="2200" dirty="0" smtClean="0"/>
              <a:t>“God </a:t>
            </a:r>
            <a:r>
              <a:rPr lang="en-US" sz="2200" dirty="0"/>
              <a:t>said to Moses, “I AM WHO I AM</a:t>
            </a:r>
            <a:r>
              <a:rPr lang="en-US" sz="2200" dirty="0" smtClean="0"/>
              <a:t>.”  Exodus 3:14</a:t>
            </a:r>
          </a:p>
          <a:p>
            <a:endParaRPr lang="en-US" sz="2200" dirty="0"/>
          </a:p>
          <a:p>
            <a:r>
              <a:rPr lang="en-US" sz="2200" dirty="0" smtClean="0"/>
              <a:t>“Your </a:t>
            </a:r>
            <a:r>
              <a:rPr lang="en-US" sz="2200" dirty="0"/>
              <a:t>father Abraham rejoiced at the thought of seeing my day; he saw it and was glad.” </a:t>
            </a:r>
            <a:r>
              <a:rPr lang="en-US" sz="2200" dirty="0" smtClean="0"/>
              <a:t>“</a:t>
            </a:r>
            <a:r>
              <a:rPr lang="en-US" sz="2200" dirty="0"/>
              <a:t>You are not yet fifty years old,” they said to him, “and you have seen Abraham!” </a:t>
            </a:r>
            <a:r>
              <a:rPr lang="en-US" sz="2200" dirty="0" smtClean="0"/>
              <a:t>“</a:t>
            </a:r>
            <a:r>
              <a:rPr lang="en-US" sz="2200" dirty="0"/>
              <a:t>Very truly I tell you,” Jesus answered, “before Abraham was born, I am!” </a:t>
            </a:r>
            <a:r>
              <a:rPr lang="en-US" sz="2200" dirty="0" smtClean="0"/>
              <a:t>John 8:56-58</a:t>
            </a:r>
          </a:p>
          <a:p>
            <a:endParaRPr lang="en-US" sz="2200" dirty="0"/>
          </a:p>
          <a:p>
            <a:r>
              <a:rPr lang="en-US" sz="2200" dirty="0" smtClean="0"/>
              <a:t>“I </a:t>
            </a:r>
            <a:r>
              <a:rPr lang="en-US" sz="2200" dirty="0"/>
              <a:t>and the Father are one.” </a:t>
            </a:r>
            <a:r>
              <a:rPr lang="en-US" sz="2200" dirty="0" smtClean="0"/>
              <a:t>John 10:30</a:t>
            </a:r>
          </a:p>
          <a:p>
            <a:endParaRPr lang="en-US" sz="2200" dirty="0"/>
          </a:p>
          <a:p>
            <a:r>
              <a:rPr lang="en-US" sz="2200" dirty="0" smtClean="0"/>
              <a:t>Jesus</a:t>
            </a:r>
            <a:r>
              <a:rPr lang="en-US" sz="2200" dirty="0"/>
              <a:t>, knowing all that was going to happen to </a:t>
            </a:r>
            <a:r>
              <a:rPr lang="en-US" sz="2200" dirty="0" smtClean="0"/>
              <a:t>Him</a:t>
            </a:r>
            <a:r>
              <a:rPr lang="en-US" sz="2200" dirty="0"/>
              <a:t>, </a:t>
            </a:r>
            <a:r>
              <a:rPr lang="en-US" sz="2200" dirty="0" smtClean="0"/>
              <a:t>went </a:t>
            </a:r>
            <a:r>
              <a:rPr lang="en-US" sz="2200" dirty="0"/>
              <a:t>out and asked them, “Who is it you want?” </a:t>
            </a:r>
            <a:r>
              <a:rPr lang="en-US" sz="2200" dirty="0" smtClean="0"/>
              <a:t>“</a:t>
            </a:r>
            <a:r>
              <a:rPr lang="en-US" sz="2200" dirty="0"/>
              <a:t>Jesus of Nazareth,” they replied</a:t>
            </a:r>
            <a:r>
              <a:rPr lang="en-US" sz="2200" dirty="0" smtClean="0"/>
              <a:t>. “</a:t>
            </a:r>
            <a:r>
              <a:rPr lang="en-US" sz="2200" dirty="0"/>
              <a:t>I </a:t>
            </a:r>
            <a:r>
              <a:rPr lang="en-US" sz="2200" dirty="0" smtClean="0"/>
              <a:t>Am He</a:t>
            </a:r>
            <a:r>
              <a:rPr lang="en-US" sz="2200" dirty="0"/>
              <a:t>,” Jesus said. </a:t>
            </a:r>
            <a:r>
              <a:rPr lang="en-US" sz="2200" dirty="0" smtClean="0"/>
              <a:t>When </a:t>
            </a:r>
            <a:r>
              <a:rPr lang="en-US" sz="2200" dirty="0"/>
              <a:t>Jesus said, “I </a:t>
            </a:r>
            <a:r>
              <a:rPr lang="en-US" sz="2200" dirty="0" smtClean="0"/>
              <a:t>Am He</a:t>
            </a:r>
            <a:r>
              <a:rPr lang="en-US" sz="2200" dirty="0"/>
              <a:t>,” they drew back and fell to the ground. </a:t>
            </a:r>
            <a:r>
              <a:rPr lang="en-US" sz="2200" dirty="0" smtClean="0"/>
              <a:t> John 18:4-6</a:t>
            </a:r>
            <a:endParaRPr lang="en-US" sz="2200" dirty="0"/>
          </a:p>
        </p:txBody>
      </p:sp>
    </p:spTree>
    <p:extLst>
      <p:ext uri="{BB962C8B-B14F-4D97-AF65-F5344CB8AC3E}">
        <p14:creationId xmlns:p14="http://schemas.microsoft.com/office/powerpoint/2010/main" val="1709251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left)">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wipe(left)">
                                      <p:cBhvr>
                                        <p:cTn id="22" dur="5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2" end="2"/>
                                            </p:txEl>
                                          </p:spTgt>
                                        </p:tgtEl>
                                        <p:attrNameLst>
                                          <p:attrName>style.visibility</p:attrName>
                                        </p:attrNameLst>
                                      </p:cBhvr>
                                      <p:to>
                                        <p:strVal val="visible"/>
                                      </p:to>
                                    </p:set>
                                    <p:animEffect transition="in" filter="wipe(left)">
                                      <p:cBhvr>
                                        <p:cTn id="32" dur="500"/>
                                        <p:tgtEl>
                                          <p:spTgt spid="3">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wipe(left)">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3">
                                            <p:txEl>
                                              <p:pRg st="3" end="3"/>
                                            </p:txEl>
                                          </p:spTgt>
                                        </p:tgtEl>
                                        <p:attrNameLst>
                                          <p:attrName>style.visibility</p:attrName>
                                        </p:attrNameLst>
                                      </p:cBhvr>
                                      <p:to>
                                        <p:strVal val="visible"/>
                                      </p:to>
                                    </p:set>
                                    <p:animEffect transition="in" filter="wipe(left)">
                                      <p:cBhvr>
                                        <p:cTn id="42" dur="500"/>
                                        <p:tgtEl>
                                          <p:spTgt spid="3">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3">
                                            <p:txEl>
                                              <p:pRg st="4" end="4"/>
                                            </p:txEl>
                                          </p:spTgt>
                                        </p:tgtEl>
                                        <p:attrNameLst>
                                          <p:attrName>style.visibility</p:attrName>
                                        </p:attrNameLst>
                                      </p:cBhvr>
                                      <p:to>
                                        <p:strVal val="visible"/>
                                      </p:to>
                                    </p:set>
                                    <p:animEffect transition="in" filter="wipe(left)">
                                      <p:cBhvr>
                                        <p:cTn id="4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152400"/>
            <a:ext cx="8229600" cy="792162"/>
          </a:xfrm>
        </p:spPr>
        <p:txBody>
          <a:bodyPr/>
          <a:lstStyle/>
          <a:p>
            <a:r>
              <a:rPr lang="en-US" b="1" u="sng" dirty="0" smtClean="0"/>
              <a:t>Who is Jesus?</a:t>
            </a:r>
            <a:endParaRPr lang="en-US" b="1" u="sng" dirty="0"/>
          </a:p>
        </p:txBody>
      </p:sp>
      <p:sp>
        <p:nvSpPr>
          <p:cNvPr id="3" name="Content Placeholder 2"/>
          <p:cNvSpPr>
            <a:spLocks noGrp="1"/>
          </p:cNvSpPr>
          <p:nvPr>
            <p:ph idx="1"/>
          </p:nvPr>
        </p:nvSpPr>
        <p:spPr>
          <a:xfrm>
            <a:off x="2621280" y="1143000"/>
            <a:ext cx="6979920" cy="5486399"/>
          </a:xfrm>
        </p:spPr>
        <p:txBody>
          <a:bodyPr>
            <a:normAutofit fontScale="92500" lnSpcReduction="10000"/>
          </a:bodyPr>
          <a:lstStyle/>
          <a:p>
            <a:pPr>
              <a:lnSpc>
                <a:spcPct val="120000"/>
              </a:lnSpc>
              <a:spcBef>
                <a:spcPts val="0"/>
              </a:spcBef>
              <a:spcAft>
                <a:spcPts val="600"/>
              </a:spcAft>
            </a:pPr>
            <a:r>
              <a:rPr lang="en-US" dirty="0" smtClean="0"/>
              <a:t>He is the </a:t>
            </a:r>
            <a:r>
              <a:rPr lang="en-US" u="sng" dirty="0" smtClean="0"/>
              <a:t>Light</a:t>
            </a:r>
            <a:r>
              <a:rPr lang="en-US" dirty="0" smtClean="0"/>
              <a:t> of the World</a:t>
            </a:r>
          </a:p>
          <a:p>
            <a:pPr>
              <a:lnSpc>
                <a:spcPct val="120000"/>
              </a:lnSpc>
              <a:spcBef>
                <a:spcPts val="0"/>
              </a:spcBef>
              <a:spcAft>
                <a:spcPts val="600"/>
              </a:spcAft>
            </a:pPr>
            <a:r>
              <a:rPr lang="en-US" dirty="0" smtClean="0"/>
              <a:t>He </a:t>
            </a:r>
            <a:r>
              <a:rPr lang="en-US" dirty="0"/>
              <a:t>is </a:t>
            </a:r>
            <a:r>
              <a:rPr lang="en-US" dirty="0" smtClean="0"/>
              <a:t>the </a:t>
            </a:r>
            <a:r>
              <a:rPr lang="en-US" u="sng" dirty="0" smtClean="0"/>
              <a:t>Lamb</a:t>
            </a:r>
            <a:r>
              <a:rPr lang="en-US" dirty="0" smtClean="0"/>
              <a:t> of God</a:t>
            </a:r>
          </a:p>
          <a:p>
            <a:pPr>
              <a:lnSpc>
                <a:spcPct val="120000"/>
              </a:lnSpc>
              <a:spcBef>
                <a:spcPts val="0"/>
              </a:spcBef>
              <a:spcAft>
                <a:spcPts val="600"/>
              </a:spcAft>
            </a:pPr>
            <a:r>
              <a:rPr lang="en-US" dirty="0" smtClean="0"/>
              <a:t>He </a:t>
            </a:r>
            <a:r>
              <a:rPr lang="en-US" dirty="0"/>
              <a:t>is the </a:t>
            </a:r>
            <a:r>
              <a:rPr lang="en-US" u="sng" dirty="0"/>
              <a:t>B</a:t>
            </a:r>
            <a:r>
              <a:rPr lang="en-US" u="sng" dirty="0" smtClean="0"/>
              <a:t>read</a:t>
            </a:r>
            <a:r>
              <a:rPr lang="en-US" dirty="0" smtClean="0"/>
              <a:t> of life</a:t>
            </a:r>
          </a:p>
          <a:p>
            <a:pPr>
              <a:lnSpc>
                <a:spcPct val="120000"/>
              </a:lnSpc>
              <a:spcBef>
                <a:spcPts val="0"/>
              </a:spcBef>
              <a:spcAft>
                <a:spcPts val="600"/>
              </a:spcAft>
            </a:pPr>
            <a:r>
              <a:rPr lang="en-US" dirty="0" smtClean="0"/>
              <a:t>He is the </a:t>
            </a:r>
            <a:r>
              <a:rPr lang="en-US" u="sng" dirty="0" smtClean="0"/>
              <a:t>Good Shepherd</a:t>
            </a:r>
          </a:p>
          <a:p>
            <a:pPr>
              <a:lnSpc>
                <a:spcPct val="120000"/>
              </a:lnSpc>
              <a:spcBef>
                <a:spcPts val="0"/>
              </a:spcBef>
              <a:spcAft>
                <a:spcPts val="600"/>
              </a:spcAft>
            </a:pPr>
            <a:r>
              <a:rPr lang="en-US" dirty="0" smtClean="0"/>
              <a:t>He is the </a:t>
            </a:r>
            <a:r>
              <a:rPr lang="en-US" u="sng" dirty="0" smtClean="0"/>
              <a:t>Way</a:t>
            </a:r>
            <a:r>
              <a:rPr lang="en-US" dirty="0" smtClean="0"/>
              <a:t>, the </a:t>
            </a:r>
            <a:r>
              <a:rPr lang="en-US" u="sng" dirty="0" smtClean="0"/>
              <a:t>Truth</a:t>
            </a:r>
            <a:r>
              <a:rPr lang="en-US" dirty="0" smtClean="0"/>
              <a:t>, and the </a:t>
            </a:r>
            <a:r>
              <a:rPr lang="en-US" u="sng" dirty="0" smtClean="0"/>
              <a:t>Life</a:t>
            </a:r>
          </a:p>
          <a:p>
            <a:pPr>
              <a:lnSpc>
                <a:spcPct val="120000"/>
              </a:lnSpc>
              <a:spcBef>
                <a:spcPts val="0"/>
              </a:spcBef>
              <a:spcAft>
                <a:spcPts val="600"/>
              </a:spcAft>
            </a:pPr>
            <a:r>
              <a:rPr lang="en-US" dirty="0"/>
              <a:t>He is the </a:t>
            </a:r>
            <a:r>
              <a:rPr lang="en-US" u="sng" dirty="0"/>
              <a:t>Resurrection</a:t>
            </a:r>
            <a:r>
              <a:rPr lang="en-US" dirty="0"/>
              <a:t> and the </a:t>
            </a:r>
            <a:r>
              <a:rPr lang="en-US" u="sng" dirty="0"/>
              <a:t>Life</a:t>
            </a:r>
          </a:p>
          <a:p>
            <a:pPr>
              <a:lnSpc>
                <a:spcPct val="120000"/>
              </a:lnSpc>
              <a:spcBef>
                <a:spcPts val="0"/>
              </a:spcBef>
              <a:spcAft>
                <a:spcPts val="600"/>
              </a:spcAft>
            </a:pPr>
            <a:r>
              <a:rPr lang="en-US" dirty="0"/>
              <a:t>He is the </a:t>
            </a:r>
            <a:r>
              <a:rPr lang="en-US" u="sng" dirty="0" smtClean="0"/>
              <a:t>Vine</a:t>
            </a:r>
            <a:endParaRPr lang="en-US" dirty="0" smtClean="0"/>
          </a:p>
          <a:p>
            <a:pPr>
              <a:lnSpc>
                <a:spcPct val="120000"/>
              </a:lnSpc>
              <a:spcBef>
                <a:spcPts val="0"/>
              </a:spcBef>
              <a:spcAft>
                <a:spcPts val="600"/>
              </a:spcAft>
            </a:pPr>
            <a:r>
              <a:rPr lang="en-US" dirty="0"/>
              <a:t>He is the </a:t>
            </a:r>
            <a:r>
              <a:rPr lang="en-US" u="sng" dirty="0" smtClean="0"/>
              <a:t>Source of Living Water</a:t>
            </a:r>
          </a:p>
          <a:p>
            <a:pPr>
              <a:lnSpc>
                <a:spcPct val="120000"/>
              </a:lnSpc>
              <a:spcBef>
                <a:spcPts val="0"/>
              </a:spcBef>
              <a:spcAft>
                <a:spcPts val="600"/>
              </a:spcAft>
            </a:pPr>
            <a:r>
              <a:rPr lang="en-US" dirty="0" smtClean="0"/>
              <a:t>He is “</a:t>
            </a:r>
            <a:r>
              <a:rPr lang="en-US" b="1" dirty="0" smtClean="0"/>
              <a:t>I Am</a:t>
            </a:r>
            <a:r>
              <a:rPr lang="en-US" dirty="0" smtClean="0"/>
              <a:t>”</a:t>
            </a:r>
          </a:p>
        </p:txBody>
      </p:sp>
    </p:spTree>
    <p:extLst>
      <p:ext uri="{BB962C8B-B14F-4D97-AF65-F5344CB8AC3E}">
        <p14:creationId xmlns:p14="http://schemas.microsoft.com/office/powerpoint/2010/main" val="910557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left)">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wipe(left)">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24000" y="0"/>
            <a:ext cx="9144000" cy="838200"/>
          </a:xfrm>
        </p:spPr>
        <p:txBody>
          <a:bodyPr>
            <a:noAutofit/>
          </a:bodyPr>
          <a:lstStyle/>
          <a:p>
            <a:r>
              <a:rPr lang="en-US" sz="4000" b="1" u="sng" dirty="0"/>
              <a:t>The </a:t>
            </a:r>
            <a:r>
              <a:rPr lang="en-US" sz="4000" b="1" u="sng" dirty="0" smtClean="0"/>
              <a:t>Amazing Love </a:t>
            </a:r>
            <a:r>
              <a:rPr lang="en-US" sz="4000" b="1" u="sng" dirty="0"/>
              <a:t>of God</a:t>
            </a:r>
          </a:p>
        </p:txBody>
      </p:sp>
      <p:sp>
        <p:nvSpPr>
          <p:cNvPr id="4" name="Content Placeholder 3"/>
          <p:cNvSpPr>
            <a:spLocks noGrp="1"/>
          </p:cNvSpPr>
          <p:nvPr>
            <p:ph idx="1"/>
          </p:nvPr>
        </p:nvSpPr>
        <p:spPr>
          <a:xfrm>
            <a:off x="609600" y="914400"/>
            <a:ext cx="10972800" cy="5562600"/>
          </a:xfrm>
        </p:spPr>
        <p:txBody>
          <a:bodyPr>
            <a:normAutofit/>
          </a:bodyPr>
          <a:lstStyle/>
          <a:p>
            <a:pPr>
              <a:spcAft>
                <a:spcPts val="1200"/>
              </a:spcAft>
            </a:pPr>
            <a:r>
              <a:rPr lang="en-US" dirty="0" smtClean="0"/>
              <a:t>The God of the Bible is </a:t>
            </a:r>
            <a:r>
              <a:rPr lang="en-US" b="1" dirty="0" smtClean="0"/>
              <a:t>not</a:t>
            </a:r>
            <a:r>
              <a:rPr lang="en-US" dirty="0" smtClean="0"/>
              <a:t> a “gentle grandfather”</a:t>
            </a:r>
          </a:p>
          <a:p>
            <a:pPr>
              <a:spcAft>
                <a:spcPts val="1200"/>
              </a:spcAft>
            </a:pPr>
            <a:r>
              <a:rPr lang="en-US" dirty="0"/>
              <a:t>“The LORD, the LORD, the compassionate and gracious God, slow to anger, abounding in love and faithfulness, maintaining love to thousands, and forgiving wickedness, rebellion and sin. Yet he does not leave the guilty unpunished;”  Exodus 34:6,7</a:t>
            </a:r>
          </a:p>
          <a:p>
            <a:pPr>
              <a:spcAft>
                <a:spcPts val="1200"/>
              </a:spcAft>
            </a:pPr>
            <a:endParaRPr lang="en-US" dirty="0" smtClean="0"/>
          </a:p>
        </p:txBody>
      </p:sp>
    </p:spTree>
    <p:extLst>
      <p:ext uri="{BB962C8B-B14F-4D97-AF65-F5344CB8AC3E}">
        <p14:creationId xmlns:p14="http://schemas.microsoft.com/office/powerpoint/2010/main" val="580156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24000" y="0"/>
            <a:ext cx="9144000" cy="838200"/>
          </a:xfrm>
        </p:spPr>
        <p:txBody>
          <a:bodyPr>
            <a:noAutofit/>
          </a:bodyPr>
          <a:lstStyle/>
          <a:p>
            <a:r>
              <a:rPr lang="en-US" sz="4000" b="1" u="sng" dirty="0"/>
              <a:t>The </a:t>
            </a:r>
            <a:r>
              <a:rPr lang="en-US" sz="4000" b="1" u="sng" dirty="0" smtClean="0"/>
              <a:t>Amazing Love </a:t>
            </a:r>
            <a:r>
              <a:rPr lang="en-US" sz="4000" b="1" u="sng" dirty="0"/>
              <a:t>of God</a:t>
            </a:r>
          </a:p>
        </p:txBody>
      </p:sp>
      <p:sp>
        <p:nvSpPr>
          <p:cNvPr id="4" name="Content Placeholder 3"/>
          <p:cNvSpPr>
            <a:spLocks noGrp="1"/>
          </p:cNvSpPr>
          <p:nvPr>
            <p:ph idx="1"/>
          </p:nvPr>
        </p:nvSpPr>
        <p:spPr>
          <a:xfrm>
            <a:off x="609600" y="914400"/>
            <a:ext cx="10972800" cy="5562600"/>
          </a:xfrm>
        </p:spPr>
        <p:txBody>
          <a:bodyPr>
            <a:normAutofit/>
          </a:bodyPr>
          <a:lstStyle/>
          <a:p>
            <a:pPr>
              <a:spcAft>
                <a:spcPts val="1200"/>
              </a:spcAft>
            </a:pPr>
            <a:r>
              <a:rPr lang="en-US" dirty="0" smtClean="0"/>
              <a:t>The God of the Bible is </a:t>
            </a:r>
            <a:r>
              <a:rPr lang="en-US" b="1" dirty="0" smtClean="0"/>
              <a:t>not</a:t>
            </a:r>
            <a:r>
              <a:rPr lang="en-US" dirty="0" smtClean="0"/>
              <a:t> a “gentle grandfather”</a:t>
            </a:r>
          </a:p>
          <a:p>
            <a:pPr>
              <a:spcAft>
                <a:spcPts val="1200"/>
              </a:spcAft>
            </a:pPr>
            <a:r>
              <a:rPr lang="en-US" b="1" dirty="0" smtClean="0"/>
              <a:t>Exodus 34:6,7 </a:t>
            </a:r>
            <a:r>
              <a:rPr lang="en-US" dirty="0" smtClean="0"/>
              <a:t>– God is </a:t>
            </a:r>
            <a:r>
              <a:rPr lang="en-US" b="1" dirty="0" smtClean="0"/>
              <a:t>loving</a:t>
            </a:r>
            <a:r>
              <a:rPr lang="en-US" dirty="0" smtClean="0"/>
              <a:t> and </a:t>
            </a:r>
            <a:r>
              <a:rPr lang="en-US" b="1" dirty="0" smtClean="0"/>
              <a:t>forgiving</a:t>
            </a:r>
            <a:r>
              <a:rPr lang="en-US" dirty="0" smtClean="0"/>
              <a:t>, but He is </a:t>
            </a:r>
            <a:r>
              <a:rPr lang="en-US" b="1" dirty="0" smtClean="0"/>
              <a:t>just</a:t>
            </a:r>
            <a:r>
              <a:rPr lang="en-US" dirty="0" smtClean="0"/>
              <a:t> and must punish sin</a:t>
            </a:r>
          </a:p>
          <a:p>
            <a:pPr marL="0" indent="0">
              <a:spcAft>
                <a:spcPts val="1200"/>
              </a:spcAft>
              <a:buNone/>
            </a:pPr>
            <a:r>
              <a:rPr lang="en-US" b="1" baseline="30000" dirty="0"/>
              <a:t> </a:t>
            </a:r>
            <a:r>
              <a:rPr lang="en-US" b="1" baseline="30000" dirty="0" smtClean="0"/>
              <a:t>“</a:t>
            </a:r>
            <a:r>
              <a:rPr lang="en-US" dirty="0" smtClean="0"/>
              <a:t>For </a:t>
            </a:r>
            <a:r>
              <a:rPr lang="en-US" dirty="0"/>
              <a:t>God so loved the world that he gave his one and only Son, that whoever believes in him shall not perish but have eternal life</a:t>
            </a:r>
            <a:r>
              <a:rPr lang="en-US" dirty="0" smtClean="0"/>
              <a:t>.”  John 3:16</a:t>
            </a:r>
          </a:p>
        </p:txBody>
      </p:sp>
    </p:spTree>
    <p:extLst>
      <p:ext uri="{BB962C8B-B14F-4D97-AF65-F5344CB8AC3E}">
        <p14:creationId xmlns:p14="http://schemas.microsoft.com/office/powerpoint/2010/main" val="3507447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wipe(left)">
                                      <p:cBhvr>
                                        <p:cTn id="7" dur="500"/>
                                        <p:tgtEl>
                                          <p:spTgt spid="4">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wipe(left)">
                                      <p:cBhvr>
                                        <p:cTn id="12"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24000" y="0"/>
            <a:ext cx="9144000" cy="838200"/>
          </a:xfrm>
        </p:spPr>
        <p:txBody>
          <a:bodyPr>
            <a:noAutofit/>
          </a:bodyPr>
          <a:lstStyle/>
          <a:p>
            <a:r>
              <a:rPr lang="en-US" sz="4000" b="1" u="sng" dirty="0"/>
              <a:t>The </a:t>
            </a:r>
            <a:r>
              <a:rPr lang="en-US" sz="4000" b="1" u="sng" dirty="0" smtClean="0"/>
              <a:t>Amazing Love </a:t>
            </a:r>
            <a:r>
              <a:rPr lang="en-US" sz="4000" b="1" u="sng" dirty="0"/>
              <a:t>of God</a:t>
            </a:r>
          </a:p>
        </p:txBody>
      </p:sp>
      <p:sp>
        <p:nvSpPr>
          <p:cNvPr id="4" name="Content Placeholder 3"/>
          <p:cNvSpPr>
            <a:spLocks noGrp="1"/>
          </p:cNvSpPr>
          <p:nvPr>
            <p:ph idx="1"/>
          </p:nvPr>
        </p:nvSpPr>
        <p:spPr>
          <a:xfrm>
            <a:off x="609600" y="914400"/>
            <a:ext cx="10972800" cy="5562600"/>
          </a:xfrm>
        </p:spPr>
        <p:txBody>
          <a:bodyPr>
            <a:normAutofit/>
          </a:bodyPr>
          <a:lstStyle/>
          <a:p>
            <a:pPr>
              <a:spcAft>
                <a:spcPts val="1200"/>
              </a:spcAft>
            </a:pPr>
            <a:r>
              <a:rPr lang="en-US" dirty="0" smtClean="0"/>
              <a:t>The God of the Bible is </a:t>
            </a:r>
            <a:r>
              <a:rPr lang="en-US" b="1" dirty="0" smtClean="0"/>
              <a:t>not</a:t>
            </a:r>
            <a:r>
              <a:rPr lang="en-US" dirty="0" smtClean="0"/>
              <a:t> a “gentle grandfather”</a:t>
            </a:r>
          </a:p>
          <a:p>
            <a:pPr>
              <a:spcAft>
                <a:spcPts val="1200"/>
              </a:spcAft>
            </a:pPr>
            <a:r>
              <a:rPr lang="en-US" b="1" dirty="0" smtClean="0"/>
              <a:t>Exodus 34:6,7 </a:t>
            </a:r>
            <a:r>
              <a:rPr lang="en-US" dirty="0" smtClean="0"/>
              <a:t>– God is </a:t>
            </a:r>
            <a:r>
              <a:rPr lang="en-US" b="1" dirty="0" smtClean="0"/>
              <a:t>loving</a:t>
            </a:r>
            <a:r>
              <a:rPr lang="en-US" dirty="0" smtClean="0"/>
              <a:t> and </a:t>
            </a:r>
            <a:r>
              <a:rPr lang="en-US" b="1" dirty="0" smtClean="0"/>
              <a:t>forgiving</a:t>
            </a:r>
            <a:r>
              <a:rPr lang="en-US" dirty="0" smtClean="0"/>
              <a:t>, but He is </a:t>
            </a:r>
            <a:r>
              <a:rPr lang="en-US" b="1" dirty="0" smtClean="0"/>
              <a:t>just</a:t>
            </a:r>
            <a:r>
              <a:rPr lang="en-US" dirty="0" smtClean="0"/>
              <a:t> and must punish sin</a:t>
            </a:r>
          </a:p>
          <a:p>
            <a:pPr>
              <a:spcAft>
                <a:spcPts val="1200"/>
              </a:spcAft>
            </a:pPr>
            <a:r>
              <a:rPr lang="en-US" dirty="0" smtClean="0"/>
              <a:t>To understand </a:t>
            </a:r>
            <a:r>
              <a:rPr lang="en-US" b="1" dirty="0" smtClean="0"/>
              <a:t>God’s amazing love</a:t>
            </a:r>
            <a:r>
              <a:rPr lang="en-US" b="1" dirty="0"/>
              <a:t> </a:t>
            </a:r>
            <a:r>
              <a:rPr lang="en-US" dirty="0" smtClean="0"/>
              <a:t>(</a:t>
            </a:r>
            <a:r>
              <a:rPr lang="en-US" b="1" dirty="0" smtClean="0"/>
              <a:t>John 3:16</a:t>
            </a:r>
            <a:r>
              <a:rPr lang="en-US" dirty="0" smtClean="0"/>
              <a:t>), we must see </a:t>
            </a:r>
            <a:r>
              <a:rPr lang="en-US" b="1" dirty="0" smtClean="0"/>
              <a:t>His holiness and justice</a:t>
            </a:r>
          </a:p>
          <a:p>
            <a:pPr>
              <a:spcAft>
                <a:spcPts val="1200"/>
              </a:spcAft>
            </a:pPr>
            <a:r>
              <a:rPr lang="en-US" dirty="0" smtClean="0"/>
              <a:t>Just like God called out to Adam in the garden, </a:t>
            </a:r>
            <a:r>
              <a:rPr lang="en-US" b="1" dirty="0" smtClean="0"/>
              <a:t>He sent Jesus to die for us </a:t>
            </a:r>
            <a:r>
              <a:rPr lang="en-US" dirty="0" smtClean="0"/>
              <a:t>and bring us back to Himself</a:t>
            </a:r>
          </a:p>
          <a:p>
            <a:pPr>
              <a:spcAft>
                <a:spcPts val="1200"/>
              </a:spcAft>
            </a:pPr>
            <a:r>
              <a:rPr lang="en-US" u="sng" dirty="0" smtClean="0"/>
              <a:t>Believe</a:t>
            </a:r>
            <a:r>
              <a:rPr lang="en-US" dirty="0" smtClean="0"/>
              <a:t>.  Not just to know the facts, but </a:t>
            </a:r>
            <a:r>
              <a:rPr lang="en-US" b="1" dirty="0" smtClean="0"/>
              <a:t>understand</a:t>
            </a:r>
            <a:r>
              <a:rPr lang="en-US" dirty="0" smtClean="0"/>
              <a:t> our serious sin problem </a:t>
            </a:r>
            <a:r>
              <a:rPr lang="en-US" b="1" dirty="0" smtClean="0"/>
              <a:t>and</a:t>
            </a:r>
            <a:r>
              <a:rPr lang="en-US" dirty="0" smtClean="0"/>
              <a:t> </a:t>
            </a:r>
            <a:r>
              <a:rPr lang="en-US" b="1" dirty="0" smtClean="0"/>
              <a:t>trust</a:t>
            </a:r>
            <a:r>
              <a:rPr lang="en-US" dirty="0" smtClean="0"/>
              <a:t> in His sacrifice for us.</a:t>
            </a:r>
          </a:p>
        </p:txBody>
      </p:sp>
    </p:spTree>
    <p:extLst>
      <p:ext uri="{BB962C8B-B14F-4D97-AF65-F5344CB8AC3E}">
        <p14:creationId xmlns:p14="http://schemas.microsoft.com/office/powerpoint/2010/main" val="935954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wipe(left)">
                                      <p:cBhvr>
                                        <p:cTn id="7" dur="500"/>
                                        <p:tgtEl>
                                          <p:spTgt spid="4">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3" end="3"/>
                                            </p:txEl>
                                          </p:spTgt>
                                        </p:tgtEl>
                                        <p:attrNameLst>
                                          <p:attrName>style.visibility</p:attrName>
                                        </p:attrNameLst>
                                      </p:cBhvr>
                                      <p:to>
                                        <p:strVal val="visible"/>
                                      </p:to>
                                    </p:set>
                                    <p:animEffect transition="in" filter="wipe(left)">
                                      <p:cBhvr>
                                        <p:cTn id="12" dur="500"/>
                                        <p:tgtEl>
                                          <p:spTgt spid="4">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animEffect transition="in" filter="wipe(left)">
                                      <p:cBhvr>
                                        <p:cTn id="1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24000" y="0"/>
            <a:ext cx="9144000" cy="838200"/>
          </a:xfrm>
        </p:spPr>
        <p:txBody>
          <a:bodyPr>
            <a:noAutofit/>
          </a:bodyPr>
          <a:lstStyle/>
          <a:p>
            <a:r>
              <a:rPr lang="en-US" sz="4000" b="1" u="sng" dirty="0"/>
              <a:t>Our great problems – His great solution</a:t>
            </a:r>
          </a:p>
        </p:txBody>
      </p:sp>
      <p:sp>
        <p:nvSpPr>
          <p:cNvPr id="4" name="Content Placeholder 3"/>
          <p:cNvSpPr>
            <a:spLocks noGrp="1"/>
          </p:cNvSpPr>
          <p:nvPr>
            <p:ph idx="1"/>
          </p:nvPr>
        </p:nvSpPr>
        <p:spPr>
          <a:xfrm>
            <a:off x="990600" y="1143000"/>
            <a:ext cx="9982200" cy="5486400"/>
          </a:xfrm>
        </p:spPr>
        <p:txBody>
          <a:bodyPr>
            <a:normAutofit lnSpcReduction="10000"/>
          </a:bodyPr>
          <a:lstStyle/>
          <a:p>
            <a:pPr>
              <a:spcBef>
                <a:spcPts val="600"/>
              </a:spcBef>
              <a:spcAft>
                <a:spcPts val="1200"/>
              </a:spcAft>
            </a:pPr>
            <a:r>
              <a:rPr lang="en-US" dirty="0" smtClean="0"/>
              <a:t>Remember: </a:t>
            </a:r>
            <a:r>
              <a:rPr lang="en-US" u="sng" dirty="0" smtClean="0"/>
              <a:t>sin causes death</a:t>
            </a:r>
            <a:r>
              <a:rPr lang="en-US" dirty="0" smtClean="0"/>
              <a:t> and </a:t>
            </a:r>
            <a:r>
              <a:rPr lang="en-US" u="sng" dirty="0" smtClean="0"/>
              <a:t>breaking the law requires punishment</a:t>
            </a:r>
            <a:r>
              <a:rPr lang="en-US" dirty="0" smtClean="0"/>
              <a:t>.  Our two problems are </a:t>
            </a:r>
            <a:r>
              <a:rPr lang="en-US" u="sng" dirty="0" smtClean="0"/>
              <a:t>so great</a:t>
            </a:r>
            <a:r>
              <a:rPr lang="en-US" dirty="0" smtClean="0"/>
              <a:t> that </a:t>
            </a:r>
            <a:r>
              <a:rPr lang="en-US" b="1" dirty="0" smtClean="0"/>
              <a:t>God became a man </a:t>
            </a:r>
            <a:r>
              <a:rPr lang="en-US" dirty="0" smtClean="0"/>
              <a:t>to solve them.</a:t>
            </a:r>
          </a:p>
          <a:p>
            <a:pPr marL="0" indent="0">
              <a:spcAft>
                <a:spcPts val="1200"/>
              </a:spcAft>
              <a:buNone/>
            </a:pPr>
            <a:r>
              <a:rPr lang="en-US" sz="3000" dirty="0" smtClean="0"/>
              <a:t>“They </a:t>
            </a:r>
            <a:r>
              <a:rPr lang="en-US" sz="3000" dirty="0"/>
              <a:t>were on their way up to Jerusalem, with Jesus leading the way, and the disciples were astonished, while those who followed were afraid. Again he took the Twelve aside and told them what was going to happen to him. </a:t>
            </a:r>
            <a:r>
              <a:rPr lang="en-US" sz="3000" dirty="0" smtClean="0"/>
              <a:t>“</a:t>
            </a:r>
            <a:r>
              <a:rPr lang="en-US" sz="3000" dirty="0"/>
              <a:t>We are going up to Jerusalem,” he said, “and the Son of Man will be delivered over to the chief priests and the teachers of the law. They will condemn him to death and will hand him over to the Gentiles, </a:t>
            </a:r>
            <a:r>
              <a:rPr lang="en-US" sz="3000" dirty="0" smtClean="0"/>
              <a:t>who </a:t>
            </a:r>
            <a:r>
              <a:rPr lang="en-US" sz="3000" dirty="0"/>
              <a:t>will mock him and spit on him, flog him and kill him. Three days later he will rise.” </a:t>
            </a:r>
            <a:r>
              <a:rPr lang="en-US" sz="3000" dirty="0" smtClean="0"/>
              <a:t> </a:t>
            </a:r>
            <a:r>
              <a:rPr lang="en-US" sz="3000" b="1" dirty="0" smtClean="0"/>
              <a:t>Mark 10:32-34</a:t>
            </a:r>
          </a:p>
        </p:txBody>
      </p:sp>
    </p:spTree>
    <p:extLst>
      <p:ext uri="{BB962C8B-B14F-4D97-AF65-F5344CB8AC3E}">
        <p14:creationId xmlns:p14="http://schemas.microsoft.com/office/powerpoint/2010/main" val="5902048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24000" y="0"/>
            <a:ext cx="9144000" cy="838200"/>
          </a:xfrm>
        </p:spPr>
        <p:txBody>
          <a:bodyPr>
            <a:noAutofit/>
          </a:bodyPr>
          <a:lstStyle/>
          <a:p>
            <a:r>
              <a:rPr lang="en-US" sz="4000" b="1" u="sng" dirty="0"/>
              <a:t>Our great problems – His great solution</a:t>
            </a:r>
          </a:p>
        </p:txBody>
      </p:sp>
      <p:sp>
        <p:nvSpPr>
          <p:cNvPr id="4" name="Content Placeholder 3"/>
          <p:cNvSpPr>
            <a:spLocks noGrp="1"/>
          </p:cNvSpPr>
          <p:nvPr>
            <p:ph idx="1"/>
          </p:nvPr>
        </p:nvSpPr>
        <p:spPr>
          <a:xfrm>
            <a:off x="990600" y="1143000"/>
            <a:ext cx="10058400" cy="5486400"/>
          </a:xfrm>
        </p:spPr>
        <p:txBody>
          <a:bodyPr>
            <a:normAutofit/>
          </a:bodyPr>
          <a:lstStyle/>
          <a:p>
            <a:pPr>
              <a:lnSpc>
                <a:spcPct val="90000"/>
              </a:lnSpc>
              <a:spcBef>
                <a:spcPts val="600"/>
              </a:spcBef>
              <a:spcAft>
                <a:spcPts val="1200"/>
              </a:spcAft>
            </a:pPr>
            <a:r>
              <a:rPr lang="en-US" dirty="0" smtClean="0"/>
              <a:t>Remember: </a:t>
            </a:r>
            <a:r>
              <a:rPr lang="en-US" u="sng" dirty="0" smtClean="0"/>
              <a:t>sin causes death</a:t>
            </a:r>
            <a:r>
              <a:rPr lang="en-US" dirty="0" smtClean="0"/>
              <a:t> and </a:t>
            </a:r>
            <a:r>
              <a:rPr lang="en-US" u="sng" dirty="0" smtClean="0"/>
              <a:t>breaking the law requires punishment</a:t>
            </a:r>
            <a:r>
              <a:rPr lang="en-US" dirty="0" smtClean="0"/>
              <a:t>.  Our two problems are </a:t>
            </a:r>
            <a:r>
              <a:rPr lang="en-US" u="sng" dirty="0" smtClean="0"/>
              <a:t>so great </a:t>
            </a:r>
            <a:r>
              <a:rPr lang="en-US" dirty="0" smtClean="0"/>
              <a:t>that </a:t>
            </a:r>
            <a:r>
              <a:rPr lang="en-US" b="1" dirty="0" smtClean="0"/>
              <a:t>God became a man </a:t>
            </a:r>
            <a:r>
              <a:rPr lang="en-US" dirty="0" smtClean="0"/>
              <a:t>to solve them.</a:t>
            </a:r>
          </a:p>
          <a:p>
            <a:pPr>
              <a:spcAft>
                <a:spcPts val="1200"/>
              </a:spcAft>
            </a:pPr>
            <a:endParaRPr lang="en-US" dirty="0" smtClean="0"/>
          </a:p>
          <a:p>
            <a:pPr>
              <a:spcAft>
                <a:spcPts val="1200"/>
              </a:spcAft>
            </a:pPr>
            <a:r>
              <a:rPr lang="en-US" b="1" dirty="0" smtClean="0"/>
              <a:t>Mark 10:32-34 </a:t>
            </a:r>
            <a:r>
              <a:rPr lang="en-US" dirty="0" smtClean="0"/>
              <a:t>– Jesus didn’t just come to be the king of a small Jewish nation.  He came for a much more important purpose, one with a very high price.</a:t>
            </a:r>
          </a:p>
          <a:p>
            <a:pPr>
              <a:spcAft>
                <a:spcPts val="1200"/>
              </a:spcAft>
            </a:pPr>
            <a:endParaRPr lang="en-US" dirty="0" smtClean="0"/>
          </a:p>
        </p:txBody>
      </p:sp>
    </p:spTree>
    <p:extLst>
      <p:ext uri="{BB962C8B-B14F-4D97-AF65-F5344CB8AC3E}">
        <p14:creationId xmlns:p14="http://schemas.microsoft.com/office/powerpoint/2010/main" val="308262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wipe(left)">
                                      <p:cBhvr>
                                        <p:cTn id="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89496" y="1295400"/>
            <a:ext cx="7391400" cy="2438400"/>
          </a:xfrm>
        </p:spPr>
        <p:txBody>
          <a:bodyPr>
            <a:normAutofit/>
          </a:bodyPr>
          <a:lstStyle/>
          <a:p>
            <a:r>
              <a:rPr lang="en-US" sz="4800" b="1" u="sng" dirty="0"/>
              <a:t>Who is Jesus?</a:t>
            </a:r>
            <a:br>
              <a:rPr lang="en-US" sz="4800" b="1" u="sng" dirty="0"/>
            </a:br>
            <a:r>
              <a:rPr lang="en-US" sz="4800" b="1" u="sng" dirty="0"/>
              <a:t/>
            </a:r>
            <a:br>
              <a:rPr lang="en-US" sz="4800" b="1" u="sng" dirty="0"/>
            </a:br>
            <a:r>
              <a:rPr lang="en-US" sz="4800" b="1" u="sng" dirty="0"/>
              <a:t>What did He say?</a:t>
            </a:r>
            <a:endParaRPr lang="en-US" sz="4800" dirty="0"/>
          </a:p>
        </p:txBody>
      </p:sp>
      <p:sp>
        <p:nvSpPr>
          <p:cNvPr id="3" name="Subtitle 2"/>
          <p:cNvSpPr>
            <a:spLocks noGrp="1"/>
          </p:cNvSpPr>
          <p:nvPr>
            <p:ph type="subTitle" idx="1"/>
          </p:nvPr>
        </p:nvSpPr>
        <p:spPr>
          <a:xfrm>
            <a:off x="2326944" y="3886200"/>
            <a:ext cx="7543800" cy="1752600"/>
          </a:xfrm>
        </p:spPr>
        <p:txBody>
          <a:bodyPr anchor="ctr" anchorCtr="1"/>
          <a:lstStyle/>
          <a:p>
            <a:r>
              <a:rPr lang="en-US" dirty="0" smtClean="0"/>
              <a:t>God speaks…</a:t>
            </a:r>
            <a:endParaRPr lang="en-US" dirty="0"/>
          </a:p>
        </p:txBody>
      </p:sp>
    </p:spTree>
    <p:extLst>
      <p:ext uri="{BB962C8B-B14F-4D97-AF65-F5344CB8AC3E}">
        <p14:creationId xmlns:p14="http://schemas.microsoft.com/office/powerpoint/2010/main" val="41471943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152400"/>
            <a:ext cx="8229600" cy="868362"/>
          </a:xfrm>
        </p:spPr>
        <p:txBody>
          <a:bodyPr/>
          <a:lstStyle/>
          <a:p>
            <a:r>
              <a:rPr lang="en-US" b="1" u="sng" dirty="0" smtClean="0"/>
              <a:t>Last Time : The Power of Jesus</a:t>
            </a:r>
            <a:endParaRPr lang="en-US" b="1" u="sng" dirty="0"/>
          </a:p>
        </p:txBody>
      </p:sp>
      <p:sp>
        <p:nvSpPr>
          <p:cNvPr id="3" name="Content Placeholder 2"/>
          <p:cNvSpPr>
            <a:spLocks noGrp="1"/>
          </p:cNvSpPr>
          <p:nvPr>
            <p:ph idx="1"/>
          </p:nvPr>
        </p:nvSpPr>
        <p:spPr>
          <a:xfrm>
            <a:off x="3429000" y="1189038"/>
            <a:ext cx="5451144" cy="4983163"/>
          </a:xfrm>
        </p:spPr>
        <p:txBody>
          <a:bodyPr>
            <a:normAutofit lnSpcReduction="10000"/>
          </a:bodyPr>
          <a:lstStyle/>
          <a:p>
            <a:r>
              <a:rPr lang="en-US" sz="3600" dirty="0"/>
              <a:t>Power to heal</a:t>
            </a:r>
          </a:p>
          <a:p>
            <a:r>
              <a:rPr lang="en-US" sz="3600" dirty="0"/>
              <a:t>Power over nature</a:t>
            </a:r>
          </a:p>
          <a:p>
            <a:r>
              <a:rPr lang="en-US" sz="3600" dirty="0"/>
              <a:t>Power over demons</a:t>
            </a:r>
          </a:p>
          <a:p>
            <a:r>
              <a:rPr lang="en-US" sz="3600" dirty="0"/>
              <a:t>Power to rebuild a body </a:t>
            </a:r>
          </a:p>
          <a:p>
            <a:r>
              <a:rPr lang="en-US" sz="3600" dirty="0"/>
              <a:t>Power to </a:t>
            </a:r>
            <a:r>
              <a:rPr lang="en-US" sz="3600" dirty="0" smtClean="0"/>
              <a:t>create</a:t>
            </a:r>
            <a:endParaRPr lang="en-US" sz="3600" dirty="0"/>
          </a:p>
          <a:p>
            <a:r>
              <a:rPr lang="en-US" sz="3600" dirty="0"/>
              <a:t>Power over death</a:t>
            </a:r>
          </a:p>
          <a:p>
            <a:r>
              <a:rPr lang="en-US" sz="3600" dirty="0"/>
              <a:t>Power to forgive </a:t>
            </a:r>
            <a:r>
              <a:rPr lang="en-US" sz="3600" dirty="0" smtClean="0"/>
              <a:t>sin</a:t>
            </a:r>
          </a:p>
          <a:p>
            <a:r>
              <a:rPr lang="en-US" sz="3600" b="1" u="sng" dirty="0" smtClean="0"/>
              <a:t>The Power of God</a:t>
            </a:r>
            <a:endParaRPr lang="en-US" sz="3600" b="1" u="sng" dirty="0"/>
          </a:p>
        </p:txBody>
      </p:sp>
    </p:spTree>
    <p:extLst>
      <p:ext uri="{BB962C8B-B14F-4D97-AF65-F5344CB8AC3E}">
        <p14:creationId xmlns:p14="http://schemas.microsoft.com/office/powerpoint/2010/main" val="1742743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left)">
                                      <p:cBhvr>
                                        <p:cTn id="11" dur="500"/>
                                        <p:tgtEl>
                                          <p:spTgt spid="3">
                                            <p:txEl>
                                              <p:pRg st="1" end="1"/>
                                            </p:txEl>
                                          </p:spTgt>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left)">
                                      <p:cBhvr>
                                        <p:cTn id="15" dur="500"/>
                                        <p:tgtEl>
                                          <p:spTgt spid="3">
                                            <p:txEl>
                                              <p:pRg st="2" end="2"/>
                                            </p:txEl>
                                          </p:spTgt>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left)">
                                      <p:cBhvr>
                                        <p:cTn id="19" dur="500"/>
                                        <p:tgtEl>
                                          <p:spTgt spid="3">
                                            <p:txEl>
                                              <p:pRg st="3" end="3"/>
                                            </p:txEl>
                                          </p:spTgt>
                                        </p:tgtEl>
                                      </p:cBhvr>
                                    </p:animEffect>
                                  </p:childTnLst>
                                </p:cTn>
                              </p:par>
                            </p:childTnLst>
                          </p:cTn>
                        </p:par>
                        <p:par>
                          <p:cTn id="20" fill="hold">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left)">
                                      <p:cBhvr>
                                        <p:cTn id="23" dur="500"/>
                                        <p:tgtEl>
                                          <p:spTgt spid="3">
                                            <p:txEl>
                                              <p:pRg st="4" end="4"/>
                                            </p:txEl>
                                          </p:spTgt>
                                        </p:tgtEl>
                                      </p:cBhvr>
                                    </p:animEffect>
                                  </p:childTnLst>
                                </p:cTn>
                              </p:par>
                            </p:childTnLst>
                          </p:cTn>
                        </p:par>
                        <p:par>
                          <p:cTn id="24" fill="hold">
                            <p:stCondLst>
                              <p:cond delay="2500"/>
                            </p:stCondLst>
                            <p:childTnLst>
                              <p:par>
                                <p:cTn id="25" presetID="22" presetClass="entr" presetSubtype="8" fill="hold" grpId="0" nodeType="after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left)">
                                      <p:cBhvr>
                                        <p:cTn id="27" dur="500"/>
                                        <p:tgtEl>
                                          <p:spTgt spid="3">
                                            <p:txEl>
                                              <p:pRg st="5" end="5"/>
                                            </p:txEl>
                                          </p:spTgt>
                                        </p:tgtEl>
                                      </p:cBhvr>
                                    </p:animEffect>
                                  </p:childTnLst>
                                </p:cTn>
                              </p:par>
                            </p:childTnLst>
                          </p:cTn>
                        </p:par>
                        <p:par>
                          <p:cTn id="28" fill="hold">
                            <p:stCondLst>
                              <p:cond delay="3000"/>
                            </p:stCondLst>
                            <p:childTnLst>
                              <p:par>
                                <p:cTn id="29" presetID="22" presetClass="entr" presetSubtype="8" fill="hold" grpId="0" nodeType="after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wipe(left)">
                                      <p:cBhvr>
                                        <p:cTn id="31" dur="500"/>
                                        <p:tgtEl>
                                          <p:spTgt spid="3">
                                            <p:txEl>
                                              <p:pRg st="6" end="6"/>
                                            </p:txEl>
                                          </p:spTgt>
                                        </p:tgtEl>
                                      </p:cBhvr>
                                    </p:animEffect>
                                  </p:childTnLst>
                                </p:cTn>
                              </p:par>
                            </p:childTnLst>
                          </p:cTn>
                        </p:par>
                        <p:par>
                          <p:cTn id="32" fill="hold">
                            <p:stCondLst>
                              <p:cond delay="3500"/>
                            </p:stCondLst>
                            <p:childTnLst>
                              <p:par>
                                <p:cTn id="33" presetID="22" presetClass="entr" presetSubtype="8" fill="hold" grpId="0" nodeType="after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wipe(left)">
                                      <p:cBhvr>
                                        <p:cTn id="35"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24000" y="-76200"/>
            <a:ext cx="9144000" cy="838200"/>
          </a:xfrm>
        </p:spPr>
        <p:txBody>
          <a:bodyPr>
            <a:noAutofit/>
          </a:bodyPr>
          <a:lstStyle/>
          <a:p>
            <a:r>
              <a:rPr lang="en-US" sz="4000" b="1" u="sng" dirty="0"/>
              <a:t>But is it true…?</a:t>
            </a:r>
          </a:p>
        </p:txBody>
      </p:sp>
      <p:sp>
        <p:nvSpPr>
          <p:cNvPr id="4" name="Content Placeholder 3"/>
          <p:cNvSpPr>
            <a:spLocks noGrp="1"/>
          </p:cNvSpPr>
          <p:nvPr>
            <p:ph idx="1"/>
          </p:nvPr>
        </p:nvSpPr>
        <p:spPr>
          <a:xfrm>
            <a:off x="1524000" y="685800"/>
            <a:ext cx="9144000" cy="6172200"/>
          </a:xfrm>
        </p:spPr>
        <p:txBody>
          <a:bodyPr>
            <a:normAutofit/>
          </a:bodyPr>
          <a:lstStyle/>
          <a:p>
            <a:pPr>
              <a:spcAft>
                <a:spcPts val="1200"/>
              </a:spcAft>
            </a:pPr>
            <a:r>
              <a:rPr lang="en-US" dirty="0" smtClean="0"/>
              <a:t>Jesus had powerful enemies</a:t>
            </a:r>
          </a:p>
          <a:p>
            <a:pPr lvl="1">
              <a:spcAft>
                <a:spcPts val="1200"/>
              </a:spcAft>
              <a:buFont typeface="Wingdings" panose="05000000000000000000" pitchFamily="2" charset="2"/>
              <a:buChar char="Ø"/>
            </a:pPr>
            <a:r>
              <a:rPr lang="en-US" dirty="0" smtClean="0"/>
              <a:t> Bad news – they didn’t listen to Him</a:t>
            </a:r>
          </a:p>
          <a:p>
            <a:pPr lvl="1">
              <a:spcAft>
                <a:spcPts val="1200"/>
              </a:spcAft>
              <a:buFont typeface="Wingdings" panose="05000000000000000000" pitchFamily="2" charset="2"/>
              <a:buChar char="Ø"/>
            </a:pPr>
            <a:r>
              <a:rPr lang="en-US" dirty="0" smtClean="0"/>
              <a:t> Good news – they tried to prove He was a fake, but were not able to do it</a:t>
            </a:r>
          </a:p>
          <a:p>
            <a:pPr lvl="1">
              <a:spcAft>
                <a:spcPts val="1200"/>
              </a:spcAft>
              <a:buFont typeface="Wingdings" panose="05000000000000000000" pitchFamily="2" charset="2"/>
              <a:buChar char="Ø"/>
            </a:pPr>
            <a:r>
              <a:rPr lang="en-US" dirty="0" smtClean="0"/>
              <a:t> This “test” helps us know that Jesus’ miracles are true</a:t>
            </a:r>
          </a:p>
          <a:p>
            <a:pPr>
              <a:spcAft>
                <a:spcPts val="1200"/>
              </a:spcAft>
            </a:pPr>
            <a:r>
              <a:rPr lang="en-US" dirty="0" smtClean="0"/>
              <a:t>Why did He do these things?  What was His important message? </a:t>
            </a:r>
          </a:p>
          <a:p>
            <a:pPr marL="0" indent="0">
              <a:spcAft>
                <a:spcPts val="1200"/>
              </a:spcAft>
              <a:buNone/>
            </a:pPr>
            <a:r>
              <a:rPr lang="en-US" sz="2600" dirty="0" smtClean="0"/>
              <a:t>“Jesus </a:t>
            </a:r>
            <a:r>
              <a:rPr lang="en-US" sz="2600" dirty="0"/>
              <a:t>performed many other signs in the presence of his disciples, which are not recorded in this book. </a:t>
            </a:r>
            <a:r>
              <a:rPr lang="en-US" sz="2600" dirty="0" smtClean="0"/>
              <a:t>But </a:t>
            </a:r>
            <a:r>
              <a:rPr lang="en-US" sz="2600" dirty="0"/>
              <a:t>these are written that you may </a:t>
            </a:r>
            <a:r>
              <a:rPr lang="en-US" sz="2600" dirty="0" smtClean="0"/>
              <a:t>believe </a:t>
            </a:r>
            <a:r>
              <a:rPr lang="en-US" sz="2600" dirty="0"/>
              <a:t>that Jesus is the Messiah, the Son of God, and that by believing you may have life in his name</a:t>
            </a:r>
            <a:r>
              <a:rPr lang="en-US" sz="2600" dirty="0" smtClean="0"/>
              <a:t>.”  </a:t>
            </a:r>
            <a:r>
              <a:rPr lang="en-US" sz="2600" b="1" dirty="0" smtClean="0"/>
              <a:t>John 20:30-31</a:t>
            </a:r>
            <a:endParaRPr lang="en-US" sz="2600" dirty="0" smtClean="0"/>
          </a:p>
        </p:txBody>
      </p:sp>
    </p:spTree>
    <p:extLst>
      <p:ext uri="{BB962C8B-B14F-4D97-AF65-F5344CB8AC3E}">
        <p14:creationId xmlns:p14="http://schemas.microsoft.com/office/powerpoint/2010/main" val="31996353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24000" y="-76200"/>
            <a:ext cx="9144000" cy="838200"/>
          </a:xfrm>
        </p:spPr>
        <p:txBody>
          <a:bodyPr>
            <a:noAutofit/>
          </a:bodyPr>
          <a:lstStyle/>
          <a:p>
            <a:r>
              <a:rPr lang="en-US" sz="4000" b="1" u="sng" dirty="0"/>
              <a:t>But is it true…?</a:t>
            </a:r>
          </a:p>
        </p:txBody>
      </p:sp>
      <p:sp>
        <p:nvSpPr>
          <p:cNvPr id="4" name="Content Placeholder 3"/>
          <p:cNvSpPr>
            <a:spLocks noGrp="1"/>
          </p:cNvSpPr>
          <p:nvPr>
            <p:ph idx="1"/>
          </p:nvPr>
        </p:nvSpPr>
        <p:spPr>
          <a:xfrm>
            <a:off x="1524000" y="685800"/>
            <a:ext cx="9144000" cy="6172200"/>
          </a:xfrm>
        </p:spPr>
        <p:txBody>
          <a:bodyPr>
            <a:normAutofit/>
          </a:bodyPr>
          <a:lstStyle/>
          <a:p>
            <a:pPr>
              <a:spcAft>
                <a:spcPts val="1200"/>
              </a:spcAft>
            </a:pPr>
            <a:r>
              <a:rPr lang="en-US" dirty="0" smtClean="0"/>
              <a:t>Jesus had powerful enemies</a:t>
            </a:r>
          </a:p>
          <a:p>
            <a:pPr lvl="1">
              <a:spcAft>
                <a:spcPts val="1200"/>
              </a:spcAft>
              <a:buFont typeface="Wingdings" panose="05000000000000000000" pitchFamily="2" charset="2"/>
              <a:buChar char="Ø"/>
            </a:pPr>
            <a:r>
              <a:rPr lang="en-US" dirty="0" smtClean="0"/>
              <a:t> Bad news – they didn’t listen to Him</a:t>
            </a:r>
          </a:p>
          <a:p>
            <a:pPr lvl="1">
              <a:spcAft>
                <a:spcPts val="1200"/>
              </a:spcAft>
              <a:buFont typeface="Wingdings" panose="05000000000000000000" pitchFamily="2" charset="2"/>
              <a:buChar char="Ø"/>
            </a:pPr>
            <a:r>
              <a:rPr lang="en-US" dirty="0" smtClean="0"/>
              <a:t> Good news – they tried to prove He was a fake, but were not able to do it</a:t>
            </a:r>
          </a:p>
          <a:p>
            <a:pPr lvl="1">
              <a:spcAft>
                <a:spcPts val="1200"/>
              </a:spcAft>
              <a:buFont typeface="Wingdings" panose="05000000000000000000" pitchFamily="2" charset="2"/>
              <a:buChar char="Ø"/>
            </a:pPr>
            <a:r>
              <a:rPr lang="en-US" dirty="0" smtClean="0"/>
              <a:t> This “test” helps us know that Jesus’ miracles are true</a:t>
            </a:r>
          </a:p>
          <a:p>
            <a:pPr>
              <a:spcAft>
                <a:spcPts val="1200"/>
              </a:spcAft>
            </a:pPr>
            <a:r>
              <a:rPr lang="en-US" dirty="0" smtClean="0"/>
              <a:t>Why did He do these things?  What was His important message?  (</a:t>
            </a:r>
            <a:r>
              <a:rPr lang="en-US" b="1" dirty="0" smtClean="0"/>
              <a:t>John 20:30-31</a:t>
            </a:r>
            <a:r>
              <a:rPr lang="en-US" dirty="0" smtClean="0"/>
              <a:t>)</a:t>
            </a:r>
          </a:p>
          <a:p>
            <a:pPr>
              <a:spcAft>
                <a:spcPts val="1200"/>
              </a:spcAft>
            </a:pPr>
            <a:r>
              <a:rPr lang="en-US" dirty="0" smtClean="0"/>
              <a:t>We need to see His </a:t>
            </a:r>
            <a:r>
              <a:rPr lang="en-US" u="sng" dirty="0" smtClean="0"/>
              <a:t>works</a:t>
            </a:r>
            <a:r>
              <a:rPr lang="en-US" dirty="0" smtClean="0"/>
              <a:t> </a:t>
            </a:r>
            <a:r>
              <a:rPr lang="en-US" i="1" dirty="0" smtClean="0"/>
              <a:t>AND</a:t>
            </a:r>
            <a:r>
              <a:rPr lang="en-US" dirty="0" smtClean="0"/>
              <a:t> hear His </a:t>
            </a:r>
            <a:r>
              <a:rPr lang="en-US" u="sng" dirty="0" smtClean="0"/>
              <a:t>words</a:t>
            </a:r>
            <a:r>
              <a:rPr lang="en-US" dirty="0" smtClean="0"/>
              <a:t>…</a:t>
            </a:r>
          </a:p>
        </p:txBody>
      </p:sp>
    </p:spTree>
    <p:extLst>
      <p:ext uri="{BB962C8B-B14F-4D97-AF65-F5344CB8AC3E}">
        <p14:creationId xmlns:p14="http://schemas.microsoft.com/office/powerpoint/2010/main" val="4392312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5" end="5"/>
                                            </p:txEl>
                                          </p:spTgt>
                                        </p:tgtEl>
                                        <p:attrNameLst>
                                          <p:attrName>style.visibility</p:attrName>
                                        </p:attrNameLst>
                                      </p:cBhvr>
                                      <p:to>
                                        <p:strVal val="visible"/>
                                      </p:to>
                                    </p:set>
                                    <p:animEffect transition="in" filter="wipe(left)">
                                      <p:cBhvr>
                                        <p:cTn id="7"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76200"/>
            <a:ext cx="8229600" cy="792162"/>
          </a:xfrm>
        </p:spPr>
        <p:txBody>
          <a:bodyPr/>
          <a:lstStyle/>
          <a:p>
            <a:r>
              <a:rPr lang="en-US" b="1" u="sng" dirty="0" smtClean="0"/>
              <a:t>Who is Jesus?</a:t>
            </a:r>
            <a:endParaRPr lang="en-US" b="1" u="sng" dirty="0"/>
          </a:p>
        </p:txBody>
      </p:sp>
      <p:sp>
        <p:nvSpPr>
          <p:cNvPr id="3" name="Content Placeholder 2"/>
          <p:cNvSpPr>
            <a:spLocks noGrp="1"/>
          </p:cNvSpPr>
          <p:nvPr>
            <p:ph idx="1"/>
          </p:nvPr>
        </p:nvSpPr>
        <p:spPr>
          <a:xfrm>
            <a:off x="5867400" y="1138554"/>
            <a:ext cx="6324600" cy="5761038"/>
          </a:xfrm>
        </p:spPr>
        <p:txBody>
          <a:bodyPr>
            <a:normAutofit/>
          </a:bodyPr>
          <a:lstStyle/>
          <a:p>
            <a:pPr>
              <a:spcAft>
                <a:spcPts val="1200"/>
              </a:spcAft>
            </a:pPr>
            <a:r>
              <a:rPr lang="en-US" dirty="0"/>
              <a:t>“Let there be light…”</a:t>
            </a:r>
          </a:p>
          <a:p>
            <a:pPr>
              <a:spcAft>
                <a:spcPts val="1200"/>
              </a:spcAft>
            </a:pPr>
            <a:endParaRPr lang="en-US" dirty="0" smtClean="0"/>
          </a:p>
          <a:p>
            <a:pPr>
              <a:spcAft>
                <a:spcPts val="1200"/>
              </a:spcAft>
            </a:pPr>
            <a:r>
              <a:rPr lang="en-US" dirty="0" smtClean="0"/>
              <a:t>The Passover </a:t>
            </a:r>
            <a:r>
              <a:rPr lang="en-US" dirty="0"/>
              <a:t>Lamb</a:t>
            </a:r>
          </a:p>
          <a:p>
            <a:pPr>
              <a:spcAft>
                <a:spcPts val="1200"/>
              </a:spcAft>
            </a:pPr>
            <a:endParaRPr lang="en-US" dirty="0" smtClean="0"/>
          </a:p>
          <a:p>
            <a:pPr>
              <a:spcAft>
                <a:spcPts val="1200"/>
              </a:spcAft>
            </a:pPr>
            <a:r>
              <a:rPr lang="en-US" dirty="0" smtClean="0"/>
              <a:t>The </a:t>
            </a:r>
            <a:r>
              <a:rPr lang="en-US" dirty="0"/>
              <a:t>Manna in the Wilderness</a:t>
            </a:r>
          </a:p>
          <a:p>
            <a:pPr>
              <a:spcAft>
                <a:spcPts val="1200"/>
              </a:spcAft>
            </a:pPr>
            <a:endParaRPr lang="en-US" dirty="0" smtClean="0"/>
          </a:p>
          <a:p>
            <a:pPr>
              <a:spcAft>
                <a:spcPts val="1200"/>
              </a:spcAft>
            </a:pPr>
            <a:r>
              <a:rPr lang="en-US" dirty="0" smtClean="0"/>
              <a:t>Our response: </a:t>
            </a:r>
            <a:r>
              <a:rPr lang="en-US" b="1" dirty="0" smtClean="0"/>
              <a:t>Believe and Follow</a:t>
            </a:r>
            <a:endParaRPr lang="en-US" b="1" dirty="0"/>
          </a:p>
        </p:txBody>
      </p:sp>
      <p:sp>
        <p:nvSpPr>
          <p:cNvPr id="4" name="TextBox 3"/>
          <p:cNvSpPr txBox="1"/>
          <p:nvPr/>
        </p:nvSpPr>
        <p:spPr>
          <a:xfrm>
            <a:off x="6278880" y="1113828"/>
            <a:ext cx="5577840" cy="584775"/>
          </a:xfrm>
          <a:prstGeom prst="rect">
            <a:avLst/>
          </a:prstGeom>
          <a:solidFill>
            <a:schemeClr val="bg1"/>
          </a:solidFill>
        </p:spPr>
        <p:txBody>
          <a:bodyPr wrap="square" rtlCol="0">
            <a:spAutoFit/>
          </a:bodyPr>
          <a:lstStyle/>
          <a:p>
            <a:r>
              <a:rPr lang="en-US" sz="3200" dirty="0" smtClean="0"/>
              <a:t>He </a:t>
            </a:r>
            <a:r>
              <a:rPr lang="en-US" sz="3200" dirty="0"/>
              <a:t>is </a:t>
            </a:r>
            <a:r>
              <a:rPr lang="en-US" sz="3200" u="sng" dirty="0"/>
              <a:t>the light</a:t>
            </a:r>
            <a:r>
              <a:rPr lang="en-US" sz="3200" dirty="0"/>
              <a:t> of the World</a:t>
            </a:r>
            <a:endParaRPr lang="en-US" sz="3200" b="1" dirty="0"/>
          </a:p>
        </p:txBody>
      </p:sp>
      <p:sp>
        <p:nvSpPr>
          <p:cNvPr id="5" name="TextBox 4"/>
          <p:cNvSpPr txBox="1"/>
          <p:nvPr/>
        </p:nvSpPr>
        <p:spPr>
          <a:xfrm>
            <a:off x="6233160" y="2580083"/>
            <a:ext cx="5497830" cy="584775"/>
          </a:xfrm>
          <a:prstGeom prst="rect">
            <a:avLst/>
          </a:prstGeom>
          <a:solidFill>
            <a:schemeClr val="bg1"/>
          </a:solidFill>
        </p:spPr>
        <p:txBody>
          <a:bodyPr wrap="square" rtlCol="0">
            <a:spAutoFit/>
          </a:bodyPr>
          <a:lstStyle/>
          <a:p>
            <a:r>
              <a:rPr lang="en-US" sz="3200" dirty="0" smtClean="0"/>
              <a:t>He </a:t>
            </a:r>
            <a:r>
              <a:rPr lang="en-US" sz="3200" dirty="0"/>
              <a:t>is </a:t>
            </a:r>
            <a:r>
              <a:rPr lang="en-US" sz="3200" u="sng" dirty="0"/>
              <a:t>the Lamb</a:t>
            </a:r>
            <a:r>
              <a:rPr lang="en-US" sz="3200" dirty="0"/>
              <a:t> of God </a:t>
            </a:r>
          </a:p>
        </p:txBody>
      </p:sp>
      <p:sp>
        <p:nvSpPr>
          <p:cNvPr id="7" name="TextBox 6"/>
          <p:cNvSpPr txBox="1"/>
          <p:nvPr/>
        </p:nvSpPr>
        <p:spPr>
          <a:xfrm>
            <a:off x="6244590" y="4019073"/>
            <a:ext cx="5596890" cy="584775"/>
          </a:xfrm>
          <a:prstGeom prst="rect">
            <a:avLst/>
          </a:prstGeom>
          <a:solidFill>
            <a:schemeClr val="bg1"/>
          </a:solidFill>
        </p:spPr>
        <p:txBody>
          <a:bodyPr wrap="square" rtlCol="0">
            <a:spAutoFit/>
          </a:bodyPr>
          <a:lstStyle/>
          <a:p>
            <a:pPr>
              <a:spcAft>
                <a:spcPts val="1200"/>
              </a:spcAft>
            </a:pPr>
            <a:r>
              <a:rPr lang="en-US" sz="3200" dirty="0" smtClean="0"/>
              <a:t>He </a:t>
            </a:r>
            <a:r>
              <a:rPr lang="en-US" sz="3200" dirty="0"/>
              <a:t>is </a:t>
            </a:r>
            <a:r>
              <a:rPr lang="en-US" sz="3200" u="sng" dirty="0"/>
              <a:t>the bread</a:t>
            </a:r>
            <a:r>
              <a:rPr lang="en-US" sz="3200" dirty="0"/>
              <a:t> from heaven</a:t>
            </a:r>
          </a:p>
        </p:txBody>
      </p:sp>
      <p:sp>
        <p:nvSpPr>
          <p:cNvPr id="9" name="TextBox 8"/>
          <p:cNvSpPr txBox="1"/>
          <p:nvPr/>
        </p:nvSpPr>
        <p:spPr>
          <a:xfrm>
            <a:off x="99060" y="1102398"/>
            <a:ext cx="5562600" cy="5262979"/>
          </a:xfrm>
          <a:prstGeom prst="rect">
            <a:avLst/>
          </a:prstGeom>
          <a:noFill/>
        </p:spPr>
        <p:txBody>
          <a:bodyPr wrap="square" rtlCol="0">
            <a:spAutoFit/>
          </a:bodyPr>
          <a:lstStyle/>
          <a:p>
            <a:r>
              <a:rPr lang="en-US" sz="2400" dirty="0" smtClean="0"/>
              <a:t>“Again </a:t>
            </a:r>
            <a:r>
              <a:rPr lang="en-US" sz="2400" dirty="0"/>
              <a:t>Jesus spoke to them, saying, “I am the light of the world. Whoever follows me will not walk in darkness, but will have the light of life</a:t>
            </a:r>
            <a:r>
              <a:rPr lang="en-US" sz="2400" dirty="0" smtClean="0"/>
              <a:t>.” John 8:12</a:t>
            </a:r>
          </a:p>
          <a:p>
            <a:endParaRPr lang="en-US" sz="2400" dirty="0"/>
          </a:p>
          <a:p>
            <a:r>
              <a:rPr lang="en-US" sz="2400" dirty="0" smtClean="0"/>
              <a:t>“The </a:t>
            </a:r>
            <a:r>
              <a:rPr lang="en-US" sz="2400" dirty="0"/>
              <a:t>next day he saw Jesus coming toward him, and said, </a:t>
            </a:r>
            <a:r>
              <a:rPr lang="en-US" sz="2400" dirty="0" smtClean="0"/>
              <a:t>‘Behold</a:t>
            </a:r>
            <a:r>
              <a:rPr lang="en-US" sz="2400" dirty="0"/>
              <a:t>, the Lamb of God, who takes away the sin of the world</a:t>
            </a:r>
            <a:r>
              <a:rPr lang="en-US" sz="2400" dirty="0" smtClean="0"/>
              <a:t>!’”  John 1:29</a:t>
            </a:r>
          </a:p>
          <a:p>
            <a:endParaRPr lang="en-US" sz="2400" dirty="0"/>
          </a:p>
          <a:p>
            <a:r>
              <a:rPr lang="en-US" sz="2400" dirty="0" smtClean="0"/>
              <a:t>“Jesus </a:t>
            </a:r>
            <a:r>
              <a:rPr lang="en-US" sz="2400" dirty="0"/>
              <a:t>said to them, </a:t>
            </a:r>
            <a:r>
              <a:rPr lang="en-US" sz="2400" dirty="0" smtClean="0"/>
              <a:t>‘I </a:t>
            </a:r>
            <a:r>
              <a:rPr lang="en-US" sz="2400" dirty="0"/>
              <a:t>am the bread of life; whoever comes to me shall not hunger, and whoever believes in me shall never thirst</a:t>
            </a:r>
            <a:r>
              <a:rPr lang="en-US" sz="2400" dirty="0" smtClean="0"/>
              <a:t>.’”  John 6:35</a:t>
            </a:r>
            <a:endParaRPr lang="en-US" sz="2400" dirty="0"/>
          </a:p>
        </p:txBody>
      </p:sp>
      <p:cxnSp>
        <p:nvCxnSpPr>
          <p:cNvPr id="8" name="Straight Connector 7"/>
          <p:cNvCxnSpPr/>
          <p:nvPr/>
        </p:nvCxnSpPr>
        <p:spPr>
          <a:xfrm>
            <a:off x="4114800" y="1858108"/>
            <a:ext cx="9144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1946031" y="5890846"/>
            <a:ext cx="914400" cy="0"/>
          </a:xfrm>
          <a:prstGeom prst="line">
            <a:avLst/>
          </a:prstGeom>
          <a:ln w="285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885104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wipe(left)">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left)">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animEffect transition="in" filter="wipe(left)">
                                      <p:cBhvr>
                                        <p:cTn id="17" dur="500"/>
                                        <p:tgtEl>
                                          <p:spTgt spid="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wipe(left)">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9">
                                            <p:txEl>
                                              <p:pRg st="4" end="4"/>
                                            </p:txEl>
                                          </p:spTgt>
                                        </p:tgtEl>
                                        <p:attrNameLst>
                                          <p:attrName>style.visibility</p:attrName>
                                        </p:attrNameLst>
                                      </p:cBhvr>
                                      <p:to>
                                        <p:strVal val="visible"/>
                                      </p:to>
                                    </p:set>
                                    <p:animEffect transition="in" filter="wipe(left)">
                                      <p:cBhvr>
                                        <p:cTn id="27" dur="500"/>
                                        <p:tgtEl>
                                          <p:spTgt spid="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wipe(left)">
                                      <p:cBhvr>
                                        <p:cTn id="32" dur="500"/>
                                        <p:tgtEl>
                                          <p:spTgt spid="7"/>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par>
                                <p:cTn id="38" presetID="22" presetClass="entr" presetSubtype="8" fill="hold" nodeType="withEffect">
                                  <p:stCondLst>
                                    <p:cond delay="0"/>
                                  </p:stCondLst>
                                  <p:childTnLst>
                                    <p:set>
                                      <p:cBhvr>
                                        <p:cTn id="39" dur="1" fill="hold">
                                          <p:stCondLst>
                                            <p:cond delay="0"/>
                                          </p:stCondLst>
                                        </p:cTn>
                                        <p:tgtEl>
                                          <p:spTgt spid="8"/>
                                        </p:tgtEl>
                                        <p:attrNameLst>
                                          <p:attrName>style.visibility</p:attrName>
                                        </p:attrNameLst>
                                      </p:cBhvr>
                                      <p:to>
                                        <p:strVal val="visible"/>
                                      </p:to>
                                    </p:set>
                                    <p:animEffect transition="in" filter="wipe(left)">
                                      <p:cBhvr>
                                        <p:cTn id="40" dur="500"/>
                                        <p:tgtEl>
                                          <p:spTgt spid="8"/>
                                        </p:tgtEl>
                                      </p:cBhvr>
                                    </p:animEffect>
                                  </p:childTnLst>
                                </p:cTn>
                              </p:par>
                              <p:par>
                                <p:cTn id="41" presetID="22" presetClass="entr" presetSubtype="8" fill="hold" nodeType="withEffect">
                                  <p:stCondLst>
                                    <p:cond delay="0"/>
                                  </p:stCondLst>
                                  <p:childTnLst>
                                    <p:set>
                                      <p:cBhvr>
                                        <p:cTn id="42" dur="1" fill="hold">
                                          <p:stCondLst>
                                            <p:cond delay="0"/>
                                          </p:stCondLst>
                                        </p:cTn>
                                        <p:tgtEl>
                                          <p:spTgt spid="10"/>
                                        </p:tgtEl>
                                        <p:attrNameLst>
                                          <p:attrName>style.visibility</p:attrName>
                                        </p:attrNameLst>
                                      </p:cBhvr>
                                      <p:to>
                                        <p:strVal val="visible"/>
                                      </p:to>
                                    </p:set>
                                    <p:animEffect transition="in" filter="wipe(left)">
                                      <p:cBhvr>
                                        <p:cTn id="43"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P spid="5" grpId="0" animBg="1"/>
      <p:bldP spid="7" grpId="0" animBg="1"/>
      <p:bldP spid="9"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1143000"/>
          </a:xfrm>
        </p:spPr>
        <p:txBody>
          <a:bodyPr>
            <a:normAutofit/>
          </a:bodyPr>
          <a:lstStyle/>
          <a:p>
            <a:r>
              <a:rPr lang="en-US" b="1" u="sng" dirty="0" smtClean="0"/>
              <a:t>I am the Door and the Good Shepherd</a:t>
            </a:r>
            <a:endParaRPr lang="en-US" b="1" u="sng" dirty="0"/>
          </a:p>
        </p:txBody>
      </p:sp>
      <p:sp>
        <p:nvSpPr>
          <p:cNvPr id="3" name="Content Placeholder 2"/>
          <p:cNvSpPr>
            <a:spLocks noGrp="1"/>
          </p:cNvSpPr>
          <p:nvPr>
            <p:ph idx="1"/>
          </p:nvPr>
        </p:nvSpPr>
        <p:spPr>
          <a:xfrm>
            <a:off x="6172200" y="1371600"/>
            <a:ext cx="6019800" cy="5486400"/>
          </a:xfrm>
        </p:spPr>
        <p:txBody>
          <a:bodyPr>
            <a:normAutofit fontScale="92500"/>
          </a:bodyPr>
          <a:lstStyle/>
          <a:p>
            <a:pPr>
              <a:spcAft>
                <a:spcPts val="1200"/>
              </a:spcAft>
            </a:pPr>
            <a:r>
              <a:rPr lang="en-US" dirty="0" smtClean="0"/>
              <a:t>The Lord is my Shepherd</a:t>
            </a:r>
          </a:p>
          <a:p>
            <a:pPr>
              <a:spcAft>
                <a:spcPts val="1200"/>
              </a:spcAft>
            </a:pPr>
            <a:endParaRPr lang="en-US" dirty="0" smtClean="0"/>
          </a:p>
          <a:p>
            <a:pPr>
              <a:spcAft>
                <a:spcPts val="1200"/>
              </a:spcAft>
            </a:pPr>
            <a:r>
              <a:rPr lang="en-US" dirty="0" smtClean="0"/>
              <a:t>Jesus is the door for the sheep</a:t>
            </a:r>
          </a:p>
          <a:p>
            <a:pPr>
              <a:spcAft>
                <a:spcPts val="1200"/>
              </a:spcAft>
            </a:pPr>
            <a:endParaRPr lang="en-US" dirty="0" smtClean="0"/>
          </a:p>
          <a:p>
            <a:pPr>
              <a:spcAft>
                <a:spcPts val="1200"/>
              </a:spcAft>
            </a:pPr>
            <a:r>
              <a:rPr lang="en-US" dirty="0" smtClean="0"/>
              <a:t>Jesus is the good shepherd who dies for His sheep</a:t>
            </a:r>
          </a:p>
          <a:p>
            <a:pPr>
              <a:spcAft>
                <a:spcPts val="1200"/>
              </a:spcAft>
            </a:pPr>
            <a:endParaRPr lang="en-US" dirty="0" smtClean="0"/>
          </a:p>
          <a:p>
            <a:pPr>
              <a:spcAft>
                <a:spcPts val="1200"/>
              </a:spcAft>
            </a:pPr>
            <a:r>
              <a:rPr lang="en-US" dirty="0" smtClean="0"/>
              <a:t>Our response:  </a:t>
            </a:r>
            <a:r>
              <a:rPr lang="en-US" b="1" dirty="0" smtClean="0"/>
              <a:t>Enter through Him</a:t>
            </a:r>
            <a:endParaRPr lang="en-US" dirty="0"/>
          </a:p>
        </p:txBody>
      </p:sp>
      <p:sp>
        <p:nvSpPr>
          <p:cNvPr id="4" name="TextBox 3"/>
          <p:cNvSpPr txBox="1"/>
          <p:nvPr/>
        </p:nvSpPr>
        <p:spPr>
          <a:xfrm>
            <a:off x="152400" y="1371600"/>
            <a:ext cx="5791200" cy="4401205"/>
          </a:xfrm>
          <a:prstGeom prst="rect">
            <a:avLst/>
          </a:prstGeom>
          <a:noFill/>
        </p:spPr>
        <p:txBody>
          <a:bodyPr wrap="square" rtlCol="0">
            <a:spAutoFit/>
          </a:bodyPr>
          <a:lstStyle/>
          <a:p>
            <a:r>
              <a:rPr lang="en-US" sz="2000" dirty="0" smtClean="0"/>
              <a:t>“The </a:t>
            </a:r>
            <a:r>
              <a:rPr lang="en-US" sz="2000" dirty="0"/>
              <a:t>LORD is my shepherd; I shall not want. </a:t>
            </a:r>
            <a:r>
              <a:rPr lang="en-US" sz="2000" dirty="0" smtClean="0"/>
              <a:t> He </a:t>
            </a:r>
            <a:r>
              <a:rPr lang="en-US" sz="2000" dirty="0"/>
              <a:t>makes me lie down in green </a:t>
            </a:r>
            <a:r>
              <a:rPr lang="en-US" sz="2000" dirty="0" smtClean="0"/>
              <a:t>pastures. He </a:t>
            </a:r>
            <a:r>
              <a:rPr lang="en-US" sz="2000" dirty="0"/>
              <a:t>leads me beside still </a:t>
            </a:r>
            <a:r>
              <a:rPr lang="en-US" sz="2000" dirty="0" smtClean="0"/>
              <a:t>waters.”  Psalm 23:1,2</a:t>
            </a:r>
          </a:p>
          <a:p>
            <a:endParaRPr lang="en-US" sz="2000" dirty="0"/>
          </a:p>
          <a:p>
            <a:r>
              <a:rPr lang="en-US" sz="2000" dirty="0" smtClean="0"/>
              <a:t>“So </a:t>
            </a:r>
            <a:r>
              <a:rPr lang="en-US" sz="2000" dirty="0"/>
              <a:t>Jesus again said to them, </a:t>
            </a:r>
            <a:r>
              <a:rPr lang="en-US" sz="2000" dirty="0" smtClean="0"/>
              <a:t>‘Truly</a:t>
            </a:r>
            <a:r>
              <a:rPr lang="en-US" sz="2000" dirty="0"/>
              <a:t>, truly, I say to you, I am the door of the </a:t>
            </a:r>
            <a:r>
              <a:rPr lang="en-US" sz="2000" dirty="0" smtClean="0"/>
              <a:t>sheep…I </a:t>
            </a:r>
            <a:r>
              <a:rPr lang="en-US" sz="2000" dirty="0"/>
              <a:t>am the door. If anyone enters by me, he will be saved and will go in and out and find pasture</a:t>
            </a:r>
            <a:r>
              <a:rPr lang="en-US" sz="2000" dirty="0" smtClean="0"/>
              <a:t>.’”  John 10:7-9</a:t>
            </a:r>
          </a:p>
          <a:p>
            <a:endParaRPr lang="en-US" sz="2000" dirty="0"/>
          </a:p>
          <a:p>
            <a:r>
              <a:rPr lang="en-US" sz="2000" dirty="0" smtClean="0"/>
              <a:t>“I </a:t>
            </a:r>
            <a:r>
              <a:rPr lang="en-US" sz="2000" dirty="0"/>
              <a:t>am the good shepherd. The good shepherd lays down his life for the sheep. </a:t>
            </a:r>
            <a:r>
              <a:rPr lang="en-US" sz="2000" dirty="0" smtClean="0"/>
              <a:t> I </a:t>
            </a:r>
            <a:r>
              <a:rPr lang="en-US" sz="2000" dirty="0"/>
              <a:t>am the good shepherd. I know my own and my own know me, </a:t>
            </a:r>
            <a:r>
              <a:rPr lang="en-US" sz="2000" dirty="0" smtClean="0"/>
              <a:t>just </a:t>
            </a:r>
            <a:r>
              <a:rPr lang="en-US" sz="2000" dirty="0"/>
              <a:t>as the Father knows me and I know </a:t>
            </a:r>
            <a:r>
              <a:rPr lang="en-US" sz="2000" dirty="0" smtClean="0"/>
              <a:t>the Father</a:t>
            </a:r>
            <a:r>
              <a:rPr lang="en-US" sz="2000" dirty="0"/>
              <a:t>; and I lay down my life for the sheep</a:t>
            </a:r>
            <a:r>
              <a:rPr lang="en-US" sz="2000" dirty="0" smtClean="0"/>
              <a:t>.”  John 10:11,14,15</a:t>
            </a:r>
            <a:endParaRPr lang="en-US" sz="2000" dirty="0"/>
          </a:p>
        </p:txBody>
      </p:sp>
      <p:cxnSp>
        <p:nvCxnSpPr>
          <p:cNvPr id="5" name="Straight Connector 4"/>
          <p:cNvCxnSpPr/>
          <p:nvPr/>
        </p:nvCxnSpPr>
        <p:spPr>
          <a:xfrm>
            <a:off x="193431" y="3552092"/>
            <a:ext cx="762000" cy="0"/>
          </a:xfrm>
          <a:prstGeom prst="line">
            <a:avLst/>
          </a:prstGeom>
          <a:ln w="285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048273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left)">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ipe(left)">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wipe(left)">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par>
                                <p:cTn id="38" presetID="22" presetClass="entr" presetSubtype="8" fill="hold" nodeType="withEffect">
                                  <p:stCondLst>
                                    <p:cond delay="0"/>
                                  </p:stCondLst>
                                  <p:childTnLst>
                                    <p:set>
                                      <p:cBhvr>
                                        <p:cTn id="39" dur="1" fill="hold">
                                          <p:stCondLst>
                                            <p:cond delay="0"/>
                                          </p:stCondLst>
                                        </p:cTn>
                                        <p:tgtEl>
                                          <p:spTgt spid="5"/>
                                        </p:tgtEl>
                                        <p:attrNameLst>
                                          <p:attrName>style.visibility</p:attrName>
                                        </p:attrNameLst>
                                      </p:cBhvr>
                                      <p:to>
                                        <p:strVal val="visible"/>
                                      </p:to>
                                    </p:set>
                                    <p:animEffect transition="in" filter="wipe(left)">
                                      <p:cBhvr>
                                        <p:cTn id="4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17344" y="-152400"/>
            <a:ext cx="8686800" cy="1143000"/>
          </a:xfrm>
        </p:spPr>
        <p:txBody>
          <a:bodyPr>
            <a:normAutofit/>
          </a:bodyPr>
          <a:lstStyle/>
          <a:p>
            <a:r>
              <a:rPr lang="en-US" b="1" u="sng" dirty="0" smtClean="0"/>
              <a:t>I am </a:t>
            </a:r>
            <a:r>
              <a:rPr lang="en-US" b="1" u="sng" dirty="0"/>
              <a:t>the Way, the Truth, and the Life</a:t>
            </a:r>
          </a:p>
        </p:txBody>
      </p:sp>
      <p:sp>
        <p:nvSpPr>
          <p:cNvPr id="3" name="Content Placeholder 2"/>
          <p:cNvSpPr>
            <a:spLocks noGrp="1"/>
          </p:cNvSpPr>
          <p:nvPr>
            <p:ph idx="1"/>
          </p:nvPr>
        </p:nvSpPr>
        <p:spPr>
          <a:xfrm>
            <a:off x="6400800" y="990600"/>
            <a:ext cx="5791200" cy="5867400"/>
          </a:xfrm>
        </p:spPr>
        <p:txBody>
          <a:bodyPr>
            <a:normAutofit fontScale="92500" lnSpcReduction="10000"/>
          </a:bodyPr>
          <a:lstStyle/>
          <a:p>
            <a:pPr>
              <a:spcAft>
                <a:spcPts val="1200"/>
              </a:spcAft>
            </a:pPr>
            <a:r>
              <a:rPr lang="en-US" dirty="0" smtClean="0"/>
              <a:t>“The Word” (</a:t>
            </a:r>
            <a:r>
              <a:rPr lang="ja-JP" altLang="en-US" dirty="0" smtClean="0"/>
              <a:t>道</a:t>
            </a:r>
            <a:r>
              <a:rPr lang="en-US" altLang="ja-JP" dirty="0" smtClean="0"/>
              <a:t>)</a:t>
            </a:r>
            <a:r>
              <a:rPr lang="en-US" dirty="0" smtClean="0"/>
              <a:t> was in the beginning, was with God, and was God</a:t>
            </a:r>
          </a:p>
          <a:p>
            <a:pPr>
              <a:spcAft>
                <a:spcPts val="1200"/>
              </a:spcAft>
            </a:pPr>
            <a:r>
              <a:rPr lang="en-US" dirty="0" smtClean="0"/>
              <a:t>God became a man (Jesus)</a:t>
            </a:r>
          </a:p>
          <a:p>
            <a:pPr>
              <a:spcAft>
                <a:spcPts val="1200"/>
              </a:spcAft>
            </a:pPr>
            <a:r>
              <a:rPr lang="en-US" dirty="0" smtClean="0"/>
              <a:t>Jesus is the Way (</a:t>
            </a:r>
            <a:r>
              <a:rPr lang="ja-JP" altLang="en-US" dirty="0"/>
              <a:t>道</a:t>
            </a:r>
            <a:r>
              <a:rPr lang="ja-JP" altLang="en-US" dirty="0" smtClean="0"/>
              <a:t>路</a:t>
            </a:r>
            <a:r>
              <a:rPr lang="en-US" altLang="ja-JP" dirty="0" smtClean="0"/>
              <a:t>), the Truth, and the Life</a:t>
            </a:r>
          </a:p>
          <a:p>
            <a:pPr>
              <a:spcAft>
                <a:spcPts val="1200"/>
              </a:spcAft>
            </a:pPr>
            <a:r>
              <a:rPr lang="en-US" dirty="0" smtClean="0"/>
              <a:t>Jesus </a:t>
            </a:r>
            <a:r>
              <a:rPr lang="en-US" dirty="0"/>
              <a:t>is the </a:t>
            </a:r>
            <a:r>
              <a:rPr lang="en-US" dirty="0" smtClean="0"/>
              <a:t>only way to the Father</a:t>
            </a:r>
          </a:p>
          <a:p>
            <a:pPr>
              <a:spcAft>
                <a:spcPts val="1200"/>
              </a:spcAft>
            </a:pPr>
            <a:r>
              <a:rPr lang="en-US" dirty="0" smtClean="0"/>
              <a:t>If you know Jesus, you know the Father</a:t>
            </a:r>
          </a:p>
          <a:p>
            <a:pPr>
              <a:spcAft>
                <a:spcPts val="1200"/>
              </a:spcAft>
            </a:pPr>
            <a:r>
              <a:rPr lang="en-US" dirty="0" smtClean="0"/>
              <a:t>Our response:  </a:t>
            </a:r>
            <a:r>
              <a:rPr lang="en-US" b="1" dirty="0" smtClean="0"/>
              <a:t>Know Him</a:t>
            </a:r>
            <a:endParaRPr lang="en-US" dirty="0"/>
          </a:p>
        </p:txBody>
      </p:sp>
      <p:sp>
        <p:nvSpPr>
          <p:cNvPr id="4" name="TextBox 3"/>
          <p:cNvSpPr txBox="1"/>
          <p:nvPr/>
        </p:nvSpPr>
        <p:spPr>
          <a:xfrm>
            <a:off x="152400" y="831145"/>
            <a:ext cx="6019800" cy="5847755"/>
          </a:xfrm>
          <a:prstGeom prst="rect">
            <a:avLst/>
          </a:prstGeom>
          <a:noFill/>
        </p:spPr>
        <p:txBody>
          <a:bodyPr wrap="square" rtlCol="0">
            <a:spAutoFit/>
          </a:bodyPr>
          <a:lstStyle/>
          <a:p>
            <a:r>
              <a:rPr lang="en-US" sz="2200" dirty="0" smtClean="0"/>
              <a:t>“In </a:t>
            </a:r>
            <a:r>
              <a:rPr lang="en-US" sz="2200" dirty="0"/>
              <a:t>the beginning was the Word, and the Word was with God, and the Word was God</a:t>
            </a:r>
            <a:r>
              <a:rPr lang="en-US" sz="2200" dirty="0" smtClean="0"/>
              <a:t>.” (</a:t>
            </a:r>
            <a:r>
              <a:rPr lang="zh-CN" altLang="en-US" sz="2200" dirty="0">
                <a:latin typeface="KaiTi" panose="02010609060101010101" pitchFamily="49" charset="-122"/>
                <a:ea typeface="KaiTi" panose="02010609060101010101" pitchFamily="49" charset="-122"/>
              </a:rPr>
              <a:t>太初有道，道与　神同在，道就是　</a:t>
            </a:r>
            <a:r>
              <a:rPr lang="zh-CN" altLang="en-US" sz="2200" dirty="0" smtClean="0">
                <a:latin typeface="KaiTi" panose="02010609060101010101" pitchFamily="49" charset="-122"/>
                <a:ea typeface="KaiTi" panose="02010609060101010101" pitchFamily="49" charset="-122"/>
              </a:rPr>
              <a:t>神。</a:t>
            </a:r>
            <a:r>
              <a:rPr lang="en-US" altLang="zh-CN" sz="2200" dirty="0" smtClean="0"/>
              <a:t>) </a:t>
            </a:r>
            <a:r>
              <a:rPr lang="en-US" sz="2200" dirty="0"/>
              <a:t>John </a:t>
            </a:r>
            <a:r>
              <a:rPr lang="en-US" sz="2200" dirty="0" smtClean="0"/>
              <a:t>1:1</a:t>
            </a:r>
            <a:endParaRPr lang="en-US" altLang="zh-CN" sz="2200" dirty="0" smtClean="0"/>
          </a:p>
          <a:p>
            <a:endParaRPr lang="en-US" sz="2200" dirty="0"/>
          </a:p>
          <a:p>
            <a:r>
              <a:rPr lang="en-US" sz="2200" dirty="0" smtClean="0"/>
              <a:t>“And </a:t>
            </a:r>
            <a:r>
              <a:rPr lang="en-US" sz="2200" dirty="0"/>
              <a:t>the Word became flesh and dwelt among us, and we have seen his glory, glory as of the only Son from the Father, full of grace and truth</a:t>
            </a:r>
            <a:r>
              <a:rPr lang="en-US" sz="2200" dirty="0" smtClean="0"/>
              <a:t>.”  John 1:14</a:t>
            </a:r>
          </a:p>
          <a:p>
            <a:endParaRPr lang="en-US" sz="2200" dirty="0"/>
          </a:p>
          <a:p>
            <a:r>
              <a:rPr lang="en-US" sz="2200" dirty="0" smtClean="0"/>
              <a:t>“Jesus </a:t>
            </a:r>
            <a:r>
              <a:rPr lang="en-US" sz="2200" dirty="0"/>
              <a:t>said to him, </a:t>
            </a:r>
            <a:r>
              <a:rPr lang="en-US" sz="2200" dirty="0" smtClean="0"/>
              <a:t>‘I </a:t>
            </a:r>
            <a:r>
              <a:rPr lang="en-US" sz="2200" dirty="0"/>
              <a:t>am the way, and the truth, and the life. No one comes to the Father except through me</a:t>
            </a:r>
            <a:r>
              <a:rPr lang="en-US" sz="2200" dirty="0" smtClean="0"/>
              <a:t>.’” (</a:t>
            </a:r>
            <a:r>
              <a:rPr lang="zh-CN" altLang="en-US" sz="2200" dirty="0">
                <a:latin typeface="KaiTi" panose="02010609060101010101" pitchFamily="49" charset="-122"/>
                <a:ea typeface="KaiTi" panose="02010609060101010101" pitchFamily="49" charset="-122"/>
              </a:rPr>
              <a:t>耶稣对他说：“我就是道路、真理、生命，如果不是藉着我，没有人能到父那里去</a:t>
            </a:r>
            <a:r>
              <a:rPr lang="zh-CN" altLang="en-US" sz="2200" dirty="0" smtClean="0">
                <a:latin typeface="KaiTi" panose="02010609060101010101" pitchFamily="49" charset="-122"/>
                <a:ea typeface="KaiTi" panose="02010609060101010101" pitchFamily="49" charset="-122"/>
              </a:rPr>
              <a:t>。</a:t>
            </a:r>
            <a:r>
              <a:rPr lang="en-US" altLang="zh-CN" sz="2200" dirty="0" smtClean="0">
                <a:latin typeface="KaiTi" panose="02010609060101010101" pitchFamily="49" charset="-122"/>
                <a:ea typeface="KaiTi" panose="02010609060101010101" pitchFamily="49" charset="-122"/>
              </a:rPr>
              <a:t>”)</a:t>
            </a:r>
            <a:r>
              <a:rPr lang="en-US" sz="2200" dirty="0"/>
              <a:t> John 14:6</a:t>
            </a:r>
          </a:p>
          <a:p>
            <a:endParaRPr lang="en-US" altLang="zh-CN" sz="2200" dirty="0"/>
          </a:p>
          <a:p>
            <a:r>
              <a:rPr lang="en-US" sz="2200" dirty="0" smtClean="0"/>
              <a:t>“If </a:t>
            </a:r>
            <a:r>
              <a:rPr lang="en-US" sz="2200" dirty="0"/>
              <a:t>you really know me, you will </a:t>
            </a:r>
            <a:r>
              <a:rPr lang="en-US" sz="2200" dirty="0" smtClean="0"/>
              <a:t>know </a:t>
            </a:r>
            <a:r>
              <a:rPr lang="en-US" sz="2200" dirty="0"/>
              <a:t>my Father as well. From now on, you do know him and have seen him</a:t>
            </a:r>
            <a:r>
              <a:rPr lang="en-US" sz="2200" dirty="0" smtClean="0"/>
              <a:t>.”  John 14:7</a:t>
            </a:r>
            <a:endParaRPr lang="en-US" sz="2200" dirty="0"/>
          </a:p>
        </p:txBody>
      </p:sp>
      <p:cxnSp>
        <p:nvCxnSpPr>
          <p:cNvPr id="5" name="Straight Connector 4"/>
          <p:cNvCxnSpPr/>
          <p:nvPr/>
        </p:nvCxnSpPr>
        <p:spPr>
          <a:xfrm>
            <a:off x="1805354" y="5908431"/>
            <a:ext cx="990600" cy="0"/>
          </a:xfrm>
          <a:prstGeom prst="line">
            <a:avLst/>
          </a:prstGeom>
          <a:ln w="285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82617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left)">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wipe(left)">
                                      <p:cBhvr>
                                        <p:cTn id="22" dur="5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2" end="2"/>
                                            </p:txEl>
                                          </p:spTgt>
                                        </p:tgtEl>
                                        <p:attrNameLst>
                                          <p:attrName>style.visibility</p:attrName>
                                        </p:attrNameLst>
                                      </p:cBhvr>
                                      <p:to>
                                        <p:strVal val="visible"/>
                                      </p:to>
                                    </p:set>
                                    <p:animEffect transition="in" filter="wipe(left)">
                                      <p:cBhvr>
                                        <p:cTn id="32" dur="500"/>
                                        <p:tgtEl>
                                          <p:spTgt spid="3">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3" end="3"/>
                                            </p:txEl>
                                          </p:spTgt>
                                        </p:tgtEl>
                                        <p:attrNameLst>
                                          <p:attrName>style.visibility</p:attrName>
                                        </p:attrNameLst>
                                      </p:cBhvr>
                                      <p:to>
                                        <p:strVal val="visible"/>
                                      </p:to>
                                    </p:set>
                                    <p:animEffect transition="in" filter="wipe(left)">
                                      <p:cBhvr>
                                        <p:cTn id="37" dur="500"/>
                                        <p:tgtEl>
                                          <p:spTgt spid="3">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4">
                                            <p:txEl>
                                              <p:pRg st="6" end="6"/>
                                            </p:txEl>
                                          </p:spTgt>
                                        </p:tgtEl>
                                        <p:attrNameLst>
                                          <p:attrName>style.visibility</p:attrName>
                                        </p:attrNameLst>
                                      </p:cBhvr>
                                      <p:to>
                                        <p:strVal val="visible"/>
                                      </p:to>
                                    </p:set>
                                    <p:animEffect transition="in" filter="wipe(left)">
                                      <p:cBhvr>
                                        <p:cTn id="42" dur="500"/>
                                        <p:tgtEl>
                                          <p:spTgt spid="4">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3">
                                            <p:txEl>
                                              <p:pRg st="4" end="4"/>
                                            </p:txEl>
                                          </p:spTgt>
                                        </p:tgtEl>
                                        <p:attrNameLst>
                                          <p:attrName>style.visibility</p:attrName>
                                        </p:attrNameLst>
                                      </p:cBhvr>
                                      <p:to>
                                        <p:strVal val="visible"/>
                                      </p:to>
                                    </p:set>
                                    <p:animEffect transition="in" filter="wipe(left)">
                                      <p:cBhvr>
                                        <p:cTn id="47" dur="500"/>
                                        <p:tgtEl>
                                          <p:spTgt spid="3">
                                            <p:txEl>
                                              <p:pRg st="4" end="4"/>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3">
                                            <p:txEl>
                                              <p:pRg st="5" end="5"/>
                                            </p:txEl>
                                          </p:spTgt>
                                        </p:tgtEl>
                                        <p:attrNameLst>
                                          <p:attrName>style.visibility</p:attrName>
                                        </p:attrNameLst>
                                      </p:cBhvr>
                                      <p:to>
                                        <p:strVal val="visible"/>
                                      </p:to>
                                    </p:set>
                                    <p:animEffect transition="in" filter="wipe(left)">
                                      <p:cBhvr>
                                        <p:cTn id="52" dur="500"/>
                                        <p:tgtEl>
                                          <p:spTgt spid="3">
                                            <p:txEl>
                                              <p:pRg st="5" end="5"/>
                                            </p:txEl>
                                          </p:spTgt>
                                        </p:tgtEl>
                                      </p:cBhvr>
                                    </p:animEffect>
                                  </p:childTnLst>
                                </p:cTn>
                              </p:par>
                              <p:par>
                                <p:cTn id="53" presetID="22" presetClass="entr" presetSubtype="8" fill="hold" nodeType="withEffect">
                                  <p:stCondLst>
                                    <p:cond delay="0"/>
                                  </p:stCondLst>
                                  <p:childTnLst>
                                    <p:set>
                                      <p:cBhvr>
                                        <p:cTn id="54" dur="1" fill="hold">
                                          <p:stCondLst>
                                            <p:cond delay="0"/>
                                          </p:stCondLst>
                                        </p:cTn>
                                        <p:tgtEl>
                                          <p:spTgt spid="5"/>
                                        </p:tgtEl>
                                        <p:attrNameLst>
                                          <p:attrName>style.visibility</p:attrName>
                                        </p:attrNameLst>
                                      </p:cBhvr>
                                      <p:to>
                                        <p:strVal val="visible"/>
                                      </p:to>
                                    </p:set>
                                    <p:animEffect transition="in" filter="wipe(left)">
                                      <p:cBhvr>
                                        <p:cTn id="5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30680" y="19050"/>
            <a:ext cx="9067800" cy="1143000"/>
          </a:xfrm>
        </p:spPr>
        <p:txBody>
          <a:bodyPr>
            <a:normAutofit fontScale="90000"/>
          </a:bodyPr>
          <a:lstStyle/>
          <a:p>
            <a:r>
              <a:rPr lang="en-US" b="1" u="sng" dirty="0" smtClean="0"/>
              <a:t>I am </a:t>
            </a:r>
            <a:r>
              <a:rPr lang="en-US" b="1" u="sng" dirty="0"/>
              <a:t>the </a:t>
            </a:r>
            <a:r>
              <a:rPr lang="en-US" b="1" u="sng" dirty="0" smtClean="0"/>
              <a:t>Resurrection, Life, Vine, and Source of Living Water</a:t>
            </a:r>
            <a:endParaRPr lang="en-US" b="1" u="sng" dirty="0"/>
          </a:p>
        </p:txBody>
      </p:sp>
      <p:sp>
        <p:nvSpPr>
          <p:cNvPr id="3" name="Content Placeholder 2"/>
          <p:cNvSpPr>
            <a:spLocks noGrp="1"/>
          </p:cNvSpPr>
          <p:nvPr>
            <p:ph idx="1"/>
          </p:nvPr>
        </p:nvSpPr>
        <p:spPr>
          <a:xfrm>
            <a:off x="6553200" y="1295400"/>
            <a:ext cx="5638800" cy="5562600"/>
          </a:xfrm>
        </p:spPr>
        <p:txBody>
          <a:bodyPr>
            <a:normAutofit/>
          </a:bodyPr>
          <a:lstStyle/>
          <a:p>
            <a:pPr>
              <a:spcAft>
                <a:spcPts val="1200"/>
              </a:spcAft>
            </a:pPr>
            <a:r>
              <a:rPr lang="en-US" dirty="0" smtClean="0"/>
              <a:t>Jesus will conquer death and bring eternal life</a:t>
            </a:r>
          </a:p>
          <a:p>
            <a:pPr>
              <a:spcAft>
                <a:spcPts val="1200"/>
              </a:spcAft>
            </a:pPr>
            <a:r>
              <a:rPr lang="en-US" dirty="0" smtClean="0"/>
              <a:t>Jesus is the Vine and the </a:t>
            </a:r>
            <a:r>
              <a:rPr lang="en-US" dirty="0"/>
              <a:t>Father is the </a:t>
            </a:r>
            <a:r>
              <a:rPr lang="en-US" dirty="0" smtClean="0"/>
              <a:t>gardener: the only way to live a fruitful life</a:t>
            </a:r>
          </a:p>
          <a:p>
            <a:pPr>
              <a:spcAft>
                <a:spcPts val="1200"/>
              </a:spcAft>
            </a:pPr>
            <a:r>
              <a:rPr lang="en-US" dirty="0" smtClean="0"/>
              <a:t>Jesus is the source of living water – satisfying thirsty souls</a:t>
            </a:r>
          </a:p>
          <a:p>
            <a:pPr>
              <a:spcAft>
                <a:spcPts val="1200"/>
              </a:spcAft>
            </a:pPr>
            <a:r>
              <a:rPr lang="en-US" dirty="0" smtClean="0"/>
              <a:t>Our response:  </a:t>
            </a:r>
            <a:r>
              <a:rPr lang="en-US" b="1" dirty="0" smtClean="0"/>
              <a:t>Believe and Remain</a:t>
            </a:r>
            <a:endParaRPr lang="en-US" dirty="0"/>
          </a:p>
        </p:txBody>
      </p:sp>
      <p:sp>
        <p:nvSpPr>
          <p:cNvPr id="4" name="TextBox 3"/>
          <p:cNvSpPr txBox="1"/>
          <p:nvPr/>
        </p:nvSpPr>
        <p:spPr>
          <a:xfrm>
            <a:off x="76200" y="1382554"/>
            <a:ext cx="6172200" cy="5170646"/>
          </a:xfrm>
          <a:prstGeom prst="rect">
            <a:avLst/>
          </a:prstGeom>
          <a:noFill/>
        </p:spPr>
        <p:txBody>
          <a:bodyPr wrap="square" rtlCol="0">
            <a:spAutoFit/>
          </a:bodyPr>
          <a:lstStyle/>
          <a:p>
            <a:r>
              <a:rPr lang="en-US" sz="2200" dirty="0" smtClean="0"/>
              <a:t>“Jesus </a:t>
            </a:r>
            <a:r>
              <a:rPr lang="en-US" sz="2200" dirty="0"/>
              <a:t>said to her, “I am the resurrection and the life. The one who believes in me will live, even though they die; </a:t>
            </a:r>
            <a:r>
              <a:rPr lang="en-US" sz="2200" dirty="0" smtClean="0"/>
              <a:t>and </a:t>
            </a:r>
            <a:r>
              <a:rPr lang="en-US" sz="2200" dirty="0"/>
              <a:t>whoever lives by believing in me will never die. Do you believe this?” </a:t>
            </a:r>
            <a:r>
              <a:rPr lang="en-US" sz="2200" dirty="0" smtClean="0"/>
              <a:t> John 11:25-26</a:t>
            </a:r>
          </a:p>
          <a:p>
            <a:endParaRPr lang="en-US" sz="2200" dirty="0"/>
          </a:p>
          <a:p>
            <a:r>
              <a:rPr lang="en-US" sz="2200" dirty="0"/>
              <a:t> </a:t>
            </a:r>
            <a:r>
              <a:rPr lang="en-US" sz="2200" dirty="0" smtClean="0"/>
              <a:t>“I </a:t>
            </a:r>
            <a:r>
              <a:rPr lang="en-US" sz="2200" dirty="0"/>
              <a:t>am the true vine, and my Father is the gardener. </a:t>
            </a:r>
            <a:r>
              <a:rPr lang="en-US" sz="2200" dirty="0" smtClean="0"/>
              <a:t> </a:t>
            </a:r>
            <a:r>
              <a:rPr lang="en-US" sz="2200" dirty="0"/>
              <a:t>“I am the vine; you are the branches. If you remain in me and I in you, you will bear much fruit; apart from me you can do </a:t>
            </a:r>
            <a:r>
              <a:rPr lang="en-US" sz="2200" dirty="0" smtClean="0"/>
              <a:t>nothing.”  John 15:1,5</a:t>
            </a:r>
          </a:p>
          <a:p>
            <a:endParaRPr lang="en-US" sz="2200" dirty="0"/>
          </a:p>
          <a:p>
            <a:r>
              <a:rPr lang="en-US" sz="2200" dirty="0" smtClean="0"/>
              <a:t>“Jesus </a:t>
            </a:r>
            <a:r>
              <a:rPr lang="en-US" sz="2200" dirty="0"/>
              <a:t>stood and said in a loud voice, </a:t>
            </a:r>
            <a:r>
              <a:rPr lang="en-US" sz="2200" dirty="0" smtClean="0"/>
              <a:t>‘Let </a:t>
            </a:r>
            <a:r>
              <a:rPr lang="en-US" sz="2200" dirty="0"/>
              <a:t>anyone who is thirsty come to me and drink. </a:t>
            </a:r>
            <a:r>
              <a:rPr lang="en-US" sz="2200" dirty="0" smtClean="0"/>
              <a:t>Whoever </a:t>
            </a:r>
            <a:r>
              <a:rPr lang="en-US" sz="2200" dirty="0"/>
              <a:t>believes in me, as Scripture has said, rivers of living water will flow from within them</a:t>
            </a:r>
            <a:r>
              <a:rPr lang="en-US" sz="2200" dirty="0" smtClean="0"/>
              <a:t>.’”  John 7:37,38</a:t>
            </a:r>
            <a:endParaRPr lang="en-US" sz="2200" dirty="0"/>
          </a:p>
          <a:p>
            <a:endParaRPr lang="en-US" sz="2200" dirty="0"/>
          </a:p>
        </p:txBody>
      </p:sp>
      <p:cxnSp>
        <p:nvCxnSpPr>
          <p:cNvPr id="5" name="Straight Connector 4"/>
          <p:cNvCxnSpPr/>
          <p:nvPr/>
        </p:nvCxnSpPr>
        <p:spPr>
          <a:xfrm>
            <a:off x="3657600" y="2438400"/>
            <a:ext cx="9906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152400" y="5791200"/>
            <a:ext cx="9906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5117123" y="3780692"/>
            <a:ext cx="762000" cy="0"/>
          </a:xfrm>
          <a:prstGeom prst="line">
            <a:avLst/>
          </a:prstGeom>
          <a:ln w="285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26277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left)">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wipe(left)">
                                      <p:cBhvr>
                                        <p:cTn id="22" dur="5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2" end="2"/>
                                            </p:txEl>
                                          </p:spTgt>
                                        </p:tgtEl>
                                        <p:attrNameLst>
                                          <p:attrName>style.visibility</p:attrName>
                                        </p:attrNameLst>
                                      </p:cBhvr>
                                      <p:to>
                                        <p:strVal val="visible"/>
                                      </p:to>
                                    </p:set>
                                    <p:animEffect transition="in" filter="wipe(left)">
                                      <p:cBhvr>
                                        <p:cTn id="32" dur="500"/>
                                        <p:tgtEl>
                                          <p:spTgt spid="3">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3" end="3"/>
                                            </p:txEl>
                                          </p:spTgt>
                                        </p:tgtEl>
                                        <p:attrNameLst>
                                          <p:attrName>style.visibility</p:attrName>
                                        </p:attrNameLst>
                                      </p:cBhvr>
                                      <p:to>
                                        <p:strVal val="visible"/>
                                      </p:to>
                                    </p:set>
                                    <p:animEffect transition="in" filter="wipe(left)">
                                      <p:cBhvr>
                                        <p:cTn id="37" dur="500"/>
                                        <p:tgtEl>
                                          <p:spTgt spid="3">
                                            <p:txEl>
                                              <p:pRg st="3" end="3"/>
                                            </p:txEl>
                                          </p:spTgt>
                                        </p:tgtEl>
                                      </p:cBhvr>
                                    </p:animEffect>
                                  </p:childTnLst>
                                </p:cTn>
                              </p:par>
                              <p:par>
                                <p:cTn id="38" presetID="22" presetClass="entr" presetSubtype="8" fill="hold" nodeType="withEffect">
                                  <p:stCondLst>
                                    <p:cond delay="0"/>
                                  </p:stCondLst>
                                  <p:childTnLst>
                                    <p:set>
                                      <p:cBhvr>
                                        <p:cTn id="39" dur="1" fill="hold">
                                          <p:stCondLst>
                                            <p:cond delay="0"/>
                                          </p:stCondLst>
                                        </p:cTn>
                                        <p:tgtEl>
                                          <p:spTgt spid="5"/>
                                        </p:tgtEl>
                                        <p:attrNameLst>
                                          <p:attrName>style.visibility</p:attrName>
                                        </p:attrNameLst>
                                      </p:cBhvr>
                                      <p:to>
                                        <p:strVal val="visible"/>
                                      </p:to>
                                    </p:set>
                                    <p:animEffect transition="in" filter="wipe(left)">
                                      <p:cBhvr>
                                        <p:cTn id="40" dur="500"/>
                                        <p:tgtEl>
                                          <p:spTgt spid="5"/>
                                        </p:tgtEl>
                                      </p:cBhvr>
                                    </p:animEffect>
                                  </p:childTnLst>
                                </p:cTn>
                              </p:par>
                              <p:par>
                                <p:cTn id="41" presetID="22" presetClass="entr" presetSubtype="8" fill="hold" nodeType="withEffect">
                                  <p:stCondLst>
                                    <p:cond delay="0"/>
                                  </p:stCondLst>
                                  <p:childTnLst>
                                    <p:set>
                                      <p:cBhvr>
                                        <p:cTn id="42" dur="1" fill="hold">
                                          <p:stCondLst>
                                            <p:cond delay="0"/>
                                          </p:stCondLst>
                                        </p:cTn>
                                        <p:tgtEl>
                                          <p:spTgt spid="6"/>
                                        </p:tgtEl>
                                        <p:attrNameLst>
                                          <p:attrName>style.visibility</p:attrName>
                                        </p:attrNameLst>
                                      </p:cBhvr>
                                      <p:to>
                                        <p:strVal val="visible"/>
                                      </p:to>
                                    </p:set>
                                    <p:animEffect transition="in" filter="wipe(left)">
                                      <p:cBhvr>
                                        <p:cTn id="43" dur="500"/>
                                        <p:tgtEl>
                                          <p:spTgt spid="6"/>
                                        </p:tgtEl>
                                      </p:cBhvr>
                                    </p:animEffect>
                                  </p:childTnLst>
                                </p:cTn>
                              </p:par>
                              <p:par>
                                <p:cTn id="44" presetID="22" presetClass="entr" presetSubtype="8" fill="hold" nodeType="withEffect">
                                  <p:stCondLst>
                                    <p:cond delay="0"/>
                                  </p:stCondLst>
                                  <p:childTnLst>
                                    <p:set>
                                      <p:cBhvr>
                                        <p:cTn id="45" dur="1" fill="hold">
                                          <p:stCondLst>
                                            <p:cond delay="0"/>
                                          </p:stCondLst>
                                        </p:cTn>
                                        <p:tgtEl>
                                          <p:spTgt spid="7"/>
                                        </p:tgtEl>
                                        <p:attrNameLst>
                                          <p:attrName>style.visibility</p:attrName>
                                        </p:attrNameLst>
                                      </p:cBhvr>
                                      <p:to>
                                        <p:strVal val="visible"/>
                                      </p:to>
                                    </p:set>
                                    <p:animEffect transition="in" filter="wipe(left)">
                                      <p:cBhvr>
                                        <p:cTn id="4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uiExpand="1"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2128</TotalTime>
  <Words>2230</Words>
  <Application>Microsoft Office PowerPoint</Application>
  <PresentationFormat>Widescreen</PresentationFormat>
  <Paragraphs>162</Paragraphs>
  <Slides>16</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KaiTi</vt:lpstr>
      <vt:lpstr>ＭＳ Ｐゴシック</vt:lpstr>
      <vt:lpstr>宋体</vt:lpstr>
      <vt:lpstr>Arial</vt:lpstr>
      <vt:lpstr>Calibri</vt:lpstr>
      <vt:lpstr>Wingdings</vt:lpstr>
      <vt:lpstr>Office Theme</vt:lpstr>
      <vt:lpstr>Study Plan</vt:lpstr>
      <vt:lpstr>Who is Jesus?  What did He say?</vt:lpstr>
      <vt:lpstr>Last Time : The Power of Jesus</vt:lpstr>
      <vt:lpstr>But is it true…?</vt:lpstr>
      <vt:lpstr>But is it true…?</vt:lpstr>
      <vt:lpstr>Who is Jesus?</vt:lpstr>
      <vt:lpstr>I am the Door and the Good Shepherd</vt:lpstr>
      <vt:lpstr>I am the Way, the Truth, and the Life</vt:lpstr>
      <vt:lpstr>I am the Resurrection, Life, Vine, and Source of Living Water</vt:lpstr>
      <vt:lpstr>I Am</vt:lpstr>
      <vt:lpstr>Who is Jesus?</vt:lpstr>
      <vt:lpstr>The Amazing Love of God</vt:lpstr>
      <vt:lpstr>The Amazing Love of God</vt:lpstr>
      <vt:lpstr>The Amazing Love of God</vt:lpstr>
      <vt:lpstr>Our great problems – His great solution</vt:lpstr>
      <vt:lpstr>Our great problems – His great solution</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Spirits and the Origin of Evil</dc:title>
  <dc:creator>Mark Robnett</dc:creator>
  <cp:lastModifiedBy>Mark Robnett</cp:lastModifiedBy>
  <cp:revision>187</cp:revision>
  <dcterms:created xsi:type="dcterms:W3CDTF">2016-09-26T12:13:45Z</dcterms:created>
  <dcterms:modified xsi:type="dcterms:W3CDTF">2025-01-20T18:52:57Z</dcterms:modified>
</cp:coreProperties>
</file>