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79" r:id="rId2"/>
    <p:sldId id="297" r:id="rId3"/>
    <p:sldId id="320" r:id="rId4"/>
    <p:sldId id="321" r:id="rId5"/>
    <p:sldId id="316" r:id="rId6"/>
    <p:sldId id="317" r:id="rId7"/>
    <p:sldId id="322" r:id="rId8"/>
    <p:sldId id="275" r:id="rId9"/>
    <p:sldId id="277" r:id="rId10"/>
    <p:sldId id="300" r:id="rId11"/>
    <p:sldId id="312" r:id="rId12"/>
    <p:sldId id="313" r:id="rId13"/>
    <p:sldId id="303" r:id="rId14"/>
    <p:sldId id="301" r:id="rId15"/>
    <p:sldId id="302" r:id="rId16"/>
    <p:sldId id="304" r:id="rId17"/>
    <p:sldId id="305" r:id="rId18"/>
    <p:sldId id="306" r:id="rId19"/>
    <p:sldId id="307" r:id="rId20"/>
    <p:sldId id="308" r:id="rId21"/>
    <p:sldId id="319" r:id="rId22"/>
    <p:sldId id="309" r:id="rId23"/>
    <p:sldId id="310" r:id="rId24"/>
    <p:sldId id="299"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607" autoAdjust="0"/>
    <p:restoredTop sz="89437" autoAdjust="0"/>
  </p:normalViewPr>
  <p:slideViewPr>
    <p:cSldViewPr>
      <p:cViewPr varScale="1">
        <p:scale>
          <a:sx n="102" d="100"/>
          <a:sy n="102" d="100"/>
        </p:scale>
        <p:origin x="1770" y="102"/>
      </p:cViewPr>
      <p:guideLst>
        <p:guide orient="horz" pos="2160"/>
        <p:guide pos="2880"/>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65" cy="496835"/>
          </a:xfrm>
          <a:prstGeom prst="rect">
            <a:avLst/>
          </a:prstGeom>
        </p:spPr>
        <p:txBody>
          <a:bodyPr vert="horz" lIns="90443" tIns="45222" rIns="90443" bIns="45222" rtlCol="0"/>
          <a:lstStyle>
            <a:lvl1pPr algn="l">
              <a:defRPr sz="1200"/>
            </a:lvl1pPr>
          </a:lstStyle>
          <a:p>
            <a:endParaRPr lang="en-US"/>
          </a:p>
        </p:txBody>
      </p:sp>
      <p:sp>
        <p:nvSpPr>
          <p:cNvPr id="3" name="Date Placeholder 2"/>
          <p:cNvSpPr>
            <a:spLocks noGrp="1"/>
          </p:cNvSpPr>
          <p:nvPr>
            <p:ph type="dt" sz="quarter" idx="1"/>
          </p:nvPr>
        </p:nvSpPr>
        <p:spPr>
          <a:xfrm>
            <a:off x="3850092" y="1"/>
            <a:ext cx="2946065" cy="496835"/>
          </a:xfrm>
          <a:prstGeom prst="rect">
            <a:avLst/>
          </a:prstGeom>
        </p:spPr>
        <p:txBody>
          <a:bodyPr vert="horz" lIns="90443" tIns="45222" rIns="90443" bIns="45222" rtlCol="0"/>
          <a:lstStyle>
            <a:lvl1pPr algn="r">
              <a:defRPr sz="1200"/>
            </a:lvl1pPr>
          </a:lstStyle>
          <a:p>
            <a:fld id="{E4CB7561-E6E0-4D14-839F-415EC4AE3CC3}" type="datetimeFigureOut">
              <a:rPr lang="en-US" smtClean="0"/>
              <a:t>10/29/2024</a:t>
            </a:fld>
            <a:endParaRPr lang="en-US"/>
          </a:p>
        </p:txBody>
      </p:sp>
      <p:sp>
        <p:nvSpPr>
          <p:cNvPr id="4" name="Footer Placeholder 3"/>
          <p:cNvSpPr>
            <a:spLocks noGrp="1"/>
          </p:cNvSpPr>
          <p:nvPr>
            <p:ph type="ftr" sz="quarter" idx="2"/>
          </p:nvPr>
        </p:nvSpPr>
        <p:spPr>
          <a:xfrm>
            <a:off x="0" y="9428125"/>
            <a:ext cx="2946065" cy="496835"/>
          </a:xfrm>
          <a:prstGeom prst="rect">
            <a:avLst/>
          </a:prstGeom>
        </p:spPr>
        <p:txBody>
          <a:bodyPr vert="horz" lIns="90443" tIns="45222" rIns="90443" bIns="45222" rtlCol="0" anchor="b"/>
          <a:lstStyle>
            <a:lvl1pPr algn="l">
              <a:defRPr sz="1200"/>
            </a:lvl1pPr>
          </a:lstStyle>
          <a:p>
            <a:endParaRPr lang="en-US"/>
          </a:p>
        </p:txBody>
      </p:sp>
      <p:sp>
        <p:nvSpPr>
          <p:cNvPr id="5" name="Slide Number Placeholder 4"/>
          <p:cNvSpPr>
            <a:spLocks noGrp="1"/>
          </p:cNvSpPr>
          <p:nvPr>
            <p:ph type="sldNum" sz="quarter" idx="3"/>
          </p:nvPr>
        </p:nvSpPr>
        <p:spPr>
          <a:xfrm>
            <a:off x="3850092" y="9428125"/>
            <a:ext cx="2946065" cy="496835"/>
          </a:xfrm>
          <a:prstGeom prst="rect">
            <a:avLst/>
          </a:prstGeom>
        </p:spPr>
        <p:txBody>
          <a:bodyPr vert="horz" lIns="90443" tIns="45222" rIns="90443" bIns="45222" rtlCol="0" anchor="b"/>
          <a:lstStyle>
            <a:lvl1pPr algn="r">
              <a:defRPr sz="1200"/>
            </a:lvl1pPr>
          </a:lstStyle>
          <a:p>
            <a:fld id="{8DB73F71-D6C7-4AC6-9A54-223D73E4C693}" type="slidenum">
              <a:rPr lang="en-US" smtClean="0"/>
              <a:t>‹#›</a:t>
            </a:fld>
            <a:endParaRPr lang="en-US"/>
          </a:p>
        </p:txBody>
      </p:sp>
    </p:spTree>
    <p:extLst>
      <p:ext uri="{BB962C8B-B14F-4D97-AF65-F5344CB8AC3E}">
        <p14:creationId xmlns:p14="http://schemas.microsoft.com/office/powerpoint/2010/main" val="193370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5FF8572-3A4F-4BB8-9CFE-351A5998E095}" type="datetimeFigureOut">
              <a:rPr lang="en-US" smtClean="0"/>
              <a:t>10/29/2024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44DE0CE-87F6-4947-92CF-8B152CC79F57}" type="slidenum">
              <a:rPr lang="en-US" smtClean="0"/>
              <a:t>‹#›</a:t>
            </a:fld>
            <a:endParaRPr lang="en-US"/>
          </a:p>
        </p:txBody>
      </p:sp>
    </p:spTree>
    <p:extLst>
      <p:ext uri="{BB962C8B-B14F-4D97-AF65-F5344CB8AC3E}">
        <p14:creationId xmlns:p14="http://schemas.microsoft.com/office/powerpoint/2010/main" val="802078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we’ve studied the Bible together, we have covered several thousand years of history.  Along the way, I hope that you have come to understand that history is not just a random series of events.  History is really just that: “His Story.”  (</a:t>
            </a:r>
            <a:r>
              <a:rPr lang="en-US" sz="1200" b="1" kern="1200" dirty="0" smtClean="0">
                <a:solidFill>
                  <a:schemeClr val="tx1"/>
                </a:solidFill>
                <a:effectLst/>
                <a:latin typeface="+mn-lt"/>
                <a:ea typeface="+mn-ea"/>
                <a:cs typeface="+mn-cs"/>
              </a:rPr>
              <a:t>1 Corinthians 10:1-6</a:t>
            </a:r>
            <a:r>
              <a:rPr lang="en-US" sz="1200" kern="1200" dirty="0" smtClean="0">
                <a:solidFill>
                  <a:schemeClr val="tx1"/>
                </a:solidFill>
                <a:effectLst/>
                <a:latin typeface="+mn-lt"/>
                <a:ea typeface="+mn-ea"/>
                <a:cs typeface="+mn-cs"/>
              </a:rPr>
              <a:t>).  The true stories in the Bible were not just written down for our entertainment – they were written down to point us clearly to the truth of God’s saving plan through Jesus, “the rock of salvation.” In the Garden of Eden, God killed a lamb as a substitute for sinful people to </a:t>
            </a:r>
            <a:r>
              <a:rPr lang="en-US" sz="1200" u="sng" kern="1200" dirty="0" smtClean="0">
                <a:solidFill>
                  <a:schemeClr val="tx1"/>
                </a:solidFill>
                <a:effectLst/>
                <a:latin typeface="+mn-lt"/>
                <a:ea typeface="+mn-ea"/>
                <a:cs typeface="+mn-cs"/>
              </a:rPr>
              <a:t>cover</a:t>
            </a:r>
            <a:r>
              <a:rPr lang="en-US" sz="1200" kern="1200" dirty="0" smtClean="0">
                <a:solidFill>
                  <a:schemeClr val="tx1"/>
                </a:solidFill>
                <a:effectLst/>
                <a:latin typeface="+mn-lt"/>
                <a:ea typeface="+mn-ea"/>
                <a:cs typeface="+mn-cs"/>
              </a:rPr>
              <a:t> their guilt and shame.  And at the right time, God killed “The Lamb,” His only Son, as the perfect substitute for sinful people, </a:t>
            </a:r>
            <a:r>
              <a:rPr lang="en-US" sz="1200" u="sng" kern="1200" dirty="0" smtClean="0">
                <a:solidFill>
                  <a:schemeClr val="tx1"/>
                </a:solidFill>
                <a:effectLst/>
                <a:latin typeface="+mn-lt"/>
                <a:ea typeface="+mn-ea"/>
                <a:cs typeface="+mn-cs"/>
              </a:rPr>
              <a:t>taking away</a:t>
            </a:r>
            <a:r>
              <a:rPr lang="en-US" sz="1200" kern="1200" dirty="0" smtClean="0">
                <a:solidFill>
                  <a:schemeClr val="tx1"/>
                </a:solidFill>
                <a:effectLst/>
                <a:latin typeface="+mn-lt"/>
                <a:ea typeface="+mn-ea"/>
                <a:cs typeface="+mn-cs"/>
              </a:rPr>
              <a:t> their guilt and shame.</a:t>
            </a:r>
          </a:p>
        </p:txBody>
      </p:sp>
      <p:sp>
        <p:nvSpPr>
          <p:cNvPr id="4" name="Slide Number Placeholder 3"/>
          <p:cNvSpPr>
            <a:spLocks noGrp="1"/>
          </p:cNvSpPr>
          <p:nvPr>
            <p:ph type="sldNum" sz="quarter" idx="10"/>
          </p:nvPr>
        </p:nvSpPr>
        <p:spPr/>
        <p:txBody>
          <a:bodyPr/>
          <a:lstStyle/>
          <a:p>
            <a:fld id="{DFD17B28-B1E6-4E79-8ED9-959EEEFA6EEA}" type="slidenum">
              <a:rPr lang="en-US" smtClean="0"/>
              <a:t>2</a:t>
            </a:fld>
            <a:endParaRPr lang="en-US"/>
          </a:p>
        </p:txBody>
      </p:sp>
    </p:spTree>
    <p:extLst>
      <p:ext uri="{BB962C8B-B14F-4D97-AF65-F5344CB8AC3E}">
        <p14:creationId xmlns:p14="http://schemas.microsoft.com/office/powerpoint/2010/main" val="3926614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Early</a:t>
            </a:r>
            <a:r>
              <a:rPr lang="en-US" sz="1200" kern="1200" baseline="0" dirty="0" smtClean="0">
                <a:solidFill>
                  <a:schemeClr val="tx1"/>
                </a:solidFill>
                <a:effectLst/>
                <a:latin typeface="+mn-lt"/>
                <a:ea typeface="+mn-ea"/>
                <a:cs typeface="+mn-cs"/>
              </a:rPr>
              <a:t> in the Bible, we read </a:t>
            </a:r>
            <a:r>
              <a:rPr lang="en-US" sz="1200" kern="1200" dirty="0" smtClean="0">
                <a:solidFill>
                  <a:schemeClr val="tx1"/>
                </a:solidFill>
                <a:effectLst/>
                <a:latin typeface="+mn-lt"/>
                <a:ea typeface="+mn-ea"/>
                <a:cs typeface="+mn-cs"/>
              </a:rPr>
              <a:t>the historical record of Abraham in </a:t>
            </a:r>
            <a:r>
              <a:rPr lang="en-US" sz="1200" b="1" kern="1200" dirty="0" smtClean="0">
                <a:solidFill>
                  <a:schemeClr val="tx1"/>
                </a:solidFill>
                <a:effectLst/>
                <a:latin typeface="+mn-lt"/>
                <a:ea typeface="+mn-ea"/>
                <a:cs typeface="+mn-cs"/>
              </a:rPr>
              <a:t>Genesis 12:1-3</a:t>
            </a:r>
            <a:r>
              <a:rPr lang="en-US" sz="1200" kern="1200" dirty="0" smtClean="0">
                <a:solidFill>
                  <a:schemeClr val="tx1"/>
                </a:solidFill>
                <a:effectLst/>
                <a:latin typeface="+mn-lt"/>
                <a:ea typeface="+mn-ea"/>
                <a:cs typeface="+mn-cs"/>
              </a:rPr>
              <a:t>.  The story begins about 2100BC, just before the start of the Xia Dynasty (</a:t>
            </a:r>
            <a:r>
              <a:rPr lang="en-US" sz="1200" b="0" i="0" kern="1200" dirty="0" err="1" smtClean="0">
                <a:solidFill>
                  <a:schemeClr val="tx1"/>
                </a:solidFill>
                <a:effectLst/>
                <a:latin typeface="+mn-lt"/>
                <a:ea typeface="+mn-ea"/>
                <a:cs typeface="+mn-cs"/>
              </a:rPr>
              <a:t>Xià</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cháo</a:t>
            </a:r>
            <a:r>
              <a:rPr lang="en-US" sz="1200" b="0" i="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(2070-1600BC).  In </a:t>
            </a:r>
            <a:r>
              <a:rPr lang="en-US" sz="1200" b="1" kern="1200" dirty="0" smtClean="0">
                <a:solidFill>
                  <a:schemeClr val="tx1"/>
                </a:solidFill>
                <a:effectLst/>
                <a:latin typeface="+mn-lt"/>
                <a:ea typeface="+mn-ea"/>
                <a:cs typeface="+mn-cs"/>
              </a:rPr>
              <a:t>verse 1</a:t>
            </a:r>
            <a:r>
              <a:rPr lang="en-US" sz="1200" kern="1200" dirty="0" smtClean="0">
                <a:solidFill>
                  <a:schemeClr val="tx1"/>
                </a:solidFill>
                <a:effectLst/>
                <a:latin typeface="+mn-lt"/>
                <a:ea typeface="+mn-ea"/>
                <a:cs typeface="+mn-cs"/>
              </a:rPr>
              <a:t>, what did God tell Abram to do? We see that Abram was told he was going to go into a different land where none of his family lived.  Can you imagine how hard it would be to tell you family that you were going to follow God, but didn’t really know your exact destination? This would take a huge amount of faith (</a:t>
            </a:r>
            <a:r>
              <a:rPr lang="en-US" sz="1200" b="1" kern="1200" dirty="0" smtClean="0">
                <a:solidFill>
                  <a:schemeClr val="tx1"/>
                </a:solidFill>
                <a:effectLst/>
                <a:latin typeface="+mn-lt"/>
                <a:ea typeface="+mn-ea"/>
                <a:cs typeface="+mn-cs"/>
              </a:rPr>
              <a:t>Hebrews 11:8</a:t>
            </a:r>
            <a:r>
              <a:rPr lang="en-US" sz="1200" b="0"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verses 2-3</a:t>
            </a:r>
            <a:r>
              <a:rPr lang="en-US" sz="1200" kern="1200" dirty="0" smtClean="0">
                <a:solidFill>
                  <a:schemeClr val="tx1"/>
                </a:solidFill>
                <a:effectLst/>
                <a:latin typeface="+mn-lt"/>
                <a:ea typeface="+mn-ea"/>
                <a:cs typeface="+mn-cs"/>
              </a:rPr>
              <a:t>, what did God promise to Abram?  God promised that He would bless Abram, and Abram would be a blessing.  How could one man and his descendants be a blessing to all families of the entire earth?  We will soon see that a distant relative of Abram’s would be a very special child from God.</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Abram was 99 years old when God changed his name from Abram to Abraham.  Abraham means “father of a multitude of children.”  God also changed Sarai’s name to Sarah.  Sarah was 90 years old when God changed her name, meaning “mother of many nations.” (Genesis 17).  And finally, in </a:t>
            </a:r>
            <a:r>
              <a:rPr lang="en-US" sz="1200" b="1" kern="1200" dirty="0" smtClean="0">
                <a:solidFill>
                  <a:schemeClr val="tx1"/>
                </a:solidFill>
                <a:effectLst/>
                <a:latin typeface="+mn-lt"/>
                <a:ea typeface="+mn-ea"/>
                <a:cs typeface="+mn-cs"/>
              </a:rPr>
              <a:t>Genesis 21:1-5</a:t>
            </a:r>
            <a:r>
              <a:rPr lang="en-US" sz="1200" kern="1200" dirty="0" smtClean="0">
                <a:solidFill>
                  <a:schemeClr val="tx1"/>
                </a:solidFill>
                <a:effectLst/>
                <a:latin typeface="+mn-lt"/>
                <a:ea typeface="+mn-ea"/>
                <a:cs typeface="+mn-cs"/>
              </a:rPr>
              <a:t>, we see that God gave Abraham and Sarah a son.  Abraham named his son Isaac.  Abraham was 100 years old when Isaac was born.</a:t>
            </a:r>
            <a:endParaRPr lang="en-US" dirty="0" smtClean="0">
              <a:effectLst/>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AF6621-A6FA-4104-BB88-23D33AA5F148}" type="slidenum">
              <a:rPr lang="en-US" smtClean="0"/>
              <a:t>3</a:t>
            </a:fld>
            <a:endParaRPr lang="en-US"/>
          </a:p>
        </p:txBody>
      </p:sp>
    </p:spTree>
    <p:extLst>
      <p:ext uri="{BB962C8B-B14F-4D97-AF65-F5344CB8AC3E}">
        <p14:creationId xmlns:p14="http://schemas.microsoft.com/office/powerpoint/2010/main" val="3646994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But then, in </a:t>
            </a:r>
            <a:r>
              <a:rPr lang="en-US" sz="1200" b="1" kern="1200" dirty="0" smtClean="0">
                <a:solidFill>
                  <a:schemeClr val="tx1"/>
                </a:solidFill>
                <a:effectLst/>
                <a:latin typeface="+mn-lt"/>
                <a:ea typeface="+mn-ea"/>
                <a:cs typeface="+mn-cs"/>
              </a:rPr>
              <a:t>Genesis 22</a:t>
            </a:r>
            <a:r>
              <a:rPr lang="en-US" sz="1200" kern="1200" dirty="0" smtClean="0">
                <a:solidFill>
                  <a:schemeClr val="tx1"/>
                </a:solidFill>
                <a:effectLst/>
                <a:latin typeface="+mn-lt"/>
                <a:ea typeface="+mn-ea"/>
                <a:cs typeface="+mn-cs"/>
              </a:rPr>
              <a:t>, God did something entirely unexpected.  In </a:t>
            </a:r>
            <a:r>
              <a:rPr lang="en-US" sz="1200" b="1" kern="1200" dirty="0" smtClean="0">
                <a:solidFill>
                  <a:schemeClr val="tx1"/>
                </a:solidFill>
                <a:effectLst/>
                <a:latin typeface="+mn-lt"/>
                <a:ea typeface="+mn-ea"/>
                <a:cs typeface="+mn-cs"/>
              </a:rPr>
              <a:t>verses 1-2</a:t>
            </a:r>
            <a:r>
              <a:rPr lang="en-US" sz="1200" kern="1200" dirty="0" smtClean="0">
                <a:solidFill>
                  <a:schemeClr val="tx1"/>
                </a:solidFill>
                <a:effectLst/>
                <a:latin typeface="+mn-lt"/>
                <a:ea typeface="+mn-ea"/>
                <a:cs typeface="+mn-cs"/>
              </a:rPr>
              <a:t>, God tells Abraham to take his only son and offer him up as a sacrifice.  This is shocking for (at least) two reasons: first, throughout the Bible, God always </a:t>
            </a:r>
            <a:r>
              <a:rPr lang="en-US" sz="1200" u="sng" kern="1200" dirty="0" smtClean="0">
                <a:solidFill>
                  <a:schemeClr val="tx1"/>
                </a:solidFill>
                <a:effectLst/>
                <a:latin typeface="+mn-lt"/>
                <a:ea typeface="+mn-ea"/>
                <a:cs typeface="+mn-cs"/>
              </a:rPr>
              <a:t>condemns</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human sacrifice</a:t>
            </a:r>
            <a:r>
              <a:rPr lang="en-US" sz="1200" kern="1200" dirty="0" smtClean="0">
                <a:solidFill>
                  <a:schemeClr val="tx1"/>
                </a:solidFill>
                <a:effectLst/>
                <a:latin typeface="+mn-lt"/>
                <a:ea typeface="+mn-ea"/>
                <a:cs typeface="+mn-cs"/>
              </a:rPr>
              <a:t>.  And second, this is the </a:t>
            </a:r>
            <a:r>
              <a:rPr lang="en-US" sz="1200" u="sng" kern="1200" dirty="0" smtClean="0">
                <a:solidFill>
                  <a:schemeClr val="tx1"/>
                </a:solidFill>
                <a:effectLst/>
                <a:latin typeface="+mn-lt"/>
                <a:ea typeface="+mn-ea"/>
                <a:cs typeface="+mn-cs"/>
              </a:rPr>
              <a:t>child of promise</a:t>
            </a:r>
            <a:r>
              <a:rPr lang="en-US" sz="1200" kern="1200" dirty="0" smtClean="0">
                <a:solidFill>
                  <a:schemeClr val="tx1"/>
                </a:solidFill>
                <a:effectLst/>
                <a:latin typeface="+mn-lt"/>
                <a:ea typeface="+mn-ea"/>
                <a:cs typeface="+mn-cs"/>
              </a:rPr>
              <a:t>, the one through whom all nations would be blessed.  How could Abraham do something like this to his special, only beloved son?  But look at his response in </a:t>
            </a:r>
            <a:r>
              <a:rPr lang="en-US" sz="1200" b="1" kern="1200" dirty="0" smtClean="0">
                <a:solidFill>
                  <a:schemeClr val="tx1"/>
                </a:solidFill>
                <a:effectLst/>
                <a:latin typeface="+mn-lt"/>
                <a:ea typeface="+mn-ea"/>
                <a:cs typeface="+mn-cs"/>
              </a:rPr>
              <a:t>verses 3</a:t>
            </a:r>
            <a:r>
              <a:rPr lang="en-US" sz="1200" kern="1200" dirty="0" smtClean="0">
                <a:solidFill>
                  <a:schemeClr val="tx1"/>
                </a:solidFill>
                <a:effectLst/>
                <a:latin typeface="+mn-lt"/>
                <a:ea typeface="+mn-ea"/>
                <a:cs typeface="+mn-cs"/>
              </a:rPr>
              <a:t>.  Did Abraham begin to obey God right away?  Here is evidence of Abraham’s faith.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three day journey gave Abraham plenty of time to look at his precious son Isaac and change his mind.  Some servants came along to help, but when they reach the mountain, Abraham asks them to stay behind </a:t>
            </a:r>
            <a:r>
              <a:rPr lang="en-US" sz="1200" b="1" kern="1200" dirty="0" smtClean="0">
                <a:solidFill>
                  <a:schemeClr val="tx1"/>
                </a:solidFill>
                <a:effectLst/>
                <a:latin typeface="+mn-lt"/>
                <a:ea typeface="+mn-ea"/>
                <a:cs typeface="+mn-cs"/>
              </a:rPr>
              <a:t>(22:4,5).  </a:t>
            </a:r>
            <a:r>
              <a:rPr lang="en-US" sz="1200" kern="1200" dirty="0" smtClean="0">
                <a:solidFill>
                  <a:schemeClr val="tx1"/>
                </a:solidFill>
                <a:effectLst/>
                <a:latin typeface="+mn-lt"/>
                <a:ea typeface="+mn-ea"/>
                <a:cs typeface="+mn-cs"/>
              </a:rPr>
              <a:t>He makes a bold statement to those he leaves behind: “</a:t>
            </a:r>
            <a:r>
              <a:rPr lang="en-US" sz="1200" u="sng" kern="1200" dirty="0" smtClean="0">
                <a:solidFill>
                  <a:schemeClr val="tx1"/>
                </a:solidFill>
                <a:effectLst/>
                <a:latin typeface="+mn-lt"/>
                <a:ea typeface="+mn-ea"/>
                <a:cs typeface="+mn-cs"/>
              </a:rPr>
              <a:t>We will</a:t>
            </a:r>
            <a:r>
              <a:rPr lang="en-US" sz="1200" kern="1200" dirty="0" smtClean="0">
                <a:solidFill>
                  <a:schemeClr val="tx1"/>
                </a:solidFill>
                <a:effectLst/>
                <a:latin typeface="+mn-lt"/>
                <a:ea typeface="+mn-ea"/>
                <a:cs typeface="+mn-cs"/>
              </a:rPr>
              <a:t> worship and then </a:t>
            </a:r>
            <a:r>
              <a:rPr lang="en-US" sz="1200" u="sng" kern="1200" dirty="0" smtClean="0">
                <a:solidFill>
                  <a:schemeClr val="tx1"/>
                </a:solidFill>
                <a:effectLst/>
                <a:latin typeface="+mn-lt"/>
                <a:ea typeface="+mn-ea"/>
                <a:cs typeface="+mn-cs"/>
              </a:rPr>
              <a:t>we will come back</a:t>
            </a:r>
            <a:r>
              <a:rPr lang="en-US" sz="1200" kern="1200" dirty="0" smtClean="0">
                <a:solidFill>
                  <a:schemeClr val="tx1"/>
                </a:solidFill>
                <a:effectLst/>
                <a:latin typeface="+mn-lt"/>
                <a:ea typeface="+mn-ea"/>
                <a:cs typeface="+mn-cs"/>
              </a:rPr>
              <a:t> to you.”  Even though he was expecting to kill Isaac and burn his body, he believed that, somehow, God would bring him back alive.  In fact, look at </a:t>
            </a:r>
            <a:r>
              <a:rPr lang="en-US" sz="1200" b="1" kern="1200" dirty="0" smtClean="0">
                <a:solidFill>
                  <a:schemeClr val="tx1"/>
                </a:solidFill>
                <a:effectLst/>
                <a:latin typeface="+mn-lt"/>
                <a:ea typeface="+mn-ea"/>
                <a:cs typeface="+mn-cs"/>
              </a:rPr>
              <a:t>Hebrews 11:17-19</a:t>
            </a:r>
            <a:r>
              <a:rPr lang="en-US" sz="1200" kern="1200" dirty="0" smtClean="0">
                <a:solidFill>
                  <a:schemeClr val="tx1"/>
                </a:solidFill>
                <a:effectLst/>
                <a:latin typeface="+mn-lt"/>
                <a:ea typeface="+mn-ea"/>
                <a:cs typeface="+mn-cs"/>
              </a:rPr>
              <a:t> for confirmation of what Abraham was thinking.  Even though Abraham did not understand what God was doing (or how, or why, </a:t>
            </a:r>
            <a:r>
              <a:rPr lang="en-US" sz="1200" kern="1200" dirty="0" err="1" smtClean="0">
                <a:solidFill>
                  <a:schemeClr val="tx1"/>
                </a:solidFill>
                <a:effectLst/>
                <a:latin typeface="+mn-lt"/>
                <a:ea typeface="+mn-ea"/>
                <a:cs typeface="+mn-cs"/>
              </a:rPr>
              <a:t>etc</a:t>
            </a:r>
            <a:r>
              <a:rPr lang="en-US" sz="1200" kern="1200" dirty="0" smtClean="0">
                <a:solidFill>
                  <a:schemeClr val="tx1"/>
                </a:solidFill>
                <a:effectLst/>
                <a:latin typeface="+mn-lt"/>
                <a:ea typeface="+mn-ea"/>
                <a:cs typeface="+mn-cs"/>
              </a:rPr>
              <a:t>), he acted in faith.</a:t>
            </a:r>
          </a:p>
          <a:p>
            <a:pPr hangingPunct="1"/>
            <a:endParaRPr lang="en-US" sz="1200" kern="1200" dirty="0" smtClean="0">
              <a:solidFill>
                <a:schemeClr val="tx1"/>
              </a:solidFill>
              <a:effectLst/>
              <a:latin typeface="+mn-lt"/>
              <a:ea typeface="+mn-ea"/>
              <a:cs typeface="+mn-cs"/>
            </a:endParaRPr>
          </a:p>
          <a:p>
            <a:pPr hangingPunct="1"/>
            <a:r>
              <a:rPr lang="en-US" sz="1200" kern="1200" dirty="0" smtClean="0">
                <a:solidFill>
                  <a:schemeClr val="tx1"/>
                </a:solidFill>
                <a:effectLst/>
                <a:latin typeface="+mn-lt"/>
                <a:ea typeface="+mn-ea"/>
                <a:cs typeface="+mn-cs"/>
              </a:rPr>
              <a:t>So Abraham puts the wood on the back of his son Isaac and they climb the mountain (</a:t>
            </a:r>
            <a:r>
              <a:rPr lang="en-US" sz="1200" b="1" kern="1200" dirty="0" smtClean="0">
                <a:solidFill>
                  <a:schemeClr val="tx1"/>
                </a:solidFill>
                <a:effectLst/>
                <a:latin typeface="+mn-lt"/>
                <a:ea typeface="+mn-ea"/>
                <a:cs typeface="+mn-cs"/>
              </a:rPr>
              <a:t>vs 6‑8</a:t>
            </a:r>
            <a:r>
              <a:rPr lang="en-US" sz="1200" kern="1200" dirty="0" smtClean="0">
                <a:solidFill>
                  <a:schemeClr val="tx1"/>
                </a:solidFill>
                <a:effectLst/>
                <a:latin typeface="+mn-lt"/>
                <a:ea typeface="+mn-ea"/>
                <a:cs typeface="+mn-cs"/>
              </a:rPr>
              <a:t>).  What did Isaac ask his father and what was Abraham’s answer?  When Isaac asked about the lamb for the sacrifice, Abraham told him the truth: that there would be one provided.  At this point, Isaac was a young man, trusting and submitting to the will of his father.</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verses 9-12</a:t>
            </a:r>
            <a:r>
              <a:rPr lang="en-US" sz="1200" kern="1200" dirty="0" smtClean="0">
                <a:solidFill>
                  <a:schemeClr val="tx1"/>
                </a:solidFill>
                <a:effectLst/>
                <a:latin typeface="+mn-lt"/>
                <a:ea typeface="+mn-ea"/>
                <a:cs typeface="+mn-cs"/>
              </a:rPr>
              <a:t>, Abraham does exactly as God commanded, but God stops him at the last minute.  Why did God stop Abraham – what had he proved to God?  God wanted Abraham to show how much he feared God.  Abraham obeyed God, willing to sacrifice his only son.  God was having Abraham act on his faith.  And as promised, God provides a sacrifice Himself (</a:t>
            </a:r>
            <a:r>
              <a:rPr lang="en-US" sz="1200" b="1" kern="1200" dirty="0" smtClean="0">
                <a:solidFill>
                  <a:schemeClr val="tx1"/>
                </a:solidFill>
                <a:effectLst/>
                <a:latin typeface="+mn-lt"/>
                <a:ea typeface="+mn-ea"/>
                <a:cs typeface="+mn-cs"/>
              </a:rPr>
              <a:t>vs 13‑14</a:t>
            </a:r>
            <a:r>
              <a:rPr lang="en-US" sz="1200" kern="1200" dirty="0" smtClean="0">
                <a:solidFill>
                  <a:schemeClr val="tx1"/>
                </a:solidFill>
                <a:effectLst/>
                <a:latin typeface="+mn-lt"/>
                <a:ea typeface="+mn-ea"/>
                <a:cs typeface="+mn-cs"/>
              </a:rPr>
              <a:t>).  Here is </a:t>
            </a:r>
            <a:r>
              <a:rPr lang="en-US" sz="1200" b="1" kern="1200" dirty="0" smtClean="0">
                <a:solidFill>
                  <a:schemeClr val="tx1"/>
                </a:solidFill>
                <a:effectLst/>
                <a:latin typeface="+mn-lt"/>
                <a:ea typeface="+mn-ea"/>
                <a:cs typeface="+mn-cs"/>
              </a:rPr>
              <a:t>another important clue</a:t>
            </a:r>
            <a:r>
              <a:rPr lang="en-US" sz="1200" kern="1200" dirty="0" smtClean="0">
                <a:solidFill>
                  <a:schemeClr val="tx1"/>
                </a:solidFill>
                <a:effectLst/>
                <a:latin typeface="+mn-lt"/>
                <a:ea typeface="+mn-ea"/>
                <a:cs typeface="+mn-cs"/>
              </a:rPr>
              <a:t> to remember:  the only son of a Father climbed a mountain with wood on his back as a sacrifice, and “the Lord will provide.”</a:t>
            </a:r>
          </a:p>
        </p:txBody>
      </p:sp>
      <p:sp>
        <p:nvSpPr>
          <p:cNvPr id="4" name="Slide Number Placeholder 3"/>
          <p:cNvSpPr>
            <a:spLocks noGrp="1"/>
          </p:cNvSpPr>
          <p:nvPr>
            <p:ph type="sldNum" sz="quarter" idx="10"/>
          </p:nvPr>
        </p:nvSpPr>
        <p:spPr/>
        <p:txBody>
          <a:bodyPr/>
          <a:lstStyle/>
          <a:p>
            <a:fld id="{6CAF6621-A6FA-4104-BB88-23D33AA5F148}" type="slidenum">
              <a:rPr lang="en-US" smtClean="0"/>
              <a:t>4</a:t>
            </a:fld>
            <a:endParaRPr lang="en-US"/>
          </a:p>
        </p:txBody>
      </p:sp>
    </p:spTree>
    <p:extLst>
      <p:ext uri="{BB962C8B-B14F-4D97-AF65-F5344CB8AC3E}">
        <p14:creationId xmlns:p14="http://schemas.microsoft.com/office/powerpoint/2010/main" val="3284774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Abraham’s son (Isaac) has a son</a:t>
            </a:r>
            <a:r>
              <a:rPr lang="en-US" sz="1200" kern="1200" baseline="0" dirty="0" smtClean="0">
                <a:solidFill>
                  <a:schemeClr val="tx1"/>
                </a:solidFill>
                <a:effectLst/>
                <a:latin typeface="+mn-lt"/>
                <a:ea typeface="+mn-ea"/>
                <a:cs typeface="+mn-cs"/>
              </a:rPr>
              <a:t> named Jacob, whom God renames “Israel.” Israel has twelve sons who multiply into a “nation” of 2 million people in Egypt.  God takes them out of Egypt and moves them across the wilderness to the land of Canaan.  But on their way, they often complain about the journey and their living conditions.</a:t>
            </a:r>
          </a:p>
          <a:p>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t>
            </a:r>
            <a:r>
              <a:rPr lang="en-US" sz="1200" kern="1200" baseline="0" dirty="0" smtClean="0">
                <a:solidFill>
                  <a:srgbClr val="FF0000"/>
                </a:solidFill>
                <a:effectLst/>
                <a:latin typeface="+mn-lt"/>
                <a:ea typeface="+mn-ea"/>
                <a:cs typeface="+mn-cs"/>
              </a:rPr>
              <a:t>Consider using NIV to clarify venomous snakes</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Numbers 21:4,5 </a:t>
            </a:r>
            <a:r>
              <a:rPr lang="en-US" sz="1200" kern="1200" dirty="0" smtClean="0">
                <a:solidFill>
                  <a:schemeClr val="tx1"/>
                </a:solidFill>
                <a:effectLst/>
                <a:latin typeface="+mn-lt"/>
                <a:ea typeface="+mn-ea"/>
                <a:cs typeface="+mn-cs"/>
              </a:rPr>
              <a:t>we find the Israelites angry at Moses and God.  Even though they awoke every morning to find bread on the ground, they were </a:t>
            </a:r>
            <a:r>
              <a:rPr lang="en-US" sz="1200" b="1" kern="1200" dirty="0" smtClean="0">
                <a:solidFill>
                  <a:schemeClr val="tx1"/>
                </a:solidFill>
                <a:effectLst/>
                <a:latin typeface="+mn-lt"/>
                <a:ea typeface="+mn-ea"/>
                <a:cs typeface="+mn-cs"/>
              </a:rPr>
              <a:t>no longer thankful and spent most of their time complaining</a:t>
            </a:r>
            <a:r>
              <a:rPr lang="en-US" sz="1200" kern="1200" dirty="0" smtClean="0">
                <a:solidFill>
                  <a:schemeClr val="tx1"/>
                </a:solidFill>
                <a:effectLst/>
                <a:latin typeface="+mn-lt"/>
                <a:ea typeface="+mn-ea"/>
                <a:cs typeface="+mn-cs"/>
              </a:rPr>
              <a:t> about their circumstances.  </a:t>
            </a:r>
            <a:r>
              <a:rPr lang="en-US" sz="1200" b="1" kern="1200" dirty="0" smtClean="0">
                <a:solidFill>
                  <a:schemeClr val="tx1"/>
                </a:solidFill>
                <a:effectLst/>
                <a:latin typeface="+mn-lt"/>
                <a:ea typeface="+mn-ea"/>
                <a:cs typeface="+mn-cs"/>
              </a:rPr>
              <a:t>Does this ever happen to you</a:t>
            </a:r>
            <a:r>
              <a:rPr lang="en-US" sz="1200" kern="1200" dirty="0" smtClean="0">
                <a:solidFill>
                  <a:schemeClr val="tx1"/>
                </a:solidFill>
                <a:effectLst/>
                <a:latin typeface="+mn-lt"/>
                <a:ea typeface="+mn-ea"/>
                <a:cs typeface="+mn-cs"/>
              </a:rPr>
              <a:t>?  You know that you </a:t>
            </a:r>
            <a:r>
              <a:rPr lang="en-US" sz="1200" b="1" kern="1200" dirty="0" smtClean="0">
                <a:solidFill>
                  <a:schemeClr val="tx1"/>
                </a:solidFill>
                <a:effectLst/>
                <a:latin typeface="+mn-lt"/>
                <a:ea typeface="+mn-ea"/>
                <a:cs typeface="+mn-cs"/>
              </a:rPr>
              <a:t>should be grateful to God</a:t>
            </a:r>
            <a:r>
              <a:rPr lang="en-US" sz="1200" kern="1200" dirty="0" smtClean="0">
                <a:solidFill>
                  <a:schemeClr val="tx1"/>
                </a:solidFill>
                <a:effectLst/>
                <a:latin typeface="+mn-lt"/>
                <a:ea typeface="+mn-ea"/>
                <a:cs typeface="+mn-cs"/>
              </a:rPr>
              <a:t>, but instead, you </a:t>
            </a:r>
            <a:r>
              <a:rPr lang="en-US" sz="1200" b="1" kern="1200" dirty="0" smtClean="0">
                <a:solidFill>
                  <a:schemeClr val="tx1"/>
                </a:solidFill>
                <a:effectLst/>
                <a:latin typeface="+mn-lt"/>
                <a:ea typeface="+mn-ea"/>
                <a:cs typeface="+mn-cs"/>
              </a:rPr>
              <a:t>look at your troubles </a:t>
            </a:r>
            <a:r>
              <a:rPr lang="en-US" sz="1200" kern="1200" dirty="0" smtClean="0">
                <a:solidFill>
                  <a:schemeClr val="tx1"/>
                </a:solidFill>
                <a:effectLst/>
                <a:latin typeface="+mn-lt"/>
                <a:ea typeface="+mn-ea"/>
                <a:cs typeface="+mn-cs"/>
              </a:rPr>
              <a:t>– and you </a:t>
            </a:r>
            <a:r>
              <a:rPr lang="en-US" sz="1200" b="1" kern="1200" dirty="0" smtClean="0">
                <a:solidFill>
                  <a:schemeClr val="tx1"/>
                </a:solidFill>
                <a:effectLst/>
                <a:latin typeface="+mn-lt"/>
                <a:ea typeface="+mn-ea"/>
                <a:cs typeface="+mn-cs"/>
              </a:rPr>
              <a:t>complain.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Because of their complaints, God gave them something else to think about: poisonous snakes </a:t>
            </a:r>
            <a:r>
              <a:rPr lang="en-US" sz="1200" b="1" kern="1200" dirty="0" smtClean="0">
                <a:solidFill>
                  <a:schemeClr val="tx1"/>
                </a:solidFill>
                <a:effectLst/>
                <a:latin typeface="+mn-lt"/>
                <a:ea typeface="+mn-ea"/>
                <a:cs typeface="+mn-cs"/>
              </a:rPr>
              <a:t>(v.6).</a:t>
            </a:r>
            <a:r>
              <a:rPr lang="en-US" sz="1200" kern="1200" dirty="0" smtClean="0">
                <a:solidFill>
                  <a:schemeClr val="tx1"/>
                </a:solidFill>
                <a:effectLst/>
                <a:latin typeface="+mn-lt"/>
                <a:ea typeface="+mn-ea"/>
                <a:cs typeface="+mn-cs"/>
              </a:rPr>
              <a:t>  Think about this carefully – why were the people dying?  They were not dying because of the snake bites, they were dying because of their sin – lying about God and His goodness.  The snake bite was just the way that death came to them.  Like in the garden of Eden, </a:t>
            </a:r>
            <a:r>
              <a:rPr lang="en-US" sz="1200" b="1" kern="1200" dirty="0" smtClean="0">
                <a:solidFill>
                  <a:schemeClr val="tx1"/>
                </a:solidFill>
                <a:effectLst/>
                <a:latin typeface="+mn-lt"/>
                <a:ea typeface="+mn-ea"/>
                <a:cs typeface="+mn-cs"/>
              </a:rPr>
              <a:t>the root cause of death is sin</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they began to experience the immediate result of their sin, they recognized their guilt and need for deliverance.  They asked Moses to plead with God to take away the snakes </a:t>
            </a:r>
            <a:r>
              <a:rPr lang="en-US" sz="1200" b="1" kern="1200" dirty="0" smtClean="0">
                <a:solidFill>
                  <a:schemeClr val="tx1"/>
                </a:solidFill>
                <a:effectLst/>
                <a:latin typeface="+mn-lt"/>
                <a:ea typeface="+mn-ea"/>
                <a:cs typeface="+mn-cs"/>
              </a:rPr>
              <a:t>(v.7),</a:t>
            </a:r>
            <a:r>
              <a:rPr lang="en-US" sz="1200" kern="1200" dirty="0" smtClean="0">
                <a:solidFill>
                  <a:schemeClr val="tx1"/>
                </a:solidFill>
                <a:effectLst/>
                <a:latin typeface="+mn-lt"/>
                <a:ea typeface="+mn-ea"/>
                <a:cs typeface="+mn-cs"/>
              </a:rPr>
              <a:t> so Moses prayed for them.  Something to notice here: throughout their journey, </a:t>
            </a:r>
            <a:r>
              <a:rPr lang="en-US" sz="1200" b="1" kern="1200" dirty="0" smtClean="0">
                <a:solidFill>
                  <a:schemeClr val="tx1"/>
                </a:solidFill>
                <a:effectLst/>
                <a:latin typeface="+mn-lt"/>
                <a:ea typeface="+mn-ea"/>
                <a:cs typeface="+mn-cs"/>
              </a:rPr>
              <a:t>Moses would come between God and the sinful Israelites</a:t>
            </a:r>
            <a:r>
              <a:rPr lang="en-US" sz="1200" kern="1200" dirty="0" smtClean="0">
                <a:solidFill>
                  <a:schemeClr val="tx1"/>
                </a:solidFill>
                <a:effectLst/>
                <a:latin typeface="+mn-lt"/>
                <a:ea typeface="+mn-ea"/>
                <a:cs typeface="+mn-cs"/>
              </a:rPr>
              <a:t>.  He was a “</a:t>
            </a:r>
            <a:r>
              <a:rPr lang="en-US" sz="1200" b="1" kern="1200" dirty="0" smtClean="0">
                <a:solidFill>
                  <a:schemeClr val="tx1"/>
                </a:solidFill>
                <a:effectLst/>
                <a:latin typeface="+mn-lt"/>
                <a:ea typeface="+mn-ea"/>
                <a:cs typeface="+mn-cs"/>
              </a:rPr>
              <a:t>mediator</a:t>
            </a:r>
            <a:r>
              <a:rPr lang="en-US" sz="1200" kern="1200" dirty="0" smtClean="0">
                <a:solidFill>
                  <a:schemeClr val="tx1"/>
                </a:solidFill>
                <a:effectLst/>
                <a:latin typeface="+mn-lt"/>
                <a:ea typeface="+mn-ea"/>
                <a:cs typeface="+mn-cs"/>
              </a:rPr>
              <a:t>”: delaying the judgment of God while delivering messages to the people.  He is </a:t>
            </a:r>
            <a:r>
              <a:rPr lang="en-US" sz="1200" b="1" kern="1200" dirty="0" smtClean="0">
                <a:solidFill>
                  <a:schemeClr val="tx1"/>
                </a:solidFill>
                <a:effectLst/>
                <a:latin typeface="+mn-lt"/>
                <a:ea typeface="+mn-ea"/>
                <a:cs typeface="+mn-cs"/>
              </a:rPr>
              <a:t>a picture of someone much greater to come </a:t>
            </a:r>
            <a:r>
              <a:rPr lang="en-US" sz="1200" kern="1200" dirty="0" smtClean="0">
                <a:solidFill>
                  <a:schemeClr val="tx1"/>
                </a:solidFill>
                <a:effectLst/>
                <a:latin typeface="+mn-lt"/>
                <a:ea typeface="+mn-ea"/>
                <a:cs typeface="+mn-cs"/>
              </a:rPr>
              <a:t>in the future.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Remember, the real cause of their death was not the snakes – the real cause of death was their sin.  So God didn’t take away the snakes – He did something unexpected. God told Moses to make a bronze snake and put it up on a tall pole (</a:t>
            </a:r>
            <a:r>
              <a:rPr lang="en-US" sz="1200" b="1" kern="1200" dirty="0" smtClean="0">
                <a:solidFill>
                  <a:schemeClr val="tx1"/>
                </a:solidFill>
                <a:effectLst/>
                <a:latin typeface="+mn-lt"/>
                <a:ea typeface="+mn-ea"/>
                <a:cs typeface="+mn-cs"/>
              </a:rPr>
              <a:t>v.8,9</a:t>
            </a:r>
            <a:r>
              <a:rPr lang="en-US" sz="1200" kern="1200" dirty="0" smtClean="0">
                <a:solidFill>
                  <a:schemeClr val="tx1"/>
                </a:solidFill>
                <a:effectLst/>
                <a:latin typeface="+mn-lt"/>
                <a:ea typeface="+mn-ea"/>
                <a:cs typeface="+mn-cs"/>
              </a:rPr>
              <a:t>).  And whenever anyone was bitten by a real snake, if he looked up at the bronze snake on the pole and believed God’s promise of healing, he would live.  It seemed strange that God would use the symbol of death, a snake on the pole, to bring about life.  But it worked.  They didn’t need to go to the doctor.  Just look up and trust God.</a:t>
            </a:r>
          </a:p>
          <a:p>
            <a:endParaRPr lang="en-US" dirty="0"/>
          </a:p>
        </p:txBody>
      </p:sp>
      <p:sp>
        <p:nvSpPr>
          <p:cNvPr id="4" name="Slide Number Placeholder 3"/>
          <p:cNvSpPr>
            <a:spLocks noGrp="1"/>
          </p:cNvSpPr>
          <p:nvPr>
            <p:ph type="sldNum" sz="quarter" idx="10"/>
          </p:nvPr>
        </p:nvSpPr>
        <p:spPr/>
        <p:txBody>
          <a:bodyPr/>
          <a:lstStyle/>
          <a:p>
            <a:fld id="{33564C34-6730-45BA-8F85-099E6AD2C086}" type="slidenum">
              <a:rPr lang="en-US" smtClean="0"/>
              <a:t>5</a:t>
            </a:fld>
            <a:endParaRPr lang="en-US"/>
          </a:p>
        </p:txBody>
      </p:sp>
    </p:spTree>
    <p:extLst>
      <p:ext uri="{BB962C8B-B14F-4D97-AF65-F5344CB8AC3E}">
        <p14:creationId xmlns:p14="http://schemas.microsoft.com/office/powerpoint/2010/main" val="2726036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And for centuries, the people of Israel probably had no idea what was so special about this story.  They read about it and talked about it, but didn’t know why God would tell Moses to make a snake, lift if up on a pole, and tell dying people to look up and believe.  But when we read the New Testament in a few weeks, you will discover the true meaning.  By the way, ever since that time, the snake on the pole has been a symbol for medical services around the world (these aren’t just stories of fiction).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7</a:t>
            </a:fld>
            <a:endParaRPr lang="en-US"/>
          </a:p>
        </p:txBody>
      </p:sp>
    </p:spTree>
    <p:extLst>
      <p:ext uri="{BB962C8B-B14F-4D97-AF65-F5344CB8AC3E}">
        <p14:creationId xmlns:p14="http://schemas.microsoft.com/office/powerpoint/2010/main" val="992582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“Clues” of Hope are</a:t>
            </a:r>
            <a:r>
              <a:rPr lang="en-US" baseline="0" dirty="0" smtClean="0"/>
              <a:t> just a few that we would normally study in the longer lesson.  But Jesus came and the New Testament was written, we quickly see that the entire story of history was carefully designed by God to prepare us for His perfect solution to our big problems!</a:t>
            </a:r>
            <a:endParaRPr lang="en-US" dirty="0"/>
          </a:p>
        </p:txBody>
      </p:sp>
      <p:sp>
        <p:nvSpPr>
          <p:cNvPr id="4" name="Slide Number Placeholder 3"/>
          <p:cNvSpPr>
            <a:spLocks noGrp="1"/>
          </p:cNvSpPr>
          <p:nvPr>
            <p:ph type="sldNum" sz="quarter" idx="10"/>
          </p:nvPr>
        </p:nvSpPr>
        <p:spPr/>
        <p:txBody>
          <a:bodyPr/>
          <a:lstStyle/>
          <a:p>
            <a:fld id="{744DE0CE-87F6-4947-92CF-8B152CC79F57}" type="slidenum">
              <a:rPr lang="en-US" smtClean="0"/>
              <a:t>8</a:t>
            </a:fld>
            <a:endParaRPr lang="en-US"/>
          </a:p>
        </p:txBody>
      </p:sp>
    </p:spTree>
    <p:extLst>
      <p:ext uri="{BB962C8B-B14F-4D97-AF65-F5344CB8AC3E}">
        <p14:creationId xmlns:p14="http://schemas.microsoft.com/office/powerpoint/2010/main" val="217140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54610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7790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3088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40251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96B1-1743-4D1F-8A98-C61D19DAA02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83515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B796B1-1743-4D1F-8A98-C61D19DAA02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14570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796B1-1743-4D1F-8A98-C61D19DAA024}"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75087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B796B1-1743-4D1F-8A98-C61D19DAA024}"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35969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796B1-1743-4D1F-8A98-C61D19DAA024}"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85988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72453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1320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796B1-1743-4D1F-8A98-C61D19DAA024}" type="datetimeFigureOut">
              <a:rPr lang="en-US" smtClean="0"/>
              <a:t>10/29/2024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3269D-3AEC-47FF-B826-BA92A776F021}" type="slidenum">
              <a:rPr lang="en-US" smtClean="0"/>
              <a:t>‹#›</a:t>
            </a:fld>
            <a:endParaRPr lang="en-US"/>
          </a:p>
        </p:txBody>
      </p:sp>
    </p:spTree>
    <p:extLst>
      <p:ext uri="{BB962C8B-B14F-4D97-AF65-F5344CB8AC3E}">
        <p14:creationId xmlns:p14="http://schemas.microsoft.com/office/powerpoint/2010/main" val="110048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90600"/>
            <a:ext cx="7772400" cy="2590800"/>
          </a:xfrm>
        </p:spPr>
        <p:txBody>
          <a:bodyPr>
            <a:normAutofit/>
          </a:bodyPr>
          <a:lstStyle/>
          <a:p>
            <a:r>
              <a:rPr lang="en-US" sz="5400" b="1" u="sng" dirty="0" smtClean="0"/>
              <a:t>Creation To Christ</a:t>
            </a:r>
            <a:r>
              <a:rPr lang="en-US" b="1" u="sng" dirty="0" smtClean="0"/>
              <a:t/>
            </a:r>
            <a:br>
              <a:rPr lang="en-US" b="1" u="sng" dirty="0" smtClean="0"/>
            </a:br>
            <a:r>
              <a:rPr lang="en-US" b="1" u="sng" dirty="0"/>
              <a:t/>
            </a:r>
            <a:br>
              <a:rPr lang="en-US" b="1" u="sng" dirty="0"/>
            </a:br>
            <a:r>
              <a:rPr lang="en-US" b="1" u="sng" dirty="0" smtClean="0"/>
              <a:t>Summary Thoughts</a:t>
            </a:r>
            <a:endParaRPr lang="en-US" dirty="0"/>
          </a:p>
        </p:txBody>
      </p:sp>
      <p:sp>
        <p:nvSpPr>
          <p:cNvPr id="5" name="Subtitle 4"/>
          <p:cNvSpPr>
            <a:spLocks noGrp="1"/>
          </p:cNvSpPr>
          <p:nvPr>
            <p:ph type="subTitle" idx="1"/>
          </p:nvPr>
        </p:nvSpPr>
        <p:spPr>
          <a:xfrm>
            <a:off x="1371600" y="4343400"/>
            <a:ext cx="6400800" cy="1295400"/>
          </a:xfrm>
        </p:spPr>
        <p:txBody>
          <a:bodyPr>
            <a:normAutofit/>
          </a:bodyPr>
          <a:lstStyle/>
          <a:p>
            <a:r>
              <a:rPr lang="en-US" sz="4000" u="sng" dirty="0" smtClean="0"/>
              <a:t>History</a:t>
            </a:r>
            <a:r>
              <a:rPr lang="en-US" sz="4000" dirty="0" smtClean="0"/>
              <a:t>  is  “</a:t>
            </a:r>
            <a:r>
              <a:rPr lang="en-US" sz="4000" u="sng" dirty="0" smtClean="0"/>
              <a:t>His Story</a:t>
            </a:r>
            <a:r>
              <a:rPr lang="en-US" sz="4000" dirty="0" smtClean="0"/>
              <a:t>”</a:t>
            </a:r>
            <a:endParaRPr lang="en-US" sz="4000" dirty="0"/>
          </a:p>
        </p:txBody>
      </p:sp>
    </p:spTree>
    <p:extLst>
      <p:ext uri="{BB962C8B-B14F-4D97-AF65-F5344CB8AC3E}">
        <p14:creationId xmlns:p14="http://schemas.microsoft.com/office/powerpoint/2010/main" val="2101121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a:bodyPr>
          <a:lstStyle/>
          <a:p>
            <a:r>
              <a:rPr lang="en-US" sz="5400" b="1" dirty="0" smtClean="0"/>
              <a:t>Becoming a Child of God</a:t>
            </a:r>
            <a:endParaRPr lang="en-US" sz="5400" b="1" dirty="0"/>
          </a:p>
        </p:txBody>
      </p:sp>
      <p:sp>
        <p:nvSpPr>
          <p:cNvPr id="3" name="Subtitle 2"/>
          <p:cNvSpPr>
            <a:spLocks noGrp="1"/>
          </p:cNvSpPr>
          <p:nvPr>
            <p:ph type="subTitle" idx="1"/>
          </p:nvPr>
        </p:nvSpPr>
        <p:spPr/>
        <p:txBody>
          <a:bodyPr/>
          <a:lstStyle/>
          <a:p>
            <a:r>
              <a:rPr lang="en-US" dirty="0" smtClean="0"/>
              <a:t>“…what </a:t>
            </a:r>
            <a:r>
              <a:rPr lang="en-US" dirty="0"/>
              <a:t>must I do to be saved</a:t>
            </a:r>
            <a:r>
              <a:rPr lang="en-US" dirty="0" smtClean="0"/>
              <a:t>?”</a:t>
            </a:r>
          </a:p>
          <a:p>
            <a:r>
              <a:rPr lang="en-US" dirty="0" smtClean="0"/>
              <a:t>Acts 16:30</a:t>
            </a:r>
            <a:endParaRPr lang="en-US" dirty="0"/>
          </a:p>
        </p:txBody>
      </p:sp>
    </p:spTree>
    <p:extLst>
      <p:ext uri="{BB962C8B-B14F-4D97-AF65-F5344CB8AC3E}">
        <p14:creationId xmlns:p14="http://schemas.microsoft.com/office/powerpoint/2010/main" val="3240947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63" y="0"/>
            <a:ext cx="8915400" cy="1600200"/>
          </a:xfrm>
        </p:spPr>
        <p:txBody>
          <a:bodyPr>
            <a:normAutofit/>
          </a:bodyPr>
          <a:lstStyle/>
          <a:p>
            <a:r>
              <a:rPr lang="en-US" u="sng" dirty="0" smtClean="0"/>
              <a:t>Before the Universe existed, </a:t>
            </a:r>
            <a:br>
              <a:rPr lang="en-US" u="sng" dirty="0" smtClean="0"/>
            </a:br>
            <a:r>
              <a:rPr lang="en-US" u="sng" dirty="0" smtClean="0"/>
              <a:t>God was.</a:t>
            </a:r>
            <a:endParaRPr lang="en-US" u="sng" dirty="0"/>
          </a:p>
        </p:txBody>
      </p:sp>
      <p:sp>
        <p:nvSpPr>
          <p:cNvPr id="3" name="Content Placeholder 2"/>
          <p:cNvSpPr>
            <a:spLocks noGrp="1"/>
          </p:cNvSpPr>
          <p:nvPr>
            <p:ph sz="half" idx="1"/>
          </p:nvPr>
        </p:nvSpPr>
        <p:spPr>
          <a:xfrm>
            <a:off x="228600" y="1752600"/>
            <a:ext cx="3962400" cy="5410200"/>
          </a:xfrm>
        </p:spPr>
        <p:txBody>
          <a:bodyPr>
            <a:normAutofit/>
          </a:bodyPr>
          <a:lstStyle/>
          <a:p>
            <a:pPr marL="0" indent="0">
              <a:spcBef>
                <a:spcPts val="0"/>
              </a:spcBef>
              <a:buNone/>
            </a:pPr>
            <a:r>
              <a:rPr lang="en-US" sz="3600" b="1" dirty="0"/>
              <a:t>In the beginning God </a:t>
            </a:r>
            <a:r>
              <a:rPr lang="en-US" sz="3600" dirty="0"/>
              <a:t>created the heavens and the earth</a:t>
            </a:r>
            <a:r>
              <a:rPr lang="en-US" sz="3600" dirty="0" smtClean="0"/>
              <a:t>.  </a:t>
            </a:r>
          </a:p>
          <a:p>
            <a:pPr marL="0" indent="0">
              <a:spcBef>
                <a:spcPts val="0"/>
              </a:spcBef>
              <a:buNone/>
            </a:pPr>
            <a:endParaRPr lang="en-US" sz="3600" dirty="0"/>
          </a:p>
          <a:p>
            <a:pPr marL="0" indent="0">
              <a:spcBef>
                <a:spcPts val="0"/>
              </a:spcBef>
              <a:buNone/>
            </a:pPr>
            <a:r>
              <a:rPr lang="en-US" sz="3600" dirty="0" smtClean="0"/>
              <a:t>God </a:t>
            </a:r>
            <a:r>
              <a:rPr lang="en-US" sz="3600" dirty="0"/>
              <a:t>said to Moses, “</a:t>
            </a:r>
            <a:r>
              <a:rPr lang="en-US" sz="3600" b="1" dirty="0"/>
              <a:t>I AM </a:t>
            </a:r>
            <a:r>
              <a:rPr lang="en-US" sz="3600" dirty="0"/>
              <a:t>WHO I AM</a:t>
            </a:r>
            <a:r>
              <a:rPr lang="en-US" sz="3600" dirty="0" smtClean="0"/>
              <a:t>.”</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486400"/>
          </a:xfrm>
        </p:spPr>
        <p:txBody>
          <a:bodyPr>
            <a:normAutofit/>
          </a:bodyPr>
          <a:lstStyle/>
          <a:p>
            <a:pPr marL="0" indent="0">
              <a:buNone/>
            </a:pPr>
            <a:r>
              <a:rPr lang="zh-CN" altLang="en-US" sz="3600" dirty="0"/>
              <a:t>起初</a:t>
            </a:r>
            <a:r>
              <a:rPr lang="zh-CN" altLang="en-US" sz="3600" dirty="0" smtClean="0"/>
              <a:t>，神</a:t>
            </a:r>
            <a:r>
              <a:rPr lang="zh-CN" altLang="en-US" sz="3600" dirty="0"/>
              <a:t>创造天地</a:t>
            </a:r>
            <a:r>
              <a:rPr lang="zh-CN" altLang="en-US" sz="3600" dirty="0" smtClean="0"/>
              <a:t>。</a:t>
            </a:r>
            <a:r>
              <a:rPr lang="en-US" altLang="zh-CN" sz="3600" dirty="0"/>
              <a:t>Genesis 1:1</a:t>
            </a:r>
          </a:p>
          <a:p>
            <a:pPr marL="0" indent="0">
              <a:buNone/>
            </a:pPr>
            <a:endParaRPr lang="en-US" altLang="zh-CN" sz="3600" dirty="0" smtClean="0"/>
          </a:p>
          <a:p>
            <a:pPr marL="0" indent="0">
              <a:buNone/>
            </a:pPr>
            <a:endParaRPr lang="en-US" altLang="zh-CN" sz="3600" dirty="0"/>
          </a:p>
          <a:p>
            <a:pPr marL="0" indent="0">
              <a:buNone/>
            </a:pPr>
            <a:r>
              <a:rPr lang="zh-CN" altLang="en-US" sz="3600" dirty="0" smtClean="0"/>
              <a:t>神</a:t>
            </a:r>
            <a:r>
              <a:rPr lang="zh-CN" altLang="en-US" sz="3600" dirty="0"/>
              <a:t>回答摩西：</a:t>
            </a:r>
            <a:r>
              <a:rPr lang="en-US" altLang="zh-CN" sz="3600" dirty="0"/>
              <a:t>"</a:t>
            </a:r>
            <a:r>
              <a:rPr lang="zh-CN" altLang="en-US" sz="3600" dirty="0"/>
              <a:t>我是</a:t>
            </a:r>
            <a:r>
              <a:rPr lang="en-US" altLang="zh-CN" sz="3600" dirty="0"/>
              <a:t>'</a:t>
            </a:r>
            <a:r>
              <a:rPr lang="zh-CN" altLang="en-US" sz="3600" dirty="0"/>
              <a:t>自有永有</a:t>
            </a:r>
            <a:r>
              <a:rPr lang="zh-CN" altLang="en-US" sz="3600" dirty="0" smtClean="0"/>
              <a:t>者</a:t>
            </a:r>
            <a:r>
              <a:rPr lang="en-US" altLang="zh-CN" sz="3600" dirty="0" smtClean="0"/>
              <a:t>‘.”  Exodus 3:14</a:t>
            </a:r>
          </a:p>
        </p:txBody>
      </p:sp>
    </p:spTree>
    <p:extLst>
      <p:ext uri="{BB962C8B-B14F-4D97-AF65-F5344CB8AC3E}">
        <p14:creationId xmlns:p14="http://schemas.microsoft.com/office/powerpoint/2010/main" val="2728603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5" y="0"/>
            <a:ext cx="7734837" cy="1600200"/>
          </a:xfrm>
        </p:spPr>
        <p:txBody>
          <a:bodyPr>
            <a:normAutofit/>
          </a:bodyPr>
          <a:lstStyle/>
          <a:p>
            <a:r>
              <a:rPr lang="en-US" u="sng" dirty="0" smtClean="0"/>
              <a:t>God is </a:t>
            </a:r>
            <a:r>
              <a:rPr lang="en-US" u="sng" dirty="0" smtClean="0"/>
              <a:t>Holy </a:t>
            </a:r>
            <a:r>
              <a:rPr lang="en-US" u="sng" dirty="0" smtClean="0"/>
              <a:t>and </a:t>
            </a:r>
            <a:r>
              <a:rPr lang="en-US" u="sng" dirty="0" smtClean="0"/>
              <a:t/>
            </a:r>
            <a:br>
              <a:rPr lang="en-US" u="sng" dirty="0" smtClean="0"/>
            </a:br>
            <a:r>
              <a:rPr lang="en-US" u="sng" dirty="0" smtClean="0"/>
              <a:t>created </a:t>
            </a:r>
            <a:r>
              <a:rPr lang="en-US" u="sng" dirty="0" smtClean="0"/>
              <a:t>people for His Glory.</a:t>
            </a:r>
            <a:endParaRPr lang="en-US" u="sng" dirty="0"/>
          </a:p>
        </p:txBody>
      </p:sp>
      <p:sp>
        <p:nvSpPr>
          <p:cNvPr id="3" name="Content Placeholder 2"/>
          <p:cNvSpPr>
            <a:spLocks noGrp="1"/>
          </p:cNvSpPr>
          <p:nvPr>
            <p:ph sz="half" idx="1"/>
          </p:nvPr>
        </p:nvSpPr>
        <p:spPr>
          <a:xfrm>
            <a:off x="228600" y="1752600"/>
            <a:ext cx="4038600" cy="5029200"/>
          </a:xfrm>
        </p:spPr>
        <p:txBody>
          <a:bodyPr>
            <a:normAutofit fontScale="77500" lnSpcReduction="20000"/>
          </a:bodyPr>
          <a:lstStyle/>
          <a:p>
            <a:pPr marL="0" indent="0">
              <a:spcBef>
                <a:spcPts val="0"/>
              </a:spcBef>
              <a:buNone/>
            </a:pPr>
            <a:r>
              <a:rPr lang="en-US" sz="3600" dirty="0"/>
              <a:t>“</a:t>
            </a:r>
            <a:r>
              <a:rPr lang="en-US" sz="3600" b="1" dirty="0"/>
              <a:t>Holy, holy, holy </a:t>
            </a:r>
            <a:r>
              <a:rPr lang="en-US" sz="3600" dirty="0"/>
              <a:t>is the LORD </a:t>
            </a:r>
            <a:r>
              <a:rPr lang="en-US" sz="3600" dirty="0" smtClean="0"/>
              <a:t>Almighty; the </a:t>
            </a:r>
            <a:r>
              <a:rPr lang="en-US" sz="3600" dirty="0"/>
              <a:t>whole earth is full of </a:t>
            </a:r>
            <a:r>
              <a:rPr lang="en-US" sz="3600" dirty="0" smtClean="0"/>
              <a:t>His </a:t>
            </a:r>
            <a:r>
              <a:rPr lang="en-US" sz="3600" b="1" dirty="0"/>
              <a:t>glory</a:t>
            </a:r>
            <a:r>
              <a:rPr lang="en-US" sz="3600" dirty="0"/>
              <a:t>.” </a:t>
            </a:r>
            <a:endParaRPr lang="en-US" sz="3600" dirty="0" smtClean="0"/>
          </a:p>
          <a:p>
            <a:pPr marL="0" indent="0">
              <a:spcBef>
                <a:spcPts val="0"/>
              </a:spcBef>
              <a:buNone/>
            </a:pPr>
            <a:endParaRPr lang="en-US" sz="3600" dirty="0" smtClean="0"/>
          </a:p>
          <a:p>
            <a:pPr marL="0" indent="0">
              <a:spcBef>
                <a:spcPts val="0"/>
              </a:spcBef>
              <a:buNone/>
            </a:pPr>
            <a:endParaRPr lang="en-US" sz="3600" dirty="0"/>
          </a:p>
          <a:p>
            <a:pPr marL="0" indent="0">
              <a:spcBef>
                <a:spcPts val="0"/>
              </a:spcBef>
              <a:buNone/>
            </a:pPr>
            <a:r>
              <a:rPr lang="en-US" sz="3600" dirty="0"/>
              <a:t>Bring my sons from </a:t>
            </a:r>
            <a:r>
              <a:rPr lang="en-US" sz="3600" dirty="0" smtClean="0"/>
              <a:t>afar and </a:t>
            </a:r>
            <a:r>
              <a:rPr lang="en-US" sz="3600" dirty="0"/>
              <a:t>my daughters from the ends of the </a:t>
            </a:r>
            <a:r>
              <a:rPr lang="en-US" sz="3600" dirty="0" smtClean="0"/>
              <a:t>earth – everyone </a:t>
            </a:r>
            <a:r>
              <a:rPr lang="en-US" sz="3600" dirty="0"/>
              <a:t>who is called by my name</a:t>
            </a:r>
            <a:r>
              <a:rPr lang="en-US" sz="3600" dirty="0" smtClean="0"/>
              <a:t>, whom </a:t>
            </a:r>
            <a:r>
              <a:rPr lang="en-US" sz="3600" b="1" dirty="0"/>
              <a:t>I created for </a:t>
            </a:r>
            <a:r>
              <a:rPr lang="en-US" sz="3600" b="1" dirty="0" smtClean="0"/>
              <a:t>My glory</a:t>
            </a:r>
            <a:r>
              <a:rPr lang="en-US" sz="3600" dirty="0" smtClean="0"/>
              <a:t>, whom </a:t>
            </a:r>
            <a:r>
              <a:rPr lang="en-US" sz="3600" dirty="0"/>
              <a:t>I formed and made.” </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572000" y="1752600"/>
            <a:ext cx="4114800" cy="5257800"/>
          </a:xfrm>
        </p:spPr>
        <p:txBody>
          <a:bodyPr>
            <a:normAutofit fontScale="77500" lnSpcReduction="20000"/>
          </a:bodyPr>
          <a:lstStyle/>
          <a:p>
            <a:pPr marL="0" indent="0">
              <a:buNone/>
            </a:pPr>
            <a:r>
              <a:rPr lang="en-US" altLang="zh-CN" sz="3600" dirty="0"/>
              <a:t>"</a:t>
            </a:r>
            <a:r>
              <a:rPr lang="zh-CN" altLang="en-US" sz="3600" dirty="0"/>
              <a:t>圣哉！圣哉！圣哉！万军之耶和华！他的荣光充满全</a:t>
            </a:r>
            <a:r>
              <a:rPr lang="zh-CN" altLang="en-US" sz="3600" dirty="0" smtClean="0"/>
              <a:t>地</a:t>
            </a:r>
            <a:r>
              <a:rPr lang="en-US" altLang="zh-CN" sz="3600" dirty="0" smtClean="0"/>
              <a:t>.” </a:t>
            </a:r>
          </a:p>
          <a:p>
            <a:pPr marL="0" indent="0">
              <a:buNone/>
            </a:pPr>
            <a:r>
              <a:rPr lang="en-US" altLang="zh-CN" sz="3600" dirty="0" smtClean="0"/>
              <a:t>Isaiah 6:3</a:t>
            </a:r>
            <a:endParaRPr lang="en-US" altLang="zh-CN" sz="3600" dirty="0"/>
          </a:p>
          <a:p>
            <a:pPr marL="0" indent="0">
              <a:buNone/>
            </a:pPr>
            <a:endParaRPr lang="en-US" altLang="zh-CN" sz="3600" dirty="0"/>
          </a:p>
          <a:p>
            <a:pPr marL="0" indent="0">
              <a:buNone/>
            </a:pPr>
            <a:r>
              <a:rPr lang="en-US" altLang="zh-CN" sz="3600" dirty="0"/>
              <a:t>'</a:t>
            </a:r>
            <a:r>
              <a:rPr lang="zh-CN" altLang="en-US" sz="3600" dirty="0"/>
              <a:t>要把我的众子从远方带回来，把我的女儿从地极领回</a:t>
            </a:r>
            <a:r>
              <a:rPr lang="zh-CN" altLang="en-US" sz="3600" dirty="0" smtClean="0"/>
              <a:t>来，</a:t>
            </a:r>
            <a:r>
              <a:rPr lang="en-US" altLang="zh-CN" sz="3600" dirty="0" smtClean="0"/>
              <a:t> </a:t>
            </a:r>
            <a:r>
              <a:rPr lang="zh-CN" altLang="en-US" sz="3600" dirty="0"/>
              <a:t>就是所有按着我的名被召的人，是我为自己的荣耀创造的，是我所塑造，所作成</a:t>
            </a:r>
            <a:r>
              <a:rPr lang="zh-CN" altLang="en-US" sz="3600" dirty="0" smtClean="0"/>
              <a:t>的</a:t>
            </a:r>
            <a:r>
              <a:rPr lang="en-US" altLang="zh-CN" sz="3600" dirty="0" smtClean="0"/>
              <a:t>.” Isaiah 43:6,7</a:t>
            </a:r>
          </a:p>
        </p:txBody>
      </p:sp>
    </p:spTree>
    <p:extLst>
      <p:ext uri="{BB962C8B-B14F-4D97-AF65-F5344CB8AC3E}">
        <p14:creationId xmlns:p14="http://schemas.microsoft.com/office/powerpoint/2010/main" val="104281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5791200" cy="1752600"/>
          </a:xfrm>
        </p:spPr>
        <p:txBody>
          <a:bodyPr>
            <a:normAutofit fontScale="90000"/>
          </a:bodyPr>
          <a:lstStyle/>
          <a:p>
            <a:r>
              <a:rPr lang="en-US" u="sng" dirty="0" smtClean="0"/>
              <a:t>Because of sin, we cannot bring glory to God</a:t>
            </a:r>
            <a:endParaRPr lang="en-US" u="sng" dirty="0"/>
          </a:p>
        </p:txBody>
      </p:sp>
      <p:sp>
        <p:nvSpPr>
          <p:cNvPr id="3" name="Content Placeholder 2"/>
          <p:cNvSpPr>
            <a:spLocks noGrp="1"/>
          </p:cNvSpPr>
          <p:nvPr>
            <p:ph sz="half" idx="1"/>
          </p:nvPr>
        </p:nvSpPr>
        <p:spPr>
          <a:xfrm>
            <a:off x="457200" y="2027237"/>
            <a:ext cx="40386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There is no difference,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for </a:t>
            </a:r>
            <a:r>
              <a:rPr lang="en-US" sz="3600" b="1" dirty="0" smtClean="0">
                <a:latin typeface="Times New Roman" panose="02020603050405020304" pitchFamily="18" charset="0"/>
                <a:cs typeface="Times New Roman" panose="02020603050405020304" pitchFamily="18" charset="0"/>
              </a:rPr>
              <a:t>all have sinned </a:t>
            </a:r>
            <a:r>
              <a:rPr lang="en-US" sz="3600" dirty="0" smtClean="0">
                <a:latin typeface="Times New Roman" panose="02020603050405020304" pitchFamily="18" charset="0"/>
                <a:cs typeface="Times New Roman" panose="02020603050405020304" pitchFamily="18" charset="0"/>
              </a:rPr>
              <a:t>and </a:t>
            </a:r>
            <a:r>
              <a:rPr lang="en-US" sz="3600" b="1" dirty="0" smtClean="0">
                <a:latin typeface="Times New Roman" panose="02020603050405020304" pitchFamily="18" charset="0"/>
                <a:cs typeface="Times New Roman" panose="02020603050405020304" pitchFamily="18" charset="0"/>
              </a:rPr>
              <a:t>fall short of </a:t>
            </a:r>
          </a:p>
          <a:p>
            <a:pPr marL="0" indent="0">
              <a:spcBef>
                <a:spcPts val="0"/>
              </a:spcBef>
              <a:buNone/>
            </a:pPr>
            <a:r>
              <a:rPr lang="en-US" sz="3600" b="1" dirty="0" smtClean="0">
                <a:latin typeface="Times New Roman" panose="02020603050405020304" pitchFamily="18" charset="0"/>
                <a:cs typeface="Times New Roman" panose="02020603050405020304" pitchFamily="18" charset="0"/>
              </a:rPr>
              <a:t>the glory of God</a:t>
            </a:r>
            <a:r>
              <a:rPr lang="en-US" sz="3600" dirty="0" smtClean="0">
                <a:latin typeface="Times New Roman" panose="02020603050405020304" pitchFamily="18" charset="0"/>
                <a:cs typeface="Times New Roman" panose="02020603050405020304" pitchFamily="18" charset="0"/>
              </a:rPr>
              <a:t>,</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2027237"/>
            <a:ext cx="3657600" cy="4525963"/>
          </a:xfrm>
        </p:spPr>
        <p:txBody>
          <a:bodyPr>
            <a:normAutofit/>
          </a:bodyPr>
          <a:lstStyle/>
          <a:p>
            <a:pPr marL="0" indent="0">
              <a:buNone/>
            </a:pPr>
            <a:r>
              <a:rPr lang="zh-CN" altLang="en-US" sz="4000" dirty="0"/>
              <a:t>  因为人人都犯了罪，够不上　神的荣</a:t>
            </a:r>
            <a:r>
              <a:rPr lang="zh-CN" altLang="en-US" sz="4000" dirty="0" smtClean="0"/>
              <a:t>耀</a:t>
            </a:r>
            <a:endParaRPr lang="en-US" altLang="zh-CN" sz="4000" dirty="0" smtClean="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Romans </a:t>
            </a:r>
            <a:r>
              <a:rPr lang="en-US" sz="2400" dirty="0" smtClean="0">
                <a:latin typeface="Times New Roman" panose="02020603050405020304" pitchFamily="18" charset="0"/>
                <a:cs typeface="Times New Roman" panose="02020603050405020304" pitchFamily="18" charset="0"/>
              </a:rPr>
              <a:t>3:23</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155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218" y="0"/>
            <a:ext cx="6439437" cy="1524000"/>
          </a:xfrm>
        </p:spPr>
        <p:txBody>
          <a:bodyPr>
            <a:normAutofit/>
          </a:bodyPr>
          <a:lstStyle/>
          <a:p>
            <a:r>
              <a:rPr lang="en-US" u="sng" dirty="0" smtClean="0"/>
              <a:t>Because of sin, we are all separated from God</a:t>
            </a:r>
            <a:endParaRPr lang="en-US" u="sng" dirty="0"/>
          </a:p>
        </p:txBody>
      </p:sp>
      <p:sp>
        <p:nvSpPr>
          <p:cNvPr id="3" name="Content Placeholder 2"/>
          <p:cNvSpPr>
            <a:spLocks noGrp="1"/>
          </p:cNvSpPr>
          <p:nvPr>
            <p:ph sz="half" idx="1"/>
          </p:nvPr>
        </p:nvSpPr>
        <p:spPr>
          <a:xfrm>
            <a:off x="228600" y="1600200"/>
            <a:ext cx="4267200" cy="5410200"/>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Just </a:t>
            </a:r>
            <a:r>
              <a:rPr lang="en-US" sz="3600" dirty="0">
                <a:latin typeface="Times New Roman" panose="02020603050405020304" pitchFamily="18" charset="0"/>
                <a:cs typeface="Times New Roman" panose="02020603050405020304" pitchFamily="18" charset="0"/>
              </a:rPr>
              <a:t>as </a:t>
            </a:r>
            <a:r>
              <a:rPr lang="en-US" sz="3600" dirty="0" smtClean="0">
                <a:latin typeface="Times New Roman" panose="02020603050405020304" pitchFamily="18" charset="0"/>
                <a:cs typeface="Times New Roman" panose="02020603050405020304" pitchFamily="18" charset="0"/>
              </a:rPr>
              <a:t>sin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came </a:t>
            </a:r>
            <a:r>
              <a:rPr lang="en-US" sz="3600" dirty="0">
                <a:latin typeface="Times New Roman" panose="02020603050405020304" pitchFamily="18" charset="0"/>
                <a:cs typeface="Times New Roman" panose="02020603050405020304" pitchFamily="18" charset="0"/>
              </a:rPr>
              <a:t>into the world through one man, and death through sin, </a:t>
            </a:r>
            <a:endParaRPr lang="en-US" sz="3600"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and </a:t>
            </a:r>
            <a:r>
              <a:rPr lang="en-US" sz="3600" dirty="0">
                <a:latin typeface="Times New Roman" panose="02020603050405020304" pitchFamily="18" charset="0"/>
                <a:cs typeface="Times New Roman" panose="02020603050405020304" pitchFamily="18" charset="0"/>
              </a:rPr>
              <a:t>so </a:t>
            </a:r>
            <a:r>
              <a:rPr lang="en-US" sz="3600" b="1" dirty="0">
                <a:latin typeface="Times New Roman" panose="02020603050405020304" pitchFamily="18" charset="0"/>
                <a:cs typeface="Times New Roman" panose="02020603050405020304" pitchFamily="18" charset="0"/>
              </a:rPr>
              <a:t>death spread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to </a:t>
            </a:r>
            <a:r>
              <a:rPr lang="en-US" sz="3600" b="1" dirty="0">
                <a:latin typeface="Times New Roman" panose="02020603050405020304" pitchFamily="18" charset="0"/>
                <a:cs typeface="Times New Roman" panose="02020603050405020304" pitchFamily="18" charset="0"/>
              </a:rPr>
              <a:t>all </a:t>
            </a:r>
            <a:r>
              <a:rPr lang="en-US" sz="3600" b="1" dirty="0" smtClean="0">
                <a:latin typeface="Times New Roman" panose="02020603050405020304" pitchFamily="18" charset="0"/>
                <a:cs typeface="Times New Roman" panose="02020603050405020304" pitchFamily="18" charset="0"/>
              </a:rPr>
              <a:t>men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because </a:t>
            </a:r>
            <a:r>
              <a:rPr lang="en-US" sz="3600" b="1" dirty="0">
                <a:latin typeface="Times New Roman" panose="02020603050405020304" pitchFamily="18" charset="0"/>
                <a:cs typeface="Times New Roman" panose="02020603050405020304" pitchFamily="18" charset="0"/>
              </a:rPr>
              <a:t>all </a:t>
            </a:r>
            <a:r>
              <a:rPr lang="en-US" sz="3600" b="1" dirty="0" smtClean="0">
                <a:latin typeface="Times New Roman" panose="02020603050405020304" pitchFamily="18" charset="0"/>
                <a:cs typeface="Times New Roman" panose="02020603050405020304" pitchFamily="18" charset="0"/>
              </a:rPr>
              <a:t>sinned</a:t>
            </a:r>
            <a:r>
              <a:rPr lang="en-US" sz="3600" dirty="0" smtClean="0">
                <a:latin typeface="Times New Roman" panose="02020603050405020304" pitchFamily="18" charset="0"/>
                <a:cs typeface="Times New Roman" panose="02020603050405020304" pitchFamily="18" charset="0"/>
              </a:rPr>
              <a:t>.</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953000" y="1600200"/>
            <a:ext cx="3733800" cy="5486400"/>
          </a:xfrm>
        </p:spPr>
        <p:txBody>
          <a:bodyPr>
            <a:normAutofit/>
          </a:bodyPr>
          <a:lstStyle/>
          <a:p>
            <a:pPr marL="0" indent="0">
              <a:buNone/>
            </a:pPr>
            <a:r>
              <a:rPr lang="zh-CN" altLang="en-US" sz="4000" dirty="0"/>
              <a:t>正好像罪藉着一个人入了世界，死又是从罪来的，所以死就临到所有人，因为所有人都犯了</a:t>
            </a:r>
            <a:r>
              <a:rPr lang="zh-CN" altLang="en-US" sz="4000" dirty="0" smtClean="0"/>
              <a:t>罪。</a:t>
            </a:r>
            <a:endParaRPr lang="en-US" altLang="zh-CN" sz="4000" dirty="0" smtClean="0"/>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Romans 5:12</a:t>
            </a:r>
            <a:endParaRPr lang="en-US" sz="2400" dirty="0">
              <a:latin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58400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u="sng" dirty="0" smtClean="0"/>
              <a:t>We are all lost in sin</a:t>
            </a:r>
            <a:endParaRPr lang="en-US" u="sng" dirty="0"/>
          </a:p>
        </p:txBody>
      </p:sp>
      <p:sp>
        <p:nvSpPr>
          <p:cNvPr id="3" name="Content Placeholder 2"/>
          <p:cNvSpPr>
            <a:spLocks noGrp="1"/>
          </p:cNvSpPr>
          <p:nvPr>
            <p:ph sz="half" idx="1"/>
          </p:nvPr>
        </p:nvSpPr>
        <p:spPr>
          <a:xfrm>
            <a:off x="457200" y="1143001"/>
            <a:ext cx="4038600" cy="3962400"/>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We </a:t>
            </a:r>
            <a:r>
              <a:rPr lang="en-US" sz="3600" b="1" dirty="0" smtClean="0">
                <a:latin typeface="Times New Roman" panose="02020603050405020304" pitchFamily="18" charset="0"/>
                <a:cs typeface="Times New Roman" panose="02020603050405020304" pitchFamily="18" charset="0"/>
              </a:rPr>
              <a:t>all</a:t>
            </a:r>
            <a:r>
              <a:rPr lang="en-US" sz="3600" dirty="0" smtClean="0">
                <a:latin typeface="Times New Roman" panose="02020603050405020304" pitchFamily="18" charset="0"/>
                <a:cs typeface="Times New Roman" panose="02020603050405020304" pitchFamily="18" charset="0"/>
              </a:rPr>
              <a:t> like </a:t>
            </a:r>
            <a:r>
              <a:rPr lang="en-US" sz="3600" dirty="0">
                <a:latin typeface="Times New Roman" panose="02020603050405020304" pitchFamily="18" charset="0"/>
                <a:cs typeface="Times New Roman" panose="02020603050405020304" pitchFamily="18" charset="0"/>
              </a:rPr>
              <a:t>sheep have gone </a:t>
            </a:r>
            <a:r>
              <a:rPr lang="en-US" sz="3600" b="1" dirty="0" smtClean="0">
                <a:latin typeface="Times New Roman" panose="02020603050405020304" pitchFamily="18" charset="0"/>
                <a:cs typeface="Times New Roman" panose="02020603050405020304" pitchFamily="18" charset="0"/>
              </a:rPr>
              <a:t>astray</a:t>
            </a:r>
            <a:r>
              <a:rPr lang="en-US" sz="3600" dirty="0" smtClean="0">
                <a:latin typeface="Times New Roman" panose="02020603050405020304" pitchFamily="18" charset="0"/>
                <a:cs typeface="Times New Roman" panose="02020603050405020304" pitchFamily="18" charset="0"/>
              </a:rPr>
              <a:t>, each of us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has turned </a:t>
            </a:r>
          </a:p>
          <a:p>
            <a:pPr marL="0" indent="0">
              <a:spcBef>
                <a:spcPts val="0"/>
              </a:spcBef>
              <a:buNone/>
            </a:pPr>
            <a:r>
              <a:rPr lang="en-US" sz="3600" dirty="0" smtClean="0">
                <a:latin typeface="Times New Roman" panose="02020603050405020304" pitchFamily="18" charset="0"/>
                <a:cs typeface="Times New Roman" panose="02020603050405020304" pitchFamily="18" charset="0"/>
              </a:rPr>
              <a:t>to his own way;</a:t>
            </a:r>
          </a:p>
        </p:txBody>
      </p:sp>
      <p:sp>
        <p:nvSpPr>
          <p:cNvPr id="4" name="Content Placeholder 3"/>
          <p:cNvSpPr>
            <a:spLocks noGrp="1"/>
          </p:cNvSpPr>
          <p:nvPr>
            <p:ph sz="half" idx="2"/>
          </p:nvPr>
        </p:nvSpPr>
        <p:spPr>
          <a:xfrm>
            <a:off x="4953000" y="1143001"/>
            <a:ext cx="3733800" cy="3810000"/>
          </a:xfrm>
        </p:spPr>
        <p:txBody>
          <a:bodyPr>
            <a:normAutofit/>
          </a:bodyPr>
          <a:lstStyle/>
          <a:p>
            <a:pPr marL="0" indent="0">
              <a:buNone/>
            </a:pPr>
            <a:r>
              <a:rPr lang="zh-CN" altLang="en-US" sz="4000" dirty="0"/>
              <a:t>我们众人都如羊走迷了路，各人偏行己</a:t>
            </a:r>
            <a:r>
              <a:rPr lang="zh-CN" altLang="en-US" sz="4000" dirty="0" smtClean="0"/>
              <a:t>路</a:t>
            </a:r>
            <a:endParaRPr lang="en-US" altLang="zh-CN" sz="4000" dirty="0" smtClean="0"/>
          </a:p>
          <a:p>
            <a:pPr marL="0" indent="0">
              <a:buNone/>
            </a:pPr>
            <a:endParaRPr lang="en-US" sz="4000" dirty="0" smtClean="0"/>
          </a:p>
          <a:p>
            <a:pPr marL="0" indent="0" algn="r">
              <a:buNone/>
            </a:pPr>
            <a:r>
              <a:rPr lang="en-US" sz="2400" dirty="0">
                <a:latin typeface="Times New Roman" panose="02020603050405020304" pitchFamily="18" charset="0"/>
                <a:cs typeface="Times New Roman" panose="02020603050405020304" pitchFamily="18" charset="0"/>
              </a:rPr>
              <a:t>Isaiah </a:t>
            </a:r>
            <a:r>
              <a:rPr lang="en-US" sz="2400" dirty="0" smtClean="0">
                <a:latin typeface="Times New Roman" panose="02020603050405020304" pitchFamily="18" charset="0"/>
                <a:cs typeface="Times New Roman" panose="02020603050405020304" pitchFamily="18" charset="0"/>
              </a:rPr>
              <a:t>53:6</a:t>
            </a:r>
            <a:endParaRPr lang="en-US" sz="24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2057400" y="4763037"/>
            <a:ext cx="5029200" cy="1077218"/>
          </a:xfrm>
          <a:prstGeom prst="rect">
            <a:avLst/>
          </a:prstGeom>
          <a:noFill/>
        </p:spPr>
        <p:txBody>
          <a:bodyPr wrap="square" rtlCol="0">
            <a:spAutoFit/>
          </a:bodyPr>
          <a:lstStyle/>
          <a:p>
            <a:r>
              <a:rPr lang="en-US" sz="3200" dirty="0" smtClean="0"/>
              <a:t>Sin is not just </a:t>
            </a:r>
            <a:r>
              <a:rPr lang="en-US" sz="3200" u="sng" dirty="0" smtClean="0"/>
              <a:t>what we do</a:t>
            </a:r>
            <a:r>
              <a:rPr lang="en-US" sz="3200" dirty="0" smtClean="0"/>
              <a:t>… </a:t>
            </a:r>
          </a:p>
          <a:p>
            <a:pPr algn="r"/>
            <a:r>
              <a:rPr lang="en-US" sz="3200" dirty="0" smtClean="0"/>
              <a:t>…it is </a:t>
            </a:r>
            <a:r>
              <a:rPr lang="en-US" sz="3200" u="sng" dirty="0" smtClean="0"/>
              <a:t>who we are</a:t>
            </a:r>
            <a:r>
              <a:rPr lang="en-US" sz="3200" dirty="0" smtClean="0"/>
              <a:t>.</a:t>
            </a:r>
            <a:endParaRPr lang="en-US" sz="3200" dirty="0"/>
          </a:p>
        </p:txBody>
      </p:sp>
    </p:spTree>
    <p:extLst>
      <p:ext uri="{BB962C8B-B14F-4D97-AF65-F5344CB8AC3E}">
        <p14:creationId xmlns:p14="http://schemas.microsoft.com/office/powerpoint/2010/main" val="303626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Good works cannot save us</a:t>
            </a:r>
            <a:endParaRPr lang="en-US" u="sng" dirty="0"/>
          </a:p>
        </p:txBody>
      </p:sp>
      <p:sp>
        <p:nvSpPr>
          <p:cNvPr id="3" name="Content Placeholder 2"/>
          <p:cNvSpPr>
            <a:spLocks noGrp="1"/>
          </p:cNvSpPr>
          <p:nvPr>
            <p:ph sz="half" idx="1"/>
          </p:nvPr>
        </p:nvSpPr>
        <p:spPr>
          <a:xfrm>
            <a:off x="457200" y="1143000"/>
            <a:ext cx="3733800" cy="4525963"/>
          </a:xfrm>
        </p:spPr>
        <p:txBody>
          <a:bodyPr>
            <a:normAutofit lnSpcReduction="10000"/>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For by works of the law no human </a:t>
            </a:r>
            <a:r>
              <a:rPr lang="en-US" sz="3600" dirty="0" smtClean="0">
                <a:latin typeface="Times New Roman" panose="02020603050405020304" pitchFamily="18" charset="0"/>
                <a:cs typeface="Times New Roman" panose="02020603050405020304" pitchFamily="18" charset="0"/>
              </a:rPr>
              <a:t>being will </a:t>
            </a:r>
            <a:r>
              <a:rPr lang="en-US" sz="3600" dirty="0">
                <a:latin typeface="Times New Roman" panose="02020603050405020304" pitchFamily="18" charset="0"/>
                <a:cs typeface="Times New Roman" panose="02020603050405020304" pitchFamily="18" charset="0"/>
              </a:rPr>
              <a:t>be justified </a:t>
            </a:r>
            <a:r>
              <a:rPr lang="en-US" sz="3600" dirty="0" smtClean="0">
                <a:latin typeface="Times New Roman" panose="02020603050405020304" pitchFamily="18" charset="0"/>
                <a:cs typeface="Times New Roman" panose="02020603050405020304" pitchFamily="18" charset="0"/>
              </a:rPr>
              <a:t>in </a:t>
            </a:r>
            <a:r>
              <a:rPr lang="en-US" sz="3600" dirty="0">
                <a:latin typeface="Times New Roman" panose="02020603050405020304" pitchFamily="18" charset="0"/>
                <a:cs typeface="Times New Roman" panose="02020603050405020304" pitchFamily="18" charset="0"/>
              </a:rPr>
              <a:t>his sight, </a:t>
            </a:r>
            <a:r>
              <a:rPr lang="en-US" sz="3600" dirty="0" smtClean="0">
                <a:latin typeface="Times New Roman" panose="02020603050405020304" pitchFamily="18" charset="0"/>
                <a:cs typeface="Times New Roman" panose="02020603050405020304" pitchFamily="18" charset="0"/>
              </a:rPr>
              <a:t>since </a:t>
            </a:r>
            <a:r>
              <a:rPr lang="en-US" sz="3600" b="1" dirty="0" smtClean="0">
                <a:latin typeface="Times New Roman" panose="02020603050405020304" pitchFamily="18" charset="0"/>
                <a:cs typeface="Times New Roman" panose="02020603050405020304" pitchFamily="18" charset="0"/>
              </a:rPr>
              <a:t>through the </a:t>
            </a:r>
            <a:r>
              <a:rPr lang="en-US" sz="3600" b="1" dirty="0">
                <a:latin typeface="Times New Roman" panose="02020603050405020304" pitchFamily="18" charset="0"/>
                <a:cs typeface="Times New Roman" panose="02020603050405020304" pitchFamily="18" charset="0"/>
              </a:rPr>
              <a:t>law </a:t>
            </a:r>
            <a:r>
              <a:rPr lang="en-US" sz="3600" dirty="0">
                <a:latin typeface="Times New Roman" panose="02020603050405020304" pitchFamily="18" charset="0"/>
                <a:cs typeface="Times New Roman" panose="02020603050405020304" pitchFamily="18" charset="0"/>
              </a:rPr>
              <a:t>comes </a:t>
            </a:r>
            <a:r>
              <a:rPr lang="en-US" sz="3600" b="1" dirty="0">
                <a:latin typeface="Times New Roman" panose="02020603050405020304" pitchFamily="18" charset="0"/>
                <a:cs typeface="Times New Roman" panose="02020603050405020304" pitchFamily="18" charset="0"/>
              </a:rPr>
              <a:t>knowledge of sin</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572000" y="1143000"/>
            <a:ext cx="4114800" cy="4525963"/>
          </a:xfrm>
        </p:spPr>
        <p:txBody>
          <a:bodyPr>
            <a:normAutofit lnSpcReduction="10000"/>
          </a:bodyPr>
          <a:lstStyle/>
          <a:p>
            <a:pPr marL="0" indent="0">
              <a:buNone/>
            </a:pPr>
            <a:r>
              <a:rPr lang="zh-CN" altLang="en-US" sz="4000" dirty="0"/>
              <a:t> 没有一个人可以靠行律法，在　神面前得称为义，因为藉着律法，人对于罪才有充分的认</a:t>
            </a:r>
            <a:r>
              <a:rPr lang="zh-CN" altLang="en-US" sz="4000" dirty="0" smtClean="0"/>
              <a:t>识</a:t>
            </a:r>
            <a:endParaRPr lang="en-US" altLang="zh-CN" sz="4000" dirty="0" smtClean="0"/>
          </a:p>
          <a:p>
            <a:pPr marL="0" indent="0">
              <a:buNone/>
            </a:pPr>
            <a:endParaRPr lang="en-US" sz="4000" dirty="0"/>
          </a:p>
          <a:p>
            <a:pPr marL="0" indent="0" algn="r">
              <a:buNone/>
            </a:pPr>
            <a:r>
              <a:rPr lang="en-US" sz="2600" dirty="0">
                <a:latin typeface="Times New Roman" panose="02020603050405020304" pitchFamily="18" charset="0"/>
                <a:cs typeface="Times New Roman" panose="02020603050405020304" pitchFamily="18" charset="0"/>
              </a:rPr>
              <a:t>Romans </a:t>
            </a:r>
            <a:r>
              <a:rPr lang="en-US" sz="2600" dirty="0" smtClean="0">
                <a:latin typeface="Times New Roman" panose="02020603050405020304" pitchFamily="18" charset="0"/>
                <a:cs typeface="Times New Roman" panose="02020603050405020304" pitchFamily="18" charset="0"/>
              </a:rPr>
              <a:t>3:20</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644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Even our best efforts fall short</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We have all become like one who </a:t>
            </a:r>
            <a:r>
              <a:rPr lang="en-US" sz="3600" dirty="0" smtClean="0">
                <a:latin typeface="Times New Roman" panose="02020603050405020304" pitchFamily="18" charset="0"/>
                <a:cs typeface="Times New Roman" panose="02020603050405020304" pitchFamily="18" charset="0"/>
              </a:rPr>
              <a:t>is unclean, and </a:t>
            </a:r>
            <a:r>
              <a:rPr lang="en-US" sz="3600" b="1" dirty="0">
                <a:latin typeface="Times New Roman" panose="02020603050405020304" pitchFamily="18" charset="0"/>
                <a:cs typeface="Times New Roman" panose="02020603050405020304" pitchFamily="18" charset="0"/>
              </a:rPr>
              <a:t>all our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b="1" dirty="0" smtClean="0">
                <a:latin typeface="Times New Roman" panose="02020603050405020304" pitchFamily="18" charset="0"/>
                <a:cs typeface="Times New Roman" panose="02020603050405020304" pitchFamily="18" charset="0"/>
              </a:rPr>
              <a:t>righteous </a:t>
            </a:r>
            <a:r>
              <a:rPr lang="en-US" sz="3600" b="1" dirty="0">
                <a:latin typeface="Times New Roman" panose="02020603050405020304" pitchFamily="18" charset="0"/>
                <a:cs typeface="Times New Roman" panose="02020603050405020304" pitchFamily="18" charset="0"/>
              </a:rPr>
              <a:t>deeds </a:t>
            </a:r>
            <a:endParaRPr lang="en-US" sz="36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600" dirty="0" smtClean="0">
                <a:latin typeface="Times New Roman" panose="02020603050405020304" pitchFamily="18" charset="0"/>
                <a:cs typeface="Times New Roman" panose="02020603050405020304" pitchFamily="18" charset="0"/>
              </a:rPr>
              <a:t>are </a:t>
            </a:r>
            <a:r>
              <a:rPr lang="en-US" sz="3600" dirty="0">
                <a:latin typeface="Times New Roman" panose="02020603050405020304" pitchFamily="18" charset="0"/>
                <a:cs typeface="Times New Roman" panose="02020603050405020304" pitchFamily="18" charset="0"/>
              </a:rPr>
              <a:t>like </a:t>
            </a:r>
            <a:r>
              <a:rPr lang="en-US" sz="3600" dirty="0" smtClean="0">
                <a:latin typeface="Times New Roman" panose="02020603050405020304" pitchFamily="18" charset="0"/>
                <a:cs typeface="Times New Roman" panose="02020603050405020304" pitchFamily="18" charset="0"/>
              </a:rPr>
              <a:t>a </a:t>
            </a:r>
            <a:r>
              <a:rPr lang="en-US" sz="3600" b="1" dirty="0">
                <a:latin typeface="Times New Roman" panose="02020603050405020304" pitchFamily="18" charset="0"/>
                <a:cs typeface="Times New Roman" panose="02020603050405020304" pitchFamily="18" charset="0"/>
              </a:rPr>
              <a:t>polluted garment</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143000"/>
            <a:ext cx="3657600" cy="4525963"/>
          </a:xfrm>
        </p:spPr>
        <p:txBody>
          <a:bodyPr>
            <a:normAutofit/>
          </a:bodyPr>
          <a:lstStyle/>
          <a:p>
            <a:pPr marL="0" indent="0">
              <a:buNone/>
            </a:pPr>
            <a:r>
              <a:rPr lang="zh-CN" altLang="en-US" sz="4000" dirty="0"/>
              <a:t> 我们众人都像不洁净的人，我们所有的义，都像污秽的衣</a:t>
            </a:r>
            <a:r>
              <a:rPr lang="zh-CN" altLang="en-US" sz="4000" dirty="0" smtClean="0"/>
              <a:t>服</a:t>
            </a:r>
            <a:endParaRPr lang="en-US" altLang="zh-CN" sz="4000" dirty="0" smtClean="0"/>
          </a:p>
          <a:p>
            <a:pPr marL="0" indent="0">
              <a:buNone/>
            </a:pPr>
            <a:endParaRPr lang="en-US" sz="4000" dirty="0"/>
          </a:p>
          <a:p>
            <a:pPr marL="0" indent="0" algn="r">
              <a:buNone/>
            </a:pPr>
            <a:r>
              <a:rPr lang="en-US" sz="2400" dirty="0">
                <a:latin typeface="Times New Roman" panose="02020603050405020304" pitchFamily="18" charset="0"/>
                <a:cs typeface="Times New Roman" panose="02020603050405020304" pitchFamily="18" charset="0"/>
              </a:rPr>
              <a:t>Isaiah </a:t>
            </a:r>
            <a:r>
              <a:rPr lang="en-US" sz="2400" dirty="0" smtClean="0">
                <a:latin typeface="Times New Roman" panose="02020603050405020304" pitchFamily="18" charset="0"/>
                <a:cs typeface="Times New Roman" panose="02020603050405020304" pitchFamily="18" charset="0"/>
              </a:rPr>
              <a:t>64:6</a:t>
            </a:r>
            <a:endParaRPr lang="en-US" sz="2400" dirty="0">
              <a:latin typeface="Times New Roman" panose="02020603050405020304" pitchFamily="18"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30751365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God’s love is very great</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For </a:t>
            </a:r>
            <a:r>
              <a:rPr lang="en-US" sz="3600" b="1" dirty="0">
                <a:latin typeface="Times New Roman" panose="02020603050405020304" pitchFamily="18" charset="0"/>
                <a:cs typeface="Times New Roman" panose="02020603050405020304" pitchFamily="18" charset="0"/>
              </a:rPr>
              <a:t>God so loved </a:t>
            </a:r>
            <a:r>
              <a:rPr lang="en-US" sz="3600" dirty="0">
                <a:latin typeface="Times New Roman" panose="02020603050405020304" pitchFamily="18" charset="0"/>
                <a:cs typeface="Times New Roman" panose="02020603050405020304" pitchFamily="18" charset="0"/>
              </a:rPr>
              <a:t>the world</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that </a:t>
            </a:r>
            <a:r>
              <a:rPr lang="en-US" sz="3600" b="1" dirty="0" smtClean="0">
                <a:latin typeface="Times New Roman" panose="02020603050405020304" pitchFamily="18" charset="0"/>
                <a:cs typeface="Times New Roman" panose="02020603050405020304" pitchFamily="18" charset="0"/>
              </a:rPr>
              <a:t>He </a:t>
            </a:r>
            <a:r>
              <a:rPr lang="en-US" sz="3600" b="1" dirty="0">
                <a:latin typeface="Times New Roman" panose="02020603050405020304" pitchFamily="18" charset="0"/>
                <a:cs typeface="Times New Roman" panose="02020603050405020304" pitchFamily="18" charset="0"/>
              </a:rPr>
              <a:t>gave</a:t>
            </a:r>
            <a:r>
              <a:rPr lang="en-US" sz="3600" dirty="0">
                <a:latin typeface="Times New Roman" panose="02020603050405020304" pitchFamily="18" charset="0"/>
                <a:cs typeface="Times New Roman" panose="02020603050405020304" pitchFamily="18" charset="0"/>
              </a:rPr>
              <a:t> his only Son, that whoever believes in </a:t>
            </a:r>
            <a:r>
              <a:rPr lang="en-US" sz="3600" dirty="0" smtClean="0">
                <a:latin typeface="Times New Roman" panose="02020603050405020304" pitchFamily="18" charset="0"/>
                <a:cs typeface="Times New Roman" panose="02020603050405020304" pitchFamily="18" charset="0"/>
              </a:rPr>
              <a:t>Him </a:t>
            </a:r>
            <a:r>
              <a:rPr lang="en-US" sz="3600" dirty="0">
                <a:latin typeface="Times New Roman" panose="02020603050405020304" pitchFamily="18" charset="0"/>
                <a:cs typeface="Times New Roman" panose="02020603050405020304" pitchFamily="18" charset="0"/>
              </a:rPr>
              <a:t>should not perish but have eternal life.</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800600" y="1143000"/>
            <a:ext cx="3886200" cy="4525963"/>
          </a:xfrm>
        </p:spPr>
        <p:txBody>
          <a:bodyPr>
            <a:normAutofit/>
          </a:bodyPr>
          <a:lstStyle/>
          <a:p>
            <a:pPr marL="0" indent="0">
              <a:buNone/>
            </a:pPr>
            <a:r>
              <a:rPr lang="zh-CN" altLang="en-US" sz="4000" dirty="0" smtClean="0"/>
              <a:t>神爱世人，甚至将他的独生子赐给他们，叫一切信他的，不至灭亡，反得永生 </a:t>
            </a:r>
            <a:r>
              <a:rPr lang="zh-CN" altLang="en-US" sz="4000" dirty="0"/>
              <a:t>。</a:t>
            </a:r>
            <a:endParaRPr lang="en-US" sz="4000" dirty="0"/>
          </a:p>
          <a:p>
            <a:pPr marL="0" indent="0" algn="r">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John 3:16</a:t>
            </a:r>
            <a:endParaRPr lang="en-US" sz="4000" dirty="0"/>
          </a:p>
        </p:txBody>
      </p:sp>
    </p:spTree>
    <p:extLst>
      <p:ext uri="{BB962C8B-B14F-4D97-AF65-F5344CB8AC3E}">
        <p14:creationId xmlns:p14="http://schemas.microsoft.com/office/powerpoint/2010/main" val="29539834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He paid a very high price</a:t>
            </a:r>
            <a:endParaRPr lang="en-US" u="sng" dirty="0"/>
          </a:p>
        </p:txBody>
      </p:sp>
      <p:sp>
        <p:nvSpPr>
          <p:cNvPr id="3" name="Content Placeholder 2"/>
          <p:cNvSpPr>
            <a:spLocks noGrp="1"/>
          </p:cNvSpPr>
          <p:nvPr>
            <p:ph sz="half" idx="1"/>
          </p:nvPr>
        </p:nvSpPr>
        <p:spPr>
          <a:xfrm>
            <a:off x="457200" y="1143000"/>
            <a:ext cx="4038600" cy="5334000"/>
          </a:xfrm>
        </p:spPr>
        <p:txBody>
          <a:bodyPr>
            <a:noAutofit/>
          </a:bodyPr>
          <a:lstStyle/>
          <a:p>
            <a:pPr marL="0" indent="0">
              <a:spcBef>
                <a:spcPts val="0"/>
              </a:spcBef>
              <a:buNone/>
            </a:pPr>
            <a:r>
              <a:rPr lang="en-US" sz="3200" dirty="0">
                <a:latin typeface="Times New Roman" panose="02020603050405020304" pitchFamily="18" charset="0"/>
                <a:cs typeface="Times New Roman" panose="02020603050405020304" pitchFamily="18" charset="0"/>
              </a:rPr>
              <a:t>But </a:t>
            </a:r>
            <a:r>
              <a:rPr lang="en-US" sz="3200" b="1" dirty="0" smtClean="0">
                <a:latin typeface="Times New Roman" panose="02020603050405020304" pitchFamily="18" charset="0"/>
                <a:cs typeface="Times New Roman" panose="02020603050405020304" pitchFamily="18" charset="0"/>
              </a:rPr>
              <a:t>He </a:t>
            </a:r>
            <a:r>
              <a:rPr lang="en-US" sz="3200" b="1" dirty="0">
                <a:latin typeface="Times New Roman" panose="02020603050405020304" pitchFamily="18" charset="0"/>
                <a:cs typeface="Times New Roman" panose="02020603050405020304" pitchFamily="18" charset="0"/>
              </a:rPr>
              <a:t>was pierced </a:t>
            </a:r>
            <a:r>
              <a:rPr lang="en-US" sz="3200" dirty="0">
                <a:latin typeface="Times New Roman" panose="02020603050405020304" pitchFamily="18" charset="0"/>
                <a:cs typeface="Times New Roman" panose="02020603050405020304" pitchFamily="18" charset="0"/>
              </a:rPr>
              <a:t>for our transgressions;</a:t>
            </a:r>
          </a:p>
          <a:p>
            <a:pPr marL="0" indent="0">
              <a:spcBef>
                <a:spcPts val="0"/>
              </a:spcBef>
              <a:buNone/>
            </a:pPr>
            <a:r>
              <a:rPr lang="en-US" sz="3200" b="1" dirty="0" smtClean="0">
                <a:latin typeface="Times New Roman" panose="02020603050405020304" pitchFamily="18" charset="0"/>
                <a:cs typeface="Times New Roman" panose="02020603050405020304" pitchFamily="18" charset="0"/>
              </a:rPr>
              <a:t>He </a:t>
            </a:r>
            <a:r>
              <a:rPr lang="en-US" sz="3200" b="1" dirty="0">
                <a:latin typeface="Times New Roman" panose="02020603050405020304" pitchFamily="18" charset="0"/>
                <a:cs typeface="Times New Roman" panose="02020603050405020304" pitchFamily="18" charset="0"/>
              </a:rPr>
              <a:t>was crushed </a:t>
            </a:r>
            <a:endParaRPr lang="en-US" sz="3200" b="1" dirty="0" smtClean="0">
              <a:latin typeface="Times New Roman" panose="02020603050405020304" pitchFamily="18" charset="0"/>
              <a:cs typeface="Times New Roman" panose="02020603050405020304" pitchFamily="18" charset="0"/>
            </a:endParaRPr>
          </a:p>
          <a:p>
            <a:pPr marL="0" indent="0">
              <a:spcBef>
                <a:spcPts val="0"/>
              </a:spcBef>
              <a:buNone/>
            </a:pPr>
            <a:r>
              <a:rPr lang="en-US" sz="3200" dirty="0" smtClean="0">
                <a:latin typeface="Times New Roman" panose="02020603050405020304" pitchFamily="18" charset="0"/>
                <a:cs typeface="Times New Roman" panose="02020603050405020304" pitchFamily="18" charset="0"/>
              </a:rPr>
              <a:t>for </a:t>
            </a:r>
            <a:r>
              <a:rPr lang="en-US" sz="3200" dirty="0">
                <a:latin typeface="Times New Roman" panose="02020603050405020304" pitchFamily="18" charset="0"/>
                <a:cs typeface="Times New Roman" panose="02020603050405020304" pitchFamily="18" charset="0"/>
              </a:rPr>
              <a:t>our iniquities;</a:t>
            </a:r>
          </a:p>
          <a:p>
            <a:pPr marL="0" indent="0">
              <a:spcBef>
                <a:spcPts val="0"/>
              </a:spcBef>
              <a:buNone/>
            </a:pPr>
            <a:r>
              <a:rPr lang="en-US" sz="3200" dirty="0">
                <a:latin typeface="Times New Roman" panose="02020603050405020304" pitchFamily="18" charset="0"/>
                <a:cs typeface="Times New Roman" panose="02020603050405020304" pitchFamily="18" charset="0"/>
              </a:rPr>
              <a:t>upon </a:t>
            </a:r>
            <a:r>
              <a:rPr lang="en-US" sz="3200" dirty="0" smtClean="0">
                <a:latin typeface="Times New Roman" panose="02020603050405020304" pitchFamily="18" charset="0"/>
                <a:cs typeface="Times New Roman" panose="02020603050405020304" pitchFamily="18" charset="0"/>
              </a:rPr>
              <a:t>Him </a:t>
            </a:r>
            <a:r>
              <a:rPr lang="en-US" sz="3200" dirty="0">
                <a:latin typeface="Times New Roman" panose="02020603050405020304" pitchFamily="18" charset="0"/>
                <a:cs typeface="Times New Roman" panose="02020603050405020304" pitchFamily="18" charset="0"/>
              </a:rPr>
              <a:t>was the chastisement that brought us peace,</a:t>
            </a:r>
          </a:p>
          <a:p>
            <a:pPr marL="0" indent="0">
              <a:spcBef>
                <a:spcPts val="0"/>
              </a:spcBef>
              <a:buNone/>
            </a:pPr>
            <a:r>
              <a:rPr lang="en-US" sz="3200" dirty="0">
                <a:latin typeface="Times New Roman" panose="02020603050405020304" pitchFamily="18" charset="0"/>
                <a:cs typeface="Times New Roman" panose="02020603050405020304" pitchFamily="18" charset="0"/>
              </a:rPr>
              <a:t> and with </a:t>
            </a:r>
            <a:r>
              <a:rPr lang="en-US" sz="3200" b="1" dirty="0" smtClean="0">
                <a:latin typeface="Times New Roman" panose="02020603050405020304" pitchFamily="18" charset="0"/>
                <a:cs typeface="Times New Roman" panose="02020603050405020304" pitchFamily="18" charset="0"/>
              </a:rPr>
              <a:t>His </a:t>
            </a:r>
            <a:r>
              <a:rPr lang="en-US" sz="3200" b="1" dirty="0">
                <a:latin typeface="Times New Roman" panose="02020603050405020304" pitchFamily="18" charset="0"/>
                <a:cs typeface="Times New Roman" panose="02020603050405020304" pitchFamily="18" charset="0"/>
              </a:rPr>
              <a:t>wounds </a:t>
            </a:r>
            <a:r>
              <a:rPr lang="en-US" sz="3200" dirty="0">
                <a:latin typeface="Times New Roman" panose="02020603050405020304" pitchFamily="18" charset="0"/>
                <a:cs typeface="Times New Roman" panose="02020603050405020304" pitchFamily="18" charset="0"/>
              </a:rPr>
              <a:t>we are healed</a:t>
            </a:r>
            <a:r>
              <a:rPr lang="en-US" sz="32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4800600" y="1143000"/>
            <a:ext cx="3886200" cy="4525963"/>
          </a:xfrm>
        </p:spPr>
        <p:txBody>
          <a:bodyPr>
            <a:normAutofit fontScale="92500" lnSpcReduction="20000"/>
          </a:bodyPr>
          <a:lstStyle/>
          <a:p>
            <a:pPr marL="0" indent="0">
              <a:buNone/>
            </a:pPr>
            <a:r>
              <a:rPr lang="zh-CN" altLang="en-US" sz="4000" dirty="0"/>
              <a:t>然而他是为了我们的过犯被刺透，为了我们的罪孽被压伤；使我们得平安的惩罚加在他身上，因他受了鞭伤，我们才得医治</a:t>
            </a:r>
            <a:r>
              <a:rPr lang="zh-CN" altLang="en-US" sz="4000" dirty="0" smtClean="0"/>
              <a:t>。</a:t>
            </a:r>
            <a:endParaRPr lang="en-US" sz="4000" dirty="0"/>
          </a:p>
          <a:p>
            <a:pPr marL="0" indent="0" algn="r">
              <a:buNone/>
            </a:pPr>
            <a:endParaRPr lang="en-US" sz="2400" dirty="0" smtClean="0">
              <a:latin typeface="Times New Roman" panose="02020603050405020304" pitchFamily="18" charset="0"/>
              <a:cs typeface="Times New Roman" panose="02020603050405020304" pitchFamily="18" charset="0"/>
            </a:endParaRPr>
          </a:p>
          <a:p>
            <a:pPr marL="0" indent="0" algn="r">
              <a:buNone/>
            </a:pPr>
            <a:r>
              <a:rPr lang="en-US" sz="2400" dirty="0" smtClean="0">
                <a:latin typeface="Times New Roman" panose="02020603050405020304" pitchFamily="18" charset="0"/>
                <a:cs typeface="Times New Roman" panose="02020603050405020304" pitchFamily="18" charset="0"/>
              </a:rPr>
              <a:t>Isaiah 53:5</a:t>
            </a:r>
            <a:endParaRPr lang="en-US" sz="4000" dirty="0"/>
          </a:p>
        </p:txBody>
      </p:sp>
    </p:spTree>
    <p:extLst>
      <p:ext uri="{BB962C8B-B14F-4D97-AF65-F5344CB8AC3E}">
        <p14:creationId xmlns:p14="http://schemas.microsoft.com/office/powerpoint/2010/main" val="7500963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dirty="0"/>
              <a:t>World </a:t>
            </a:r>
            <a:r>
              <a:rPr lang="en-US" u="sng" dirty="0"/>
              <a:t>History</a:t>
            </a:r>
            <a:r>
              <a:rPr lang="en-US" dirty="0"/>
              <a:t> – it’s </a:t>
            </a:r>
            <a:r>
              <a:rPr lang="en-US" u="sng" dirty="0"/>
              <a:t>His Story</a:t>
            </a:r>
          </a:p>
        </p:txBody>
      </p:sp>
      <p:sp>
        <p:nvSpPr>
          <p:cNvPr id="4" name="Content Placeholder 3"/>
          <p:cNvSpPr>
            <a:spLocks noGrp="1"/>
          </p:cNvSpPr>
          <p:nvPr>
            <p:ph idx="1"/>
          </p:nvPr>
        </p:nvSpPr>
        <p:spPr>
          <a:xfrm>
            <a:off x="152400" y="990600"/>
            <a:ext cx="8915400" cy="5562600"/>
          </a:xfrm>
        </p:spPr>
        <p:txBody>
          <a:bodyPr>
            <a:normAutofit/>
          </a:bodyPr>
          <a:lstStyle/>
          <a:p>
            <a:pPr>
              <a:lnSpc>
                <a:spcPct val="110000"/>
              </a:lnSpc>
              <a:spcBef>
                <a:spcPts val="600"/>
              </a:spcBef>
              <a:spcAft>
                <a:spcPts val="600"/>
              </a:spcAft>
            </a:pPr>
            <a:r>
              <a:rPr lang="en-US" dirty="0"/>
              <a:t>History is </a:t>
            </a:r>
            <a:r>
              <a:rPr lang="en-US" dirty="0" smtClean="0"/>
              <a:t>not </a:t>
            </a:r>
            <a:r>
              <a:rPr lang="en-US" dirty="0"/>
              <a:t>a series of random events</a:t>
            </a:r>
          </a:p>
          <a:p>
            <a:pPr>
              <a:lnSpc>
                <a:spcPct val="110000"/>
              </a:lnSpc>
              <a:spcBef>
                <a:spcPts val="600"/>
              </a:spcBef>
              <a:spcAft>
                <a:spcPts val="600"/>
              </a:spcAft>
            </a:pPr>
            <a:r>
              <a:rPr lang="en-US" dirty="0" smtClean="0"/>
              <a:t>God </a:t>
            </a:r>
            <a:r>
              <a:rPr lang="en-US" dirty="0"/>
              <a:t>has been guiding history to bring lost people back to </a:t>
            </a:r>
            <a:r>
              <a:rPr lang="en-US" dirty="0" smtClean="0"/>
              <a:t>Himself</a:t>
            </a:r>
          </a:p>
          <a:p>
            <a:pPr>
              <a:lnSpc>
                <a:spcPct val="110000"/>
              </a:lnSpc>
              <a:spcBef>
                <a:spcPts val="600"/>
              </a:spcBef>
              <a:spcAft>
                <a:spcPts val="600"/>
              </a:spcAft>
            </a:pPr>
            <a:r>
              <a:rPr lang="en-US" dirty="0" smtClean="0"/>
              <a:t>But how </a:t>
            </a:r>
            <a:r>
              <a:rPr lang="en-US" dirty="0"/>
              <a:t>can a God of </a:t>
            </a:r>
            <a:r>
              <a:rPr lang="en-US" dirty="0" smtClean="0"/>
              <a:t>perfect justice </a:t>
            </a:r>
            <a:r>
              <a:rPr lang="en-US" dirty="0"/>
              <a:t>forgive sin</a:t>
            </a:r>
            <a:r>
              <a:rPr lang="en-US" dirty="0" smtClean="0"/>
              <a:t>?</a:t>
            </a:r>
            <a:endParaRPr lang="en-US" dirty="0"/>
          </a:p>
          <a:p>
            <a:pPr>
              <a:lnSpc>
                <a:spcPct val="110000"/>
              </a:lnSpc>
              <a:spcBef>
                <a:spcPts val="600"/>
              </a:spcBef>
              <a:spcAft>
                <a:spcPts val="600"/>
              </a:spcAft>
            </a:pPr>
            <a:r>
              <a:rPr lang="en-US" b="1" dirty="0"/>
              <a:t>1 Corinthians </a:t>
            </a:r>
            <a:r>
              <a:rPr lang="en-US" b="1" dirty="0" smtClean="0"/>
              <a:t>10:6,11  </a:t>
            </a:r>
            <a:r>
              <a:rPr lang="en-US" dirty="0" smtClean="0"/>
              <a:t>What </a:t>
            </a:r>
            <a:r>
              <a:rPr lang="en-US" dirty="0"/>
              <a:t>was the purpose of </a:t>
            </a:r>
            <a:r>
              <a:rPr lang="en-US" dirty="0" smtClean="0"/>
              <a:t>the </a:t>
            </a:r>
            <a:r>
              <a:rPr lang="en-US" dirty="0"/>
              <a:t>Old Testament stories</a:t>
            </a:r>
            <a:r>
              <a:rPr lang="en-US" dirty="0" smtClean="0"/>
              <a:t>?</a:t>
            </a:r>
          </a:p>
          <a:p>
            <a:pPr>
              <a:lnSpc>
                <a:spcPct val="110000"/>
              </a:lnSpc>
              <a:spcBef>
                <a:spcPts val="600"/>
              </a:spcBef>
              <a:spcAft>
                <a:spcPts val="600"/>
              </a:spcAft>
            </a:pPr>
            <a:r>
              <a:rPr lang="en-US" b="1" dirty="0" smtClean="0"/>
              <a:t>Colossians 2:16,17 </a:t>
            </a:r>
            <a:r>
              <a:rPr lang="en-US" dirty="0" smtClean="0"/>
              <a:t> </a:t>
            </a:r>
            <a:r>
              <a:rPr lang="en-US" dirty="0"/>
              <a:t>“Shadows</a:t>
            </a:r>
            <a:r>
              <a:rPr lang="en-US" dirty="0" smtClean="0"/>
              <a:t>” (clues) pointing to Jesus! (also see Hebrews 10:1)</a:t>
            </a:r>
          </a:p>
        </p:txBody>
      </p:sp>
    </p:spTree>
    <p:extLst>
      <p:ext uri="{BB962C8B-B14F-4D97-AF65-F5344CB8AC3E}">
        <p14:creationId xmlns:p14="http://schemas.microsoft.com/office/powerpoint/2010/main" val="152660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Only one way – born to new life</a:t>
            </a:r>
            <a:endParaRPr lang="en-US" u="sng" dirty="0"/>
          </a:p>
        </p:txBody>
      </p:sp>
      <p:sp>
        <p:nvSpPr>
          <p:cNvPr id="3" name="Content Placeholder 2"/>
          <p:cNvSpPr>
            <a:spLocks noGrp="1"/>
          </p:cNvSpPr>
          <p:nvPr>
            <p:ph sz="half" idx="1"/>
          </p:nvPr>
        </p:nvSpPr>
        <p:spPr>
          <a:xfrm>
            <a:off x="457200" y="1143000"/>
            <a:ext cx="4038600" cy="4525963"/>
          </a:xfrm>
        </p:spPr>
        <p:txBody>
          <a:bodyPr>
            <a:normAutofit/>
          </a:bodyPr>
          <a:lstStyle/>
          <a:p>
            <a:pPr marL="0" indent="0">
              <a:spcBef>
                <a:spcPts val="0"/>
              </a:spcBef>
              <a:buNone/>
            </a:pPr>
            <a:r>
              <a:rPr lang="en-US" sz="3600" dirty="0">
                <a:latin typeface="Times New Roman" panose="02020603050405020304" pitchFamily="18" charset="0"/>
                <a:cs typeface="Times New Roman" panose="02020603050405020304" pitchFamily="18" charset="0"/>
              </a:rPr>
              <a:t>Jesus answered him, “Truly, truly, I say to you, unless one is </a:t>
            </a:r>
            <a:r>
              <a:rPr lang="en-US" sz="3600" b="1" dirty="0">
                <a:latin typeface="Times New Roman" panose="02020603050405020304" pitchFamily="18" charset="0"/>
                <a:cs typeface="Times New Roman" panose="02020603050405020304" pitchFamily="18" charset="0"/>
              </a:rPr>
              <a:t>born </a:t>
            </a:r>
            <a:r>
              <a:rPr lang="en-US" sz="3600" b="1" dirty="0" smtClean="0">
                <a:latin typeface="Times New Roman" panose="02020603050405020304" pitchFamily="18" charset="0"/>
                <a:cs typeface="Times New Roman" panose="02020603050405020304" pitchFamily="18" charset="0"/>
              </a:rPr>
              <a:t>again </a:t>
            </a:r>
            <a:r>
              <a:rPr lang="en-US" sz="3600" dirty="0">
                <a:latin typeface="Times New Roman" panose="02020603050405020304" pitchFamily="18" charset="0"/>
                <a:cs typeface="Times New Roman" panose="02020603050405020304" pitchFamily="18" charset="0"/>
              </a:rPr>
              <a:t>he cannot see the kingdom of God</a:t>
            </a:r>
            <a:r>
              <a:rPr lang="en-US" sz="3600" dirty="0" smtClean="0">
                <a:latin typeface="Times New Roman" panose="02020603050405020304" pitchFamily="18" charset="0"/>
                <a:cs typeface="Times New Roman" panose="02020603050405020304" pitchFamily="18" charset="0"/>
              </a:rPr>
              <a:t>.”</a:t>
            </a:r>
          </a:p>
        </p:txBody>
      </p:sp>
      <p:sp>
        <p:nvSpPr>
          <p:cNvPr id="4" name="Content Placeholder 3"/>
          <p:cNvSpPr>
            <a:spLocks noGrp="1"/>
          </p:cNvSpPr>
          <p:nvPr>
            <p:ph sz="half" idx="2"/>
          </p:nvPr>
        </p:nvSpPr>
        <p:spPr>
          <a:xfrm>
            <a:off x="5029200" y="1265237"/>
            <a:ext cx="3810000" cy="4525963"/>
          </a:xfrm>
        </p:spPr>
        <p:txBody>
          <a:bodyPr>
            <a:normAutofit/>
          </a:bodyPr>
          <a:lstStyle/>
          <a:p>
            <a:pPr marL="0" indent="0">
              <a:buNone/>
            </a:pPr>
            <a:r>
              <a:rPr lang="zh-CN" altLang="en-US" sz="4000" dirty="0"/>
              <a:t>  耶稣回答：“我实实在在告诉你，人若不重</a:t>
            </a:r>
            <a:r>
              <a:rPr lang="zh-CN" altLang="en-US" sz="4000" dirty="0" smtClean="0"/>
              <a:t>生，</a:t>
            </a:r>
            <a:r>
              <a:rPr lang="zh-CN" altLang="en-US" sz="4000" dirty="0"/>
              <a:t>就不能见　神</a:t>
            </a:r>
            <a:r>
              <a:rPr lang="zh-CN" altLang="en-US" sz="4000" dirty="0" smtClean="0"/>
              <a:t>的国。</a:t>
            </a:r>
            <a:r>
              <a:rPr lang="zh-CN" altLang="en-US" sz="4000" dirty="0"/>
              <a:t>”</a:t>
            </a:r>
            <a:endParaRPr lang="en-US" sz="4000" dirty="0"/>
          </a:p>
          <a:p>
            <a:pPr marL="0" indent="0" algn="r">
              <a:buNone/>
            </a:pPr>
            <a:r>
              <a:rPr lang="en-US" sz="2400" dirty="0" smtClean="0">
                <a:latin typeface="Times New Roman" panose="02020603050405020304" pitchFamily="18" charset="0"/>
                <a:cs typeface="Times New Roman" panose="02020603050405020304" pitchFamily="18" charset="0"/>
              </a:rPr>
              <a:t>John 3:3</a:t>
            </a:r>
            <a:endParaRPr lang="en-US" sz="4000" dirty="0"/>
          </a:p>
        </p:txBody>
      </p:sp>
    </p:spTree>
    <p:extLst>
      <p:ext uri="{BB962C8B-B14F-4D97-AF65-F5344CB8AC3E}">
        <p14:creationId xmlns:p14="http://schemas.microsoft.com/office/powerpoint/2010/main" val="40394213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82000" cy="1447800"/>
          </a:xfrm>
        </p:spPr>
        <p:txBody>
          <a:bodyPr>
            <a:normAutofit fontScale="90000"/>
          </a:bodyPr>
          <a:lstStyle/>
          <a:p>
            <a:r>
              <a:rPr lang="en-US" u="sng" dirty="0" smtClean="0"/>
              <a:t>We must all “repent” and believe</a:t>
            </a:r>
            <a:br>
              <a:rPr lang="en-US" u="sng" dirty="0" smtClean="0"/>
            </a:br>
            <a:r>
              <a:rPr lang="en-US" sz="4000" dirty="0" smtClean="0"/>
              <a:t>(turn from sin and self, then turn to God)</a:t>
            </a:r>
            <a:endParaRPr lang="en-US" sz="4000" dirty="0"/>
          </a:p>
        </p:txBody>
      </p:sp>
      <p:sp>
        <p:nvSpPr>
          <p:cNvPr id="3" name="Content Placeholder 2"/>
          <p:cNvSpPr>
            <a:spLocks noGrp="1"/>
          </p:cNvSpPr>
          <p:nvPr>
            <p:ph sz="half" idx="1"/>
          </p:nvPr>
        </p:nvSpPr>
        <p:spPr>
          <a:xfrm>
            <a:off x="457200" y="1752601"/>
            <a:ext cx="4648200" cy="4724400"/>
          </a:xfrm>
        </p:spPr>
        <p:txBody>
          <a:bodyPr>
            <a:normAutofit fontScale="85000" lnSpcReduction="20000"/>
          </a:bodyPr>
          <a:lstStyle/>
          <a:p>
            <a:pPr marL="0" indent="0">
              <a:spcBef>
                <a:spcPts val="0"/>
              </a:spcBef>
              <a:buNone/>
            </a:pPr>
            <a:r>
              <a:rPr lang="en-US" sz="3600" b="1" dirty="0" smtClean="0">
                <a:latin typeface="Times New Roman" panose="02020603050405020304" pitchFamily="18" charset="0"/>
                <a:cs typeface="Times New Roman" panose="02020603050405020304" pitchFamily="18" charset="0"/>
              </a:rPr>
              <a:t>Jesus</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came into Galilee, </a:t>
            </a:r>
            <a:r>
              <a:rPr lang="en-US" sz="3600" b="1" dirty="0">
                <a:latin typeface="Times New Roman" panose="02020603050405020304" pitchFamily="18" charset="0"/>
                <a:cs typeface="Times New Roman" panose="02020603050405020304" pitchFamily="18" charset="0"/>
              </a:rPr>
              <a:t>proclaiming the gospel </a:t>
            </a:r>
            <a:r>
              <a:rPr lang="en-US" sz="3600" dirty="0">
                <a:latin typeface="Times New Roman" panose="02020603050405020304" pitchFamily="18" charset="0"/>
                <a:cs typeface="Times New Roman" panose="02020603050405020304" pitchFamily="18" charset="0"/>
              </a:rPr>
              <a:t>of God</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and saying, “The time is fulfilled, and the kingdom of God is at hand; </a:t>
            </a:r>
            <a:r>
              <a:rPr lang="en-US" sz="3600" b="1" dirty="0">
                <a:latin typeface="Times New Roman" panose="02020603050405020304" pitchFamily="18" charset="0"/>
                <a:cs typeface="Times New Roman" panose="02020603050405020304" pitchFamily="18" charset="0"/>
              </a:rPr>
              <a:t>repent</a:t>
            </a:r>
            <a:r>
              <a:rPr lang="en-US" sz="3600" dirty="0">
                <a:latin typeface="Times New Roman" panose="02020603050405020304" pitchFamily="18" charset="0"/>
                <a:cs typeface="Times New Roman" panose="02020603050405020304" pitchFamily="18" charset="0"/>
              </a:rPr>
              <a:t> and </a:t>
            </a:r>
            <a:r>
              <a:rPr lang="en-US" sz="3600" b="1" dirty="0">
                <a:latin typeface="Times New Roman" panose="02020603050405020304" pitchFamily="18" charset="0"/>
                <a:cs typeface="Times New Roman" panose="02020603050405020304" pitchFamily="18" charset="0"/>
              </a:rPr>
              <a:t>believe</a:t>
            </a:r>
            <a:r>
              <a:rPr lang="en-US" sz="3600" dirty="0">
                <a:latin typeface="Times New Roman" panose="02020603050405020304" pitchFamily="18" charset="0"/>
                <a:cs typeface="Times New Roman" panose="02020603050405020304" pitchFamily="18" charset="0"/>
              </a:rPr>
              <a:t> in the gospel</a:t>
            </a:r>
            <a:r>
              <a:rPr lang="en-US" sz="3600"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Mark 1:15</a:t>
            </a:r>
          </a:p>
          <a:p>
            <a:pPr marL="0" indent="0">
              <a:spcBef>
                <a:spcPts val="0"/>
              </a:spcBef>
              <a:buNone/>
            </a:pPr>
            <a:endParaRPr lang="en-US" sz="3600" dirty="0">
              <a:latin typeface="Times New Roman" panose="02020603050405020304" pitchFamily="18" charset="0"/>
              <a:cs typeface="Times New Roman" panose="02020603050405020304" pitchFamily="18" charset="0"/>
            </a:endParaRPr>
          </a:p>
          <a:p>
            <a:pPr marL="0" indent="0">
              <a:spcBef>
                <a:spcPts val="0"/>
              </a:spcBef>
              <a:buNone/>
            </a:pPr>
            <a:r>
              <a:rPr lang="en-US" sz="3600" dirty="0">
                <a:latin typeface="Times New Roman" panose="02020603050405020304" pitchFamily="18" charset="0"/>
                <a:cs typeface="Times New Roman" panose="02020603050405020304" pitchFamily="18" charset="0"/>
              </a:rPr>
              <a:t>No, I tell you; but unless you </a:t>
            </a:r>
            <a:r>
              <a:rPr lang="en-US" sz="3600" b="1" dirty="0">
                <a:latin typeface="Times New Roman" panose="02020603050405020304" pitchFamily="18" charset="0"/>
                <a:cs typeface="Times New Roman" panose="02020603050405020304" pitchFamily="18" charset="0"/>
              </a:rPr>
              <a:t>repent</a:t>
            </a:r>
            <a:r>
              <a:rPr lang="en-US" sz="3600" dirty="0">
                <a:latin typeface="Times New Roman" panose="02020603050405020304" pitchFamily="18" charset="0"/>
                <a:cs typeface="Times New Roman" panose="02020603050405020304" pitchFamily="18" charset="0"/>
              </a:rPr>
              <a:t>, you will all likewise perish.   </a:t>
            </a:r>
            <a:r>
              <a:rPr lang="en-US" dirty="0">
                <a:latin typeface="Times New Roman" panose="02020603050405020304" pitchFamily="18" charset="0"/>
                <a:cs typeface="Times New Roman" panose="02020603050405020304" pitchFamily="18" charset="0"/>
              </a:rPr>
              <a:t>Luke 13:3</a:t>
            </a:r>
          </a:p>
          <a:p>
            <a:pPr marL="0" indent="0">
              <a:spcBef>
                <a:spcPts val="0"/>
              </a:spcBef>
              <a:buNone/>
            </a:pP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334000" y="1752601"/>
            <a:ext cx="3657600" cy="4722687"/>
          </a:xfrm>
        </p:spPr>
        <p:txBody>
          <a:bodyPr>
            <a:normAutofit fontScale="85000" lnSpcReduction="20000"/>
          </a:bodyPr>
          <a:lstStyle/>
          <a:p>
            <a:pPr marL="0" indent="0">
              <a:buNone/>
            </a:pPr>
            <a:r>
              <a:rPr lang="zh-CN" altLang="en-US" sz="4000" dirty="0"/>
              <a:t> </a:t>
            </a:r>
            <a:r>
              <a:rPr lang="zh-CN" altLang="en-US" sz="4000" dirty="0" smtClean="0"/>
              <a:t>耶</a:t>
            </a:r>
            <a:r>
              <a:rPr lang="zh-CN" altLang="en-US" sz="4000" dirty="0"/>
              <a:t>稣来到加利利，宣讲　神的福音，说：“时候到了，　神的国近了，你们应当悔改，相信福</a:t>
            </a:r>
            <a:r>
              <a:rPr lang="zh-CN" altLang="en-US" sz="4000" dirty="0" smtClean="0"/>
              <a:t>音。”</a:t>
            </a:r>
            <a:endParaRPr lang="en-US" altLang="zh-CN" sz="4000" dirty="0" smtClean="0"/>
          </a:p>
          <a:p>
            <a:pPr marL="0" indent="0">
              <a:buNone/>
            </a:pPr>
            <a:endParaRPr lang="en-US" sz="4000" dirty="0"/>
          </a:p>
          <a:p>
            <a:pPr marL="0" indent="0">
              <a:buNone/>
            </a:pPr>
            <a:r>
              <a:rPr lang="zh-CN" altLang="en-US" sz="4000" dirty="0"/>
              <a:t>不是的，我告诉你们，你们若不悔改，都要这样灭亡。</a:t>
            </a:r>
            <a:endParaRPr lang="en-US" sz="4000" dirty="0"/>
          </a:p>
        </p:txBody>
      </p:sp>
    </p:spTree>
    <p:extLst>
      <p:ext uri="{BB962C8B-B14F-4D97-AF65-F5344CB8AC3E}">
        <p14:creationId xmlns:p14="http://schemas.microsoft.com/office/powerpoint/2010/main" val="33840018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82000" cy="1828800"/>
          </a:xfrm>
        </p:spPr>
        <p:txBody>
          <a:bodyPr>
            <a:normAutofit/>
          </a:bodyPr>
          <a:lstStyle/>
          <a:p>
            <a:r>
              <a:rPr lang="en-US" u="sng" dirty="0" smtClean="0"/>
              <a:t>We are saved by turning from sin and following Jesus</a:t>
            </a:r>
            <a:endParaRPr lang="en-US" u="sng" dirty="0"/>
          </a:p>
        </p:txBody>
      </p:sp>
      <p:sp>
        <p:nvSpPr>
          <p:cNvPr id="3" name="Content Placeholder 2"/>
          <p:cNvSpPr>
            <a:spLocks noGrp="1"/>
          </p:cNvSpPr>
          <p:nvPr>
            <p:ph sz="half" idx="1"/>
          </p:nvPr>
        </p:nvSpPr>
        <p:spPr>
          <a:xfrm>
            <a:off x="457200" y="1951037"/>
            <a:ext cx="4267200" cy="4525963"/>
          </a:xfrm>
        </p:spPr>
        <p:txBody>
          <a:bodyPr>
            <a:normAutofit/>
          </a:bodyPr>
          <a:lstStyle/>
          <a:p>
            <a:pPr marL="0" indent="0">
              <a:spcBef>
                <a:spcPts val="0"/>
              </a:spcBef>
              <a:buNone/>
            </a:pPr>
            <a:r>
              <a:rPr lang="en-US" sz="3600" dirty="0" smtClean="0">
                <a:latin typeface="Times New Roman" panose="02020603050405020304" pitchFamily="18" charset="0"/>
                <a:cs typeface="Times New Roman" panose="02020603050405020304" pitchFamily="18" charset="0"/>
              </a:rPr>
              <a:t>if </a:t>
            </a:r>
            <a:r>
              <a:rPr lang="en-US" sz="3600" dirty="0">
                <a:latin typeface="Times New Roman" panose="02020603050405020304" pitchFamily="18" charset="0"/>
                <a:cs typeface="Times New Roman" panose="02020603050405020304" pitchFamily="18" charset="0"/>
              </a:rPr>
              <a:t>you confess with your mouth that </a:t>
            </a:r>
            <a:r>
              <a:rPr lang="en-US" sz="3600" b="1" dirty="0">
                <a:latin typeface="Times New Roman" panose="02020603050405020304" pitchFamily="18" charset="0"/>
                <a:cs typeface="Times New Roman" panose="02020603050405020304" pitchFamily="18" charset="0"/>
              </a:rPr>
              <a:t>Jesus</a:t>
            </a:r>
            <a:r>
              <a:rPr lang="en-US" sz="3600" dirty="0">
                <a:latin typeface="Times New Roman" panose="02020603050405020304" pitchFamily="18" charset="0"/>
                <a:cs typeface="Times New Roman" panose="02020603050405020304" pitchFamily="18" charset="0"/>
              </a:rPr>
              <a:t> is </a:t>
            </a:r>
            <a:r>
              <a:rPr lang="en-US" sz="3600" b="1" dirty="0">
                <a:latin typeface="Times New Roman" panose="02020603050405020304" pitchFamily="18" charset="0"/>
                <a:cs typeface="Times New Roman" panose="02020603050405020304" pitchFamily="18" charset="0"/>
              </a:rPr>
              <a:t>Lord</a:t>
            </a:r>
            <a:r>
              <a:rPr lang="en-US" sz="3600" dirty="0">
                <a:latin typeface="Times New Roman" panose="02020603050405020304" pitchFamily="18" charset="0"/>
                <a:cs typeface="Times New Roman" panose="02020603050405020304" pitchFamily="18" charset="0"/>
              </a:rPr>
              <a:t> and believe in your </a:t>
            </a:r>
            <a:r>
              <a:rPr lang="en-US" sz="3600" b="1" dirty="0">
                <a:latin typeface="Times New Roman" panose="02020603050405020304" pitchFamily="18" charset="0"/>
                <a:cs typeface="Times New Roman" panose="02020603050405020304" pitchFamily="18" charset="0"/>
              </a:rPr>
              <a:t>heart</a:t>
            </a:r>
            <a:r>
              <a:rPr lang="en-US" sz="3600" dirty="0">
                <a:latin typeface="Times New Roman" panose="02020603050405020304" pitchFamily="18" charset="0"/>
                <a:cs typeface="Times New Roman" panose="02020603050405020304" pitchFamily="18" charset="0"/>
              </a:rPr>
              <a:t> that God raised him from the dead, you will be saved</a:t>
            </a:r>
            <a:endParaRPr lang="en-US" sz="36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1951037"/>
            <a:ext cx="3657600" cy="4525963"/>
          </a:xfrm>
        </p:spPr>
        <p:txBody>
          <a:bodyPr>
            <a:normAutofit/>
          </a:bodyPr>
          <a:lstStyle/>
          <a:p>
            <a:pPr marL="0" indent="0">
              <a:buNone/>
            </a:pPr>
            <a:r>
              <a:rPr lang="zh-CN" altLang="en-US" sz="4000" dirty="0"/>
              <a:t> 你若口里认耶稣为主，心里信　神使他从死人中复活，就必得</a:t>
            </a:r>
            <a:r>
              <a:rPr lang="zh-CN" altLang="en-US" sz="4000" dirty="0" smtClean="0"/>
              <a:t>救；</a:t>
            </a:r>
            <a:endParaRPr lang="en-US" altLang="zh-CN" sz="4000" dirty="0" smtClean="0"/>
          </a:p>
          <a:p>
            <a:pPr marL="0" indent="0">
              <a:buNone/>
            </a:pPr>
            <a:endParaRPr lang="en-US" sz="4000" dirty="0"/>
          </a:p>
          <a:p>
            <a:pPr marL="0" indent="0" algn="r">
              <a:buNone/>
            </a:pPr>
            <a:r>
              <a:rPr lang="en-US" sz="2400" dirty="0" smtClean="0">
                <a:latin typeface="Times New Roman" panose="02020603050405020304" pitchFamily="18" charset="0"/>
                <a:cs typeface="Times New Roman" panose="02020603050405020304" pitchFamily="18" charset="0"/>
              </a:rPr>
              <a:t>Romans 10:9</a:t>
            </a:r>
            <a:endParaRPr lang="en-US" sz="4000" dirty="0"/>
          </a:p>
        </p:txBody>
      </p:sp>
    </p:spTree>
    <p:extLst>
      <p:ext uri="{BB962C8B-B14F-4D97-AF65-F5344CB8AC3E}">
        <p14:creationId xmlns:p14="http://schemas.microsoft.com/office/powerpoint/2010/main" val="7968979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u="sng" dirty="0" smtClean="0"/>
              <a:t>Believers become children of God</a:t>
            </a:r>
            <a:endParaRPr lang="en-US" u="sng" dirty="0"/>
          </a:p>
        </p:txBody>
      </p:sp>
      <p:sp>
        <p:nvSpPr>
          <p:cNvPr id="3" name="Content Placeholder 2"/>
          <p:cNvSpPr>
            <a:spLocks noGrp="1"/>
          </p:cNvSpPr>
          <p:nvPr>
            <p:ph sz="half" idx="1"/>
          </p:nvPr>
        </p:nvSpPr>
        <p:spPr>
          <a:xfrm>
            <a:off x="457200" y="1143000"/>
            <a:ext cx="4038600" cy="4525963"/>
          </a:xfrm>
        </p:spPr>
        <p:txBody>
          <a:bodyPr>
            <a:noAutofit/>
          </a:bodyPr>
          <a:lstStyle/>
          <a:p>
            <a:pPr marL="0" indent="0">
              <a:spcBef>
                <a:spcPts val="0"/>
              </a:spcBef>
              <a:buNone/>
            </a:pPr>
            <a:r>
              <a:rPr lang="en-US" sz="3000" dirty="0">
                <a:latin typeface="Times New Roman" panose="02020603050405020304" pitchFamily="18" charset="0"/>
                <a:cs typeface="Times New Roman" panose="02020603050405020304" pitchFamily="18" charset="0"/>
              </a:rPr>
              <a:t>But to all who did receive him, who </a:t>
            </a:r>
            <a:r>
              <a:rPr lang="en-US" sz="3000" b="1" dirty="0">
                <a:latin typeface="Times New Roman" panose="02020603050405020304" pitchFamily="18" charset="0"/>
                <a:cs typeface="Times New Roman" panose="02020603050405020304" pitchFamily="18" charset="0"/>
              </a:rPr>
              <a:t>believed</a:t>
            </a:r>
            <a:r>
              <a:rPr lang="en-US" sz="3000" dirty="0">
                <a:latin typeface="Times New Roman" panose="02020603050405020304" pitchFamily="18" charset="0"/>
                <a:cs typeface="Times New Roman" panose="02020603050405020304" pitchFamily="18" charset="0"/>
              </a:rPr>
              <a:t> in his name, he gave the right to </a:t>
            </a:r>
            <a:r>
              <a:rPr lang="en-US" sz="3000" b="1" dirty="0">
                <a:latin typeface="Times New Roman" panose="02020603050405020304" pitchFamily="18" charset="0"/>
                <a:cs typeface="Times New Roman" panose="02020603050405020304" pitchFamily="18" charset="0"/>
              </a:rPr>
              <a:t>become children of God</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who were born, not of blood nor of the will of the flesh nor of the will of man, but of God. </a:t>
            </a:r>
            <a:endParaRPr lang="en-US" sz="3000" dirty="0" smtClean="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29200" y="1143000"/>
            <a:ext cx="3657600" cy="4525963"/>
          </a:xfrm>
        </p:spPr>
        <p:txBody>
          <a:bodyPr>
            <a:noAutofit/>
          </a:bodyPr>
          <a:lstStyle/>
          <a:p>
            <a:pPr marL="0" indent="0">
              <a:buNone/>
            </a:pPr>
            <a:r>
              <a:rPr lang="zh-CN" altLang="en-US" sz="3200" dirty="0"/>
              <a:t>  凡接受他的，就是信他名的人，他就赐给他们权利，成为　神的儿女</a:t>
            </a:r>
            <a:r>
              <a:rPr lang="zh-CN" altLang="en-US" sz="3200" dirty="0" smtClean="0"/>
              <a:t>。</a:t>
            </a:r>
            <a:r>
              <a:rPr lang="en-US" altLang="zh-CN" sz="3200" dirty="0" smtClean="0"/>
              <a:t> </a:t>
            </a:r>
            <a:r>
              <a:rPr lang="zh-CN" altLang="en-US" sz="3200" dirty="0"/>
              <a:t>他们不是从血统生的，不是从肉身的意思生的，也不是从人意生的，而是从　神生的</a:t>
            </a:r>
            <a:r>
              <a:rPr lang="zh-CN" altLang="en-US" sz="3200" dirty="0" smtClean="0"/>
              <a:t>。</a:t>
            </a:r>
            <a:endParaRPr lang="en-US" altLang="zh-CN" sz="3200" dirty="0" smtClean="0"/>
          </a:p>
          <a:p>
            <a:pPr marL="0" indent="0">
              <a:buNone/>
            </a:pPr>
            <a:endParaRPr lang="en-US" sz="3200" dirty="0"/>
          </a:p>
          <a:p>
            <a:pPr marL="0" indent="0" algn="r">
              <a:buNone/>
            </a:pPr>
            <a:r>
              <a:rPr lang="en-US" sz="2000" dirty="0" smtClean="0">
                <a:latin typeface="Times New Roman" panose="02020603050405020304" pitchFamily="18" charset="0"/>
                <a:cs typeface="Times New Roman" panose="02020603050405020304" pitchFamily="18" charset="0"/>
              </a:rPr>
              <a:t>John 1:12,13</a:t>
            </a:r>
            <a:endParaRPr lang="en-US" sz="3200" dirty="0"/>
          </a:p>
        </p:txBody>
      </p:sp>
      <p:sp>
        <p:nvSpPr>
          <p:cNvPr id="5" name="TextBox 4"/>
          <p:cNvSpPr txBox="1"/>
          <p:nvPr/>
        </p:nvSpPr>
        <p:spPr>
          <a:xfrm>
            <a:off x="1905000" y="5791200"/>
            <a:ext cx="2971800" cy="523220"/>
          </a:xfrm>
          <a:prstGeom prst="rect">
            <a:avLst/>
          </a:prstGeom>
          <a:noFill/>
        </p:spPr>
        <p:txBody>
          <a:bodyPr wrap="square" rtlCol="0">
            <a:spAutoFit/>
          </a:bodyPr>
          <a:lstStyle/>
          <a:p>
            <a:r>
              <a:rPr lang="en-US" sz="2800" dirty="0" smtClean="0"/>
              <a:t>Adopted by God…</a:t>
            </a:r>
            <a:endParaRPr lang="en-US" sz="2800" dirty="0"/>
          </a:p>
        </p:txBody>
      </p:sp>
    </p:spTree>
    <p:extLst>
      <p:ext uri="{BB962C8B-B14F-4D97-AF65-F5344CB8AC3E}">
        <p14:creationId xmlns:p14="http://schemas.microsoft.com/office/powerpoint/2010/main" val="212238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lstStyle/>
          <a:p>
            <a:r>
              <a:rPr lang="en-US" u="sng" dirty="0"/>
              <a:t>Learn from the Examples of History</a:t>
            </a:r>
          </a:p>
        </p:txBody>
      </p:sp>
      <p:sp>
        <p:nvSpPr>
          <p:cNvPr id="3" name="Content Placeholder 2"/>
          <p:cNvSpPr>
            <a:spLocks noGrp="1"/>
          </p:cNvSpPr>
          <p:nvPr>
            <p:ph idx="1"/>
          </p:nvPr>
        </p:nvSpPr>
        <p:spPr>
          <a:xfrm>
            <a:off x="76200" y="990600"/>
            <a:ext cx="8839200" cy="5486400"/>
          </a:xfrm>
        </p:spPr>
        <p:txBody>
          <a:bodyPr>
            <a:normAutofit lnSpcReduction="10000"/>
          </a:bodyPr>
          <a:lstStyle/>
          <a:p>
            <a:r>
              <a:rPr lang="en-US" u="sng" dirty="0" smtClean="0"/>
              <a:t>Why </a:t>
            </a:r>
            <a:r>
              <a:rPr lang="en-US" u="sng" dirty="0"/>
              <a:t>did the Jews fail to enter the promised land</a:t>
            </a:r>
            <a:r>
              <a:rPr lang="en-US" dirty="0" smtClean="0"/>
              <a:t>?</a:t>
            </a:r>
          </a:p>
          <a:p>
            <a:pPr marL="457200" lvl="1" indent="0">
              <a:spcBef>
                <a:spcPts val="0"/>
              </a:spcBef>
              <a:spcAft>
                <a:spcPts val="1200"/>
              </a:spcAft>
              <a:buNone/>
            </a:pPr>
            <a:r>
              <a:rPr lang="en-US" dirty="0" smtClean="0"/>
              <a:t>“See </a:t>
            </a:r>
            <a:r>
              <a:rPr lang="en-US" dirty="0"/>
              <a:t>to it, brothers and sisters, that none of you has a </a:t>
            </a:r>
            <a:r>
              <a:rPr lang="en-US" b="1" dirty="0"/>
              <a:t>sinful, unbelieving heart </a:t>
            </a:r>
            <a:r>
              <a:rPr lang="en-US" dirty="0"/>
              <a:t>that </a:t>
            </a:r>
            <a:r>
              <a:rPr lang="en-US" b="1" dirty="0"/>
              <a:t>turns away </a:t>
            </a:r>
            <a:r>
              <a:rPr lang="en-US" dirty="0"/>
              <a:t>from the living God. </a:t>
            </a:r>
            <a:r>
              <a:rPr lang="en-US" dirty="0" smtClean="0"/>
              <a:t>As </a:t>
            </a:r>
            <a:r>
              <a:rPr lang="en-US" dirty="0"/>
              <a:t>has just been </a:t>
            </a:r>
            <a:r>
              <a:rPr lang="en-US" dirty="0" smtClean="0"/>
              <a:t>said: ‘Today</a:t>
            </a:r>
            <a:r>
              <a:rPr lang="en-US" dirty="0"/>
              <a:t>, if you hear his </a:t>
            </a:r>
            <a:r>
              <a:rPr lang="en-US" dirty="0" smtClean="0"/>
              <a:t>voice, do </a:t>
            </a:r>
            <a:r>
              <a:rPr lang="en-US" dirty="0"/>
              <a:t>not harden your </a:t>
            </a:r>
            <a:r>
              <a:rPr lang="en-US" dirty="0" smtClean="0"/>
              <a:t>hearts as </a:t>
            </a:r>
            <a:r>
              <a:rPr lang="en-US" dirty="0"/>
              <a:t>you did in the rebellion</a:t>
            </a:r>
            <a:r>
              <a:rPr lang="en-US" dirty="0" smtClean="0"/>
              <a:t>.’ </a:t>
            </a:r>
            <a:r>
              <a:rPr lang="en-US" dirty="0"/>
              <a:t>So we see that they were not able to enter, because of their unbelief</a:t>
            </a:r>
            <a:r>
              <a:rPr lang="en-US" dirty="0" smtClean="0"/>
              <a:t>.” </a:t>
            </a:r>
            <a:r>
              <a:rPr lang="en-US" b="1" dirty="0"/>
              <a:t>Hebrews </a:t>
            </a:r>
            <a:r>
              <a:rPr lang="en-US" b="1" dirty="0" smtClean="0"/>
              <a:t>3:12,15,19</a:t>
            </a:r>
          </a:p>
          <a:p>
            <a:r>
              <a:rPr lang="en-US" u="sng" dirty="0" smtClean="0"/>
              <a:t>God loves you, therefore, He warns you</a:t>
            </a:r>
            <a:r>
              <a:rPr lang="en-US" dirty="0" smtClean="0"/>
              <a:t>:</a:t>
            </a:r>
          </a:p>
          <a:p>
            <a:pPr marL="457200" lvl="1" indent="0">
              <a:buNone/>
            </a:pPr>
            <a:r>
              <a:rPr lang="en-US" dirty="0" smtClean="0"/>
              <a:t>“We </a:t>
            </a:r>
            <a:r>
              <a:rPr lang="en-US" dirty="0"/>
              <a:t>must pay the most careful attention, therefore, to what we have heard, so that we do not drift away. H</a:t>
            </a:r>
            <a:r>
              <a:rPr lang="en-US" dirty="0" smtClean="0"/>
              <a:t>ow </a:t>
            </a:r>
            <a:r>
              <a:rPr lang="en-US" dirty="0"/>
              <a:t>shall we escape if we ignore </a:t>
            </a:r>
            <a:r>
              <a:rPr lang="en-US" b="1" dirty="0"/>
              <a:t>so great a salvation</a:t>
            </a:r>
            <a:r>
              <a:rPr lang="en-US" dirty="0" smtClean="0"/>
              <a:t>?” </a:t>
            </a:r>
            <a:r>
              <a:rPr lang="en-US" b="1" dirty="0" smtClean="0"/>
              <a:t>  Hebrews </a:t>
            </a:r>
            <a:r>
              <a:rPr lang="en-US" b="1" dirty="0"/>
              <a:t>2:1,2</a:t>
            </a:r>
            <a:endParaRPr lang="en-US" dirty="0"/>
          </a:p>
        </p:txBody>
      </p:sp>
    </p:spTree>
    <p:extLst>
      <p:ext uri="{BB962C8B-B14F-4D97-AF65-F5344CB8AC3E}">
        <p14:creationId xmlns:p14="http://schemas.microsoft.com/office/powerpoint/2010/main" val="861484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noAutofit/>
          </a:bodyPr>
          <a:lstStyle/>
          <a:p>
            <a:r>
              <a:rPr lang="en-US" b="1" u="sng" dirty="0" smtClean="0"/>
              <a:t>Abraham and Sarah</a:t>
            </a:r>
            <a:endParaRPr lang="en-US" b="1" u="sng" dirty="0"/>
          </a:p>
        </p:txBody>
      </p:sp>
      <p:sp>
        <p:nvSpPr>
          <p:cNvPr id="4" name="Content Placeholder 3"/>
          <p:cNvSpPr>
            <a:spLocks noGrp="1"/>
          </p:cNvSpPr>
          <p:nvPr>
            <p:ph idx="1"/>
          </p:nvPr>
        </p:nvSpPr>
        <p:spPr>
          <a:xfrm>
            <a:off x="228600" y="990600"/>
            <a:ext cx="8686800" cy="5638800"/>
          </a:xfrm>
        </p:spPr>
        <p:txBody>
          <a:bodyPr>
            <a:normAutofit fontScale="77500" lnSpcReduction="20000"/>
          </a:bodyPr>
          <a:lstStyle/>
          <a:p>
            <a:pPr>
              <a:spcAft>
                <a:spcPts val="1200"/>
              </a:spcAft>
            </a:pPr>
            <a:r>
              <a:rPr lang="en-US" b="1" dirty="0" smtClean="0"/>
              <a:t>Genesis 12:1-3 </a:t>
            </a:r>
            <a:r>
              <a:rPr lang="en-US" dirty="0"/>
              <a:t>&gt; </a:t>
            </a:r>
            <a:r>
              <a:rPr lang="en-US" dirty="0" smtClean="0"/>
              <a:t>God spoke to Abram </a:t>
            </a:r>
          </a:p>
          <a:p>
            <a:pPr lvl="1">
              <a:spcAft>
                <a:spcPts val="1200"/>
              </a:spcAft>
            </a:pPr>
            <a:r>
              <a:rPr lang="en-US" dirty="0" smtClean="0"/>
              <a:t>What did God tell Abram to do?  What </a:t>
            </a:r>
            <a:r>
              <a:rPr lang="en-US" dirty="0"/>
              <a:t>promise did God make to Abram</a:t>
            </a:r>
            <a:r>
              <a:rPr lang="en-US" dirty="0" smtClean="0"/>
              <a:t>?</a:t>
            </a:r>
          </a:p>
          <a:p>
            <a:pPr lvl="1">
              <a:spcAft>
                <a:spcPts val="1200"/>
              </a:spcAft>
            </a:pPr>
            <a:r>
              <a:rPr lang="en-US" dirty="0" smtClean="0"/>
              <a:t>A strong faith is required to go on a journey without a clear destination!  (</a:t>
            </a:r>
            <a:r>
              <a:rPr lang="en-US" b="1" dirty="0" smtClean="0"/>
              <a:t>Hebrews 11:8</a:t>
            </a:r>
            <a:r>
              <a:rPr lang="en-US" dirty="0" smtClean="0"/>
              <a:t>) </a:t>
            </a:r>
          </a:p>
          <a:p>
            <a:pPr>
              <a:spcAft>
                <a:spcPts val="1200"/>
              </a:spcAft>
            </a:pPr>
            <a:r>
              <a:rPr lang="en-US" b="1" dirty="0" smtClean="0"/>
              <a:t>Genesis 15:1-5</a:t>
            </a:r>
            <a:r>
              <a:rPr lang="en-US" dirty="0" smtClean="0"/>
              <a:t> </a:t>
            </a:r>
            <a:r>
              <a:rPr lang="en-US" dirty="0"/>
              <a:t>&gt; </a:t>
            </a:r>
            <a:r>
              <a:rPr lang="en-US" dirty="0" smtClean="0"/>
              <a:t>Waiting for the </a:t>
            </a:r>
            <a:r>
              <a:rPr lang="en-US" dirty="0"/>
              <a:t>promise</a:t>
            </a:r>
          </a:p>
          <a:p>
            <a:pPr lvl="1">
              <a:spcAft>
                <a:spcPts val="1200"/>
              </a:spcAft>
            </a:pPr>
            <a:r>
              <a:rPr lang="en-US" b="1" dirty="0"/>
              <a:t>Verse 2</a:t>
            </a:r>
            <a:r>
              <a:rPr lang="en-US" dirty="0"/>
              <a:t> : What was Abram’s problem</a:t>
            </a:r>
            <a:r>
              <a:rPr lang="en-US" dirty="0" smtClean="0"/>
              <a:t>?  What </a:t>
            </a:r>
            <a:r>
              <a:rPr lang="en-US" dirty="0"/>
              <a:t>was God’s promise?</a:t>
            </a:r>
          </a:p>
          <a:p>
            <a:pPr>
              <a:spcAft>
                <a:spcPts val="1200"/>
              </a:spcAft>
            </a:pPr>
            <a:r>
              <a:rPr lang="en-US" b="1" dirty="0"/>
              <a:t>Genesis 15:6 </a:t>
            </a:r>
            <a:r>
              <a:rPr lang="en-US" dirty="0"/>
              <a:t>&gt; Righteousness “</a:t>
            </a:r>
            <a:r>
              <a:rPr lang="en-US" dirty="0" smtClean="0"/>
              <a:t>credited”</a:t>
            </a:r>
            <a:endParaRPr lang="en-US" dirty="0"/>
          </a:p>
          <a:p>
            <a:pPr lvl="1">
              <a:spcAft>
                <a:spcPts val="1200"/>
              </a:spcAft>
            </a:pPr>
            <a:r>
              <a:rPr lang="en-US" dirty="0"/>
              <a:t>Righteousness does </a:t>
            </a:r>
            <a:r>
              <a:rPr lang="en-US" u="sng" dirty="0"/>
              <a:t>not</a:t>
            </a:r>
            <a:r>
              <a:rPr lang="en-US" dirty="0"/>
              <a:t> come from </a:t>
            </a:r>
            <a:r>
              <a:rPr lang="en-US" u="sng" dirty="0"/>
              <a:t>perfect </a:t>
            </a:r>
            <a:r>
              <a:rPr lang="en-US" u="sng" dirty="0" smtClean="0"/>
              <a:t>behavior</a:t>
            </a:r>
            <a:r>
              <a:rPr lang="en-US" dirty="0" smtClean="0"/>
              <a:t> of imperfect people. It comes </a:t>
            </a:r>
            <a:r>
              <a:rPr lang="en-US" u="sng" dirty="0"/>
              <a:t>from God</a:t>
            </a:r>
            <a:r>
              <a:rPr lang="en-US" dirty="0"/>
              <a:t> through </a:t>
            </a:r>
            <a:r>
              <a:rPr lang="en-US" u="sng" dirty="0"/>
              <a:t>belief</a:t>
            </a:r>
            <a:r>
              <a:rPr lang="en-US" dirty="0"/>
              <a:t> (faith</a:t>
            </a:r>
            <a:r>
              <a:rPr lang="en-US" dirty="0" smtClean="0"/>
              <a:t>)</a:t>
            </a:r>
          </a:p>
          <a:p>
            <a:pPr>
              <a:spcAft>
                <a:spcPts val="1200"/>
              </a:spcAft>
            </a:pPr>
            <a:r>
              <a:rPr lang="en-US" b="1" dirty="0"/>
              <a:t>Genesis 21:1-5</a:t>
            </a:r>
            <a:r>
              <a:rPr lang="en-US" dirty="0"/>
              <a:t> &gt; The promise comes </a:t>
            </a:r>
            <a:r>
              <a:rPr lang="en-US" dirty="0" smtClean="0"/>
              <a:t>true  “</a:t>
            </a:r>
            <a:r>
              <a:rPr lang="en-US" dirty="0"/>
              <a:t>at the very time God promised” </a:t>
            </a:r>
          </a:p>
        </p:txBody>
      </p:sp>
    </p:spTree>
    <p:extLst>
      <p:ext uri="{BB962C8B-B14F-4D97-AF65-F5344CB8AC3E}">
        <p14:creationId xmlns:p14="http://schemas.microsoft.com/office/powerpoint/2010/main" val="3426340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smtClean="0"/>
              <a:t>An unexpected sacrifice (Genesis 22)</a:t>
            </a:r>
            <a:endParaRPr lang="en-US" sz="4000" b="1" u="sng" dirty="0"/>
          </a:p>
        </p:txBody>
      </p:sp>
      <p:sp>
        <p:nvSpPr>
          <p:cNvPr id="4" name="Content Placeholder 3"/>
          <p:cNvSpPr>
            <a:spLocks noGrp="1"/>
          </p:cNvSpPr>
          <p:nvPr>
            <p:ph idx="1"/>
          </p:nvPr>
        </p:nvSpPr>
        <p:spPr>
          <a:xfrm>
            <a:off x="304800" y="838200"/>
            <a:ext cx="8610600" cy="5943600"/>
          </a:xfrm>
        </p:spPr>
        <p:txBody>
          <a:bodyPr>
            <a:normAutofit fontScale="85000" lnSpcReduction="20000"/>
          </a:bodyPr>
          <a:lstStyle/>
          <a:p>
            <a:pPr>
              <a:spcAft>
                <a:spcPts val="1200"/>
              </a:spcAft>
            </a:pPr>
            <a:r>
              <a:rPr lang="en-US" b="1" dirty="0" smtClean="0"/>
              <a:t>Verses 1-2</a:t>
            </a:r>
            <a:r>
              <a:rPr lang="en-US" dirty="0" smtClean="0"/>
              <a:t> </a:t>
            </a:r>
            <a:r>
              <a:rPr lang="en-US" dirty="0"/>
              <a:t>: </a:t>
            </a:r>
            <a:r>
              <a:rPr lang="en-US" dirty="0" smtClean="0"/>
              <a:t>What did God tell Abraham to do?</a:t>
            </a:r>
          </a:p>
          <a:p>
            <a:pPr lvl="1">
              <a:spcAft>
                <a:spcPts val="1200"/>
              </a:spcAft>
            </a:pPr>
            <a:r>
              <a:rPr lang="en-US" dirty="0" smtClean="0"/>
              <a:t>Sacrifice his only son, the one that he loves (the special child of promise)</a:t>
            </a:r>
          </a:p>
          <a:p>
            <a:pPr>
              <a:spcAft>
                <a:spcPts val="1200"/>
              </a:spcAft>
            </a:pPr>
            <a:r>
              <a:rPr lang="en-US" b="1" dirty="0" smtClean="0"/>
              <a:t>Verses 3-5 </a:t>
            </a:r>
            <a:r>
              <a:rPr lang="en-US" dirty="0" smtClean="0"/>
              <a:t>: What did Abraham do?</a:t>
            </a:r>
          </a:p>
          <a:p>
            <a:pPr lvl="1">
              <a:spcAft>
                <a:spcPts val="1200"/>
              </a:spcAft>
            </a:pPr>
            <a:r>
              <a:rPr lang="en-US" dirty="0" smtClean="0"/>
              <a:t>Obeyed quickly and trusted God (“</a:t>
            </a:r>
            <a:r>
              <a:rPr lang="en-US" u="sng" dirty="0" smtClean="0"/>
              <a:t>We</a:t>
            </a:r>
            <a:r>
              <a:rPr lang="en-US" dirty="0" smtClean="0"/>
              <a:t> will worship and then </a:t>
            </a:r>
            <a:r>
              <a:rPr lang="en-US" u="sng" dirty="0" smtClean="0"/>
              <a:t>we</a:t>
            </a:r>
            <a:r>
              <a:rPr lang="en-US" dirty="0" smtClean="0"/>
              <a:t> will come back”)</a:t>
            </a:r>
          </a:p>
          <a:p>
            <a:pPr>
              <a:spcAft>
                <a:spcPts val="1200"/>
              </a:spcAft>
            </a:pPr>
            <a:r>
              <a:rPr lang="en-US" b="1" dirty="0"/>
              <a:t>Verses 6-8 </a:t>
            </a:r>
            <a:r>
              <a:rPr lang="en-US" dirty="0"/>
              <a:t>: What did Abraham say about the offering?</a:t>
            </a:r>
          </a:p>
          <a:p>
            <a:pPr lvl="1">
              <a:spcAft>
                <a:spcPts val="1200"/>
              </a:spcAft>
            </a:pPr>
            <a:r>
              <a:rPr lang="en-US" dirty="0"/>
              <a:t>Remember this image: the only son carries wood up the mountain for his own sacrifice.</a:t>
            </a:r>
          </a:p>
          <a:p>
            <a:pPr>
              <a:spcAft>
                <a:spcPts val="1200"/>
              </a:spcAft>
            </a:pPr>
            <a:r>
              <a:rPr lang="en-US" b="1" dirty="0"/>
              <a:t>Verses 9-11 </a:t>
            </a:r>
            <a:r>
              <a:rPr lang="en-US" dirty="0"/>
              <a:t>: Abraham faithfully obeyed</a:t>
            </a:r>
          </a:p>
          <a:p>
            <a:pPr>
              <a:spcAft>
                <a:spcPts val="1200"/>
              </a:spcAft>
            </a:pPr>
            <a:r>
              <a:rPr lang="en-US" b="1" dirty="0"/>
              <a:t>Verses 12-13 </a:t>
            </a:r>
            <a:r>
              <a:rPr lang="en-US" dirty="0"/>
              <a:t>: God </a:t>
            </a:r>
            <a:r>
              <a:rPr lang="en-US" dirty="0" smtClean="0"/>
              <a:t>provided </a:t>
            </a:r>
            <a:r>
              <a:rPr lang="en-US" dirty="0"/>
              <a:t>a substitute</a:t>
            </a:r>
          </a:p>
          <a:p>
            <a:pPr>
              <a:spcAft>
                <a:spcPts val="1200"/>
              </a:spcAft>
            </a:pPr>
            <a:r>
              <a:rPr lang="en-US" b="1" dirty="0"/>
              <a:t>Verse 14 </a:t>
            </a:r>
            <a:r>
              <a:rPr lang="en-US" dirty="0"/>
              <a:t>: The Lord </a:t>
            </a:r>
            <a:r>
              <a:rPr lang="en-US" u="sng" dirty="0"/>
              <a:t>Will</a:t>
            </a:r>
            <a:r>
              <a:rPr lang="en-US" dirty="0"/>
              <a:t> Provide (He </a:t>
            </a:r>
            <a:r>
              <a:rPr lang="en-US" u="sng" dirty="0" smtClean="0"/>
              <a:t>did</a:t>
            </a:r>
            <a:r>
              <a:rPr lang="en-US" dirty="0" smtClean="0"/>
              <a:t> </a:t>
            </a:r>
            <a:r>
              <a:rPr lang="en-US" b="1" i="1" dirty="0" smtClean="0"/>
              <a:t>and</a:t>
            </a:r>
            <a:r>
              <a:rPr lang="en-US" dirty="0" smtClean="0"/>
              <a:t> </a:t>
            </a:r>
            <a:r>
              <a:rPr lang="en-US" u="sng" dirty="0" smtClean="0"/>
              <a:t>will</a:t>
            </a:r>
            <a:r>
              <a:rPr lang="en-US" dirty="0" smtClean="0"/>
              <a:t> provide</a:t>
            </a:r>
            <a:r>
              <a:rPr lang="en-US" dirty="0"/>
              <a:t>)</a:t>
            </a:r>
          </a:p>
        </p:txBody>
      </p:sp>
    </p:spTree>
    <p:extLst>
      <p:ext uri="{BB962C8B-B14F-4D97-AF65-F5344CB8AC3E}">
        <p14:creationId xmlns:p14="http://schemas.microsoft.com/office/powerpoint/2010/main" val="180534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066800"/>
          </a:xfrm>
        </p:spPr>
        <p:txBody>
          <a:bodyPr>
            <a:noAutofit/>
          </a:bodyPr>
          <a:lstStyle/>
          <a:p>
            <a:pPr>
              <a:spcAft>
                <a:spcPts val="1200"/>
              </a:spcAft>
            </a:pPr>
            <a:r>
              <a:rPr lang="en-US" sz="3600" u="sng" dirty="0" smtClean="0"/>
              <a:t>Suffering in the Wilderness</a:t>
            </a:r>
            <a:br>
              <a:rPr lang="en-US" sz="3600" u="sng" dirty="0" smtClean="0"/>
            </a:br>
            <a:r>
              <a:rPr lang="en-US" sz="2800" b="1" dirty="0" smtClean="0"/>
              <a:t>Numbers 21</a:t>
            </a:r>
            <a:endParaRPr lang="en-US" sz="3600" dirty="0"/>
          </a:p>
        </p:txBody>
      </p:sp>
      <p:sp>
        <p:nvSpPr>
          <p:cNvPr id="4" name="Content Placeholder 3"/>
          <p:cNvSpPr>
            <a:spLocks noGrp="1"/>
          </p:cNvSpPr>
          <p:nvPr>
            <p:ph idx="1"/>
          </p:nvPr>
        </p:nvSpPr>
        <p:spPr>
          <a:xfrm>
            <a:off x="76200" y="1143000"/>
            <a:ext cx="6019800" cy="2743200"/>
          </a:xfrm>
        </p:spPr>
        <p:txBody>
          <a:bodyPr>
            <a:noAutofit/>
          </a:bodyPr>
          <a:lstStyle/>
          <a:p>
            <a:pPr>
              <a:spcAft>
                <a:spcPts val="1200"/>
              </a:spcAft>
            </a:pPr>
            <a:r>
              <a:rPr lang="en-US" sz="2200" b="1" dirty="0" smtClean="0"/>
              <a:t>Complaining</a:t>
            </a:r>
            <a:r>
              <a:rPr lang="en-US" sz="2200" dirty="0" smtClean="0"/>
              <a:t> against Moses and God (</a:t>
            </a:r>
            <a:r>
              <a:rPr lang="en-US" sz="2200" b="1" dirty="0" smtClean="0"/>
              <a:t>vs. 4-5</a:t>
            </a:r>
            <a:r>
              <a:rPr lang="en-US" sz="2200" dirty="0" smtClean="0"/>
              <a:t>)</a:t>
            </a:r>
          </a:p>
          <a:p>
            <a:pPr lvl="1">
              <a:spcAft>
                <a:spcPts val="1200"/>
              </a:spcAft>
              <a:buFont typeface="Wingdings" panose="05000000000000000000" pitchFamily="2" charset="2"/>
              <a:buChar char="Ø"/>
            </a:pPr>
            <a:r>
              <a:rPr lang="en-US" sz="2000" dirty="0" smtClean="0"/>
              <a:t>Did God bring them out of Egypt to kill them?</a:t>
            </a:r>
          </a:p>
          <a:p>
            <a:pPr>
              <a:spcAft>
                <a:spcPts val="1200"/>
              </a:spcAft>
            </a:pPr>
            <a:r>
              <a:rPr lang="en-US" sz="2200" dirty="0" smtClean="0"/>
              <a:t>God’s response to their sinful complaints (</a:t>
            </a:r>
            <a:r>
              <a:rPr lang="en-US" sz="2200" b="1" dirty="0" smtClean="0"/>
              <a:t>vs. 6</a:t>
            </a:r>
            <a:r>
              <a:rPr lang="en-US" sz="2200" dirty="0" smtClean="0"/>
              <a:t>)</a:t>
            </a:r>
          </a:p>
          <a:p>
            <a:pPr lvl="1">
              <a:spcAft>
                <a:spcPts val="1200"/>
              </a:spcAft>
              <a:buFont typeface="Wingdings" panose="05000000000000000000" pitchFamily="2" charset="2"/>
              <a:buChar char="Ø"/>
            </a:pPr>
            <a:r>
              <a:rPr lang="en-US" sz="2000" dirty="0" smtClean="0"/>
              <a:t>Why were the people dying?</a:t>
            </a:r>
          </a:p>
          <a:p>
            <a:pPr lvl="1">
              <a:spcAft>
                <a:spcPts val="1200"/>
              </a:spcAft>
              <a:buFont typeface="Wingdings" panose="05000000000000000000" pitchFamily="2" charset="2"/>
              <a:buChar char="Ø"/>
            </a:pPr>
            <a:r>
              <a:rPr lang="en-US" sz="2000" dirty="0" smtClean="0"/>
              <a:t>Because of their sin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1676400"/>
            <a:ext cx="2650524" cy="1600200"/>
          </a:xfrm>
          <a:prstGeom prst="rect">
            <a:avLst/>
          </a:prstGeom>
        </p:spPr>
      </p:pic>
      <p:sp>
        <p:nvSpPr>
          <p:cNvPr id="5" name="TextBox 4"/>
          <p:cNvSpPr txBox="1"/>
          <p:nvPr/>
        </p:nvSpPr>
        <p:spPr>
          <a:xfrm>
            <a:off x="0" y="3886200"/>
            <a:ext cx="8382000" cy="2616101"/>
          </a:xfrm>
          <a:prstGeom prst="rect">
            <a:avLst/>
          </a:prstGeom>
          <a:noFill/>
        </p:spPr>
        <p:txBody>
          <a:bodyPr wrap="square" rtlCol="0">
            <a:spAutoFit/>
          </a:bodyPr>
          <a:lstStyle/>
          <a:p>
            <a:pPr marL="342900" indent="-274320">
              <a:spcAft>
                <a:spcPts val="1200"/>
              </a:spcAft>
              <a:buFont typeface="Arial" panose="020B0604020202020204" pitchFamily="34" charset="0"/>
              <a:buChar char="•"/>
            </a:pPr>
            <a:r>
              <a:rPr lang="en-US" sz="2200" dirty="0"/>
              <a:t>“Moses – help us!” (</a:t>
            </a:r>
            <a:r>
              <a:rPr lang="en-US" sz="2200" b="1" dirty="0" smtClean="0"/>
              <a:t>vs. </a:t>
            </a:r>
            <a:r>
              <a:rPr lang="en-US" sz="2200" b="1" dirty="0"/>
              <a:t>7</a:t>
            </a:r>
            <a:r>
              <a:rPr lang="en-US" sz="2200" dirty="0"/>
              <a:t>)</a:t>
            </a:r>
          </a:p>
          <a:p>
            <a:pPr marL="800100" lvl="1" indent="-274320">
              <a:spcAft>
                <a:spcPts val="1200"/>
              </a:spcAft>
              <a:buFont typeface="Wingdings" panose="05000000000000000000" pitchFamily="2" charset="2"/>
              <a:buChar char="Ø"/>
            </a:pPr>
            <a:r>
              <a:rPr lang="en-US" sz="2000" dirty="0"/>
              <a:t>Moses </a:t>
            </a:r>
            <a:r>
              <a:rPr lang="en-US" sz="2000" dirty="0" smtClean="0"/>
              <a:t>“mediates” between </a:t>
            </a:r>
            <a:r>
              <a:rPr lang="en-US" sz="2000" dirty="0"/>
              <a:t>the sinful Israelites and God </a:t>
            </a:r>
            <a:r>
              <a:rPr lang="en-US" sz="2000" dirty="0" smtClean="0"/>
              <a:t>– picture </a:t>
            </a:r>
            <a:r>
              <a:rPr lang="en-US" sz="2000" dirty="0"/>
              <a:t>of someone much greater to come in the future</a:t>
            </a:r>
          </a:p>
          <a:p>
            <a:pPr marL="342900" indent="-274320">
              <a:spcAft>
                <a:spcPts val="1200"/>
              </a:spcAft>
              <a:buFont typeface="Arial" panose="020B0604020202020204" pitchFamily="34" charset="0"/>
              <a:buChar char="•"/>
            </a:pPr>
            <a:r>
              <a:rPr lang="en-US" sz="2200" dirty="0"/>
              <a:t>The answer: a bronze snake on a pole (</a:t>
            </a:r>
            <a:r>
              <a:rPr lang="en-US" sz="2200" b="1" dirty="0" smtClean="0"/>
              <a:t>vs. </a:t>
            </a:r>
            <a:r>
              <a:rPr lang="en-US" sz="2200" b="1" dirty="0"/>
              <a:t>8-9</a:t>
            </a:r>
            <a:r>
              <a:rPr lang="en-US" sz="2200" dirty="0"/>
              <a:t>)</a:t>
            </a:r>
          </a:p>
          <a:p>
            <a:pPr marL="800100" lvl="1" indent="-274320">
              <a:spcAft>
                <a:spcPts val="1200"/>
              </a:spcAft>
              <a:buFont typeface="Wingdings" panose="05000000000000000000" pitchFamily="2" charset="2"/>
              <a:buChar char="Ø"/>
            </a:pPr>
            <a:r>
              <a:rPr lang="en-US" sz="2000" dirty="0"/>
              <a:t>Their real problem was not the snakes – it was their sin</a:t>
            </a:r>
          </a:p>
          <a:p>
            <a:pPr marL="800100" lvl="1" indent="-274320">
              <a:spcAft>
                <a:spcPts val="1200"/>
              </a:spcAft>
              <a:buFont typeface="Wingdings" panose="05000000000000000000" pitchFamily="2" charset="2"/>
              <a:buChar char="Ø"/>
            </a:pPr>
            <a:r>
              <a:rPr lang="en-US" sz="2000" dirty="0"/>
              <a:t>Look up, believe God, and live.  Only one way to survive</a:t>
            </a:r>
            <a:r>
              <a:rPr lang="en-US" sz="2000" dirty="0" smtClean="0"/>
              <a:t>.</a:t>
            </a:r>
            <a:endParaRPr lang="en-US" sz="20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3343275"/>
            <a:ext cx="914400" cy="3514725"/>
          </a:xfrm>
          <a:prstGeom prst="rect">
            <a:avLst/>
          </a:prstGeom>
        </p:spPr>
      </p:pic>
    </p:spTree>
    <p:extLst>
      <p:ext uri="{BB962C8B-B14F-4D97-AF65-F5344CB8AC3E}">
        <p14:creationId xmlns:p14="http://schemas.microsoft.com/office/powerpoint/2010/main" val="569900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wipe(left)">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
                                            <p:txEl>
                                              <p:pRg st="0" end="0"/>
                                            </p:txEl>
                                          </p:spTgt>
                                        </p:tgtEl>
                                        <p:attrNameLst>
                                          <p:attrName>style.visibility</p:attrName>
                                        </p:attrNameLst>
                                      </p:cBhvr>
                                      <p:to>
                                        <p:strVal val="visible"/>
                                      </p:to>
                                    </p:set>
                                    <p:animEffect transition="in" filter="wipe(left)">
                                      <p:cBhvr>
                                        <p:cTn id="36" dur="500"/>
                                        <p:tgtEl>
                                          <p:spTgt spid="5">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5">
                                            <p:txEl>
                                              <p:pRg st="1" end="1"/>
                                            </p:txEl>
                                          </p:spTgt>
                                        </p:tgtEl>
                                        <p:attrNameLst>
                                          <p:attrName>style.visibility</p:attrName>
                                        </p:attrNameLst>
                                      </p:cBhvr>
                                      <p:to>
                                        <p:strVal val="visible"/>
                                      </p:to>
                                    </p:set>
                                    <p:animEffect transition="in" filter="wipe(left)">
                                      <p:cBhvr>
                                        <p:cTn id="41" dur="500"/>
                                        <p:tgtEl>
                                          <p:spTgt spid="5">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
                                            <p:txEl>
                                              <p:pRg st="2" end="2"/>
                                            </p:txEl>
                                          </p:spTgt>
                                        </p:tgtEl>
                                        <p:attrNameLst>
                                          <p:attrName>style.visibility</p:attrName>
                                        </p:attrNameLst>
                                      </p:cBhvr>
                                      <p:to>
                                        <p:strVal val="visible"/>
                                      </p:to>
                                    </p:set>
                                    <p:animEffect transition="in" filter="wipe(left)">
                                      <p:cBhvr>
                                        <p:cTn id="46" dur="500"/>
                                        <p:tgtEl>
                                          <p:spTgt spid="5">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wipe(down)">
                                      <p:cBhvr>
                                        <p:cTn id="51" dur="2000"/>
                                        <p:tgtEl>
                                          <p:spTgt spid="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
                                            <p:txEl>
                                              <p:pRg st="3" end="3"/>
                                            </p:txEl>
                                          </p:spTgt>
                                        </p:tgtEl>
                                        <p:attrNameLst>
                                          <p:attrName>style.visibility</p:attrName>
                                        </p:attrNameLst>
                                      </p:cBhvr>
                                      <p:to>
                                        <p:strVal val="visible"/>
                                      </p:to>
                                    </p:set>
                                    <p:animEffect transition="in" filter="wipe(left)">
                                      <p:cBhvr>
                                        <p:cTn id="56" dur="500"/>
                                        <p:tgtEl>
                                          <p:spTgt spid="5">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5">
                                            <p:txEl>
                                              <p:pRg st="4" end="4"/>
                                            </p:txEl>
                                          </p:spTgt>
                                        </p:tgtEl>
                                        <p:attrNameLst>
                                          <p:attrName>style.visibility</p:attrName>
                                        </p:attrNameLst>
                                      </p:cBhvr>
                                      <p:to>
                                        <p:strVal val="visible"/>
                                      </p:to>
                                    </p:set>
                                    <p:animEffect transition="in" filter="wipe(left)">
                                      <p:cBhvr>
                                        <p:cTn id="61"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228600"/>
            <a:ext cx="8991600" cy="1470025"/>
          </a:xfrm>
        </p:spPr>
        <p:txBody>
          <a:bodyPr>
            <a:noAutofit/>
          </a:bodyPr>
          <a:lstStyle/>
          <a:p>
            <a:r>
              <a:rPr lang="en-US" sz="4800" b="1" dirty="0" smtClean="0"/>
              <a:t>Now you know why is there a snake on global medical symbols.</a:t>
            </a:r>
            <a:endParaRPr lang="en-US" sz="4800" dirty="0"/>
          </a:p>
        </p:txBody>
      </p:sp>
      <p:sp>
        <p:nvSpPr>
          <p:cNvPr id="8" name="Subtitle 7"/>
          <p:cNvSpPr>
            <a:spLocks noGrp="1"/>
          </p:cNvSpPr>
          <p:nvPr>
            <p:ph type="subTitle" idx="1"/>
          </p:nvPr>
        </p:nvSpPr>
        <p:spPr>
          <a:xfrm>
            <a:off x="762000" y="5548312"/>
            <a:ext cx="7696200" cy="609600"/>
          </a:xfrm>
        </p:spPr>
        <p:txBody>
          <a:bodyPr>
            <a:normAutofit/>
          </a:bodyPr>
          <a:lstStyle/>
          <a:p>
            <a:r>
              <a:rPr lang="en-US" sz="2800" dirty="0" smtClean="0"/>
              <a:t>The need for healing is deeper than you think…</a:t>
            </a: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2438400"/>
            <a:ext cx="2552849" cy="25908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513" y="2438400"/>
            <a:ext cx="2364331" cy="234791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9000" y="2514600"/>
            <a:ext cx="2230165" cy="2205037"/>
          </a:xfrm>
          <a:prstGeom prst="rect">
            <a:avLst/>
          </a:prstGeom>
        </p:spPr>
      </p:pic>
    </p:spTree>
    <p:extLst>
      <p:ext uri="{BB962C8B-B14F-4D97-AF65-F5344CB8AC3E}">
        <p14:creationId xmlns:p14="http://schemas.microsoft.com/office/powerpoint/2010/main" val="3748518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68" y="27296"/>
            <a:ext cx="9081876" cy="6790501"/>
          </a:xfrm>
          <a:prstGeom prst="rect">
            <a:avLst/>
          </a:prstGeom>
        </p:spPr>
      </p:pic>
      <p:sp>
        <p:nvSpPr>
          <p:cNvPr id="4" name="Title 3"/>
          <p:cNvSpPr>
            <a:spLocks noGrp="1"/>
          </p:cNvSpPr>
          <p:nvPr>
            <p:ph type="title"/>
          </p:nvPr>
        </p:nvSpPr>
        <p:spPr>
          <a:xfrm>
            <a:off x="457200" y="152400"/>
            <a:ext cx="4876800" cy="1600200"/>
          </a:xfrm>
        </p:spPr>
        <p:txBody>
          <a:bodyPr>
            <a:normAutofit/>
          </a:bodyPr>
          <a:lstStyle/>
          <a:p>
            <a:r>
              <a:rPr lang="en-US" u="sng" dirty="0" smtClean="0"/>
              <a:t>Calumet Hospital in North Kunming</a:t>
            </a:r>
            <a:endParaRPr lang="en-US" u="sng" dirty="0"/>
          </a:p>
        </p:txBody>
      </p:sp>
    </p:spTree>
    <p:extLst>
      <p:ext uri="{BB962C8B-B14F-4D97-AF65-F5344CB8AC3E}">
        <p14:creationId xmlns:p14="http://schemas.microsoft.com/office/powerpoint/2010/main" val="2431405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lstStyle/>
          <a:p>
            <a:r>
              <a:rPr lang="en-US" b="1" u="sng" dirty="0" smtClean="0"/>
              <a:t>Some Clues of Hope – Fulfilled</a:t>
            </a:r>
            <a:endParaRPr lang="en-US" b="1" u="sng" dirty="0"/>
          </a:p>
        </p:txBody>
      </p:sp>
      <p:sp>
        <p:nvSpPr>
          <p:cNvPr id="4" name="Content Placeholder 3"/>
          <p:cNvSpPr>
            <a:spLocks noGrp="1"/>
          </p:cNvSpPr>
          <p:nvPr>
            <p:ph idx="1"/>
          </p:nvPr>
        </p:nvSpPr>
        <p:spPr>
          <a:xfrm>
            <a:off x="0" y="1143000"/>
            <a:ext cx="8991600" cy="5410200"/>
          </a:xfrm>
        </p:spPr>
        <p:txBody>
          <a:bodyPr>
            <a:normAutofit fontScale="92500" lnSpcReduction="10000"/>
          </a:bodyPr>
          <a:lstStyle/>
          <a:p>
            <a:pPr>
              <a:spcAft>
                <a:spcPts val="1200"/>
              </a:spcAft>
              <a:buFont typeface="Wingdings" panose="05000000000000000000" pitchFamily="2" charset="2"/>
              <a:buChar char="Ø"/>
            </a:pPr>
            <a:r>
              <a:rPr lang="en-US" dirty="0" smtClean="0"/>
              <a:t> </a:t>
            </a:r>
            <a:r>
              <a:rPr lang="en-US" u="sng" dirty="0" smtClean="0"/>
              <a:t>God came</a:t>
            </a:r>
            <a:r>
              <a:rPr lang="en-US" dirty="0" smtClean="0"/>
              <a:t> to Adam </a:t>
            </a:r>
            <a:r>
              <a:rPr lang="en-US" u="sng" dirty="0" smtClean="0"/>
              <a:t>and</a:t>
            </a:r>
            <a:r>
              <a:rPr lang="en-US" dirty="0" smtClean="0"/>
              <a:t> </a:t>
            </a:r>
            <a:r>
              <a:rPr lang="en-US" u="sng" dirty="0" smtClean="0"/>
              <a:t>called</a:t>
            </a:r>
            <a:r>
              <a:rPr lang="en-US" dirty="0" smtClean="0"/>
              <a:t> </a:t>
            </a:r>
            <a:r>
              <a:rPr lang="en-US" dirty="0"/>
              <a:t>out to </a:t>
            </a:r>
            <a:r>
              <a:rPr lang="en-US" dirty="0" smtClean="0"/>
              <a:t>him, </a:t>
            </a:r>
            <a:r>
              <a:rPr lang="en-US" dirty="0"/>
              <a:t>giving him an opportunity to confess his </a:t>
            </a:r>
            <a:r>
              <a:rPr lang="en-US" dirty="0" smtClean="0"/>
              <a:t>sin</a:t>
            </a:r>
            <a:r>
              <a:rPr lang="en-US" dirty="0"/>
              <a:t> </a:t>
            </a:r>
            <a:r>
              <a:rPr lang="en-US" dirty="0" smtClean="0"/>
              <a:t>(Matthew 11:28,29)</a:t>
            </a:r>
          </a:p>
          <a:p>
            <a:pPr>
              <a:spcAft>
                <a:spcPts val="1200"/>
              </a:spcAft>
              <a:buFont typeface="Wingdings" panose="05000000000000000000" pitchFamily="2" charset="2"/>
              <a:buChar char="Ø"/>
            </a:pPr>
            <a:r>
              <a:rPr lang="en-US" dirty="0" smtClean="0"/>
              <a:t> God </a:t>
            </a:r>
            <a:r>
              <a:rPr lang="en-US" dirty="0"/>
              <a:t>killed an animal in the garden – the </a:t>
            </a:r>
            <a:r>
              <a:rPr lang="en-US" u="sng" dirty="0" smtClean="0"/>
              <a:t>sacrifice</a:t>
            </a:r>
            <a:r>
              <a:rPr lang="en-US" dirty="0" smtClean="0"/>
              <a:t> </a:t>
            </a:r>
            <a:r>
              <a:rPr lang="en-US" dirty="0"/>
              <a:t>of a </a:t>
            </a:r>
            <a:r>
              <a:rPr lang="en-US" u="sng" dirty="0" smtClean="0"/>
              <a:t>substitute</a:t>
            </a:r>
            <a:r>
              <a:rPr lang="en-US" dirty="0"/>
              <a:t> </a:t>
            </a:r>
            <a:r>
              <a:rPr lang="en-US" dirty="0" smtClean="0"/>
              <a:t>(1 John 2:2)</a:t>
            </a:r>
          </a:p>
          <a:p>
            <a:pPr>
              <a:spcAft>
                <a:spcPts val="1200"/>
              </a:spcAft>
              <a:buFont typeface="Wingdings" panose="05000000000000000000" pitchFamily="2" charset="2"/>
              <a:buChar char="Ø"/>
            </a:pPr>
            <a:r>
              <a:rPr lang="en-US" dirty="0"/>
              <a:t> Righteousness does </a:t>
            </a:r>
            <a:r>
              <a:rPr lang="en-US" u="sng" dirty="0"/>
              <a:t>not</a:t>
            </a:r>
            <a:r>
              <a:rPr lang="en-US" dirty="0"/>
              <a:t> come from perfect </a:t>
            </a:r>
            <a:r>
              <a:rPr lang="en-US" u="sng" dirty="0"/>
              <a:t>behavior</a:t>
            </a:r>
            <a:r>
              <a:rPr lang="en-US" dirty="0"/>
              <a:t> – it comes from God through </a:t>
            </a:r>
            <a:r>
              <a:rPr lang="en-US" u="sng" dirty="0"/>
              <a:t>belief</a:t>
            </a:r>
            <a:r>
              <a:rPr lang="en-US" dirty="0"/>
              <a:t> (Ephesians 2:8,9)</a:t>
            </a:r>
          </a:p>
          <a:p>
            <a:pPr>
              <a:spcAft>
                <a:spcPts val="1200"/>
              </a:spcAft>
              <a:buFont typeface="Wingdings" panose="05000000000000000000" pitchFamily="2" charset="2"/>
              <a:buChar char="Ø"/>
            </a:pPr>
            <a:r>
              <a:rPr lang="en-US" dirty="0"/>
              <a:t> Abraham’s </a:t>
            </a:r>
            <a:r>
              <a:rPr lang="en-US" u="sng" dirty="0"/>
              <a:t>only son climbed the mountain</a:t>
            </a:r>
            <a:r>
              <a:rPr lang="en-US" dirty="0"/>
              <a:t> to be sacrificed, </a:t>
            </a:r>
            <a:r>
              <a:rPr lang="en-US" u="sng" dirty="0"/>
              <a:t>carrying wood</a:t>
            </a:r>
            <a:r>
              <a:rPr lang="en-US" dirty="0"/>
              <a:t> of sacrifice </a:t>
            </a:r>
            <a:r>
              <a:rPr lang="en-US" dirty="0" smtClean="0"/>
              <a:t>(</a:t>
            </a:r>
            <a:r>
              <a:rPr lang="en-US" dirty="0"/>
              <a:t>John 19:16,17)</a:t>
            </a:r>
          </a:p>
          <a:p>
            <a:pPr>
              <a:spcAft>
                <a:spcPts val="1200"/>
              </a:spcAft>
              <a:buFont typeface="Wingdings" panose="05000000000000000000" pitchFamily="2" charset="2"/>
              <a:buChar char="Ø"/>
            </a:pPr>
            <a:r>
              <a:rPr lang="en-US" dirty="0"/>
              <a:t> On the mountain of the Lord, </a:t>
            </a:r>
            <a:r>
              <a:rPr lang="en-US" u="sng" dirty="0"/>
              <a:t>a lamb</a:t>
            </a:r>
            <a:r>
              <a:rPr lang="en-US" dirty="0"/>
              <a:t> </a:t>
            </a:r>
            <a:r>
              <a:rPr lang="en-US" u="sng" dirty="0"/>
              <a:t>will be</a:t>
            </a:r>
            <a:r>
              <a:rPr lang="en-US" dirty="0"/>
              <a:t> </a:t>
            </a:r>
            <a:r>
              <a:rPr lang="en-US" u="sng" dirty="0"/>
              <a:t>provided</a:t>
            </a:r>
            <a:r>
              <a:rPr lang="en-US" dirty="0"/>
              <a:t>  (1 Peter 2:23,24</a:t>
            </a:r>
            <a:r>
              <a:rPr lang="en-US" dirty="0" smtClean="0"/>
              <a:t>)</a:t>
            </a:r>
            <a:endParaRPr lang="en-US" dirty="0"/>
          </a:p>
        </p:txBody>
      </p:sp>
    </p:spTree>
    <p:extLst>
      <p:ext uri="{BB962C8B-B14F-4D97-AF65-F5344CB8AC3E}">
        <p14:creationId xmlns:p14="http://schemas.microsoft.com/office/powerpoint/2010/main" val="945133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Some Clues of </a:t>
            </a:r>
            <a:r>
              <a:rPr lang="en-US" b="1" u="sng" dirty="0"/>
              <a:t>Hope – Fulfilled</a:t>
            </a:r>
          </a:p>
        </p:txBody>
      </p:sp>
      <p:sp>
        <p:nvSpPr>
          <p:cNvPr id="4" name="Content Placeholder 3"/>
          <p:cNvSpPr>
            <a:spLocks noGrp="1"/>
          </p:cNvSpPr>
          <p:nvPr>
            <p:ph idx="1"/>
          </p:nvPr>
        </p:nvSpPr>
        <p:spPr>
          <a:xfrm>
            <a:off x="0" y="990600"/>
            <a:ext cx="8991600" cy="5562600"/>
          </a:xfrm>
        </p:spPr>
        <p:txBody>
          <a:bodyPr>
            <a:normAutofit/>
          </a:bodyPr>
          <a:lstStyle/>
          <a:p>
            <a:pPr>
              <a:spcAft>
                <a:spcPts val="1200"/>
              </a:spcAft>
              <a:buFont typeface="Wingdings" panose="05000000000000000000" pitchFamily="2" charset="2"/>
              <a:buChar char="Ø"/>
            </a:pPr>
            <a:r>
              <a:rPr lang="en-US" dirty="0" smtClean="0"/>
              <a:t> </a:t>
            </a:r>
            <a:r>
              <a:rPr lang="en-US" dirty="0"/>
              <a:t>When people in Egypt were dying, there was </a:t>
            </a:r>
            <a:r>
              <a:rPr lang="en-US" u="sng" dirty="0"/>
              <a:t>only one way</a:t>
            </a:r>
            <a:r>
              <a:rPr lang="en-US" dirty="0"/>
              <a:t> to survive: the blood of the </a:t>
            </a:r>
            <a:r>
              <a:rPr lang="en-US" u="sng" dirty="0"/>
              <a:t>Passover lamb</a:t>
            </a:r>
            <a:r>
              <a:rPr lang="en-US" dirty="0"/>
              <a:t> on the door </a:t>
            </a:r>
            <a:r>
              <a:rPr lang="en-US" dirty="0" smtClean="0"/>
              <a:t>frame (John 1:29; Matthew 26:27,28)</a:t>
            </a:r>
            <a:endParaRPr lang="en-US" dirty="0"/>
          </a:p>
          <a:p>
            <a:pPr>
              <a:spcAft>
                <a:spcPts val="1200"/>
              </a:spcAft>
              <a:buFont typeface="Wingdings" panose="05000000000000000000" pitchFamily="2" charset="2"/>
              <a:buChar char="Ø"/>
            </a:pPr>
            <a:r>
              <a:rPr lang="en-US" dirty="0" smtClean="0"/>
              <a:t> In </a:t>
            </a:r>
            <a:r>
              <a:rPr lang="en-US" dirty="0"/>
              <a:t>the wilderness, God fed the people with </a:t>
            </a:r>
            <a:r>
              <a:rPr lang="en-US" u="sng" dirty="0"/>
              <a:t>bread from heaven</a:t>
            </a:r>
            <a:r>
              <a:rPr lang="en-US" dirty="0"/>
              <a:t>. They only needed to pick it up and </a:t>
            </a:r>
            <a:r>
              <a:rPr lang="en-US" dirty="0" smtClean="0"/>
              <a:t>eat</a:t>
            </a:r>
            <a:r>
              <a:rPr lang="en-US" dirty="0"/>
              <a:t> </a:t>
            </a:r>
            <a:r>
              <a:rPr lang="en-US" dirty="0" smtClean="0"/>
              <a:t>(John 6:32,35)</a:t>
            </a:r>
          </a:p>
          <a:p>
            <a:pPr>
              <a:spcAft>
                <a:spcPts val="1200"/>
              </a:spcAft>
              <a:buFont typeface="Wingdings" panose="05000000000000000000" pitchFamily="2" charset="2"/>
              <a:buChar char="Ø"/>
            </a:pPr>
            <a:r>
              <a:rPr lang="en-US" dirty="0"/>
              <a:t>When people were dying from snake bites, if they </a:t>
            </a:r>
            <a:r>
              <a:rPr lang="en-US" u="sng" dirty="0"/>
              <a:t>looked up</a:t>
            </a:r>
            <a:r>
              <a:rPr lang="en-US" dirty="0"/>
              <a:t> at the bronze snake on the pole and </a:t>
            </a:r>
            <a:r>
              <a:rPr lang="en-US" u="sng" dirty="0"/>
              <a:t>believed God</a:t>
            </a:r>
            <a:r>
              <a:rPr lang="en-US" dirty="0"/>
              <a:t>, they lived (John 3:14,15</a:t>
            </a:r>
            <a:r>
              <a:rPr lang="en-US" dirty="0" smtClean="0"/>
              <a:t>)</a:t>
            </a:r>
            <a:endParaRPr lang="en-US" dirty="0"/>
          </a:p>
        </p:txBody>
      </p:sp>
    </p:spTree>
    <p:extLst>
      <p:ext uri="{BB962C8B-B14F-4D97-AF65-F5344CB8AC3E}">
        <p14:creationId xmlns:p14="http://schemas.microsoft.com/office/powerpoint/2010/main" val="2115547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1403</TotalTime>
  <Words>3403</Words>
  <Application>Microsoft Office PowerPoint</Application>
  <PresentationFormat>On-screen Show (4:3)</PresentationFormat>
  <Paragraphs>180</Paragraphs>
  <Slides>24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宋体</vt:lpstr>
      <vt:lpstr>Arial</vt:lpstr>
      <vt:lpstr>Calibri</vt:lpstr>
      <vt:lpstr>Times New Roman</vt:lpstr>
      <vt:lpstr>Wingdings</vt:lpstr>
      <vt:lpstr>Office Theme</vt:lpstr>
      <vt:lpstr>Creation To Christ  Summary Thoughts</vt:lpstr>
      <vt:lpstr>World History – it’s His Story</vt:lpstr>
      <vt:lpstr>Abraham and Sarah</vt:lpstr>
      <vt:lpstr>An unexpected sacrifice (Genesis 22)</vt:lpstr>
      <vt:lpstr>Suffering in the Wilderness Numbers 21</vt:lpstr>
      <vt:lpstr>Now you know why is there a snake on global medical symbols.</vt:lpstr>
      <vt:lpstr>Calumet Hospital in North Kunming</vt:lpstr>
      <vt:lpstr>Some Clues of Hope – Fulfilled</vt:lpstr>
      <vt:lpstr>Some Clues of Hope – Fulfilled</vt:lpstr>
      <vt:lpstr>Becoming a Child of God</vt:lpstr>
      <vt:lpstr>Before the Universe existed,  God was.</vt:lpstr>
      <vt:lpstr>God is Holy and  created people for His Glory.</vt:lpstr>
      <vt:lpstr>Because of sin, we cannot bring glory to God</vt:lpstr>
      <vt:lpstr>Because of sin, we are all separated from God</vt:lpstr>
      <vt:lpstr>We are all lost in sin</vt:lpstr>
      <vt:lpstr>Good works cannot save us</vt:lpstr>
      <vt:lpstr>Even our best efforts fall short</vt:lpstr>
      <vt:lpstr>God’s love is very great</vt:lpstr>
      <vt:lpstr>He paid a very high price</vt:lpstr>
      <vt:lpstr>Only one way – born to new life</vt:lpstr>
      <vt:lpstr>We must all “repent” and believe (turn from sin and self, then turn to God)</vt:lpstr>
      <vt:lpstr>We are saved by turning from sin and following Jesus</vt:lpstr>
      <vt:lpstr>Believers become children of God</vt:lpstr>
      <vt:lpstr>Learn from the Examples of History</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called out to Adam, giving him an opportunity to confess his sin.</dc:title>
  <dc:creator>Mark Robnett</dc:creator>
  <cp:lastModifiedBy>Mark Robnett</cp:lastModifiedBy>
  <cp:revision>84</cp:revision>
  <cp:lastPrinted>2017-03-31T07:01:42Z</cp:lastPrinted>
  <dcterms:created xsi:type="dcterms:W3CDTF">2016-06-20T08:01:19Z</dcterms:created>
  <dcterms:modified xsi:type="dcterms:W3CDTF">2024-10-29T21:07:33Z</dcterms:modified>
</cp:coreProperties>
</file>