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8" r:id="rId4"/>
    <p:sldId id="260" r:id="rId5"/>
    <p:sldId id="261" r:id="rId6"/>
    <p:sldId id="258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5143" autoAdjust="0"/>
  </p:normalViewPr>
  <p:slideViewPr>
    <p:cSldViewPr>
      <p:cViewPr varScale="1">
        <p:scale>
          <a:sx n="88" d="100"/>
          <a:sy n="88" d="100"/>
        </p:scale>
        <p:origin x="143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614D52-E685-4076-8FAA-8D529159F173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8C2369-6159-4CAB-AC26-FE0503C9A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525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tw://[self]?tid=14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5" Type="http://schemas.openxmlformats.org/officeDocument/2006/relationships/hyperlink" Target="tw://[self]?tid=1000000#N-" TargetMode="External"/><Relationship Id="rId4" Type="http://schemas.openxmlformats.org/officeDocument/2006/relationships/hyperlink" Target="tw://[self]?tid=1000000#ADJ-" TargetMode="Externa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 </a:t>
            </a:r>
            <a:r>
              <a:rPr lang="en-US" b="1" dirty="0"/>
              <a:t>NIV</a:t>
            </a:r>
            <a:r>
              <a:rPr lang="en-US" dirty="0"/>
              <a:t> with this study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8C2369-6159-4CAB-AC26-FE0503C9A03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7681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Exiles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= </a:t>
            </a:r>
            <a:r>
              <a:rPr lang="el-GR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παρεπίδημος </a:t>
            </a:r>
            <a:r>
              <a:rPr lang="en-US" sz="1200" b="1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parepidemos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  <a:hlinkClick r:id="rId3" action="ppaction://hlinkfile"/>
              </a:rPr>
              <a:t>par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 action="ppaction://hlinkfile"/>
              </a:rPr>
              <a:t>-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  <a:hlinkClick r:id="rId3" action="ppaction://hlinkfile"/>
              </a:rPr>
              <a:t>e-p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 action="ppaction://hlinkfile"/>
              </a:rPr>
              <a:t>iy'-d̮ee-mos) </a:t>
            </a:r>
            <a:r>
              <a:rPr lang="en-US" sz="1200" b="0" i="1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  <a:hlinkClick r:id="rId4" action="ppaction://hlinkfile"/>
              </a:rPr>
              <a:t>adj. </a:t>
            </a:r>
            <a:r>
              <a:rPr lang="en-US" sz="12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 alien alongside, i.e. a resident foreigner. (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KJV: pilgrim, stranger)</a:t>
            </a:r>
          </a:p>
          <a:p>
            <a:endParaRPr lang="en-US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Dispersion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= </a:t>
            </a:r>
            <a:r>
              <a:rPr lang="el-GR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διασπορά </a:t>
            </a:r>
            <a:r>
              <a:rPr lang="en-US" sz="12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diaspora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  <a:hlinkClick r:id="rId3" action="ppaction://hlinkfile"/>
              </a:rPr>
              <a:t>d̮iy-a-spo-ra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 action="ppaction://hlinkfile"/>
              </a:rPr>
              <a:t>') </a:t>
            </a:r>
            <a:r>
              <a:rPr lang="en-US" sz="1200" b="0" i="1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  <a:hlinkClick r:id="rId5" action="ppaction://hlinkfile"/>
              </a:rPr>
              <a:t>n. </a:t>
            </a:r>
            <a:r>
              <a:rPr lang="en-US" sz="1200" b="0" i="1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(concretely)</a:t>
            </a:r>
            <a:r>
              <a:rPr lang="en-US" sz="12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Israelite resident in Gentile countries.;  </a:t>
            </a:r>
            <a:r>
              <a:rPr lang="en-US" sz="1200" b="0" i="1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(specially)</a:t>
            </a:r>
            <a:r>
              <a:rPr lang="en-US" sz="12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Redeemed Israelite living abroad.</a:t>
            </a:r>
          </a:p>
          <a:p>
            <a:endParaRPr lang="en-US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8C2369-6159-4CAB-AC26-FE0503C9A03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4105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“</a:t>
            </a:r>
            <a:r>
              <a:rPr lang="en-US" b="1" dirty="0"/>
              <a:t>Foreknowledge</a:t>
            </a:r>
            <a:r>
              <a:rPr lang="en-US" dirty="0"/>
              <a:t>” means that </a:t>
            </a:r>
            <a:r>
              <a:rPr lang="en-US" b="1" dirty="0"/>
              <a:t>God planned before</a:t>
            </a:r>
            <a:r>
              <a:rPr lang="en-US" dirty="0"/>
              <a:t>, </a:t>
            </a:r>
            <a:r>
              <a:rPr lang="en-US" u="sng" dirty="0"/>
              <a:t>not</a:t>
            </a:r>
            <a:r>
              <a:rPr lang="en-US" dirty="0"/>
              <a:t> that </a:t>
            </a:r>
            <a:r>
              <a:rPr lang="en-US" b="1" dirty="0"/>
              <a:t>he observed before </a:t>
            </a:r>
            <a:r>
              <a:rPr lang="en-US" dirty="0"/>
              <a:t>(cf. Ex. 33: 17; Jer. 1: 5; Amos 3: 2; Matt. 7: 23). Thus, God pre-thought and pre-determined or predestined each Christian’s salvation (The ESV MacArthur Study Bible (Kindle Locations 319533-319536). Crossway. Kindle Edition.)</a:t>
            </a:r>
          </a:p>
          <a:p>
            <a:endParaRPr lang="en-US" dirty="0"/>
          </a:p>
          <a:p>
            <a:r>
              <a:rPr lang="en-US" dirty="0"/>
              <a:t>1 Peter opens with </a:t>
            </a:r>
            <a:r>
              <a:rPr lang="en-US" b="1" dirty="0"/>
              <a:t>two truths </a:t>
            </a:r>
            <a:r>
              <a:rPr lang="en-US" dirty="0"/>
              <a:t>that are </a:t>
            </a:r>
            <a:r>
              <a:rPr lang="en-US" b="1" dirty="0"/>
              <a:t>difficult</a:t>
            </a:r>
            <a:r>
              <a:rPr lang="en-US" dirty="0"/>
              <a:t> for is to fully comprehend.  First, predestination vs. free-will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8C2369-6159-4CAB-AC26-FE0503C9A03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0769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Now that we’ve resolved the predestination vs. free-will challenge, we consider the trinity…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8C2369-6159-4CAB-AC26-FE0503C9A03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406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There are only two kinds of people in the world – those who are God’s children (</a:t>
            </a:r>
            <a:r>
              <a:rPr lang="en-US" b="1" dirty="0"/>
              <a:t>Matthew 5:14-16</a:t>
            </a:r>
            <a:r>
              <a:rPr lang="en-US" dirty="0"/>
              <a:t>) and those who are not (</a:t>
            </a:r>
            <a:r>
              <a:rPr lang="en-US" b="1" dirty="0"/>
              <a:t>John 8:44</a:t>
            </a:r>
            <a:r>
              <a:rPr lang="en-US" dirty="0"/>
              <a:t>).</a:t>
            </a:r>
          </a:p>
          <a:p>
            <a:endParaRPr lang="en-US" dirty="0"/>
          </a:p>
          <a:p>
            <a:r>
              <a:rPr lang="en-US" dirty="0"/>
              <a:t>God’s children are not the same as the people of this world. People of the world have a:</a:t>
            </a:r>
          </a:p>
          <a:p>
            <a:pPr lvl="1"/>
            <a:r>
              <a:rPr lang="en-US" u="sng" dirty="0"/>
              <a:t>different God</a:t>
            </a:r>
            <a:r>
              <a:rPr lang="en-US" dirty="0"/>
              <a:t> (usually themselves)</a:t>
            </a:r>
          </a:p>
          <a:p>
            <a:pPr lvl="1"/>
            <a:r>
              <a:rPr lang="en-US" u="sng" dirty="0"/>
              <a:t>different morality</a:t>
            </a:r>
            <a:r>
              <a:rPr lang="en-US" dirty="0"/>
              <a:t> (“follow your heart”; if it feels good, do it)</a:t>
            </a:r>
          </a:p>
          <a:p>
            <a:pPr lvl="1"/>
            <a:r>
              <a:rPr lang="en-US" u="sng" dirty="0"/>
              <a:t>different goals</a:t>
            </a:r>
            <a:r>
              <a:rPr lang="en-US" dirty="0"/>
              <a:t> (get rich, be famous, and satisfy personal pleasures).</a:t>
            </a:r>
            <a:endParaRPr lang="en-US" dirty="0">
              <a:effectLst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8C2369-6159-4CAB-AC26-FE0503C9A03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4821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盼望 </a:t>
            </a:r>
            <a:r>
              <a:rPr lang="en-US" altLang="zh-CN" dirty="0"/>
              <a:t>– </a:t>
            </a:r>
            <a:r>
              <a:rPr lang="en-US" altLang="zh-CN" dirty="0" err="1"/>
              <a:t>pànwàng</a:t>
            </a:r>
            <a:r>
              <a:rPr lang="en-US" altLang="zh-CN" dirty="0"/>
              <a:t> – a confident hope</a:t>
            </a:r>
          </a:p>
          <a:p>
            <a:endParaRPr lang="en-US" dirty="0"/>
          </a:p>
          <a:p>
            <a:r>
              <a:rPr lang="zh-CN" altLang="en-US" dirty="0"/>
              <a:t>希望 </a:t>
            </a:r>
            <a:r>
              <a:rPr lang="en-US" altLang="zh-CN" dirty="0"/>
              <a:t>– </a:t>
            </a:r>
            <a:r>
              <a:rPr lang="en-US" dirty="0" err="1"/>
              <a:t>Xīwàng</a:t>
            </a:r>
            <a:r>
              <a:rPr lang="en-US" dirty="0"/>
              <a:t> – a “hope so” attitude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8C2369-6159-4CAB-AC26-FE0503C9A03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278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907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098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416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587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743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27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411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735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574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576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49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8F585-EED3-4D4F-8F29-AE9F0EEB84BF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865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b="1" dirty="0"/>
              <a:t>A Living Hope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 Peter 1:1-9</a:t>
            </a:r>
          </a:p>
        </p:txBody>
      </p:sp>
    </p:spTree>
    <p:extLst>
      <p:ext uri="{BB962C8B-B14F-4D97-AF65-F5344CB8AC3E}">
        <p14:creationId xmlns:p14="http://schemas.microsoft.com/office/powerpoint/2010/main" val="1450929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792162"/>
          </a:xfrm>
        </p:spPr>
        <p:txBody>
          <a:bodyPr/>
          <a:lstStyle/>
          <a:p>
            <a:r>
              <a:rPr lang="en-US" b="1" u="sng" dirty="0"/>
              <a:t>Living in a Broken World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11049000" cy="5715000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1200"/>
              </a:spcAft>
            </a:pPr>
            <a:r>
              <a:rPr lang="en-US" b="1" dirty="0"/>
              <a:t>1 Peter 1:6-7  </a:t>
            </a:r>
            <a:r>
              <a:rPr lang="en-US" dirty="0"/>
              <a:t>Life in this broken world will be painful and we “suffer grief.”  Remember, this is normal and </a:t>
            </a:r>
            <a:r>
              <a:rPr lang="en-US" b="1" dirty="0"/>
              <a:t>should be expected </a:t>
            </a:r>
            <a:r>
              <a:rPr lang="en-US" dirty="0"/>
              <a:t>(</a:t>
            </a:r>
            <a:r>
              <a:rPr lang="en-US" b="1" dirty="0"/>
              <a:t>4:12</a:t>
            </a:r>
            <a:r>
              <a:rPr lang="en-US" dirty="0"/>
              <a:t>).  </a:t>
            </a:r>
          </a:p>
          <a:p>
            <a:pPr>
              <a:spcAft>
                <a:spcPts val="1200"/>
              </a:spcAft>
            </a:pPr>
            <a:r>
              <a:rPr lang="en-US" dirty="0"/>
              <a:t>“If you look around, you'll be distressed. If you look within, you'll be depressed. If you look above, you'll be at rest.” Corrie </a:t>
            </a:r>
            <a:r>
              <a:rPr lang="en-US" dirty="0" err="1"/>
              <a:t>TenBoom</a:t>
            </a:r>
            <a:endParaRPr lang="en-US" dirty="0"/>
          </a:p>
          <a:p>
            <a:pPr>
              <a:spcAft>
                <a:spcPts val="1200"/>
              </a:spcAft>
            </a:pPr>
            <a:r>
              <a:rPr lang="en-US" b="1" dirty="0"/>
              <a:t>2 Corinthians 4:18</a:t>
            </a:r>
            <a:r>
              <a:rPr lang="en-US" dirty="0"/>
              <a:t>  All physical things will eventually disappear, even the purest gold.  But there is something </a:t>
            </a:r>
            <a:r>
              <a:rPr lang="en-US" b="1" dirty="0"/>
              <a:t>more valuable </a:t>
            </a:r>
            <a:r>
              <a:rPr lang="en-US" dirty="0"/>
              <a:t>than gold – </a:t>
            </a:r>
            <a:r>
              <a:rPr lang="en-US" b="1" dirty="0"/>
              <a:t>our faith</a:t>
            </a:r>
            <a:r>
              <a:rPr lang="en-US" dirty="0"/>
              <a:t>.  </a:t>
            </a:r>
          </a:p>
          <a:p>
            <a:pPr>
              <a:spcAft>
                <a:spcPts val="1200"/>
              </a:spcAft>
            </a:pPr>
            <a:r>
              <a:rPr lang="en-US" dirty="0"/>
              <a:t>Because our faith is so valuable, God desires to purify it (just like gold is refined).  This takes heat and pressure – trials that do not feel good to us at the time.  Growth will result when we faithfully face trials (</a:t>
            </a:r>
            <a:r>
              <a:rPr lang="en-US" b="1" dirty="0"/>
              <a:t>James 1:2-4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705090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792162"/>
          </a:xfrm>
        </p:spPr>
        <p:txBody>
          <a:bodyPr/>
          <a:lstStyle/>
          <a:p>
            <a:r>
              <a:rPr lang="en-US" b="1" u="sng" dirty="0"/>
              <a:t>Living Joyfully in a Broken World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14400"/>
            <a:ext cx="10820400" cy="571500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b="1" dirty="0"/>
              <a:t>1 Peter 1:8-9  </a:t>
            </a:r>
            <a:r>
              <a:rPr lang="en-US" dirty="0"/>
              <a:t>Jesus will wipe away every tear, remove all pain, and we’ll praise Him forever. When we focus on this, we can be filled with a joy that is inexpressible and glorious! </a:t>
            </a:r>
          </a:p>
          <a:p>
            <a:pPr>
              <a:spcAft>
                <a:spcPts val="1200"/>
              </a:spcAft>
            </a:pPr>
            <a:r>
              <a:rPr lang="en-US" b="1" dirty="0"/>
              <a:t>1 Peter 1:3</a:t>
            </a:r>
            <a:r>
              <a:rPr lang="en-US" dirty="0"/>
              <a:t>  God has given us a “living hope.” Jesus died for us, but He was resurrected and is now alive. The Christian hope is not wishful thinking (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希望</a:t>
            </a:r>
            <a:r>
              <a:rPr lang="en-US" altLang="zh-CN" dirty="0"/>
              <a:t>)</a:t>
            </a:r>
            <a:r>
              <a:rPr lang="en-US" dirty="0"/>
              <a:t>, but a </a:t>
            </a:r>
            <a:r>
              <a:rPr lang="en-US" b="1" dirty="0"/>
              <a:t>confident assurance </a:t>
            </a:r>
            <a:r>
              <a:rPr lang="en-US" dirty="0"/>
              <a:t>(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盼望</a:t>
            </a:r>
            <a:r>
              <a:rPr lang="en-US" altLang="zh-CN" dirty="0"/>
              <a:t>)</a:t>
            </a:r>
            <a:r>
              <a:rPr lang="en-US" dirty="0"/>
              <a:t> based on the fact of the resurrection.</a:t>
            </a:r>
          </a:p>
          <a:p>
            <a:pPr>
              <a:spcAft>
                <a:spcPts val="1200"/>
              </a:spcAft>
            </a:pPr>
            <a:r>
              <a:rPr lang="en-US" b="1" dirty="0"/>
              <a:t>How</a:t>
            </a:r>
            <a:r>
              <a:rPr lang="en-US" dirty="0"/>
              <a:t> do we live in a broken world?  We live by </a:t>
            </a:r>
            <a:r>
              <a:rPr lang="en-US" b="1" dirty="0"/>
              <a:t>keeping our eyes on Jesus </a:t>
            </a:r>
            <a:r>
              <a:rPr lang="en-US" dirty="0"/>
              <a:t>and His amazing </a:t>
            </a:r>
            <a:r>
              <a:rPr lang="en-US" b="1" dirty="0"/>
              <a:t>promises</a:t>
            </a:r>
            <a:r>
              <a:rPr lang="en-US" dirty="0"/>
              <a:t> toward us.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42592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792162"/>
          </a:xfrm>
        </p:spPr>
        <p:txBody>
          <a:bodyPr/>
          <a:lstStyle/>
          <a:p>
            <a:r>
              <a:rPr lang="en-US" b="1" u="sng" dirty="0"/>
              <a:t>Take Aways: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14400"/>
            <a:ext cx="10896600" cy="571500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When you put your faith in Jesus, you are given new life.  You are born anew into God’s forever family.</a:t>
            </a:r>
          </a:p>
          <a:p>
            <a:pPr>
              <a:spcAft>
                <a:spcPts val="1200"/>
              </a:spcAft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Your salvation is eternally secure because it is protected by God Himself.  </a:t>
            </a:r>
          </a:p>
          <a:p>
            <a:pPr>
              <a:spcAft>
                <a:spcPts val="1200"/>
              </a:spcAft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You did not earn salvation by your “good works” and cannot lose salvation by “bad works” (or anything else).</a:t>
            </a:r>
          </a:p>
          <a:p>
            <a:pPr>
              <a:spcAft>
                <a:spcPts val="1200"/>
              </a:spcAft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Your hope as a Christian should bring you great joy and praise to the great God who has given it to you.</a:t>
            </a:r>
          </a:p>
        </p:txBody>
      </p:sp>
    </p:spTree>
    <p:extLst>
      <p:ext uri="{BB962C8B-B14F-4D97-AF65-F5344CB8AC3E}">
        <p14:creationId xmlns:p14="http://schemas.microsoft.com/office/powerpoint/2010/main" val="2729567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792162"/>
          </a:xfrm>
        </p:spPr>
        <p:txBody>
          <a:bodyPr/>
          <a:lstStyle/>
          <a:p>
            <a:r>
              <a:rPr lang="en-US" b="1" u="sng" dirty="0"/>
              <a:t>1 Peter - 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92162"/>
            <a:ext cx="4935242" cy="6065838"/>
          </a:xfrm>
        </p:spPr>
        <p:txBody>
          <a:bodyPr>
            <a:normAutofit fontScale="77500" lnSpcReduction="20000"/>
          </a:bodyPr>
          <a:lstStyle/>
          <a:p>
            <a:pPr marL="182880" indent="18288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b="1" dirty="0"/>
              <a:t>1 Peter 1:1a</a:t>
            </a:r>
            <a:r>
              <a:rPr lang="en-US" dirty="0"/>
              <a:t>  “Peter, an apostle of Jesus Christ,”</a:t>
            </a:r>
          </a:p>
          <a:p>
            <a:pPr marL="182880" lvl="1" indent="18288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Probably written from </a:t>
            </a:r>
            <a:r>
              <a:rPr lang="en-US" b="1" dirty="0"/>
              <a:t>Rome</a:t>
            </a:r>
            <a:r>
              <a:rPr lang="en-US" dirty="0"/>
              <a:t> (5:13 – “Babylon”) </a:t>
            </a:r>
          </a:p>
          <a:p>
            <a:pPr marL="182880" lvl="1" indent="18288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Written in </a:t>
            </a:r>
            <a:r>
              <a:rPr lang="en-US" b="1" dirty="0"/>
              <a:t>AD 64</a:t>
            </a:r>
            <a:r>
              <a:rPr lang="en-US" dirty="0"/>
              <a:t>, the time of Rome’s burning</a:t>
            </a:r>
          </a:p>
          <a:p>
            <a:pPr marL="182880" lvl="1" indent="18288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b="1" dirty="0"/>
              <a:t>Blends</a:t>
            </a:r>
            <a:r>
              <a:rPr lang="en-US" dirty="0"/>
              <a:t> Christian </a:t>
            </a:r>
            <a:r>
              <a:rPr lang="en-US" b="1" dirty="0"/>
              <a:t>blessings</a:t>
            </a:r>
            <a:r>
              <a:rPr lang="en-US" dirty="0"/>
              <a:t> with expectations of </a:t>
            </a:r>
            <a:r>
              <a:rPr lang="en-US" b="1" dirty="0"/>
              <a:t>persecution</a:t>
            </a:r>
            <a:r>
              <a:rPr lang="en-US" dirty="0"/>
              <a:t> (because Nero blamed them for burning Rome).</a:t>
            </a:r>
          </a:p>
          <a:p>
            <a:pPr marL="182880" indent="18288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b="1" dirty="0"/>
              <a:t>1 Peter 1:1b</a:t>
            </a:r>
            <a:r>
              <a:rPr lang="en-US" dirty="0"/>
              <a:t>  To “</a:t>
            </a:r>
            <a:r>
              <a:rPr lang="en-US" b="1" dirty="0"/>
              <a:t>exiles</a:t>
            </a:r>
            <a:r>
              <a:rPr lang="en-US" dirty="0"/>
              <a:t> scattered throughout the provinces of Pontus, Galatia, Cappadocia, Asia, and Bithynia,”</a:t>
            </a:r>
          </a:p>
          <a:p>
            <a:pPr marL="182880" lvl="1" indent="18288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All Christians are </a:t>
            </a:r>
            <a:r>
              <a:rPr lang="en-US" b="1" dirty="0"/>
              <a:t>temporary residents </a:t>
            </a:r>
            <a:r>
              <a:rPr lang="en-US" dirty="0"/>
              <a:t>here, looking forward to our eternal city (Phil 3:20)</a:t>
            </a:r>
          </a:p>
        </p:txBody>
      </p:sp>
      <p:pic>
        <p:nvPicPr>
          <p:cNvPr id="1026" name="Picture 2" descr="New Testament Geography">
            <a:extLst>
              <a:ext uri="{FF2B5EF4-FFF2-40B4-BE49-F238E27FC236}">
                <a16:creationId xmlns:a16="http://schemas.microsoft.com/office/drawing/2014/main" id="{420D5E6C-3BF8-1930-7219-044DD6064AA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86"/>
          <a:stretch>
            <a:fillRect/>
          </a:stretch>
        </p:blipFill>
        <p:spPr bwMode="auto">
          <a:xfrm>
            <a:off x="5333999" y="914400"/>
            <a:ext cx="6607629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457327C-1686-9607-D373-122F80D0B9E9}"/>
              </a:ext>
            </a:extLst>
          </p:cNvPr>
          <p:cNvSpPr txBox="1"/>
          <p:nvPr/>
        </p:nvSpPr>
        <p:spPr>
          <a:xfrm>
            <a:off x="10820400" y="16764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</a:rPr>
              <a:t>Pontus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4BD7236-9B21-898C-C632-36635134B31F}"/>
              </a:ext>
            </a:extLst>
          </p:cNvPr>
          <p:cNvGrpSpPr/>
          <p:nvPr/>
        </p:nvGrpSpPr>
        <p:grpSpPr>
          <a:xfrm>
            <a:off x="9013793" y="1731377"/>
            <a:ext cx="2568607" cy="1469023"/>
            <a:chOff x="9013793" y="1731377"/>
            <a:chExt cx="2568607" cy="1469023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D7F47E44-182B-3A9E-9B94-9B1E5512662F}"/>
                </a:ext>
              </a:extLst>
            </p:cNvPr>
            <p:cNvSpPr/>
            <p:nvPr/>
          </p:nvSpPr>
          <p:spPr>
            <a:xfrm>
              <a:off x="10515600" y="2971800"/>
              <a:ext cx="1066800" cy="2286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8898CB26-0146-113A-CC02-D5929A0B30AD}"/>
                </a:ext>
              </a:extLst>
            </p:cNvPr>
            <p:cNvSpPr/>
            <p:nvPr/>
          </p:nvSpPr>
          <p:spPr>
            <a:xfrm>
              <a:off x="10278122" y="2614474"/>
              <a:ext cx="685800" cy="2286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368577B3-6702-BF75-E200-49ABBAA1B728}"/>
                </a:ext>
              </a:extLst>
            </p:cNvPr>
            <p:cNvSpPr/>
            <p:nvPr/>
          </p:nvSpPr>
          <p:spPr>
            <a:xfrm>
              <a:off x="9785410" y="1869488"/>
              <a:ext cx="788633" cy="2286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97CFCCB1-26C6-0175-871B-E1FFE1D2AA0A}"/>
                </a:ext>
              </a:extLst>
            </p:cNvPr>
            <p:cNvSpPr/>
            <p:nvPr/>
          </p:nvSpPr>
          <p:spPr>
            <a:xfrm>
              <a:off x="9013793" y="2636668"/>
              <a:ext cx="511207" cy="2286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ECBAE9F7-53DC-B705-B585-59CCF7D6D00A}"/>
                </a:ext>
              </a:extLst>
            </p:cNvPr>
            <p:cNvSpPr/>
            <p:nvPr/>
          </p:nvSpPr>
          <p:spPr>
            <a:xfrm>
              <a:off x="10840742" y="1731377"/>
              <a:ext cx="741658" cy="2286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76563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F841C1-4242-7C71-CD80-6674FD5E5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41BFB-68B9-9D55-05C0-CE33F30FF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792162"/>
          </a:xfrm>
        </p:spPr>
        <p:txBody>
          <a:bodyPr/>
          <a:lstStyle/>
          <a:p>
            <a:r>
              <a:rPr lang="en-US" b="1" u="sng" dirty="0"/>
              <a:t>Elect</a:t>
            </a:r>
            <a:r>
              <a:rPr lang="en-US" b="1" dirty="0"/>
              <a:t>, </a:t>
            </a:r>
            <a:r>
              <a:rPr lang="en-US" b="1" u="sng" dirty="0"/>
              <a:t>Chosen</a:t>
            </a:r>
            <a:r>
              <a:rPr lang="en-US" b="1" dirty="0"/>
              <a:t>, and </a:t>
            </a:r>
            <a:r>
              <a:rPr lang="en-US" b="1" u="sng" dirty="0"/>
              <a:t>Saved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6B7FF3-137F-9FFF-DF2E-2677CBFF38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838200"/>
            <a:ext cx="11430000" cy="58674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1 Peter 1:1-2</a:t>
            </a:r>
            <a:r>
              <a:rPr lang="en-US" dirty="0"/>
              <a:t> “God’s </a:t>
            </a:r>
            <a:r>
              <a:rPr lang="en-US" u="sng" dirty="0"/>
              <a:t>elect</a:t>
            </a:r>
            <a:r>
              <a:rPr lang="en-US" dirty="0"/>
              <a:t>, … who have been </a:t>
            </a:r>
            <a:r>
              <a:rPr lang="en-US" u="sng" dirty="0"/>
              <a:t>chosen</a:t>
            </a:r>
            <a:r>
              <a:rPr lang="en-US" dirty="0"/>
              <a:t> according to the foreknowledge of God …”</a:t>
            </a:r>
          </a:p>
          <a:p>
            <a:r>
              <a:rPr lang="en-US" b="1" dirty="0"/>
              <a:t>Ephesians 1:3-6 </a:t>
            </a:r>
            <a:r>
              <a:rPr lang="en-US" dirty="0"/>
              <a:t> uses the same words: “He </a:t>
            </a:r>
            <a:r>
              <a:rPr lang="en-US" u="sng" dirty="0"/>
              <a:t>chose</a:t>
            </a:r>
            <a:r>
              <a:rPr lang="en-US" dirty="0"/>
              <a:t> us in him before the creation of the world … He  </a:t>
            </a:r>
            <a:r>
              <a:rPr lang="en-US" u="sng" dirty="0"/>
              <a:t>predestined</a:t>
            </a:r>
            <a:r>
              <a:rPr lang="en-US" dirty="0"/>
              <a:t> us for adoption…”</a:t>
            </a:r>
          </a:p>
          <a:p>
            <a:r>
              <a:rPr lang="en-US" b="1" u="sng" dirty="0"/>
              <a:t>Amazing Truth</a:t>
            </a:r>
            <a:r>
              <a:rPr lang="en-US" dirty="0"/>
              <a:t>: God has designed years of history that you might be His child today!</a:t>
            </a:r>
          </a:p>
          <a:p>
            <a:r>
              <a:rPr lang="en-US" b="1" dirty="0"/>
              <a:t>Romans 10:13  </a:t>
            </a:r>
            <a:r>
              <a:rPr lang="en-US" dirty="0"/>
              <a:t>“</a:t>
            </a:r>
            <a:r>
              <a:rPr lang="en-US" u="sng" dirty="0"/>
              <a:t>Everyone</a:t>
            </a:r>
            <a:r>
              <a:rPr lang="en-US" dirty="0"/>
              <a:t> who calls on the name of the Lord will be saved.”</a:t>
            </a:r>
          </a:p>
          <a:p>
            <a:r>
              <a:rPr lang="en-US" b="1" dirty="0"/>
              <a:t>Matthew 23:37  </a:t>
            </a:r>
            <a:r>
              <a:rPr lang="en-US" dirty="0"/>
              <a:t>“I have longed to gather … you were </a:t>
            </a:r>
            <a:r>
              <a:rPr lang="en-US" u="sng" dirty="0"/>
              <a:t>not willing</a:t>
            </a:r>
            <a:r>
              <a:rPr lang="en-US" dirty="0"/>
              <a:t>.”</a:t>
            </a:r>
          </a:p>
          <a:p>
            <a:r>
              <a:rPr lang="en-US" b="1" u="sng" dirty="0"/>
              <a:t>Amazing Truth</a:t>
            </a:r>
            <a:r>
              <a:rPr lang="en-US" dirty="0"/>
              <a:t>:  Everyone who comes to Jesus will be saved!</a:t>
            </a:r>
          </a:p>
          <a:p>
            <a:r>
              <a:rPr lang="en-US" b="1" dirty="0"/>
              <a:t>Are we chosen </a:t>
            </a:r>
            <a:r>
              <a:rPr lang="en-US" dirty="0"/>
              <a:t>by God or do </a:t>
            </a:r>
            <a:r>
              <a:rPr lang="en-US" b="1" dirty="0"/>
              <a:t>we choose </a:t>
            </a:r>
            <a:r>
              <a:rPr lang="en-US" dirty="0"/>
              <a:t>to believe in God?  </a:t>
            </a:r>
            <a:r>
              <a:rPr lang="en-US" b="1" dirty="0"/>
              <a:t>Yes – both are true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271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868362"/>
          </a:xfrm>
        </p:spPr>
        <p:txBody>
          <a:bodyPr/>
          <a:lstStyle/>
          <a:p>
            <a:r>
              <a:rPr lang="en-US" b="1" u="sng" dirty="0"/>
              <a:t>Tri – unity  :  The Trinity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10972800" cy="541020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b="1" dirty="0"/>
              <a:t>1 Peter 1:2  “the Father”  “the Spirit”  “Jesus Christ”  </a:t>
            </a:r>
            <a:r>
              <a:rPr lang="en-US" dirty="0"/>
              <a:t>Notice the roles of each in our salvation: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The </a:t>
            </a:r>
            <a:r>
              <a:rPr lang="en-US" u="sng" dirty="0"/>
              <a:t>Father</a:t>
            </a:r>
            <a:r>
              <a:rPr lang="en-US" dirty="0"/>
              <a:t> has chosen and guided the plan of salvation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The </a:t>
            </a:r>
            <a:r>
              <a:rPr lang="en-US" u="sng" dirty="0"/>
              <a:t>Spirit</a:t>
            </a:r>
            <a:r>
              <a:rPr lang="en-US" dirty="0"/>
              <a:t> “sanctifies” us.  This means that He is changing us from our old image into the image of God (</a:t>
            </a:r>
            <a:r>
              <a:rPr lang="en-US" b="1" dirty="0"/>
              <a:t>2 Corinthians 3:16-18</a:t>
            </a:r>
            <a:r>
              <a:rPr lang="en-US" dirty="0"/>
              <a:t>).  He helps us to “be obedient to Jesus Christ…”</a:t>
            </a:r>
          </a:p>
          <a:p>
            <a:pPr lvl="1">
              <a:spcAft>
                <a:spcPts val="1200"/>
              </a:spcAft>
            </a:pPr>
            <a:r>
              <a:rPr lang="en-US" u="sng" dirty="0"/>
              <a:t>Jesus</a:t>
            </a:r>
            <a:r>
              <a:rPr lang="en-US" dirty="0"/>
              <a:t> was sacrificed for our cleansing and salvation.  A blood sacrifice was required to pay for our sins, and Jesus was the final sacrifice.</a:t>
            </a:r>
          </a:p>
          <a:p>
            <a:pPr>
              <a:spcAft>
                <a:spcPts val="1200"/>
              </a:spcAft>
            </a:pPr>
            <a:r>
              <a:rPr lang="en-US" b="1" dirty="0"/>
              <a:t>Matthew 28:19</a:t>
            </a:r>
            <a:r>
              <a:rPr lang="en-US" dirty="0"/>
              <a:t>  Another example of the Trinity at work</a:t>
            </a:r>
          </a:p>
          <a:p>
            <a:pPr>
              <a:spcAft>
                <a:spcPts val="12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5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868362"/>
          </a:xfrm>
        </p:spPr>
        <p:txBody>
          <a:bodyPr>
            <a:normAutofit/>
          </a:bodyPr>
          <a:lstStyle/>
          <a:p>
            <a:r>
              <a:rPr lang="en-US" b="1" u="sng" dirty="0"/>
              <a:t>God is central, worthy of Praise!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11125200" cy="56388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1 Peter 1:3</a:t>
            </a:r>
            <a:r>
              <a:rPr lang="en-US" dirty="0"/>
              <a:t>  </a:t>
            </a:r>
            <a:r>
              <a:rPr lang="en-US" b="1" dirty="0"/>
              <a:t>God is the central figure </a:t>
            </a:r>
            <a:r>
              <a:rPr lang="en-US" dirty="0"/>
              <a:t>in the universe.  He has created us for His purposes – </a:t>
            </a:r>
            <a:r>
              <a:rPr lang="en-US" u="sng" dirty="0"/>
              <a:t>if we really understand this</a:t>
            </a:r>
            <a:r>
              <a:rPr lang="en-US" dirty="0"/>
              <a:t>, we understand life much better.</a:t>
            </a:r>
          </a:p>
          <a:p>
            <a:r>
              <a:rPr lang="en-US" dirty="0"/>
              <a:t>In His plan and for His purpose, He showed “</a:t>
            </a:r>
            <a:r>
              <a:rPr lang="en-US" b="1" dirty="0"/>
              <a:t>His great mercy</a:t>
            </a:r>
            <a:r>
              <a:rPr lang="en-US" dirty="0"/>
              <a:t>” to us, giving us “</a:t>
            </a:r>
            <a:r>
              <a:rPr lang="en-US" b="1" dirty="0"/>
              <a:t>new birth</a:t>
            </a:r>
            <a:r>
              <a:rPr lang="en-US" dirty="0"/>
              <a:t>” through the </a:t>
            </a:r>
            <a:r>
              <a:rPr lang="en-US" b="1" dirty="0"/>
              <a:t>resurrection</a:t>
            </a:r>
            <a:r>
              <a:rPr lang="en-US" dirty="0"/>
              <a:t> of Jesus.</a:t>
            </a:r>
          </a:p>
          <a:p>
            <a:r>
              <a:rPr lang="en-US" dirty="0"/>
              <a:t>Every Christian has a new Father: God Almighty!  Our good Father:</a:t>
            </a:r>
          </a:p>
          <a:p>
            <a:pPr lvl="1"/>
            <a:r>
              <a:rPr lang="en-US" dirty="0"/>
              <a:t>loves and cares for his children (</a:t>
            </a:r>
            <a:r>
              <a:rPr lang="en-US" b="1" dirty="0"/>
              <a:t>1 Peter 5:7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guides and teaches his children (</a:t>
            </a:r>
            <a:r>
              <a:rPr lang="en-US" b="1" dirty="0"/>
              <a:t>John 14:26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disciplines his children (</a:t>
            </a:r>
            <a:r>
              <a:rPr lang="en-US" b="1" dirty="0"/>
              <a:t>Hebrews 12:5-6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has a plan for his children (</a:t>
            </a:r>
            <a:r>
              <a:rPr lang="en-US" b="1" dirty="0"/>
              <a:t>2 Timothy 1:9,10</a:t>
            </a:r>
            <a:r>
              <a:rPr lang="en-US" dirty="0"/>
              <a:t>)</a:t>
            </a:r>
          </a:p>
          <a:p>
            <a:r>
              <a:rPr lang="en-US" b="1" dirty="0"/>
              <a:t>2 Peter 1:4  </a:t>
            </a:r>
            <a:r>
              <a:rPr lang="en-US" dirty="0"/>
              <a:t>As a result of your new birth, you receive God’s “great and precious promises” and “participate in the divine nature” !</a:t>
            </a:r>
          </a:p>
        </p:txBody>
      </p:sp>
    </p:spTree>
    <p:extLst>
      <p:ext uri="{BB962C8B-B14F-4D97-AF65-F5344CB8AC3E}">
        <p14:creationId xmlns:p14="http://schemas.microsoft.com/office/powerpoint/2010/main" val="3937284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868362"/>
          </a:xfrm>
        </p:spPr>
        <p:txBody>
          <a:bodyPr/>
          <a:lstStyle/>
          <a:p>
            <a:r>
              <a:rPr lang="en-US" b="1" u="sng" dirty="0"/>
              <a:t>Born Again</a:t>
            </a:r>
            <a:r>
              <a:rPr lang="en-US" b="1" dirty="0"/>
              <a:t> – </a:t>
            </a:r>
            <a:r>
              <a:rPr lang="en-US" b="1" u="sng" dirty="0"/>
              <a:t>in His Image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11430000" cy="5638800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2600" b="1" dirty="0"/>
              <a:t>Genesis 1:26  </a:t>
            </a:r>
            <a:r>
              <a:rPr lang="en-US" sz="2600" dirty="0"/>
              <a:t>God created people “</a:t>
            </a:r>
            <a:r>
              <a:rPr lang="en-US" sz="2600" u="sng" dirty="0"/>
              <a:t>In His Image</a:t>
            </a:r>
            <a:r>
              <a:rPr lang="en-US" sz="2600" dirty="0"/>
              <a:t>”</a:t>
            </a:r>
          </a:p>
          <a:p>
            <a:pPr>
              <a:spcAft>
                <a:spcPts val="1200"/>
              </a:spcAft>
            </a:pPr>
            <a:r>
              <a:rPr lang="en-US" sz="2600" b="1" dirty="0"/>
              <a:t>Genesis 5:3</a:t>
            </a:r>
            <a:r>
              <a:rPr lang="en-US" sz="2600" dirty="0"/>
              <a:t>   After Adam listened to Satan, his children were born “</a:t>
            </a:r>
            <a:r>
              <a:rPr lang="en-US" sz="2600" u="sng" dirty="0"/>
              <a:t>in his own image</a:t>
            </a:r>
            <a:r>
              <a:rPr lang="en-US" sz="2600" dirty="0"/>
              <a:t>” – the image of a fallen, sinful man.  </a:t>
            </a:r>
            <a:r>
              <a:rPr lang="en-US" sz="2600" u="sng" dirty="0"/>
              <a:t>Every person</a:t>
            </a:r>
            <a:r>
              <a:rPr lang="en-US" sz="2600" dirty="0"/>
              <a:t> born on the earth now receives the same image and the same sinful nature (</a:t>
            </a:r>
            <a:r>
              <a:rPr lang="en-US" sz="2600" b="1" dirty="0"/>
              <a:t>Romans 5:12</a:t>
            </a:r>
            <a:r>
              <a:rPr lang="en-US" sz="2600" dirty="0"/>
              <a:t>).</a:t>
            </a:r>
          </a:p>
          <a:p>
            <a:pPr>
              <a:spcAft>
                <a:spcPts val="1200"/>
              </a:spcAft>
            </a:pPr>
            <a:r>
              <a:rPr lang="en-US" sz="2600" b="1" dirty="0"/>
              <a:t>John 1:12-13  </a:t>
            </a:r>
            <a:r>
              <a:rPr lang="en-US" sz="2600" dirty="0"/>
              <a:t>But when a person </a:t>
            </a:r>
            <a:r>
              <a:rPr lang="en-US" sz="2600" b="1" dirty="0"/>
              <a:t>believes in Jesus</a:t>
            </a:r>
            <a:r>
              <a:rPr lang="en-US" sz="2600" dirty="0"/>
              <a:t>, they are </a:t>
            </a:r>
            <a:r>
              <a:rPr lang="en-US" sz="2600" b="1" dirty="0"/>
              <a:t>born again</a:t>
            </a:r>
            <a:r>
              <a:rPr lang="en-US" sz="2600" dirty="0"/>
              <a:t> into God’s family.  We entered this world by physical birth – we enter God’s family by </a:t>
            </a:r>
            <a:r>
              <a:rPr lang="en-US" sz="2600" b="1" dirty="0"/>
              <a:t>spiritual birth </a:t>
            </a:r>
            <a:r>
              <a:rPr lang="en-US" sz="2600" dirty="0"/>
              <a:t>(</a:t>
            </a:r>
            <a:r>
              <a:rPr lang="en-US" sz="2600" b="1" dirty="0"/>
              <a:t>John 3:3</a:t>
            </a:r>
            <a:r>
              <a:rPr lang="en-US" sz="2600" dirty="0"/>
              <a:t>).  </a:t>
            </a:r>
          </a:p>
          <a:p>
            <a:pPr>
              <a:spcAft>
                <a:spcPts val="1200"/>
              </a:spcAft>
            </a:pPr>
            <a:r>
              <a:rPr lang="en-US" sz="2600" dirty="0"/>
              <a:t>When you were born physically, it was recorded on a </a:t>
            </a:r>
            <a:r>
              <a:rPr lang="en-US" sz="2600" u="sng" dirty="0"/>
              <a:t>birth certificate</a:t>
            </a:r>
            <a:r>
              <a:rPr lang="en-US" sz="2600" dirty="0"/>
              <a:t>.  When you were born again, a record was made (</a:t>
            </a:r>
            <a:r>
              <a:rPr lang="en-US" sz="2600" b="1" dirty="0"/>
              <a:t>1 John 5:11-13</a:t>
            </a:r>
            <a:r>
              <a:rPr lang="en-US" sz="2600" dirty="0"/>
              <a:t>).  Your birth certificate was </a:t>
            </a:r>
            <a:r>
              <a:rPr lang="en-US" sz="2600" u="sng" dirty="0"/>
              <a:t>marked with a seal</a:t>
            </a:r>
            <a:r>
              <a:rPr lang="en-US" sz="2600" dirty="0"/>
              <a:t> – the Holy Spirit of God (</a:t>
            </a:r>
            <a:r>
              <a:rPr lang="en-US" sz="2600" b="1" dirty="0"/>
              <a:t>Ephesians 1:13</a:t>
            </a:r>
            <a:r>
              <a:rPr lang="en-US" sz="26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491215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0750" y="-1"/>
            <a:ext cx="9081492" cy="6905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0430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868362"/>
          </a:xfrm>
        </p:spPr>
        <p:txBody>
          <a:bodyPr/>
          <a:lstStyle/>
          <a:p>
            <a:r>
              <a:rPr lang="en-US" b="1" u="sng" dirty="0"/>
              <a:t>Eternally Secure 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14400"/>
            <a:ext cx="10972800" cy="5791200"/>
          </a:xfrm>
        </p:spPr>
        <p:txBody>
          <a:bodyPr>
            <a:normAutofit/>
          </a:bodyPr>
          <a:lstStyle/>
          <a:p>
            <a:r>
              <a:rPr lang="en-US" b="1" dirty="0"/>
              <a:t>1 Peter 1:4-5</a:t>
            </a:r>
            <a:r>
              <a:rPr lang="en-US" dirty="0"/>
              <a:t>  Amazing and wonderful promises:</a:t>
            </a:r>
          </a:p>
          <a:p>
            <a:pPr lvl="1"/>
            <a:r>
              <a:rPr lang="en-US" dirty="0"/>
              <a:t>God gives us an inheritance that will never perish, spoil, or fade</a:t>
            </a:r>
          </a:p>
          <a:p>
            <a:pPr lvl="1"/>
            <a:r>
              <a:rPr lang="en-US" dirty="0"/>
              <a:t>It is </a:t>
            </a:r>
            <a:r>
              <a:rPr lang="en-US" u="sng" dirty="0"/>
              <a:t>kept</a:t>
            </a:r>
            <a:r>
              <a:rPr lang="en-US" dirty="0"/>
              <a:t> for us </a:t>
            </a:r>
            <a:r>
              <a:rPr lang="en-US" u="sng" dirty="0"/>
              <a:t>by His power</a:t>
            </a:r>
            <a:r>
              <a:rPr lang="en-US" dirty="0"/>
              <a:t> (not our strength)</a:t>
            </a:r>
          </a:p>
          <a:p>
            <a:pPr lvl="1"/>
            <a:r>
              <a:rPr lang="en-US" dirty="0"/>
              <a:t>It is waiting for us, “ready to be revealed” in heaven.  </a:t>
            </a:r>
          </a:p>
          <a:p>
            <a:r>
              <a:rPr lang="en-US" b="1" dirty="0"/>
              <a:t>John 10:27-29  </a:t>
            </a:r>
            <a:r>
              <a:rPr lang="en-US" dirty="0"/>
              <a:t>No one (not even you) can cause you to lose your salvation, because God your Father is GREATER THAN ALL men.  </a:t>
            </a:r>
          </a:p>
          <a:p>
            <a:r>
              <a:rPr lang="en-US" b="1" dirty="0"/>
              <a:t>Ephesians 2:8-9  </a:t>
            </a:r>
            <a:r>
              <a:rPr lang="en-US" dirty="0"/>
              <a:t>Salvation is by grace through faith, and not by works. No one can lose his salvation because no one earned his salvation.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057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0"/>
            <a:ext cx="8839200" cy="944562"/>
          </a:xfrm>
        </p:spPr>
        <p:txBody>
          <a:bodyPr>
            <a:normAutofit fontScale="90000"/>
          </a:bodyPr>
          <a:lstStyle/>
          <a:p>
            <a:r>
              <a:rPr lang="en-US" b="1" u="sng" dirty="0"/>
              <a:t>What can separate you from God’s love?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066800"/>
            <a:ext cx="10439400" cy="5486400"/>
          </a:xfrm>
        </p:spPr>
        <p:txBody>
          <a:bodyPr>
            <a:normAutofit fontScale="77500" lnSpcReduction="20000"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b="1" dirty="0"/>
              <a:t>Romans 8:38-39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A. “Death” – you can’t lose it when you die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B. “Life” – you can’t lose it while you are alive.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C. “Angels” – can’t take it from you.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D. “Demons” – the devil can’t cause you to lose it.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E. “The present” – nothing happening right now can take it away.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F. “The future” – nothing in the future can make you lose it.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G. “any powers” – there is nothing more powerful than God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H. “Height” – nothing above you.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I. “Depth” – nothing below you.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J.  “NOR ANYTHING ELSE in all creation, will be able to separate us from the love of God, that is in Christ Jesus our Lord.”</a:t>
            </a:r>
          </a:p>
        </p:txBody>
      </p:sp>
    </p:spTree>
    <p:extLst>
      <p:ext uri="{BB962C8B-B14F-4D97-AF65-F5344CB8AC3E}">
        <p14:creationId xmlns:p14="http://schemas.microsoft.com/office/powerpoint/2010/main" val="4101602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1541</Words>
  <Application>Microsoft Office PowerPoint</Application>
  <PresentationFormat>Widescreen</PresentationFormat>
  <Paragraphs>94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KaiTi</vt:lpstr>
      <vt:lpstr>Aptos</vt:lpstr>
      <vt:lpstr>Arial</vt:lpstr>
      <vt:lpstr>Calibri</vt:lpstr>
      <vt:lpstr>Office Theme</vt:lpstr>
      <vt:lpstr>A Living Hope</vt:lpstr>
      <vt:lpstr>1 Peter - Background</vt:lpstr>
      <vt:lpstr>Elect, Chosen, and Saved</vt:lpstr>
      <vt:lpstr>Tri – unity  :  The Trinity</vt:lpstr>
      <vt:lpstr>God is central, worthy of Praise!</vt:lpstr>
      <vt:lpstr>Born Again – in His Image</vt:lpstr>
      <vt:lpstr>PowerPoint Presentation</vt:lpstr>
      <vt:lpstr>Eternally Secure !</vt:lpstr>
      <vt:lpstr>What can separate you from God’s love?</vt:lpstr>
      <vt:lpstr>Living in a Broken World</vt:lpstr>
      <vt:lpstr>Living Joyfully in a Broken World</vt:lpstr>
      <vt:lpstr>Take Aways: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Salvation and Security</dc:title>
  <dc:creator>Multiple Authors</dc:creator>
  <cp:lastModifiedBy>Mark Robnett</cp:lastModifiedBy>
  <cp:revision>20</cp:revision>
  <dcterms:created xsi:type="dcterms:W3CDTF">2020-04-25T21:24:17Z</dcterms:created>
  <dcterms:modified xsi:type="dcterms:W3CDTF">2026-05-23T13:24:01Z</dcterms:modified>
</cp:coreProperties>
</file>