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8" r:id="rId3"/>
    <p:sldId id="269" r:id="rId4"/>
    <p:sldId id="270" r:id="rId5"/>
    <p:sldId id="271" r:id="rId6"/>
    <p:sldId id="272" r:id="rId7"/>
    <p:sldId id="26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143" autoAdjust="0"/>
  </p:normalViewPr>
  <p:slideViewPr>
    <p:cSldViewPr>
      <p:cViewPr varScale="1">
        <p:scale>
          <a:sx n="88" d="100"/>
          <a:sy n="88" d="100"/>
        </p:scale>
        <p:origin x="1434" y="78"/>
      </p:cViewPr>
      <p:guideLst>
        <p:guide orient="horz" pos="2160"/>
        <p:guide pos="3840"/>
      </p:guideLst>
    </p:cSldViewPr>
  </p:slideViewPr>
  <p:notesTextViewPr>
    <p:cViewPr>
      <p:scale>
        <a:sx n="176" d="100"/>
        <a:sy n="176" d="100"/>
      </p:scale>
      <p:origin x="0" y="0"/>
    </p:cViewPr>
  </p:notesTextViewPr>
  <p:sorterViewPr>
    <p:cViewPr>
      <p:scale>
        <a:sx n="200" d="100"/>
        <a:sy n="200" d="100"/>
      </p:scale>
      <p:origin x="0" y="-481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614D52-E685-4076-8FAA-8D529159F173}" type="datetimeFigureOut">
              <a:rPr lang="en-US" smtClean="0"/>
              <a:t>6/6/2026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8C2369-6159-4CAB-AC26-FE0503C9A03F}" type="slidenum">
              <a:rPr lang="en-US" smtClean="0"/>
              <a:t>‹#›</a:t>
            </a:fld>
            <a:endParaRPr lang="en-US"/>
          </a:p>
        </p:txBody>
      </p:sp>
    </p:spTree>
    <p:extLst>
      <p:ext uri="{BB962C8B-B14F-4D97-AF65-F5344CB8AC3E}">
        <p14:creationId xmlns:p14="http://schemas.microsoft.com/office/powerpoint/2010/main" val="1293525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a:t>
            </a:r>
            <a:r>
              <a:rPr lang="en-US" b="1" dirty="0"/>
              <a:t>NIV</a:t>
            </a:r>
            <a:r>
              <a:rPr lang="en-US" dirty="0"/>
              <a:t> with this study</a:t>
            </a:r>
          </a:p>
        </p:txBody>
      </p:sp>
      <p:sp>
        <p:nvSpPr>
          <p:cNvPr id="4" name="Slide Number Placeholder 3"/>
          <p:cNvSpPr>
            <a:spLocks noGrp="1"/>
          </p:cNvSpPr>
          <p:nvPr>
            <p:ph type="sldNum" sz="quarter" idx="5"/>
          </p:nvPr>
        </p:nvSpPr>
        <p:spPr/>
        <p:txBody>
          <a:bodyPr/>
          <a:lstStyle/>
          <a:p>
            <a:fld id="{318C2369-6159-4CAB-AC26-FE0503C9A03F}" type="slidenum">
              <a:rPr lang="en-US" smtClean="0"/>
              <a:t>1</a:t>
            </a:fld>
            <a:endParaRPr lang="en-US"/>
          </a:p>
        </p:txBody>
      </p:sp>
    </p:spTree>
    <p:extLst>
      <p:ext uri="{BB962C8B-B14F-4D97-AF65-F5344CB8AC3E}">
        <p14:creationId xmlns:p14="http://schemas.microsoft.com/office/powerpoint/2010/main" val="900768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4AEDD-C295-70AF-F1C8-63BEADF000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A0BD63-C2E0-FEDA-F9C4-DC430E6838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8DF910-902B-46D9-5044-874C8AA2785B}"/>
              </a:ext>
            </a:extLst>
          </p:cNvPr>
          <p:cNvSpPr>
            <a:spLocks noGrp="1"/>
          </p:cNvSpPr>
          <p:nvPr>
            <p:ph type="body" idx="1"/>
          </p:nvPr>
        </p:nvSpPr>
        <p:spPr/>
        <p:txBody>
          <a:bodyPr/>
          <a:lstStyle/>
          <a:p>
            <a:r>
              <a:rPr lang="zh-CN" altLang="en-US" dirty="0"/>
              <a:t>盼望 </a:t>
            </a:r>
            <a:r>
              <a:rPr lang="en-US" altLang="zh-CN" dirty="0"/>
              <a:t>– </a:t>
            </a:r>
            <a:r>
              <a:rPr lang="en-US" altLang="zh-CN" dirty="0" err="1"/>
              <a:t>pànwàng</a:t>
            </a:r>
            <a:r>
              <a:rPr lang="en-US" altLang="zh-CN" dirty="0"/>
              <a:t> – a confident hope     </a:t>
            </a:r>
            <a:r>
              <a:rPr lang="zh-CN" altLang="en-US" dirty="0"/>
              <a:t>希望 </a:t>
            </a:r>
            <a:r>
              <a:rPr lang="en-US" altLang="zh-CN" dirty="0"/>
              <a:t>– </a:t>
            </a:r>
            <a:r>
              <a:rPr lang="en-US" dirty="0" err="1"/>
              <a:t>Xīwàng</a:t>
            </a:r>
            <a:r>
              <a:rPr lang="en-US" dirty="0"/>
              <a:t> – a “hope so” attitude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How</a:t>
            </a:r>
            <a:r>
              <a:rPr lang="en-US" dirty="0"/>
              <a:t> do we live with joy in a broken world?  We live by </a:t>
            </a:r>
            <a:r>
              <a:rPr lang="en-US" b="1" dirty="0"/>
              <a:t>keeping our eyes on Jesus </a:t>
            </a:r>
            <a:r>
              <a:rPr lang="en-US" dirty="0"/>
              <a:t>and His amazing </a:t>
            </a:r>
            <a:r>
              <a:rPr lang="en-US" b="1" dirty="0"/>
              <a:t>promises</a:t>
            </a:r>
            <a:r>
              <a:rPr lang="en-US" dirty="0"/>
              <a:t> toward us.</a:t>
            </a:r>
            <a:endParaRPr lang="en-US" dirty="0">
              <a:effectLst/>
            </a:endParaRPr>
          </a:p>
          <a:p>
            <a:endParaRPr lang="en-US" dirty="0"/>
          </a:p>
        </p:txBody>
      </p:sp>
      <p:sp>
        <p:nvSpPr>
          <p:cNvPr id="4" name="Slide Number Placeholder 3">
            <a:extLst>
              <a:ext uri="{FF2B5EF4-FFF2-40B4-BE49-F238E27FC236}">
                <a16:creationId xmlns:a16="http://schemas.microsoft.com/office/drawing/2014/main" id="{99845532-B258-C1AD-CC51-565633746238}"/>
              </a:ext>
            </a:extLst>
          </p:cNvPr>
          <p:cNvSpPr>
            <a:spLocks noGrp="1"/>
          </p:cNvSpPr>
          <p:nvPr>
            <p:ph type="sldNum" sz="quarter" idx="5"/>
          </p:nvPr>
        </p:nvSpPr>
        <p:spPr/>
        <p:txBody>
          <a:bodyPr/>
          <a:lstStyle/>
          <a:p>
            <a:fld id="{318C2369-6159-4CAB-AC26-FE0503C9A03F}" type="slidenum">
              <a:rPr lang="en-US" smtClean="0"/>
              <a:t>2</a:t>
            </a:fld>
            <a:endParaRPr lang="en-US"/>
          </a:p>
        </p:txBody>
      </p:sp>
    </p:spTree>
    <p:extLst>
      <p:ext uri="{BB962C8B-B14F-4D97-AF65-F5344CB8AC3E}">
        <p14:creationId xmlns:p14="http://schemas.microsoft.com/office/powerpoint/2010/main" val="1767078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936C9-0C49-AFB5-0F58-CE4D85ABE4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C7A8A0-1A00-7AEF-348B-448FC51A6E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107C90-82D2-6242-C7AD-FECAC509FB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AC3E17-0319-DFF4-8B79-956DF5A072C3}"/>
              </a:ext>
            </a:extLst>
          </p:cNvPr>
          <p:cNvSpPr>
            <a:spLocks noGrp="1"/>
          </p:cNvSpPr>
          <p:nvPr>
            <p:ph type="sldNum" sz="quarter" idx="5"/>
          </p:nvPr>
        </p:nvSpPr>
        <p:spPr/>
        <p:txBody>
          <a:bodyPr/>
          <a:lstStyle/>
          <a:p>
            <a:fld id="{318C2369-6159-4CAB-AC26-FE0503C9A03F}" type="slidenum">
              <a:rPr lang="en-US" smtClean="0"/>
              <a:t>3</a:t>
            </a:fld>
            <a:endParaRPr lang="en-US"/>
          </a:p>
        </p:txBody>
      </p:sp>
    </p:spTree>
    <p:extLst>
      <p:ext uri="{BB962C8B-B14F-4D97-AF65-F5344CB8AC3E}">
        <p14:creationId xmlns:p14="http://schemas.microsoft.com/office/powerpoint/2010/main" val="37470728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A239A5-C4A6-C11E-1BCF-BD509BF286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45765E-846C-CA75-5198-957FFE33BE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691477-D211-4C9F-B687-D479E21D4597}"/>
              </a:ext>
            </a:extLst>
          </p:cNvPr>
          <p:cNvSpPr>
            <a:spLocks noGrp="1"/>
          </p:cNvSpPr>
          <p:nvPr>
            <p:ph type="body" idx="1"/>
          </p:nvPr>
        </p:nvSpPr>
        <p:spPr/>
        <p:txBody>
          <a:bodyPr/>
          <a:lstStyle/>
          <a:p>
            <a:r>
              <a:rPr lang="en-US" dirty="0"/>
              <a:t>When we set our hope fully on Jesus’ return, we are remembering that everyone lives and dies for something.  Every life will quickly be over – have you been living for something glorious and eternal, or for something self-centered and temporal?</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Timothy 4:8 – Like Paul, genuine Christians “long for His appearing”</a:t>
            </a:r>
          </a:p>
          <a:p>
            <a:endParaRPr lang="en-US" dirty="0"/>
          </a:p>
        </p:txBody>
      </p:sp>
      <p:sp>
        <p:nvSpPr>
          <p:cNvPr id="4" name="Slide Number Placeholder 3">
            <a:extLst>
              <a:ext uri="{FF2B5EF4-FFF2-40B4-BE49-F238E27FC236}">
                <a16:creationId xmlns:a16="http://schemas.microsoft.com/office/drawing/2014/main" id="{74D59ECB-9AE4-09CA-2694-9B57040B3593}"/>
              </a:ext>
            </a:extLst>
          </p:cNvPr>
          <p:cNvSpPr>
            <a:spLocks noGrp="1"/>
          </p:cNvSpPr>
          <p:nvPr>
            <p:ph type="sldNum" sz="quarter" idx="5"/>
          </p:nvPr>
        </p:nvSpPr>
        <p:spPr/>
        <p:txBody>
          <a:bodyPr/>
          <a:lstStyle/>
          <a:p>
            <a:fld id="{318C2369-6159-4CAB-AC26-FE0503C9A03F}" type="slidenum">
              <a:rPr lang="en-US" smtClean="0"/>
              <a:t>4</a:t>
            </a:fld>
            <a:endParaRPr lang="en-US"/>
          </a:p>
        </p:txBody>
      </p:sp>
    </p:spTree>
    <p:extLst>
      <p:ext uri="{BB962C8B-B14F-4D97-AF65-F5344CB8AC3E}">
        <p14:creationId xmlns:p14="http://schemas.microsoft.com/office/powerpoint/2010/main" val="3667615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4B7D4-A5B8-D222-E0E0-B93C7104CC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6B336E-080E-D4A3-6554-F66ABFECAA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3883CF-72DD-2E99-D9C4-026C5CC38F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E790AA-1FF6-74EB-80E9-5E77A1B052D3}"/>
              </a:ext>
            </a:extLst>
          </p:cNvPr>
          <p:cNvSpPr>
            <a:spLocks noGrp="1"/>
          </p:cNvSpPr>
          <p:nvPr>
            <p:ph type="sldNum" sz="quarter" idx="5"/>
          </p:nvPr>
        </p:nvSpPr>
        <p:spPr/>
        <p:txBody>
          <a:bodyPr/>
          <a:lstStyle/>
          <a:p>
            <a:fld id="{318C2369-6159-4CAB-AC26-FE0503C9A03F}" type="slidenum">
              <a:rPr lang="en-US" smtClean="0"/>
              <a:t>5</a:t>
            </a:fld>
            <a:endParaRPr lang="en-US"/>
          </a:p>
        </p:txBody>
      </p:sp>
    </p:spTree>
    <p:extLst>
      <p:ext uri="{BB962C8B-B14F-4D97-AF65-F5344CB8AC3E}">
        <p14:creationId xmlns:p14="http://schemas.microsoft.com/office/powerpoint/2010/main" val="1198551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726FD-0A7E-3467-F144-DFB35B07F4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7089A0-50F3-1DE7-186F-78F6821A21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0BD612-CE4D-5721-8BA0-CF640B7DF1FC}"/>
              </a:ext>
            </a:extLst>
          </p:cNvPr>
          <p:cNvSpPr>
            <a:spLocks noGrp="1"/>
          </p:cNvSpPr>
          <p:nvPr>
            <p:ph type="body" idx="1"/>
          </p:nvPr>
        </p:nvSpPr>
        <p:spPr/>
        <p:txBody>
          <a:bodyPr/>
          <a:lstStyle/>
          <a:p>
            <a:r>
              <a:rPr lang="en-US" dirty="0"/>
              <a:t>God planned (Christ was foreknown, cf. v. 2) from eternity past when he would send Christ, and he chose to reveal him at the time in history when these believers lived (for the sake of you) so that </a:t>
            </a:r>
            <a:r>
              <a:rPr lang="en-US" b="1" dirty="0"/>
              <a:t>they would enjoy the inexpressible privilege of living in the days of fulfillment</a:t>
            </a:r>
          </a:p>
          <a:p>
            <a:endParaRPr lang="en-US" dirty="0"/>
          </a:p>
          <a:p>
            <a:r>
              <a:rPr lang="en-US" dirty="0"/>
              <a:t>ESV Bibles. ESV Study Bible (</a:t>
            </a:r>
            <a:r>
              <a:rPr lang="en-US" dirty="0" err="1"/>
              <a:t>Ebook</a:t>
            </a:r>
            <a:r>
              <a:rPr lang="en-US" dirty="0"/>
              <a:t>) (p. 10384). Crossway. Kindle Edition. </a:t>
            </a:r>
          </a:p>
        </p:txBody>
      </p:sp>
      <p:sp>
        <p:nvSpPr>
          <p:cNvPr id="4" name="Slide Number Placeholder 3">
            <a:extLst>
              <a:ext uri="{FF2B5EF4-FFF2-40B4-BE49-F238E27FC236}">
                <a16:creationId xmlns:a16="http://schemas.microsoft.com/office/drawing/2014/main" id="{12085EED-ADD0-3FBC-E5BB-F38908D03475}"/>
              </a:ext>
            </a:extLst>
          </p:cNvPr>
          <p:cNvSpPr>
            <a:spLocks noGrp="1"/>
          </p:cNvSpPr>
          <p:nvPr>
            <p:ph type="sldNum" sz="quarter" idx="5"/>
          </p:nvPr>
        </p:nvSpPr>
        <p:spPr/>
        <p:txBody>
          <a:bodyPr/>
          <a:lstStyle/>
          <a:p>
            <a:fld id="{318C2369-6159-4CAB-AC26-FE0503C9A03F}" type="slidenum">
              <a:rPr lang="en-US" smtClean="0"/>
              <a:t>6</a:t>
            </a:fld>
            <a:endParaRPr lang="en-US"/>
          </a:p>
        </p:txBody>
      </p:sp>
    </p:spTree>
    <p:extLst>
      <p:ext uri="{BB962C8B-B14F-4D97-AF65-F5344CB8AC3E}">
        <p14:creationId xmlns:p14="http://schemas.microsoft.com/office/powerpoint/2010/main" val="2644690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D18F585-EED3-4D4F-8F29-AE9F0EEB84BF}" type="datetimeFigureOut">
              <a:rPr lang="en-US" smtClean="0"/>
              <a:t>6/6/2026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2411907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18F585-EED3-4D4F-8F29-AE9F0EEB84BF}" type="datetimeFigureOut">
              <a:rPr lang="en-US" smtClean="0"/>
              <a:t>6/6/2026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4081098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18F585-EED3-4D4F-8F29-AE9F0EEB84BF}" type="datetimeFigureOut">
              <a:rPr lang="en-US" smtClean="0"/>
              <a:t>6/6/2026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1769416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18F585-EED3-4D4F-8F29-AE9F0EEB84BF}" type="datetimeFigureOut">
              <a:rPr lang="en-US" smtClean="0"/>
              <a:t>6/6/2026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3477587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18F585-EED3-4D4F-8F29-AE9F0EEB84BF}" type="datetimeFigureOut">
              <a:rPr lang="en-US" smtClean="0"/>
              <a:t>6/6/2026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2519743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D18F585-EED3-4D4F-8F29-AE9F0EEB84BF}" type="datetimeFigureOut">
              <a:rPr lang="en-US" smtClean="0"/>
              <a:t>6/6/2026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248027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D18F585-EED3-4D4F-8F29-AE9F0EEB84BF}" type="datetimeFigureOut">
              <a:rPr lang="en-US" smtClean="0"/>
              <a:t>6/6/2026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1639411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D18F585-EED3-4D4F-8F29-AE9F0EEB84BF}" type="datetimeFigureOut">
              <a:rPr lang="en-US" smtClean="0"/>
              <a:t>6/6/2026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3390735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18F585-EED3-4D4F-8F29-AE9F0EEB84BF}" type="datetimeFigureOut">
              <a:rPr lang="en-US" smtClean="0"/>
              <a:t>6/6/2026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1594574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D18F585-EED3-4D4F-8F29-AE9F0EEB84BF}" type="datetimeFigureOut">
              <a:rPr lang="en-US" smtClean="0"/>
              <a:t>6/6/2026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233257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D18F585-EED3-4D4F-8F29-AE9F0EEB84BF}" type="datetimeFigureOut">
              <a:rPr lang="en-US" smtClean="0"/>
              <a:t>6/6/2026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5823E6-1FFB-47F6-BCB7-A6BA0DCEB9B6}" type="slidenum">
              <a:rPr lang="en-US" smtClean="0"/>
              <a:t>‹#›</a:t>
            </a:fld>
            <a:endParaRPr lang="en-US"/>
          </a:p>
        </p:txBody>
      </p:sp>
    </p:spTree>
    <p:extLst>
      <p:ext uri="{BB962C8B-B14F-4D97-AF65-F5344CB8AC3E}">
        <p14:creationId xmlns:p14="http://schemas.microsoft.com/office/powerpoint/2010/main" val="1847349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18F585-EED3-4D4F-8F29-AE9F0EEB84BF}" type="datetimeFigureOut">
              <a:rPr lang="en-US" smtClean="0"/>
              <a:t>6/6/2026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5823E6-1FFB-47F6-BCB7-A6BA0DCEB9B6}" type="slidenum">
              <a:rPr lang="en-US" smtClean="0"/>
              <a:t>‹#›</a:t>
            </a:fld>
            <a:endParaRPr lang="en-US"/>
          </a:p>
        </p:txBody>
      </p:sp>
    </p:spTree>
    <p:extLst>
      <p:ext uri="{BB962C8B-B14F-4D97-AF65-F5344CB8AC3E}">
        <p14:creationId xmlns:p14="http://schemas.microsoft.com/office/powerpoint/2010/main" val="36878654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600" b="1" dirty="0"/>
              <a:t>Born Again to a Holy Life</a:t>
            </a:r>
          </a:p>
        </p:txBody>
      </p:sp>
      <p:sp>
        <p:nvSpPr>
          <p:cNvPr id="3" name="Subtitle 2"/>
          <p:cNvSpPr>
            <a:spLocks noGrp="1"/>
          </p:cNvSpPr>
          <p:nvPr>
            <p:ph type="subTitle" idx="1"/>
          </p:nvPr>
        </p:nvSpPr>
        <p:spPr/>
        <p:txBody>
          <a:bodyPr/>
          <a:lstStyle/>
          <a:p>
            <a:r>
              <a:rPr lang="en-US" dirty="0"/>
              <a:t>1 Peter 1:10-25</a:t>
            </a:r>
          </a:p>
        </p:txBody>
      </p:sp>
    </p:spTree>
    <p:extLst>
      <p:ext uri="{BB962C8B-B14F-4D97-AF65-F5344CB8AC3E}">
        <p14:creationId xmlns:p14="http://schemas.microsoft.com/office/powerpoint/2010/main" val="1450929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D114B-819D-E26B-F6B4-DA9EB35B6D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D18C7E-F4C4-6752-A009-83A16943BCA3}"/>
              </a:ext>
            </a:extLst>
          </p:cNvPr>
          <p:cNvSpPr>
            <a:spLocks noGrp="1"/>
          </p:cNvSpPr>
          <p:nvPr>
            <p:ph type="title"/>
          </p:nvPr>
        </p:nvSpPr>
        <p:spPr>
          <a:xfrm>
            <a:off x="1981200" y="0"/>
            <a:ext cx="8229600" cy="792162"/>
          </a:xfrm>
        </p:spPr>
        <p:txBody>
          <a:bodyPr/>
          <a:lstStyle/>
          <a:p>
            <a:r>
              <a:rPr lang="en-US" b="1" u="sng" dirty="0"/>
              <a:t>From Last Lesson</a:t>
            </a:r>
          </a:p>
        </p:txBody>
      </p:sp>
      <p:sp>
        <p:nvSpPr>
          <p:cNvPr id="3" name="Content Placeholder 2">
            <a:extLst>
              <a:ext uri="{FF2B5EF4-FFF2-40B4-BE49-F238E27FC236}">
                <a16:creationId xmlns:a16="http://schemas.microsoft.com/office/drawing/2014/main" id="{3EAF0928-FCBC-95A0-A5FA-0C6EEAA11657}"/>
              </a:ext>
            </a:extLst>
          </p:cNvPr>
          <p:cNvSpPr>
            <a:spLocks noGrp="1"/>
          </p:cNvSpPr>
          <p:nvPr>
            <p:ph idx="1"/>
          </p:nvPr>
        </p:nvSpPr>
        <p:spPr>
          <a:xfrm>
            <a:off x="685800" y="914400"/>
            <a:ext cx="10820400" cy="5715000"/>
          </a:xfrm>
        </p:spPr>
        <p:txBody>
          <a:bodyPr>
            <a:normAutofit fontScale="92500" lnSpcReduction="10000"/>
          </a:bodyPr>
          <a:lstStyle/>
          <a:p>
            <a:pPr>
              <a:spcAft>
                <a:spcPts val="1200"/>
              </a:spcAft>
            </a:pPr>
            <a:r>
              <a:rPr lang="en-US" b="1" dirty="0"/>
              <a:t>1 Peter 1:8  </a:t>
            </a:r>
            <a:r>
              <a:rPr lang="en-US" dirty="0"/>
              <a:t>Although we “</a:t>
            </a:r>
            <a:r>
              <a:rPr lang="en-US" b="1" dirty="0"/>
              <a:t>have not seen”</a:t>
            </a:r>
            <a:r>
              <a:rPr lang="en-US" dirty="0"/>
              <a:t> Jesus, we </a:t>
            </a:r>
            <a:r>
              <a:rPr lang="en-US" b="1" dirty="0"/>
              <a:t>love Him </a:t>
            </a:r>
            <a:r>
              <a:rPr lang="en-US" dirty="0"/>
              <a:t>and </a:t>
            </a:r>
            <a:r>
              <a:rPr lang="en-US" b="1" dirty="0"/>
              <a:t>believe in Him</a:t>
            </a:r>
            <a:r>
              <a:rPr lang="en-US" dirty="0"/>
              <a:t>. </a:t>
            </a:r>
          </a:p>
          <a:p>
            <a:pPr>
              <a:spcAft>
                <a:spcPts val="1200"/>
              </a:spcAft>
            </a:pPr>
            <a:r>
              <a:rPr lang="en-US" b="1" dirty="0"/>
              <a:t>John 20:29-31</a:t>
            </a:r>
            <a:r>
              <a:rPr lang="en-US" dirty="0"/>
              <a:t>  We believe because of what was “</a:t>
            </a:r>
            <a:r>
              <a:rPr lang="en-US" b="1" dirty="0"/>
              <a:t>recorded in this book.</a:t>
            </a:r>
            <a:r>
              <a:rPr lang="en-US" dirty="0"/>
              <a:t>”  And by believing, we “</a:t>
            </a:r>
            <a:r>
              <a:rPr lang="en-US" b="1" dirty="0"/>
              <a:t>have life in His name</a:t>
            </a:r>
            <a:r>
              <a:rPr lang="en-US" dirty="0"/>
              <a:t>.”</a:t>
            </a:r>
          </a:p>
          <a:p>
            <a:pPr>
              <a:spcAft>
                <a:spcPts val="1200"/>
              </a:spcAft>
            </a:pPr>
            <a:r>
              <a:rPr lang="en-US" b="1" dirty="0"/>
              <a:t>1 Peter 1:9</a:t>
            </a:r>
            <a:r>
              <a:rPr lang="en-US" dirty="0"/>
              <a:t>  According to this, how is a person saved?</a:t>
            </a:r>
          </a:p>
          <a:p>
            <a:pPr>
              <a:spcAft>
                <a:spcPts val="1200"/>
              </a:spcAft>
            </a:pPr>
            <a:r>
              <a:rPr lang="en-US" dirty="0"/>
              <a:t>In the Bible, “</a:t>
            </a:r>
            <a:r>
              <a:rPr lang="en-US" u="sng" dirty="0"/>
              <a:t>believing</a:t>
            </a:r>
            <a:r>
              <a:rPr lang="en-US" dirty="0"/>
              <a:t>” = “</a:t>
            </a:r>
            <a:r>
              <a:rPr lang="en-US" u="sng" dirty="0"/>
              <a:t>faith</a:t>
            </a:r>
            <a:r>
              <a:rPr lang="en-US" dirty="0"/>
              <a:t>.” </a:t>
            </a:r>
            <a:r>
              <a:rPr lang="en-US" dirty="0" err="1"/>
              <a:t>lt</a:t>
            </a:r>
            <a:r>
              <a:rPr lang="en-US" dirty="0"/>
              <a:t> is not just knowledge, but a confident trust in the sacrifice of Jesus for you.</a:t>
            </a:r>
          </a:p>
          <a:p>
            <a:pPr>
              <a:spcAft>
                <a:spcPts val="1200"/>
              </a:spcAft>
            </a:pPr>
            <a:r>
              <a:rPr lang="en-US" dirty="0"/>
              <a:t>God has given us a “living hope.” Jesus died for us, but He was resurrected and is now alive. The Christian hope is not wishful thinking (</a:t>
            </a:r>
            <a:r>
              <a:rPr lang="zh-CN" altLang="en-US" dirty="0">
                <a:latin typeface="KaiTi" panose="02010609060101010101" pitchFamily="49" charset="-122"/>
                <a:ea typeface="KaiTi" panose="02010609060101010101" pitchFamily="49" charset="-122"/>
              </a:rPr>
              <a:t>希望</a:t>
            </a:r>
            <a:r>
              <a:rPr lang="en-US" altLang="zh-CN" dirty="0"/>
              <a:t>)</a:t>
            </a:r>
            <a:r>
              <a:rPr lang="en-US" dirty="0"/>
              <a:t>, but a </a:t>
            </a:r>
            <a:r>
              <a:rPr lang="en-US" b="1" dirty="0"/>
              <a:t>confident assurance </a:t>
            </a:r>
            <a:r>
              <a:rPr lang="en-US" dirty="0"/>
              <a:t>(</a:t>
            </a:r>
            <a:r>
              <a:rPr lang="zh-CN" altLang="en-US" dirty="0">
                <a:latin typeface="KaiTi" panose="02010609060101010101" pitchFamily="49" charset="-122"/>
                <a:ea typeface="KaiTi" panose="02010609060101010101" pitchFamily="49" charset="-122"/>
              </a:rPr>
              <a:t>盼望</a:t>
            </a:r>
            <a:r>
              <a:rPr lang="en-US" altLang="zh-CN" dirty="0"/>
              <a:t>)</a:t>
            </a:r>
            <a:r>
              <a:rPr lang="en-US" dirty="0"/>
              <a:t> based on the fact of the resurrection.</a:t>
            </a:r>
          </a:p>
        </p:txBody>
      </p:sp>
    </p:spTree>
    <p:extLst>
      <p:ext uri="{BB962C8B-B14F-4D97-AF65-F5344CB8AC3E}">
        <p14:creationId xmlns:p14="http://schemas.microsoft.com/office/powerpoint/2010/main" val="1590085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93512-16D8-441A-899B-77000BD7F5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0B9703-8781-4FAB-071E-338ED2C50482}"/>
              </a:ext>
            </a:extLst>
          </p:cNvPr>
          <p:cNvSpPr>
            <a:spLocks noGrp="1"/>
          </p:cNvSpPr>
          <p:nvPr>
            <p:ph type="title"/>
          </p:nvPr>
        </p:nvSpPr>
        <p:spPr>
          <a:xfrm>
            <a:off x="1981200" y="0"/>
            <a:ext cx="8229600" cy="792162"/>
          </a:xfrm>
        </p:spPr>
        <p:txBody>
          <a:bodyPr/>
          <a:lstStyle/>
          <a:p>
            <a:r>
              <a:rPr lang="en-US" b="1" u="sng" dirty="0"/>
              <a:t>The Mystery Revealed</a:t>
            </a:r>
          </a:p>
        </p:txBody>
      </p:sp>
      <p:sp>
        <p:nvSpPr>
          <p:cNvPr id="3" name="Content Placeholder 2">
            <a:extLst>
              <a:ext uri="{FF2B5EF4-FFF2-40B4-BE49-F238E27FC236}">
                <a16:creationId xmlns:a16="http://schemas.microsoft.com/office/drawing/2014/main" id="{B6FC9D43-32CD-47AD-1B95-A82CE45EFAF4}"/>
              </a:ext>
            </a:extLst>
          </p:cNvPr>
          <p:cNvSpPr>
            <a:spLocks noGrp="1"/>
          </p:cNvSpPr>
          <p:nvPr>
            <p:ph idx="1"/>
          </p:nvPr>
        </p:nvSpPr>
        <p:spPr>
          <a:xfrm>
            <a:off x="685800" y="914400"/>
            <a:ext cx="10820400" cy="5715000"/>
          </a:xfrm>
        </p:spPr>
        <p:txBody>
          <a:bodyPr>
            <a:normAutofit lnSpcReduction="10000"/>
          </a:bodyPr>
          <a:lstStyle/>
          <a:p>
            <a:pPr>
              <a:spcAft>
                <a:spcPts val="1200"/>
              </a:spcAft>
            </a:pPr>
            <a:r>
              <a:rPr lang="en-US" b="1" dirty="0"/>
              <a:t>1 Peter 1:10-11  </a:t>
            </a:r>
            <a:r>
              <a:rPr lang="en-US" dirty="0"/>
              <a:t>The Old Testament prophets struggled to understand their own message.  How can the </a:t>
            </a:r>
            <a:r>
              <a:rPr lang="en-US" b="1" dirty="0"/>
              <a:t>Messiah</a:t>
            </a:r>
            <a:r>
              <a:rPr lang="en-US" dirty="0"/>
              <a:t> </a:t>
            </a:r>
            <a:r>
              <a:rPr lang="en-US" b="1" dirty="0"/>
              <a:t>suffer</a:t>
            </a:r>
            <a:r>
              <a:rPr lang="en-US" dirty="0"/>
              <a:t> so much but </a:t>
            </a:r>
            <a:r>
              <a:rPr lang="en-US" b="1" dirty="0"/>
              <a:t>also</a:t>
            </a:r>
            <a:r>
              <a:rPr lang="en-US" dirty="0"/>
              <a:t> be </a:t>
            </a:r>
            <a:r>
              <a:rPr lang="en-US" b="1" dirty="0"/>
              <a:t>glorified</a:t>
            </a:r>
            <a:r>
              <a:rPr lang="en-US" dirty="0"/>
              <a:t> so powerfully (e.g. Isaiah 52:14-15; 61:1-3)?</a:t>
            </a:r>
          </a:p>
          <a:p>
            <a:pPr>
              <a:spcAft>
                <a:spcPts val="1200"/>
              </a:spcAft>
            </a:pPr>
            <a:r>
              <a:rPr lang="en-US" dirty="0"/>
              <a:t>They were “</a:t>
            </a:r>
            <a:r>
              <a:rPr lang="en-US" b="1" dirty="0"/>
              <a:t>trying to find out the time and circumstances</a:t>
            </a:r>
            <a:r>
              <a:rPr lang="en-US" dirty="0"/>
              <a:t>” that the Holy Spirit was speaking through them.</a:t>
            </a:r>
          </a:p>
          <a:p>
            <a:pPr>
              <a:spcAft>
                <a:spcPts val="1200"/>
              </a:spcAft>
            </a:pPr>
            <a:r>
              <a:rPr lang="en-US" b="1" dirty="0"/>
              <a:t>1 Peter 1:12  </a:t>
            </a:r>
            <a:r>
              <a:rPr lang="en-US" dirty="0"/>
              <a:t>“</a:t>
            </a:r>
            <a:r>
              <a:rPr lang="en-US" b="1" dirty="0"/>
              <a:t>It was revealed to them</a:t>
            </a:r>
            <a:r>
              <a:rPr lang="en-US" dirty="0"/>
              <a:t>” that their message was for us, on this side of the cross (Hebrews 11:39-40).</a:t>
            </a:r>
          </a:p>
          <a:p>
            <a:pPr>
              <a:spcAft>
                <a:spcPts val="1200"/>
              </a:spcAft>
            </a:pPr>
            <a:r>
              <a:rPr lang="en-US" dirty="0"/>
              <a:t>Just like the O.T. prophets, the “angels long” to understand this </a:t>
            </a:r>
            <a:r>
              <a:rPr lang="en-US" b="1" dirty="0"/>
              <a:t>gospel</a:t>
            </a:r>
            <a:r>
              <a:rPr lang="en-US" dirty="0"/>
              <a:t> of </a:t>
            </a:r>
            <a:r>
              <a:rPr lang="en-US" b="1" dirty="0"/>
              <a:t>grace</a:t>
            </a:r>
            <a:r>
              <a:rPr lang="en-US" dirty="0"/>
              <a:t> that has been </a:t>
            </a:r>
            <a:r>
              <a:rPr lang="en-US" b="1" dirty="0"/>
              <a:t>preached</a:t>
            </a:r>
            <a:r>
              <a:rPr lang="en-US" dirty="0"/>
              <a:t> to us!</a:t>
            </a:r>
          </a:p>
        </p:txBody>
      </p:sp>
    </p:spTree>
    <p:extLst>
      <p:ext uri="{BB962C8B-B14F-4D97-AF65-F5344CB8AC3E}">
        <p14:creationId xmlns:p14="http://schemas.microsoft.com/office/powerpoint/2010/main" val="2781824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C1B24-CE21-9871-F2A8-61F20E6535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F0C73E-6C61-741E-40BA-9E431A71F5D7}"/>
              </a:ext>
            </a:extLst>
          </p:cNvPr>
          <p:cNvSpPr>
            <a:spLocks noGrp="1"/>
          </p:cNvSpPr>
          <p:nvPr>
            <p:ph type="title"/>
          </p:nvPr>
        </p:nvSpPr>
        <p:spPr>
          <a:xfrm>
            <a:off x="1981200" y="0"/>
            <a:ext cx="8229600" cy="792162"/>
          </a:xfrm>
        </p:spPr>
        <p:txBody>
          <a:bodyPr>
            <a:normAutofit/>
          </a:bodyPr>
          <a:lstStyle/>
          <a:p>
            <a:r>
              <a:rPr lang="en-US" b="1" u="sng" dirty="0"/>
              <a:t>Alert Mind and Holy Life</a:t>
            </a:r>
          </a:p>
        </p:txBody>
      </p:sp>
      <p:sp>
        <p:nvSpPr>
          <p:cNvPr id="3" name="Content Placeholder 2">
            <a:extLst>
              <a:ext uri="{FF2B5EF4-FFF2-40B4-BE49-F238E27FC236}">
                <a16:creationId xmlns:a16="http://schemas.microsoft.com/office/drawing/2014/main" id="{43FAB5A6-DCB0-EF68-8E04-D80E42315067}"/>
              </a:ext>
            </a:extLst>
          </p:cNvPr>
          <p:cNvSpPr>
            <a:spLocks noGrp="1"/>
          </p:cNvSpPr>
          <p:nvPr>
            <p:ph idx="1"/>
          </p:nvPr>
        </p:nvSpPr>
        <p:spPr>
          <a:xfrm>
            <a:off x="685800" y="914400"/>
            <a:ext cx="10820400" cy="5715000"/>
          </a:xfrm>
        </p:spPr>
        <p:txBody>
          <a:bodyPr>
            <a:normAutofit fontScale="92500" lnSpcReduction="10000"/>
          </a:bodyPr>
          <a:lstStyle/>
          <a:p>
            <a:pPr>
              <a:spcAft>
                <a:spcPts val="1200"/>
              </a:spcAft>
            </a:pPr>
            <a:r>
              <a:rPr lang="en-US" b="1" dirty="0"/>
              <a:t>1 Peter 1:14  </a:t>
            </a:r>
            <a:r>
              <a:rPr lang="en-US" dirty="0"/>
              <a:t>Since you are now His child, don’t continue to live ignorant, evil lives.</a:t>
            </a:r>
          </a:p>
          <a:p>
            <a:pPr>
              <a:spcAft>
                <a:spcPts val="1200"/>
              </a:spcAft>
            </a:pPr>
            <a:r>
              <a:rPr lang="en-US" b="1" dirty="0"/>
              <a:t>1 Peter 1:13  </a:t>
            </a:r>
            <a:r>
              <a:rPr lang="en-US" dirty="0"/>
              <a:t>Holy living starts with an </a:t>
            </a:r>
            <a:r>
              <a:rPr lang="en-US" b="1" dirty="0"/>
              <a:t>alert mind (</a:t>
            </a:r>
            <a:r>
              <a:rPr lang="en-US" dirty="0"/>
              <a:t>Romans 12:2).  To be “</a:t>
            </a:r>
            <a:r>
              <a:rPr lang="en-US" b="1" dirty="0"/>
              <a:t>fully sober</a:t>
            </a:r>
            <a:r>
              <a:rPr lang="en-US" dirty="0"/>
              <a:t>” includes the idea of self-control and moral clarity (not drunk with worldly passions).  </a:t>
            </a:r>
          </a:p>
          <a:p>
            <a:pPr>
              <a:spcAft>
                <a:spcPts val="1200"/>
              </a:spcAft>
            </a:pPr>
            <a:r>
              <a:rPr lang="en-US" dirty="0"/>
              <a:t>Everyone lives for something and dies for something.  You </a:t>
            </a:r>
            <a:r>
              <a:rPr lang="en-US" u="sng" dirty="0"/>
              <a:t>will have</a:t>
            </a:r>
            <a:r>
              <a:rPr lang="en-US" dirty="0"/>
              <a:t> </a:t>
            </a:r>
            <a:r>
              <a:rPr lang="en-US" u="sng" dirty="0"/>
              <a:t>suffering</a:t>
            </a:r>
            <a:r>
              <a:rPr lang="en-US" dirty="0"/>
              <a:t> in this world, but you </a:t>
            </a:r>
            <a:r>
              <a:rPr lang="en-US" u="sng" dirty="0"/>
              <a:t>may have</a:t>
            </a:r>
            <a:r>
              <a:rPr lang="en-US" dirty="0"/>
              <a:t> </a:t>
            </a:r>
            <a:r>
              <a:rPr lang="en-US" u="sng" dirty="0"/>
              <a:t>peace</a:t>
            </a:r>
            <a:r>
              <a:rPr lang="en-US" dirty="0"/>
              <a:t> by </a:t>
            </a:r>
            <a:r>
              <a:rPr lang="en-US" b="1" dirty="0"/>
              <a:t>looking forward to Christ’s return and glory</a:t>
            </a:r>
            <a:r>
              <a:rPr lang="en-US" dirty="0"/>
              <a:t> (John 16:33; Colossians 3:4)!</a:t>
            </a:r>
          </a:p>
          <a:p>
            <a:pPr>
              <a:spcAft>
                <a:spcPts val="1200"/>
              </a:spcAft>
            </a:pPr>
            <a:r>
              <a:rPr lang="en-US" b="1" dirty="0"/>
              <a:t>1 Peter 1:15-16  </a:t>
            </a:r>
            <a:r>
              <a:rPr lang="en-US" dirty="0"/>
              <a:t>Christians have a </a:t>
            </a:r>
            <a:r>
              <a:rPr lang="en-US" u="sng" dirty="0"/>
              <a:t>new hope</a:t>
            </a:r>
            <a:r>
              <a:rPr lang="en-US" dirty="0"/>
              <a:t> and a </a:t>
            </a:r>
            <a:r>
              <a:rPr lang="en-US" u="sng" dirty="0"/>
              <a:t>new nature</a:t>
            </a:r>
            <a:r>
              <a:rPr lang="en-US" dirty="0"/>
              <a:t>.  When we know and love </a:t>
            </a:r>
            <a:r>
              <a:rPr lang="en-US" b="1" dirty="0"/>
              <a:t>God</a:t>
            </a:r>
            <a:r>
              <a:rPr lang="en-US" dirty="0"/>
              <a:t>, we </a:t>
            </a:r>
            <a:r>
              <a:rPr lang="en-US" b="1" dirty="0"/>
              <a:t>honor Him </a:t>
            </a:r>
            <a:r>
              <a:rPr lang="en-US" dirty="0"/>
              <a:t>best by </a:t>
            </a:r>
            <a:r>
              <a:rPr lang="en-US" b="1" dirty="0"/>
              <a:t>being holy like Him</a:t>
            </a:r>
            <a:r>
              <a:rPr lang="en-US" dirty="0"/>
              <a:t>.</a:t>
            </a:r>
          </a:p>
        </p:txBody>
      </p:sp>
    </p:spTree>
    <p:extLst>
      <p:ext uri="{BB962C8B-B14F-4D97-AF65-F5344CB8AC3E}">
        <p14:creationId xmlns:p14="http://schemas.microsoft.com/office/powerpoint/2010/main" val="4205155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A99D0-4469-5548-57B7-5DC187A041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267F59-2F48-8552-42AD-1439AF9775EC}"/>
              </a:ext>
            </a:extLst>
          </p:cNvPr>
          <p:cNvSpPr>
            <a:spLocks noGrp="1"/>
          </p:cNvSpPr>
          <p:nvPr>
            <p:ph type="title"/>
          </p:nvPr>
        </p:nvSpPr>
        <p:spPr>
          <a:xfrm>
            <a:off x="1981200" y="0"/>
            <a:ext cx="8229600" cy="792162"/>
          </a:xfrm>
        </p:spPr>
        <p:txBody>
          <a:bodyPr>
            <a:normAutofit/>
          </a:bodyPr>
          <a:lstStyle/>
          <a:p>
            <a:r>
              <a:rPr lang="en-US" b="1" u="sng" dirty="0"/>
              <a:t>The Perfect Sacrifice</a:t>
            </a:r>
          </a:p>
        </p:txBody>
      </p:sp>
      <p:sp>
        <p:nvSpPr>
          <p:cNvPr id="3" name="Content Placeholder 2">
            <a:extLst>
              <a:ext uri="{FF2B5EF4-FFF2-40B4-BE49-F238E27FC236}">
                <a16:creationId xmlns:a16="http://schemas.microsoft.com/office/drawing/2014/main" id="{1611D8BC-2C8B-C859-A2D3-64AF6F57FB25}"/>
              </a:ext>
            </a:extLst>
          </p:cNvPr>
          <p:cNvSpPr>
            <a:spLocks noGrp="1"/>
          </p:cNvSpPr>
          <p:nvPr>
            <p:ph idx="1"/>
          </p:nvPr>
        </p:nvSpPr>
        <p:spPr>
          <a:xfrm>
            <a:off x="685800" y="914400"/>
            <a:ext cx="10820400" cy="5715000"/>
          </a:xfrm>
        </p:spPr>
        <p:txBody>
          <a:bodyPr>
            <a:normAutofit fontScale="92500" lnSpcReduction="20000"/>
          </a:bodyPr>
          <a:lstStyle/>
          <a:p>
            <a:pPr>
              <a:spcAft>
                <a:spcPts val="1200"/>
              </a:spcAft>
            </a:pPr>
            <a:r>
              <a:rPr lang="en-US" b="1" dirty="0"/>
              <a:t>1 Peter 1:17</a:t>
            </a:r>
            <a:r>
              <a:rPr lang="en-US" dirty="0"/>
              <a:t>  “</a:t>
            </a:r>
            <a:r>
              <a:rPr lang="en-US" b="1" dirty="0"/>
              <a:t>Since you call on a Father</a:t>
            </a:r>
            <a:r>
              <a:rPr lang="en-US" dirty="0"/>
              <a:t>” – Christians have a </a:t>
            </a:r>
            <a:r>
              <a:rPr lang="en-US" u="sng" dirty="0"/>
              <a:t>new relationship</a:t>
            </a:r>
            <a:r>
              <a:rPr lang="en-US" dirty="0"/>
              <a:t> </a:t>
            </a:r>
            <a:r>
              <a:rPr lang="en-US" u="sng" dirty="0"/>
              <a:t>with God</a:t>
            </a:r>
            <a:r>
              <a:rPr lang="en-US" dirty="0"/>
              <a:t>.  We also have a different relationship with this world: “</a:t>
            </a:r>
            <a:r>
              <a:rPr lang="en-US" b="1" dirty="0"/>
              <a:t>foreigners here</a:t>
            </a:r>
            <a:r>
              <a:rPr lang="en-US" dirty="0"/>
              <a:t>.”</a:t>
            </a:r>
          </a:p>
          <a:p>
            <a:pPr>
              <a:spcAft>
                <a:spcPts val="1200"/>
              </a:spcAft>
            </a:pPr>
            <a:r>
              <a:rPr lang="en-US" b="1" dirty="0"/>
              <a:t>1 Peter 1:18  </a:t>
            </a:r>
            <a:r>
              <a:rPr lang="en-US" dirty="0"/>
              <a:t>“</a:t>
            </a:r>
            <a:r>
              <a:rPr lang="en-US" b="1" dirty="0"/>
              <a:t>the empty way of life handed down to you from your ancestors</a:t>
            </a:r>
            <a:r>
              <a:rPr lang="en-US" dirty="0"/>
              <a:t>” – they tried to be </a:t>
            </a:r>
            <a:r>
              <a:rPr lang="en-US" b="1" dirty="0"/>
              <a:t>redeemed</a:t>
            </a:r>
            <a:r>
              <a:rPr lang="en-US" dirty="0"/>
              <a:t> with “</a:t>
            </a:r>
            <a:r>
              <a:rPr lang="en-US" b="1" dirty="0"/>
              <a:t>perishable things</a:t>
            </a:r>
            <a:r>
              <a:rPr lang="en-US" dirty="0"/>
              <a:t>” – silver, golden idols, and defective sacrifices.</a:t>
            </a:r>
          </a:p>
          <a:p>
            <a:pPr>
              <a:spcAft>
                <a:spcPts val="1200"/>
              </a:spcAft>
            </a:pPr>
            <a:r>
              <a:rPr lang="en-US" b="1" dirty="0"/>
              <a:t>1 Peter 1:19  </a:t>
            </a:r>
            <a:r>
              <a:rPr lang="en-US" dirty="0"/>
              <a:t>An </a:t>
            </a:r>
            <a:r>
              <a:rPr lang="en-US" u="sng" dirty="0"/>
              <a:t>infinite price</a:t>
            </a:r>
            <a:r>
              <a:rPr lang="en-US" dirty="0"/>
              <a:t> was paid to save us from our </a:t>
            </a:r>
            <a:r>
              <a:rPr lang="en-US" u="sng" dirty="0"/>
              <a:t>infinite sin</a:t>
            </a:r>
            <a:r>
              <a:rPr lang="en-US" dirty="0"/>
              <a:t> against God: the bloody death of </a:t>
            </a:r>
            <a:r>
              <a:rPr lang="en-US" b="1" dirty="0"/>
              <a:t>Christ</a:t>
            </a:r>
            <a:r>
              <a:rPr lang="en-US" dirty="0"/>
              <a:t>, the </a:t>
            </a:r>
            <a:r>
              <a:rPr lang="en-US" b="1" dirty="0"/>
              <a:t>perfect sacrifice</a:t>
            </a:r>
            <a:r>
              <a:rPr lang="en-US" dirty="0"/>
              <a:t>.</a:t>
            </a:r>
          </a:p>
          <a:p>
            <a:pPr>
              <a:spcAft>
                <a:spcPts val="1200"/>
              </a:spcAft>
            </a:pPr>
            <a:r>
              <a:rPr lang="en-US" b="1" dirty="0"/>
              <a:t>1 Peter 1:20  </a:t>
            </a:r>
            <a:r>
              <a:rPr lang="en-US" dirty="0"/>
              <a:t>Before Adam and Eve sinned, God planned for Jesus to die for our sin.  The “mystery” was revealed now for us!</a:t>
            </a:r>
          </a:p>
          <a:p>
            <a:pPr>
              <a:spcAft>
                <a:spcPts val="1200"/>
              </a:spcAft>
            </a:pPr>
            <a:r>
              <a:rPr lang="en-US" b="1" dirty="0"/>
              <a:t>1 Peter 1:21 </a:t>
            </a:r>
            <a:r>
              <a:rPr lang="en-US" dirty="0"/>
              <a:t>He </a:t>
            </a:r>
            <a:r>
              <a:rPr lang="en-US" b="1" dirty="0"/>
              <a:t>died to pay </a:t>
            </a:r>
            <a:r>
              <a:rPr lang="en-US" dirty="0"/>
              <a:t>for our sin, and He </a:t>
            </a:r>
            <a:r>
              <a:rPr lang="en-US" b="1" dirty="0"/>
              <a:t>rose again</a:t>
            </a:r>
            <a:r>
              <a:rPr lang="en-US" dirty="0"/>
              <a:t> to conquer death with life. Key words: “</a:t>
            </a:r>
            <a:r>
              <a:rPr lang="en-US" b="1" dirty="0"/>
              <a:t>believe</a:t>
            </a:r>
            <a:r>
              <a:rPr lang="en-US" dirty="0"/>
              <a:t>” and “</a:t>
            </a:r>
            <a:r>
              <a:rPr lang="en-US" b="1" dirty="0"/>
              <a:t>faith</a:t>
            </a:r>
            <a:r>
              <a:rPr lang="en-US" dirty="0"/>
              <a:t>.”</a:t>
            </a:r>
          </a:p>
        </p:txBody>
      </p:sp>
    </p:spTree>
    <p:extLst>
      <p:ext uri="{BB962C8B-B14F-4D97-AF65-F5344CB8AC3E}">
        <p14:creationId xmlns:p14="http://schemas.microsoft.com/office/powerpoint/2010/main" val="2458859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16F67-27DE-28A2-3CD7-7BE229097A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7832E2-FA65-BC09-FAB3-20A7967CDF14}"/>
              </a:ext>
            </a:extLst>
          </p:cNvPr>
          <p:cNvSpPr>
            <a:spLocks noGrp="1"/>
          </p:cNvSpPr>
          <p:nvPr>
            <p:ph type="title"/>
          </p:nvPr>
        </p:nvSpPr>
        <p:spPr>
          <a:xfrm>
            <a:off x="1981200" y="0"/>
            <a:ext cx="8229600" cy="792162"/>
          </a:xfrm>
        </p:spPr>
        <p:txBody>
          <a:bodyPr>
            <a:normAutofit/>
          </a:bodyPr>
          <a:lstStyle/>
          <a:p>
            <a:r>
              <a:rPr lang="en-US" b="1" u="sng" dirty="0"/>
              <a:t>Born Again Through His Word</a:t>
            </a:r>
          </a:p>
        </p:txBody>
      </p:sp>
      <p:sp>
        <p:nvSpPr>
          <p:cNvPr id="3" name="Content Placeholder 2">
            <a:extLst>
              <a:ext uri="{FF2B5EF4-FFF2-40B4-BE49-F238E27FC236}">
                <a16:creationId xmlns:a16="http://schemas.microsoft.com/office/drawing/2014/main" id="{6DADE49B-F714-FAFB-A614-1B00CC5F273F}"/>
              </a:ext>
            </a:extLst>
          </p:cNvPr>
          <p:cNvSpPr>
            <a:spLocks noGrp="1"/>
          </p:cNvSpPr>
          <p:nvPr>
            <p:ph idx="1"/>
          </p:nvPr>
        </p:nvSpPr>
        <p:spPr>
          <a:xfrm>
            <a:off x="685800" y="914400"/>
            <a:ext cx="10820400" cy="5715000"/>
          </a:xfrm>
        </p:spPr>
        <p:txBody>
          <a:bodyPr>
            <a:normAutofit fontScale="92500"/>
          </a:bodyPr>
          <a:lstStyle/>
          <a:p>
            <a:pPr>
              <a:spcAft>
                <a:spcPts val="1200"/>
              </a:spcAft>
            </a:pPr>
            <a:r>
              <a:rPr lang="en-US" b="1" dirty="0"/>
              <a:t>1 Peter 1:22</a:t>
            </a:r>
            <a:r>
              <a:rPr lang="en-US" dirty="0"/>
              <a:t>  “</a:t>
            </a:r>
            <a:r>
              <a:rPr lang="en-US" b="1" dirty="0"/>
              <a:t>you have purified yourselves by obeying the truth</a:t>
            </a:r>
            <a:r>
              <a:rPr lang="en-US" dirty="0"/>
              <a:t>” – the only way to be purified for God is to </a:t>
            </a:r>
            <a:r>
              <a:rPr lang="en-US" u="sng" dirty="0"/>
              <a:t>believe</a:t>
            </a:r>
            <a:r>
              <a:rPr lang="en-US" dirty="0"/>
              <a:t> His Truth: Jesus! There is no other sacrifice that can save sinners (Hebrews 2:3).</a:t>
            </a:r>
          </a:p>
          <a:p>
            <a:pPr>
              <a:spcAft>
                <a:spcPts val="1200"/>
              </a:spcAft>
            </a:pPr>
            <a:r>
              <a:rPr lang="en-US" dirty="0"/>
              <a:t>Christians have the ability for “</a:t>
            </a:r>
            <a:r>
              <a:rPr lang="en-US" b="1" dirty="0"/>
              <a:t>sincere love</a:t>
            </a:r>
            <a:r>
              <a:rPr lang="en-US" dirty="0"/>
              <a:t>” (agape).  We show our true salvation by unconditional love (John 13:34-35).</a:t>
            </a:r>
          </a:p>
          <a:p>
            <a:pPr>
              <a:spcAft>
                <a:spcPts val="1200"/>
              </a:spcAft>
            </a:pPr>
            <a:r>
              <a:rPr lang="en-US" b="1" dirty="0"/>
              <a:t>1 Peter 1:23-25  </a:t>
            </a:r>
            <a:r>
              <a:rPr lang="en-US" dirty="0"/>
              <a:t>Everything in this world is “</a:t>
            </a:r>
            <a:r>
              <a:rPr lang="en-US" b="1" dirty="0"/>
              <a:t>perishable</a:t>
            </a:r>
            <a:r>
              <a:rPr lang="en-US" dirty="0"/>
              <a:t>,” including people.  “</a:t>
            </a:r>
            <a:r>
              <a:rPr lang="en-US" b="1" dirty="0"/>
              <a:t>But the Word of the Lord endures forever.</a:t>
            </a:r>
            <a:r>
              <a:rPr lang="en-US" dirty="0"/>
              <a:t>”</a:t>
            </a:r>
          </a:p>
          <a:p>
            <a:pPr>
              <a:spcAft>
                <a:spcPts val="1200"/>
              </a:spcAft>
            </a:pPr>
            <a:r>
              <a:rPr lang="en-US" dirty="0"/>
              <a:t>“</a:t>
            </a:r>
            <a:r>
              <a:rPr lang="en-US" b="1" dirty="0"/>
              <a:t>you have been born again</a:t>
            </a:r>
            <a:r>
              <a:rPr lang="en-US" dirty="0"/>
              <a:t>” … “</a:t>
            </a:r>
            <a:r>
              <a:rPr lang="en-US" b="1" dirty="0"/>
              <a:t>through the living and enduring Word of God</a:t>
            </a:r>
            <a:r>
              <a:rPr lang="en-US" dirty="0"/>
              <a:t>” (Hebrews 4:12).  The truth of </a:t>
            </a:r>
            <a:r>
              <a:rPr lang="en-US" u="sng" dirty="0"/>
              <a:t>the gospel saves</a:t>
            </a:r>
            <a:r>
              <a:rPr lang="en-US" dirty="0"/>
              <a:t>, and that powerful gospel is found in the Bible (Romans 1:16).</a:t>
            </a:r>
          </a:p>
        </p:txBody>
      </p:sp>
    </p:spTree>
    <p:extLst>
      <p:ext uri="{BB962C8B-B14F-4D97-AF65-F5344CB8AC3E}">
        <p14:creationId xmlns:p14="http://schemas.microsoft.com/office/powerpoint/2010/main" val="1061621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792162"/>
          </a:xfrm>
        </p:spPr>
        <p:txBody>
          <a:bodyPr/>
          <a:lstStyle/>
          <a:p>
            <a:r>
              <a:rPr lang="en-US" b="1" u="sng" dirty="0"/>
              <a:t>Take Aways:</a:t>
            </a:r>
          </a:p>
        </p:txBody>
      </p:sp>
      <p:sp>
        <p:nvSpPr>
          <p:cNvPr id="3" name="Content Placeholder 2"/>
          <p:cNvSpPr>
            <a:spLocks noGrp="1"/>
          </p:cNvSpPr>
          <p:nvPr>
            <p:ph idx="1"/>
          </p:nvPr>
        </p:nvSpPr>
        <p:spPr>
          <a:xfrm>
            <a:off x="533400" y="914400"/>
            <a:ext cx="11201400" cy="5715000"/>
          </a:xfrm>
        </p:spPr>
        <p:txBody>
          <a:bodyPr>
            <a:normAutofit/>
          </a:bodyPr>
          <a:lstStyle/>
          <a:p>
            <a:pPr>
              <a:spcAft>
                <a:spcPts val="1200"/>
              </a:spcAft>
            </a:pPr>
            <a:r>
              <a:rPr lang="en-US" dirty="0">
                <a:solidFill>
                  <a:schemeClr val="accent1">
                    <a:lumMod val="75000"/>
                  </a:schemeClr>
                </a:solidFill>
              </a:rPr>
              <a:t>We have been given the most wonderful truth in history: Jesus died to save sinners (like us)!</a:t>
            </a:r>
          </a:p>
          <a:p>
            <a:pPr>
              <a:spcAft>
                <a:spcPts val="1200"/>
              </a:spcAft>
            </a:pPr>
            <a:r>
              <a:rPr lang="en-US" dirty="0">
                <a:solidFill>
                  <a:schemeClr val="accent1">
                    <a:lumMod val="75000"/>
                  </a:schemeClr>
                </a:solidFill>
              </a:rPr>
              <a:t>In order to live a holy life, we must stay alert and have moral clarity.  To do this, we must be careful what we “feed our mind.”</a:t>
            </a:r>
          </a:p>
          <a:p>
            <a:pPr>
              <a:spcAft>
                <a:spcPts val="1200"/>
              </a:spcAft>
            </a:pPr>
            <a:r>
              <a:rPr lang="en-US" dirty="0">
                <a:solidFill>
                  <a:schemeClr val="accent1">
                    <a:lumMod val="75000"/>
                  </a:schemeClr>
                </a:solidFill>
              </a:rPr>
              <a:t>The silver, golden idols, and defective sacrifices of this world could never pay the infinite price for our redemption.</a:t>
            </a:r>
          </a:p>
          <a:p>
            <a:pPr>
              <a:spcAft>
                <a:spcPts val="1200"/>
              </a:spcAft>
            </a:pPr>
            <a:r>
              <a:rPr lang="en-US" dirty="0">
                <a:solidFill>
                  <a:schemeClr val="accent1">
                    <a:lumMod val="75000"/>
                  </a:schemeClr>
                </a:solidFill>
              </a:rPr>
              <a:t>The Word of God is eternal and alive, presenting the only gospel that can give new birth to dead sinners.</a:t>
            </a:r>
          </a:p>
        </p:txBody>
      </p:sp>
    </p:spTree>
    <p:extLst>
      <p:ext uri="{BB962C8B-B14F-4D97-AF65-F5344CB8AC3E}">
        <p14:creationId xmlns:p14="http://schemas.microsoft.com/office/powerpoint/2010/main" val="2729567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898</TotalTime>
  <Words>986</Words>
  <Application>Microsoft Office PowerPoint</Application>
  <PresentationFormat>Widescreen</PresentationFormat>
  <Paragraphs>50</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KaiTi</vt:lpstr>
      <vt:lpstr>Aptos</vt:lpstr>
      <vt:lpstr>Arial</vt:lpstr>
      <vt:lpstr>Calibri</vt:lpstr>
      <vt:lpstr>Office Theme</vt:lpstr>
      <vt:lpstr>Born Again to a Holy Life</vt:lpstr>
      <vt:lpstr>From Last Lesson</vt:lpstr>
      <vt:lpstr>The Mystery Revealed</vt:lpstr>
      <vt:lpstr>Alert Mind and Holy Life</vt:lpstr>
      <vt:lpstr>The Perfect Sacrifice</vt:lpstr>
      <vt:lpstr>Born Again Through His Word</vt:lpstr>
      <vt:lpstr>Take Aways:</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Salvation and Security</dc:title>
  <dc:creator>Multiple Authors</dc:creator>
  <cp:lastModifiedBy>Mark Robnett</cp:lastModifiedBy>
  <cp:revision>31</cp:revision>
  <dcterms:created xsi:type="dcterms:W3CDTF">2020-04-25T21:24:17Z</dcterms:created>
  <dcterms:modified xsi:type="dcterms:W3CDTF">2026-06-06T15:37:23Z</dcterms:modified>
</cp:coreProperties>
</file>