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8" r:id="rId3"/>
    <p:sldId id="269" r:id="rId4"/>
    <p:sldId id="275" r:id="rId5"/>
    <p:sldId id="257" r:id="rId6"/>
    <p:sldId id="270" r:id="rId7"/>
    <p:sldId id="271" r:id="rId8"/>
    <p:sldId id="267"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936" autoAdjust="0"/>
  </p:normalViewPr>
  <p:slideViewPr>
    <p:cSldViewPr>
      <p:cViewPr varScale="1">
        <p:scale>
          <a:sx n="84" d="100"/>
          <a:sy n="84" d="100"/>
        </p:scale>
        <p:origin x="900" y="84"/>
      </p:cViewPr>
      <p:guideLst>
        <p:guide orient="horz" pos="2160"/>
        <p:guide pos="3840"/>
      </p:guideLst>
    </p:cSldViewPr>
  </p:slideViewPr>
  <p:notesTextViewPr>
    <p:cViewPr>
      <p:scale>
        <a:sx n="176" d="100"/>
        <a:sy n="176"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7614D52-E685-4076-8FAA-8D529159F173}" type="datetimeFigureOut">
              <a:rPr lang="en-US" smtClean="0"/>
              <a:t>4/2/2026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18C2369-6159-4CAB-AC26-FE0503C9A03F}" type="slidenum">
              <a:rPr lang="en-US" smtClean="0"/>
              <a:t>‹#›</a:t>
            </a:fld>
            <a:endParaRPr lang="en-US"/>
          </a:p>
        </p:txBody>
      </p:sp>
    </p:spTree>
    <p:extLst>
      <p:ext uri="{BB962C8B-B14F-4D97-AF65-F5344CB8AC3E}">
        <p14:creationId xmlns:p14="http://schemas.microsoft.com/office/powerpoint/2010/main" val="129352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a:t>
            </a:r>
            <a:r>
              <a:rPr lang="en-US" b="1" dirty="0"/>
              <a:t>NIV</a:t>
            </a:r>
            <a:r>
              <a:rPr lang="en-US" dirty="0"/>
              <a:t> with this study</a:t>
            </a:r>
          </a:p>
        </p:txBody>
      </p:sp>
      <p:sp>
        <p:nvSpPr>
          <p:cNvPr id="4" name="Slide Number Placeholder 3"/>
          <p:cNvSpPr>
            <a:spLocks noGrp="1"/>
          </p:cNvSpPr>
          <p:nvPr>
            <p:ph type="sldNum" sz="quarter" idx="5"/>
          </p:nvPr>
        </p:nvSpPr>
        <p:spPr/>
        <p:txBody>
          <a:bodyPr/>
          <a:lstStyle/>
          <a:p>
            <a:fld id="{318C2369-6159-4CAB-AC26-FE0503C9A03F}" type="slidenum">
              <a:rPr lang="en-US" smtClean="0"/>
              <a:t>1</a:t>
            </a:fld>
            <a:endParaRPr lang="en-US"/>
          </a:p>
        </p:txBody>
      </p:sp>
    </p:spTree>
    <p:extLst>
      <p:ext uri="{BB962C8B-B14F-4D97-AF65-F5344CB8AC3E}">
        <p14:creationId xmlns:p14="http://schemas.microsoft.com/office/powerpoint/2010/main" val="9007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4AEDD-C295-70AF-F1C8-63BEADF00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A0BD63-C2E0-FEDA-F9C4-DC430E683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8DF910-902B-46D9-5044-874C8AA2785B}"/>
              </a:ext>
            </a:extLst>
          </p:cNvPr>
          <p:cNvSpPr>
            <a:spLocks noGrp="1"/>
          </p:cNvSpPr>
          <p:nvPr>
            <p:ph type="body" idx="1"/>
          </p:nvPr>
        </p:nvSpPr>
        <p:spPr/>
        <p:txBody>
          <a:bodyPr/>
          <a:lstStyle/>
          <a:p>
            <a:r>
              <a:rPr lang="en-US" altLang="zh-CN" dirty="0"/>
              <a:t>Key words that carry into chapter 2:</a:t>
            </a:r>
          </a:p>
          <a:p>
            <a:endParaRPr lang="en-US" altLang="zh-CN" dirty="0"/>
          </a:p>
          <a:p>
            <a:r>
              <a:rPr lang="en-US" dirty="0">
                <a:effectLst/>
              </a:rPr>
              <a:t>We are </a:t>
            </a:r>
            <a:r>
              <a:rPr lang="en-US" b="1" dirty="0">
                <a:effectLst/>
              </a:rPr>
              <a:t>born again</a:t>
            </a:r>
            <a:r>
              <a:rPr lang="en-US" dirty="0">
                <a:effectLst/>
              </a:rPr>
              <a:t> to be </a:t>
            </a:r>
            <a:r>
              <a:rPr lang="en-US" b="1" dirty="0">
                <a:effectLst/>
              </a:rPr>
              <a:t>God’s children</a:t>
            </a:r>
            <a:r>
              <a:rPr lang="en-US" dirty="0">
                <a:effectLst/>
              </a:rPr>
              <a:t>.  He is not looking for our religious activities – we become His children by putting out faith in Jesus Christ, who died to pay the full price for all our sin and rose again to give us new life.</a:t>
            </a:r>
          </a:p>
          <a:p>
            <a:endParaRPr lang="en-US" dirty="0">
              <a:effectLst/>
            </a:endParaRPr>
          </a:p>
          <a:p>
            <a:r>
              <a:rPr lang="en-US" dirty="0">
                <a:effectLst/>
              </a:rPr>
              <a:t>We are born again by hearing and believing </a:t>
            </a:r>
            <a:r>
              <a:rPr lang="en-US" b="1" dirty="0">
                <a:effectLst/>
              </a:rPr>
              <a:t>His word</a:t>
            </a:r>
            <a:r>
              <a:rPr lang="en-US" dirty="0">
                <a:effectLst/>
              </a:rPr>
              <a:t> – the </a:t>
            </a:r>
            <a:r>
              <a:rPr lang="en-US" b="1" dirty="0">
                <a:effectLst/>
              </a:rPr>
              <a:t>“good news” (gospel).  </a:t>
            </a:r>
            <a:r>
              <a:rPr lang="en-US" b="0" dirty="0">
                <a:effectLst/>
              </a:rPr>
              <a:t>The </a:t>
            </a:r>
            <a:r>
              <a:rPr lang="en-US" b="1" dirty="0">
                <a:effectLst/>
              </a:rPr>
              <a:t>Word of God</a:t>
            </a:r>
            <a:r>
              <a:rPr lang="en-US" b="0" dirty="0">
                <a:effectLst/>
              </a:rPr>
              <a:t> is eternal and is our source of life and growth.</a:t>
            </a:r>
          </a:p>
          <a:p>
            <a:endParaRPr lang="en-US" dirty="0"/>
          </a:p>
        </p:txBody>
      </p:sp>
      <p:sp>
        <p:nvSpPr>
          <p:cNvPr id="4" name="Slide Number Placeholder 3">
            <a:extLst>
              <a:ext uri="{FF2B5EF4-FFF2-40B4-BE49-F238E27FC236}">
                <a16:creationId xmlns:a16="http://schemas.microsoft.com/office/drawing/2014/main" id="{99845532-B258-C1AD-CC51-565633746238}"/>
              </a:ext>
            </a:extLst>
          </p:cNvPr>
          <p:cNvSpPr>
            <a:spLocks noGrp="1"/>
          </p:cNvSpPr>
          <p:nvPr>
            <p:ph type="sldNum" sz="quarter" idx="5"/>
          </p:nvPr>
        </p:nvSpPr>
        <p:spPr/>
        <p:txBody>
          <a:bodyPr/>
          <a:lstStyle/>
          <a:p>
            <a:fld id="{318C2369-6159-4CAB-AC26-FE0503C9A03F}" type="slidenum">
              <a:rPr lang="en-US" smtClean="0"/>
              <a:t>2</a:t>
            </a:fld>
            <a:endParaRPr lang="en-US"/>
          </a:p>
        </p:txBody>
      </p:sp>
    </p:spTree>
    <p:extLst>
      <p:ext uri="{BB962C8B-B14F-4D97-AF65-F5344CB8AC3E}">
        <p14:creationId xmlns:p14="http://schemas.microsoft.com/office/powerpoint/2010/main" val="1767078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936C9-0C49-AFB5-0F58-CE4D85ABE4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C7A8A0-1A00-7AEF-348B-448FC51A6E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07C90-82D2-6242-C7AD-FECAC509FB0D}"/>
              </a:ext>
            </a:extLst>
          </p:cNvPr>
          <p:cNvSpPr>
            <a:spLocks noGrp="1"/>
          </p:cNvSpPr>
          <p:nvPr>
            <p:ph type="body" idx="1"/>
          </p:nvPr>
        </p:nvSpPr>
        <p:spPr/>
        <p:txBody>
          <a:bodyPr/>
          <a:lstStyle/>
          <a:p>
            <a:r>
              <a:rPr lang="en-US" dirty="0"/>
              <a:t>“Spiritual” comes from Greek </a:t>
            </a:r>
            <a:r>
              <a:rPr lang="en-US" dirty="0" err="1"/>
              <a:t>logikos</a:t>
            </a:r>
            <a:r>
              <a:rPr lang="en-US" dirty="0"/>
              <a:t>, which echoes “word” (logos) of 1:23.</a:t>
            </a:r>
          </a:p>
          <a:p>
            <a:endParaRPr lang="en-US" dirty="0"/>
          </a:p>
          <a:p>
            <a:r>
              <a:rPr lang="en-US" dirty="0"/>
              <a:t>Be sure that they read this verse in Chinese – the words are hard to understand in English.</a:t>
            </a:r>
          </a:p>
          <a:p>
            <a:endParaRPr lang="en-US" dirty="0"/>
          </a:p>
          <a:p>
            <a:r>
              <a:rPr lang="en-US" dirty="0"/>
              <a:t>ESV Bibles. ESV Study Bible (</a:t>
            </a:r>
            <a:r>
              <a:rPr lang="en-US" dirty="0" err="1"/>
              <a:t>Ebook</a:t>
            </a:r>
            <a:r>
              <a:rPr lang="en-US" dirty="0"/>
              <a:t>) (p. 10386). Crossway. Kindle Edition. </a:t>
            </a:r>
          </a:p>
        </p:txBody>
      </p:sp>
      <p:sp>
        <p:nvSpPr>
          <p:cNvPr id="4" name="Slide Number Placeholder 3">
            <a:extLst>
              <a:ext uri="{FF2B5EF4-FFF2-40B4-BE49-F238E27FC236}">
                <a16:creationId xmlns:a16="http://schemas.microsoft.com/office/drawing/2014/main" id="{D9AC3E17-0319-DFF4-8B79-956DF5A072C3}"/>
              </a:ext>
            </a:extLst>
          </p:cNvPr>
          <p:cNvSpPr>
            <a:spLocks noGrp="1"/>
          </p:cNvSpPr>
          <p:nvPr>
            <p:ph type="sldNum" sz="quarter" idx="5"/>
          </p:nvPr>
        </p:nvSpPr>
        <p:spPr/>
        <p:txBody>
          <a:bodyPr/>
          <a:lstStyle/>
          <a:p>
            <a:fld id="{318C2369-6159-4CAB-AC26-FE0503C9A03F}" type="slidenum">
              <a:rPr lang="en-US" smtClean="0"/>
              <a:t>3</a:t>
            </a:fld>
            <a:endParaRPr lang="en-US"/>
          </a:p>
        </p:txBody>
      </p:sp>
    </p:spTree>
    <p:extLst>
      <p:ext uri="{BB962C8B-B14F-4D97-AF65-F5344CB8AC3E}">
        <p14:creationId xmlns:p14="http://schemas.microsoft.com/office/powerpoint/2010/main" val="3747072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0AE05-0DDB-38C3-FEB2-D7D9A46D4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8E0E2A-02B3-DAB2-B261-DAD4CD81B6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42EDF-6B97-84FE-B5BF-2A0BA9B64187}"/>
              </a:ext>
            </a:extLst>
          </p:cNvPr>
          <p:cNvSpPr>
            <a:spLocks noGrp="1"/>
          </p:cNvSpPr>
          <p:nvPr>
            <p:ph type="body" idx="1"/>
          </p:nvPr>
        </p:nvSpPr>
        <p:spPr/>
        <p:txBody>
          <a:bodyPr/>
          <a:lstStyle/>
          <a:p>
            <a:r>
              <a:rPr lang="en-US" dirty="0"/>
              <a:t>To think correctly about the next verses, consider the Old Testament Temple.  For the Jews, this was more than just a building – it was the center of Jewish life.  The basically worshiped the building and all of the traditions around it.</a:t>
            </a:r>
          </a:p>
          <a:p>
            <a:endParaRPr lang="en-US" dirty="0"/>
          </a:p>
          <a:p>
            <a:r>
              <a:rPr lang="en-US" dirty="0"/>
              <a:t>And if you think about it, the stones were “dead stones” – because limestone is made up from dead organisms.</a:t>
            </a:r>
          </a:p>
          <a:p>
            <a:endParaRPr lang="en-US" dirty="0"/>
          </a:p>
          <a:p>
            <a:endParaRPr lang="en-US" dirty="0"/>
          </a:p>
        </p:txBody>
      </p:sp>
      <p:sp>
        <p:nvSpPr>
          <p:cNvPr id="4" name="Slide Number Placeholder 3">
            <a:extLst>
              <a:ext uri="{FF2B5EF4-FFF2-40B4-BE49-F238E27FC236}">
                <a16:creationId xmlns:a16="http://schemas.microsoft.com/office/drawing/2014/main" id="{1AEFDA08-321C-D005-560B-0A7916750E69}"/>
              </a:ext>
            </a:extLst>
          </p:cNvPr>
          <p:cNvSpPr>
            <a:spLocks noGrp="1"/>
          </p:cNvSpPr>
          <p:nvPr>
            <p:ph type="sldNum" sz="quarter" idx="5"/>
          </p:nvPr>
        </p:nvSpPr>
        <p:spPr/>
        <p:txBody>
          <a:bodyPr/>
          <a:lstStyle/>
          <a:p>
            <a:fld id="{318C2369-6159-4CAB-AC26-FE0503C9A03F}" type="slidenum">
              <a:rPr lang="en-US" smtClean="0"/>
              <a:t>4</a:t>
            </a:fld>
            <a:endParaRPr lang="en-US"/>
          </a:p>
        </p:txBody>
      </p:sp>
    </p:spTree>
    <p:extLst>
      <p:ext uri="{BB962C8B-B14F-4D97-AF65-F5344CB8AC3E}">
        <p14:creationId xmlns:p14="http://schemas.microsoft.com/office/powerpoint/2010/main" val="1028057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everything changed when Jesus came to fulfill all of the Old Testament prophecies.  His final sacrifice paid for all sin: past, present, and future.  As God’s children, His Holy Spirit came to live inside all believers.  And because the physical temple was no longer needed, it was destroyed by the Romans in 70 AD and never rebuilt.</a:t>
            </a:r>
          </a:p>
          <a:p>
            <a:endParaRPr lang="en-US" dirty="0"/>
          </a:p>
          <a:p>
            <a:pPr fontAlgn="base">
              <a:spcBef>
                <a:spcPts val="1800"/>
              </a:spcBef>
              <a:spcAft>
                <a:spcPct val="0"/>
              </a:spcAft>
            </a:pPr>
            <a:r>
              <a:rPr lang="en-US" altLang="en-US" dirty="0">
                <a:cs typeface="Calibri" pitchFamily="34" charset="0"/>
              </a:rPr>
              <a:t>The new “spiritual house” of God is the universal church.  It is not </a:t>
            </a:r>
            <a:r>
              <a:rPr kumimoji="0" lang="en-US" altLang="en-US" b="0" i="0" u="none" strike="noStrike" cap="none" normalizeH="0" dirty="0">
                <a:ln>
                  <a:noFill/>
                </a:ln>
                <a:solidFill>
                  <a:schemeClr val="tx1"/>
                </a:solidFill>
                <a:effectLst/>
                <a:cs typeface="Calibri" pitchFamily="34" charset="0"/>
              </a:rPr>
              <a:t>a building (</a:t>
            </a:r>
            <a:r>
              <a:rPr lang="zh-CN" altLang="en-US" dirty="0">
                <a:cs typeface="Calibri" pitchFamily="34" charset="0"/>
              </a:rPr>
              <a:t>教堂 </a:t>
            </a:r>
            <a:r>
              <a:rPr lang="en-US" altLang="zh-CN" dirty="0">
                <a:cs typeface="Calibri" pitchFamily="34" charset="0"/>
              </a:rPr>
              <a:t>– </a:t>
            </a:r>
            <a:r>
              <a:rPr lang="en-US" altLang="zh-CN" dirty="0" err="1">
                <a:cs typeface="Calibri" pitchFamily="34" charset="0"/>
              </a:rPr>
              <a:t>j</a:t>
            </a:r>
            <a:r>
              <a:rPr lang="en-US" dirty="0" err="1"/>
              <a:t>iàotáng</a:t>
            </a:r>
            <a:r>
              <a:rPr lang="en-US" altLang="zh-CN" dirty="0">
                <a:cs typeface="Calibri" pitchFamily="34" charset="0"/>
              </a:rPr>
              <a:t>) but a group of called out people </a:t>
            </a:r>
            <a:r>
              <a:rPr lang="en-US" altLang="en-US" dirty="0">
                <a:cs typeface="Calibri" pitchFamily="34" charset="0"/>
              </a:rPr>
              <a:t>(</a:t>
            </a:r>
            <a:r>
              <a:rPr lang="zh-CN" altLang="en-US" dirty="0">
                <a:cs typeface="Calibri" pitchFamily="34" charset="0"/>
              </a:rPr>
              <a:t>教会 </a:t>
            </a:r>
            <a:r>
              <a:rPr lang="en-US" altLang="zh-CN" dirty="0">
                <a:cs typeface="Calibri" pitchFamily="34" charset="0"/>
              </a:rPr>
              <a:t>- </a:t>
            </a:r>
            <a:r>
              <a:rPr lang="en-US" altLang="zh-CN" dirty="0" err="1">
                <a:cs typeface="Calibri" pitchFamily="34" charset="0"/>
              </a:rPr>
              <a:t>jiàohuì</a:t>
            </a:r>
            <a:r>
              <a:rPr lang="en-US" altLang="zh-CN" dirty="0">
                <a:cs typeface="Calibri" pitchFamily="34" charset="0"/>
              </a:rPr>
              <a:t>); Greek “</a:t>
            </a:r>
            <a:r>
              <a:rPr lang="en-US" altLang="en-US" dirty="0" err="1">
                <a:cs typeface="Calibri" pitchFamily="34" charset="0"/>
              </a:rPr>
              <a:t>ekklesia</a:t>
            </a:r>
            <a:r>
              <a:rPr lang="en-US" altLang="en-US" dirty="0">
                <a:cs typeface="Calibri" pitchFamily="34" charset="0"/>
              </a:rPr>
              <a:t>” = called out ones</a:t>
            </a:r>
            <a:endParaRPr lang="en-US" dirty="0"/>
          </a:p>
        </p:txBody>
      </p:sp>
      <p:sp>
        <p:nvSpPr>
          <p:cNvPr id="4" name="Slide Number Placeholder 3"/>
          <p:cNvSpPr>
            <a:spLocks noGrp="1"/>
          </p:cNvSpPr>
          <p:nvPr>
            <p:ph type="sldNum" sz="quarter" idx="5"/>
          </p:nvPr>
        </p:nvSpPr>
        <p:spPr/>
        <p:txBody>
          <a:bodyPr/>
          <a:lstStyle/>
          <a:p>
            <a:fld id="{318C2369-6159-4CAB-AC26-FE0503C9A03F}" type="slidenum">
              <a:rPr lang="en-US" smtClean="0"/>
              <a:t>5</a:t>
            </a:fld>
            <a:endParaRPr lang="en-US"/>
          </a:p>
        </p:txBody>
      </p:sp>
    </p:spTree>
    <p:extLst>
      <p:ext uri="{BB962C8B-B14F-4D97-AF65-F5344CB8AC3E}">
        <p14:creationId xmlns:p14="http://schemas.microsoft.com/office/powerpoint/2010/main" val="2533501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239A5-C4A6-C11E-1BCF-BD509BF28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5765E-846C-CA75-5198-957FFE33B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691477-D211-4C9F-B687-D479E21D4597}"/>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Instead of standing on the Rock (Jesus), they stumbled over Him and His message because it was not what they expected or hoped for (Isaiah 8:14).</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Note the dual reality of “those who do not believe” (v.7) and “as they were destined to do.” (v.8)</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to offer spiritual sacrifices.</a:t>
            </a:r>
            <a:r>
              <a:rPr lang="en-US" sz="1200" b="0" i="0" kern="1200" dirty="0">
                <a:solidFill>
                  <a:schemeClr val="tx1"/>
                </a:solidFill>
                <a:effectLst/>
                <a:latin typeface="+mn-lt"/>
                <a:ea typeface="+mn-ea"/>
                <a:cs typeface="+mn-cs"/>
              </a:rPr>
              <a:t>” Spiritual sacrifices mean God-honoring works done because of Christ under the direction of the Holy Spirit and the guidance of the word of God. These would include: 1) offering the strength of one’s body to God (Rom. 12:1– 2); 2) praising God (Heb. 13:15); 3) doing good (Heb. 13:16); 4) sharing one’s resources (Heb.13:16); 5) bringing people to Christ (Rom. 15:16);  6) sacrificing one’s desires for the good of others (Eph. 5:2); and 7) praying (Rev. 8: 3).    (The ESV MacArthur Study Bible (Kindle Locations 319754-319761). Crossway. Kindle Edition.)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To every human being, Christ is either the means of salvation if they believe, or the means of judgment if they reject the gospel.</a:t>
            </a:r>
          </a:p>
        </p:txBody>
      </p:sp>
      <p:sp>
        <p:nvSpPr>
          <p:cNvPr id="4" name="Slide Number Placeholder 3">
            <a:extLst>
              <a:ext uri="{FF2B5EF4-FFF2-40B4-BE49-F238E27FC236}">
                <a16:creationId xmlns:a16="http://schemas.microsoft.com/office/drawing/2014/main" id="{74D59ECB-9AE4-09CA-2694-9B57040B3593}"/>
              </a:ext>
            </a:extLst>
          </p:cNvPr>
          <p:cNvSpPr>
            <a:spLocks noGrp="1"/>
          </p:cNvSpPr>
          <p:nvPr>
            <p:ph type="sldNum" sz="quarter" idx="5"/>
          </p:nvPr>
        </p:nvSpPr>
        <p:spPr/>
        <p:txBody>
          <a:bodyPr/>
          <a:lstStyle/>
          <a:p>
            <a:fld id="{318C2369-6159-4CAB-AC26-FE0503C9A03F}" type="slidenum">
              <a:rPr lang="en-US" smtClean="0"/>
              <a:t>6</a:t>
            </a:fld>
            <a:endParaRPr lang="en-US"/>
          </a:p>
        </p:txBody>
      </p:sp>
    </p:spTree>
    <p:extLst>
      <p:ext uri="{BB962C8B-B14F-4D97-AF65-F5344CB8AC3E}">
        <p14:creationId xmlns:p14="http://schemas.microsoft.com/office/powerpoint/2010/main" val="366761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B7D4-A5B8-D222-E0E0-B93C7104CC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B336E-080E-D4A3-6554-F66ABFECAA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3883CF-72DD-2E99-D9C4-026C5CC38F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E790AA-1FF6-74EB-80E9-5E77A1B052D3}"/>
              </a:ext>
            </a:extLst>
          </p:cNvPr>
          <p:cNvSpPr>
            <a:spLocks noGrp="1"/>
          </p:cNvSpPr>
          <p:nvPr>
            <p:ph type="sldNum" sz="quarter" idx="5"/>
          </p:nvPr>
        </p:nvSpPr>
        <p:spPr/>
        <p:txBody>
          <a:bodyPr/>
          <a:lstStyle/>
          <a:p>
            <a:fld id="{318C2369-6159-4CAB-AC26-FE0503C9A03F}" type="slidenum">
              <a:rPr lang="en-US" smtClean="0"/>
              <a:t>7</a:t>
            </a:fld>
            <a:endParaRPr lang="en-US"/>
          </a:p>
        </p:txBody>
      </p:sp>
    </p:spTree>
    <p:extLst>
      <p:ext uri="{BB962C8B-B14F-4D97-AF65-F5344CB8AC3E}">
        <p14:creationId xmlns:p14="http://schemas.microsoft.com/office/powerpoint/2010/main" val="1198551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D18F585-EED3-4D4F-8F29-AE9F0EEB84BF}"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1190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408109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769416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47758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18F585-EED3-4D4F-8F29-AE9F0EEB84BF}"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51974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18F585-EED3-4D4F-8F29-AE9F0EEB84BF}"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802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18F585-EED3-4D4F-8F29-AE9F0EEB84BF}"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63941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18F585-EED3-4D4F-8F29-AE9F0EEB84BF}"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39073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8F585-EED3-4D4F-8F29-AE9F0EEB84BF}"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59457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3325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84734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8F585-EED3-4D4F-8F29-AE9F0EEB84BF}" type="datetimeFigureOut">
              <a:rPr lang="en-US" smtClean="0"/>
              <a:t>4/2/2026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823E6-1FFB-47F6-BCB7-A6BA0DCEB9B6}" type="slidenum">
              <a:rPr lang="en-US" smtClean="0"/>
              <a:t>‹#›</a:t>
            </a:fld>
            <a:endParaRPr lang="en-US"/>
          </a:p>
        </p:txBody>
      </p:sp>
    </p:spTree>
    <p:extLst>
      <p:ext uri="{BB962C8B-B14F-4D97-AF65-F5344CB8AC3E}">
        <p14:creationId xmlns:p14="http://schemas.microsoft.com/office/powerpoint/2010/main" val="3687865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066800"/>
            <a:ext cx="10363200" cy="2533651"/>
          </a:xfrm>
        </p:spPr>
        <p:txBody>
          <a:bodyPr>
            <a:normAutofit/>
          </a:bodyPr>
          <a:lstStyle/>
          <a:p>
            <a:r>
              <a:rPr lang="en-US" sz="6600" b="1" dirty="0"/>
              <a:t>A People for </a:t>
            </a:r>
            <a:br>
              <a:rPr lang="en-US" sz="6600" b="1" dirty="0"/>
            </a:br>
            <a:r>
              <a:rPr lang="en-US" sz="6600" b="1" dirty="0"/>
              <a:t>His Own Possession</a:t>
            </a:r>
          </a:p>
        </p:txBody>
      </p:sp>
      <p:sp>
        <p:nvSpPr>
          <p:cNvPr id="3" name="Subtitle 2"/>
          <p:cNvSpPr>
            <a:spLocks noGrp="1"/>
          </p:cNvSpPr>
          <p:nvPr>
            <p:ph type="subTitle" idx="1"/>
          </p:nvPr>
        </p:nvSpPr>
        <p:spPr>
          <a:xfrm>
            <a:off x="1828800" y="4114800"/>
            <a:ext cx="8534400" cy="1524000"/>
          </a:xfrm>
        </p:spPr>
        <p:txBody>
          <a:bodyPr/>
          <a:lstStyle/>
          <a:p>
            <a:r>
              <a:rPr lang="en-US" dirty="0"/>
              <a:t>1 Peter 2:1-10</a:t>
            </a:r>
          </a:p>
        </p:txBody>
      </p:sp>
    </p:spTree>
    <p:extLst>
      <p:ext uri="{BB962C8B-B14F-4D97-AF65-F5344CB8AC3E}">
        <p14:creationId xmlns:p14="http://schemas.microsoft.com/office/powerpoint/2010/main" val="145092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D114B-819D-E26B-F6B4-DA9EB35B6D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18C7E-F4C4-6752-A009-83A16943BCA3}"/>
              </a:ext>
            </a:extLst>
          </p:cNvPr>
          <p:cNvSpPr>
            <a:spLocks noGrp="1"/>
          </p:cNvSpPr>
          <p:nvPr>
            <p:ph type="title"/>
          </p:nvPr>
        </p:nvSpPr>
        <p:spPr>
          <a:xfrm>
            <a:off x="685800" y="0"/>
            <a:ext cx="10820400" cy="792162"/>
          </a:xfrm>
        </p:spPr>
        <p:txBody>
          <a:bodyPr>
            <a:normAutofit/>
          </a:bodyPr>
          <a:lstStyle/>
          <a:p>
            <a:r>
              <a:rPr lang="en-US" b="1" u="sng" dirty="0"/>
              <a:t>Remember these words from Last Lesson</a:t>
            </a:r>
          </a:p>
        </p:txBody>
      </p:sp>
      <p:sp>
        <p:nvSpPr>
          <p:cNvPr id="3" name="Content Placeholder 2">
            <a:extLst>
              <a:ext uri="{FF2B5EF4-FFF2-40B4-BE49-F238E27FC236}">
                <a16:creationId xmlns:a16="http://schemas.microsoft.com/office/drawing/2014/main" id="{3EAF0928-FCBC-95A0-A5FA-0C6EEAA11657}"/>
              </a:ext>
            </a:extLst>
          </p:cNvPr>
          <p:cNvSpPr>
            <a:spLocks noGrp="1"/>
          </p:cNvSpPr>
          <p:nvPr>
            <p:ph idx="1"/>
          </p:nvPr>
        </p:nvSpPr>
        <p:spPr>
          <a:xfrm>
            <a:off x="685800" y="914400"/>
            <a:ext cx="10820400" cy="5715000"/>
          </a:xfrm>
        </p:spPr>
        <p:txBody>
          <a:bodyPr>
            <a:normAutofit fontScale="92500" lnSpcReduction="10000"/>
          </a:bodyPr>
          <a:lstStyle/>
          <a:p>
            <a:pPr>
              <a:spcAft>
                <a:spcPts val="1200"/>
              </a:spcAft>
            </a:pPr>
            <a:r>
              <a:rPr lang="en-US" b="1" dirty="0"/>
              <a:t>1 Peter 1:14-15  </a:t>
            </a:r>
            <a:r>
              <a:rPr lang="en-US" dirty="0"/>
              <a:t>“As obedient </a:t>
            </a:r>
            <a:r>
              <a:rPr lang="en-US" b="1" dirty="0"/>
              <a:t>children</a:t>
            </a:r>
            <a:r>
              <a:rPr lang="en-US" dirty="0"/>
              <a:t>, do not be conformed to the passions of your </a:t>
            </a:r>
            <a:r>
              <a:rPr lang="en-US" b="1" dirty="0"/>
              <a:t>former ignorance</a:t>
            </a:r>
            <a:r>
              <a:rPr lang="en-US" dirty="0"/>
              <a:t>, but as he who called you is holy, you also </a:t>
            </a:r>
            <a:r>
              <a:rPr lang="en-US" b="1" dirty="0"/>
              <a:t>be holy </a:t>
            </a:r>
            <a:r>
              <a:rPr lang="en-US" dirty="0"/>
              <a:t>in all your conduct,”</a:t>
            </a:r>
          </a:p>
          <a:p>
            <a:pPr>
              <a:spcAft>
                <a:spcPts val="1200"/>
              </a:spcAft>
            </a:pPr>
            <a:r>
              <a:rPr lang="en-US" b="1" dirty="0"/>
              <a:t>1 Peter 1:23-25</a:t>
            </a:r>
            <a:r>
              <a:rPr lang="en-US" dirty="0"/>
              <a:t>  “you have been </a:t>
            </a:r>
            <a:r>
              <a:rPr lang="en-US" b="1" dirty="0"/>
              <a:t>born again</a:t>
            </a:r>
            <a:r>
              <a:rPr lang="en-US" dirty="0"/>
              <a:t>, not of perishable seed but of imperishable, </a:t>
            </a:r>
            <a:r>
              <a:rPr lang="en-US" b="1" dirty="0"/>
              <a:t>through the </a:t>
            </a:r>
            <a:r>
              <a:rPr lang="en-US" dirty="0"/>
              <a:t>living and abiding </a:t>
            </a:r>
            <a:r>
              <a:rPr lang="en-US" b="1" dirty="0"/>
              <a:t>word of God</a:t>
            </a:r>
            <a:r>
              <a:rPr lang="en-US" dirty="0"/>
              <a:t>; for ‘All flesh is like grass and all its glory like the flower of grass. The grass withers, and the flower falls, but the word of the Lord remains forever.’ And </a:t>
            </a:r>
            <a:r>
              <a:rPr lang="en-US" b="1" dirty="0"/>
              <a:t>this word</a:t>
            </a:r>
            <a:r>
              <a:rPr lang="en-US" dirty="0"/>
              <a:t> is </a:t>
            </a:r>
            <a:r>
              <a:rPr lang="en-US" b="1" dirty="0"/>
              <a:t>the good news</a:t>
            </a:r>
            <a:r>
              <a:rPr lang="en-US" dirty="0"/>
              <a:t> that was preached to you.”</a:t>
            </a:r>
          </a:p>
          <a:p>
            <a:r>
              <a:rPr lang="en-US" dirty="0"/>
              <a:t>We are </a:t>
            </a:r>
            <a:r>
              <a:rPr lang="en-US" b="1" dirty="0"/>
              <a:t>born again</a:t>
            </a:r>
            <a:r>
              <a:rPr lang="en-US" dirty="0"/>
              <a:t> to be </a:t>
            </a:r>
            <a:r>
              <a:rPr lang="en-US" b="1" dirty="0"/>
              <a:t>God’s children</a:t>
            </a:r>
            <a:r>
              <a:rPr lang="en-US" dirty="0"/>
              <a:t>, </a:t>
            </a:r>
            <a:r>
              <a:rPr lang="en-US" b="1" dirty="0"/>
              <a:t>by faith </a:t>
            </a:r>
            <a:r>
              <a:rPr lang="en-US" dirty="0"/>
              <a:t>in </a:t>
            </a:r>
            <a:r>
              <a:rPr lang="en-US" b="1" dirty="0"/>
              <a:t>His grace</a:t>
            </a:r>
            <a:r>
              <a:rPr lang="en-US" dirty="0"/>
              <a:t>.</a:t>
            </a:r>
          </a:p>
          <a:p>
            <a:r>
              <a:rPr lang="en-US" dirty="0"/>
              <a:t>We are born again when we hear and believe </a:t>
            </a:r>
            <a:r>
              <a:rPr lang="en-US" b="1" dirty="0"/>
              <a:t>His eternal word</a:t>
            </a:r>
            <a:r>
              <a:rPr lang="en-US" dirty="0"/>
              <a:t> – the </a:t>
            </a:r>
            <a:r>
              <a:rPr lang="en-US" b="1" dirty="0"/>
              <a:t>“good news” (gospel).  </a:t>
            </a:r>
            <a:endParaRPr lang="en-US" dirty="0"/>
          </a:p>
        </p:txBody>
      </p:sp>
    </p:spTree>
    <p:extLst>
      <p:ext uri="{BB962C8B-B14F-4D97-AF65-F5344CB8AC3E}">
        <p14:creationId xmlns:p14="http://schemas.microsoft.com/office/powerpoint/2010/main" val="159008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93512-16D8-441A-899B-77000BD7F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B9703-8781-4FAB-071E-338ED2C50482}"/>
              </a:ext>
            </a:extLst>
          </p:cNvPr>
          <p:cNvSpPr>
            <a:spLocks noGrp="1"/>
          </p:cNvSpPr>
          <p:nvPr>
            <p:ph type="title"/>
          </p:nvPr>
        </p:nvSpPr>
        <p:spPr>
          <a:xfrm>
            <a:off x="1981200" y="0"/>
            <a:ext cx="8229600" cy="792162"/>
          </a:xfrm>
        </p:spPr>
        <p:txBody>
          <a:bodyPr/>
          <a:lstStyle/>
          <a:p>
            <a:r>
              <a:rPr lang="en-US" b="1" u="sng" dirty="0"/>
              <a:t>Growing as a Christian</a:t>
            </a:r>
          </a:p>
        </p:txBody>
      </p:sp>
      <p:sp>
        <p:nvSpPr>
          <p:cNvPr id="3" name="Content Placeholder 2">
            <a:extLst>
              <a:ext uri="{FF2B5EF4-FFF2-40B4-BE49-F238E27FC236}">
                <a16:creationId xmlns:a16="http://schemas.microsoft.com/office/drawing/2014/main" id="{B6FC9D43-32CD-47AD-1B95-A82CE45EFAF4}"/>
              </a:ext>
            </a:extLst>
          </p:cNvPr>
          <p:cNvSpPr>
            <a:spLocks noGrp="1"/>
          </p:cNvSpPr>
          <p:nvPr>
            <p:ph idx="1"/>
          </p:nvPr>
        </p:nvSpPr>
        <p:spPr>
          <a:xfrm>
            <a:off x="685800" y="914400"/>
            <a:ext cx="10820400" cy="5715000"/>
          </a:xfrm>
        </p:spPr>
        <p:txBody>
          <a:bodyPr>
            <a:normAutofit fontScale="92500" lnSpcReduction="10000"/>
          </a:bodyPr>
          <a:lstStyle/>
          <a:p>
            <a:pPr>
              <a:spcAft>
                <a:spcPts val="1200"/>
              </a:spcAft>
            </a:pPr>
            <a:r>
              <a:rPr lang="en-US" b="1" dirty="0"/>
              <a:t>1 Peter 2:1  “So…” </a:t>
            </a:r>
            <a:r>
              <a:rPr lang="en-US" dirty="0"/>
              <a:t>(because you have been born again), </a:t>
            </a:r>
            <a:r>
              <a:rPr lang="en-US" b="1" dirty="0"/>
              <a:t>we must “put away” deceit, hypocrisy, envy, </a:t>
            </a:r>
            <a:r>
              <a:rPr lang="en-US" dirty="0"/>
              <a:t>and </a:t>
            </a:r>
            <a:r>
              <a:rPr lang="en-US" b="1" dirty="0"/>
              <a:t>slander.  </a:t>
            </a:r>
            <a:r>
              <a:rPr lang="en-US" dirty="0"/>
              <a:t>To be holy, we must first </a:t>
            </a:r>
            <a:r>
              <a:rPr lang="en-US" b="1" dirty="0"/>
              <a:t>“put off” </a:t>
            </a:r>
            <a:r>
              <a:rPr lang="en-US" dirty="0"/>
              <a:t>these old ways and then </a:t>
            </a:r>
            <a:r>
              <a:rPr lang="en-US" b="1" dirty="0"/>
              <a:t>“put on” </a:t>
            </a:r>
            <a:r>
              <a:rPr lang="en-US" dirty="0"/>
              <a:t>the new self (Ephesians 4:22-24).</a:t>
            </a:r>
          </a:p>
          <a:p>
            <a:pPr>
              <a:spcAft>
                <a:spcPts val="1200"/>
              </a:spcAft>
            </a:pPr>
            <a:r>
              <a:rPr lang="en-US" b="1" dirty="0"/>
              <a:t>1 Peter 1:2-3  </a:t>
            </a:r>
            <a:r>
              <a:rPr lang="en-US" dirty="0"/>
              <a:t>Christians must not remain babies – we are called to “</a:t>
            </a:r>
            <a:r>
              <a:rPr lang="en-US" b="1" dirty="0"/>
              <a:t>grow up into salvation</a:t>
            </a:r>
            <a:r>
              <a:rPr lang="en-US" dirty="0"/>
              <a:t>.”  How do we do this?  We start by </a:t>
            </a:r>
            <a:r>
              <a:rPr lang="en-US" b="1" dirty="0"/>
              <a:t>longing</a:t>
            </a:r>
            <a:r>
              <a:rPr lang="en-US" dirty="0"/>
              <a:t> for “</a:t>
            </a:r>
            <a:r>
              <a:rPr lang="en-US" b="1" dirty="0"/>
              <a:t>the pure spiritual </a:t>
            </a:r>
            <a:r>
              <a:rPr lang="en-US" dirty="0"/>
              <a:t>(“</a:t>
            </a:r>
            <a:r>
              <a:rPr lang="en-US" dirty="0" err="1"/>
              <a:t>logikos</a:t>
            </a:r>
            <a:r>
              <a:rPr lang="en-US" dirty="0"/>
              <a:t>”)</a:t>
            </a:r>
            <a:r>
              <a:rPr lang="en-US" b="1" dirty="0"/>
              <a:t> milk</a:t>
            </a:r>
            <a:r>
              <a:rPr lang="en-US" dirty="0"/>
              <a:t>” of </a:t>
            </a:r>
            <a:r>
              <a:rPr lang="en-US" b="1" dirty="0"/>
              <a:t>God’s eternal Word</a:t>
            </a:r>
            <a:r>
              <a:rPr lang="en-US" dirty="0"/>
              <a:t> (Hebrews 5:12-14), tasting “</a:t>
            </a:r>
            <a:r>
              <a:rPr lang="en-US" b="1" dirty="0"/>
              <a:t>that the Lord is good</a:t>
            </a:r>
            <a:r>
              <a:rPr lang="en-US" dirty="0"/>
              <a:t>.”</a:t>
            </a:r>
          </a:p>
          <a:p>
            <a:pPr>
              <a:spcAft>
                <a:spcPts val="1200"/>
              </a:spcAft>
            </a:pPr>
            <a:r>
              <a:rPr lang="en-US" dirty="0"/>
              <a:t>A genuine Christian will not be satisfied with the “junk food” of this world – we will </a:t>
            </a:r>
            <a:r>
              <a:rPr lang="en-US" b="1" dirty="0"/>
              <a:t>hunger</a:t>
            </a:r>
            <a:r>
              <a:rPr lang="en-US" dirty="0"/>
              <a:t> to </a:t>
            </a:r>
            <a:r>
              <a:rPr lang="en-US" b="1" dirty="0"/>
              <a:t>know God </a:t>
            </a:r>
            <a:r>
              <a:rPr lang="en-US" dirty="0"/>
              <a:t>through His </a:t>
            </a:r>
            <a:r>
              <a:rPr lang="en-US" b="1" dirty="0"/>
              <a:t>Word</a:t>
            </a:r>
            <a:r>
              <a:rPr lang="en-US" dirty="0"/>
              <a:t>.</a:t>
            </a:r>
          </a:p>
          <a:p>
            <a:pPr>
              <a:spcAft>
                <a:spcPts val="1200"/>
              </a:spcAft>
            </a:pPr>
            <a:r>
              <a:rPr lang="en-US" dirty="0"/>
              <a:t>We must then move on to maturity – from milk to “</a:t>
            </a:r>
            <a:r>
              <a:rPr lang="en-US" b="1" dirty="0"/>
              <a:t>solid food.</a:t>
            </a:r>
            <a:r>
              <a:rPr lang="en-US" dirty="0"/>
              <a:t>”</a:t>
            </a:r>
          </a:p>
        </p:txBody>
      </p:sp>
    </p:spTree>
    <p:extLst>
      <p:ext uri="{BB962C8B-B14F-4D97-AF65-F5344CB8AC3E}">
        <p14:creationId xmlns:p14="http://schemas.microsoft.com/office/powerpoint/2010/main" val="278182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B1F79-2793-CBB3-FE8E-D280648AD96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E5CFBBE-F464-6F7C-563C-A4C83BE5167A}"/>
              </a:ext>
            </a:extLst>
          </p:cNvPr>
          <p:cNvSpPr>
            <a:spLocks noGrp="1"/>
          </p:cNvSpPr>
          <p:nvPr>
            <p:ph type="title"/>
          </p:nvPr>
        </p:nvSpPr>
        <p:spPr>
          <a:xfrm>
            <a:off x="8686800" y="419387"/>
            <a:ext cx="3233057" cy="2591368"/>
          </a:xfrm>
        </p:spPr>
        <p:txBody>
          <a:bodyPr>
            <a:normAutofit/>
          </a:bodyPr>
          <a:lstStyle/>
          <a:p>
            <a:r>
              <a:rPr lang="en-US" b="1" u="sng" dirty="0"/>
              <a:t>The Old Testament Temple</a:t>
            </a:r>
          </a:p>
        </p:txBody>
      </p:sp>
      <p:pic>
        <p:nvPicPr>
          <p:cNvPr id="1026" name="Picture 2" descr="Second Temple or Herod's Temple -  Large Drawing">
            <a:extLst>
              <a:ext uri="{FF2B5EF4-FFF2-40B4-BE49-F238E27FC236}">
                <a16:creationId xmlns:a16="http://schemas.microsoft.com/office/drawing/2014/main" id="{0728E696-9943-B734-192F-64AD6DBA6D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5632"/>
            <a:ext cx="8421008" cy="403916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4588686-50BD-16D8-BBEA-0062FDB61DC0}"/>
              </a:ext>
            </a:extLst>
          </p:cNvPr>
          <p:cNvSpPr txBox="1"/>
          <p:nvPr/>
        </p:nvSpPr>
        <p:spPr>
          <a:xfrm>
            <a:off x="609600" y="4038600"/>
            <a:ext cx="10972800" cy="2251065"/>
          </a:xfrm>
          <a:prstGeom prst="rect">
            <a:avLst/>
          </a:prstGeom>
          <a:noFill/>
        </p:spPr>
        <p:txBody>
          <a:bodyPr wrap="square" rtlCol="0">
            <a:spAutoFit/>
          </a:bodyPr>
          <a:lstStyle/>
          <a:p>
            <a:pPr>
              <a:lnSpc>
                <a:spcPct val="150000"/>
              </a:lnSpc>
            </a:pPr>
            <a:r>
              <a:rPr lang="en-US" sz="2400" dirty="0"/>
              <a:t>Constant Sacrifices (sin results in death)</a:t>
            </a:r>
          </a:p>
          <a:p>
            <a:pPr>
              <a:lnSpc>
                <a:spcPct val="150000"/>
              </a:lnSpc>
            </a:pPr>
            <a:r>
              <a:rPr lang="en-US" sz="2400" dirty="0"/>
              <a:t>The Temple Veil between the people and “Most Holy Place” (separation from God)</a:t>
            </a:r>
          </a:p>
          <a:p>
            <a:pPr>
              <a:lnSpc>
                <a:spcPct val="150000"/>
              </a:lnSpc>
            </a:pPr>
            <a:r>
              <a:rPr lang="en-US" sz="2400" dirty="0"/>
              <a:t>Reading of Old Testament Law (look forward to the promised Savior)</a:t>
            </a:r>
          </a:p>
          <a:p>
            <a:pPr>
              <a:lnSpc>
                <a:spcPct val="150000"/>
              </a:lnSpc>
            </a:pPr>
            <a:r>
              <a:rPr lang="en-US" sz="2400" dirty="0"/>
              <a:t>Made from large pieces of local limestone (carefully cut and fit together)</a:t>
            </a:r>
          </a:p>
        </p:txBody>
      </p:sp>
    </p:spTree>
    <p:extLst>
      <p:ext uri="{BB962C8B-B14F-4D97-AF65-F5344CB8AC3E}">
        <p14:creationId xmlns:p14="http://schemas.microsoft.com/office/powerpoint/2010/main" val="342055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686800" y="419387"/>
            <a:ext cx="3233057" cy="2591368"/>
          </a:xfrm>
        </p:spPr>
        <p:txBody>
          <a:bodyPr>
            <a:normAutofit/>
          </a:bodyPr>
          <a:lstStyle/>
          <a:p>
            <a:r>
              <a:rPr lang="en-US" b="1" u="sng" dirty="0"/>
              <a:t>The Cross Changes Everything</a:t>
            </a:r>
          </a:p>
        </p:txBody>
      </p:sp>
      <p:sp>
        <p:nvSpPr>
          <p:cNvPr id="5" name="TextBox 4"/>
          <p:cNvSpPr txBox="1"/>
          <p:nvPr/>
        </p:nvSpPr>
        <p:spPr>
          <a:xfrm>
            <a:off x="609600" y="4038600"/>
            <a:ext cx="10972800" cy="2251065"/>
          </a:xfrm>
          <a:prstGeom prst="rect">
            <a:avLst/>
          </a:prstGeom>
          <a:noFill/>
        </p:spPr>
        <p:txBody>
          <a:bodyPr wrap="square" rtlCol="0">
            <a:spAutoFit/>
          </a:bodyPr>
          <a:lstStyle/>
          <a:p>
            <a:pPr>
              <a:lnSpc>
                <a:spcPct val="150000"/>
              </a:lnSpc>
            </a:pPr>
            <a:r>
              <a:rPr lang="en-US" sz="2400" dirty="0"/>
              <a:t>Constant Sacrifices (sin results in death)</a:t>
            </a:r>
          </a:p>
          <a:p>
            <a:pPr>
              <a:lnSpc>
                <a:spcPct val="150000"/>
              </a:lnSpc>
            </a:pPr>
            <a:r>
              <a:rPr lang="en-US" sz="2400" dirty="0"/>
              <a:t>The Temple Veil between the people and “Most Holy Place” (separation from God)</a:t>
            </a:r>
          </a:p>
          <a:p>
            <a:pPr>
              <a:lnSpc>
                <a:spcPct val="150000"/>
              </a:lnSpc>
            </a:pPr>
            <a:r>
              <a:rPr lang="en-US" sz="2400" dirty="0"/>
              <a:t>Reading of Old Testament Law (look forward to the promised Savior)</a:t>
            </a:r>
          </a:p>
          <a:p>
            <a:pPr>
              <a:lnSpc>
                <a:spcPct val="150000"/>
              </a:lnSpc>
            </a:pPr>
            <a:r>
              <a:rPr lang="en-US" sz="2400" dirty="0"/>
              <a:t>Made from large pieces of local limestone (carefully cut and fit together)</a:t>
            </a:r>
          </a:p>
        </p:txBody>
      </p:sp>
      <p:pic>
        <p:nvPicPr>
          <p:cNvPr id="2" name="Picture 2" descr="Nathan-Greene-THE-CRUCIFIXION-Jesus-on-Cross-16x20-Christian-Easter-Art-Print">
            <a:extLst>
              <a:ext uri="{FF2B5EF4-FFF2-40B4-BE49-F238E27FC236}">
                <a16:creationId xmlns:a16="http://schemas.microsoft.com/office/drawing/2014/main" id="{993F5B83-1BE6-54A7-EE1D-4725123C566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7195"/>
          <a:stretch/>
        </p:blipFill>
        <p:spPr bwMode="auto">
          <a:xfrm>
            <a:off x="1371600" y="0"/>
            <a:ext cx="6019800" cy="382825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F647BE5-ECF2-48BF-B936-C703E7CAA9BE}"/>
              </a:ext>
            </a:extLst>
          </p:cNvPr>
          <p:cNvSpPr txBox="1"/>
          <p:nvPr/>
        </p:nvSpPr>
        <p:spPr>
          <a:xfrm>
            <a:off x="609600" y="4243769"/>
            <a:ext cx="10972800" cy="2320315"/>
          </a:xfrm>
          <a:prstGeom prst="rect">
            <a:avLst/>
          </a:prstGeom>
          <a:noFill/>
        </p:spPr>
        <p:txBody>
          <a:bodyPr wrap="square" rtlCol="0">
            <a:spAutoFit/>
          </a:bodyPr>
          <a:lstStyle/>
          <a:p>
            <a:pPr>
              <a:lnSpc>
                <a:spcPct val="75000"/>
              </a:lnSpc>
            </a:pPr>
            <a:r>
              <a:rPr lang="en-US" sz="2400" b="1" dirty="0"/>
              <a:t>----------------------------------------------------</a:t>
            </a:r>
          </a:p>
          <a:p>
            <a:pPr>
              <a:lnSpc>
                <a:spcPct val="75000"/>
              </a:lnSpc>
            </a:pPr>
            <a:r>
              <a:rPr lang="en-US" sz="2400" b="1" dirty="0"/>
              <a:t>The Final Sacrifice (Hebrews 10:10-12)</a:t>
            </a:r>
          </a:p>
          <a:p>
            <a:pPr>
              <a:lnSpc>
                <a:spcPct val="75000"/>
              </a:lnSpc>
            </a:pPr>
            <a:r>
              <a:rPr lang="en-US" sz="2400" b="1" dirty="0"/>
              <a:t>------------------------------------------------------------------------------------------------------------</a:t>
            </a:r>
          </a:p>
          <a:p>
            <a:pPr>
              <a:lnSpc>
                <a:spcPct val="75000"/>
              </a:lnSpc>
            </a:pPr>
            <a:r>
              <a:rPr lang="en-US" sz="2400" b="1" dirty="0"/>
              <a:t>The Veil torn, providing a way for anyone to come to God (Matthew 27:50,51)</a:t>
            </a:r>
          </a:p>
          <a:p>
            <a:pPr>
              <a:lnSpc>
                <a:spcPct val="75000"/>
              </a:lnSpc>
            </a:pPr>
            <a:r>
              <a:rPr lang="en-US" sz="2400" b="1" dirty="0"/>
              <a:t>------------------------------------------------------------------------------------------</a:t>
            </a:r>
          </a:p>
          <a:p>
            <a:pPr>
              <a:lnSpc>
                <a:spcPct val="75000"/>
              </a:lnSpc>
            </a:pPr>
            <a:r>
              <a:rPr lang="en-US" sz="2400" b="1" dirty="0"/>
              <a:t>The Savior has come and conquered death! (Matthew 28:5,6)</a:t>
            </a:r>
          </a:p>
          <a:p>
            <a:pPr>
              <a:lnSpc>
                <a:spcPct val="75000"/>
              </a:lnSpc>
            </a:pPr>
            <a:r>
              <a:rPr lang="en-US" sz="2400" b="1" dirty="0"/>
              <a:t>------------------------------------------------------------------------------------------------</a:t>
            </a:r>
          </a:p>
          <a:p>
            <a:pPr>
              <a:lnSpc>
                <a:spcPct val="75000"/>
              </a:lnSpc>
            </a:pPr>
            <a:r>
              <a:rPr lang="en-US" sz="2400" b="1" dirty="0"/>
              <a:t>Made from “living stones” – Christians in whom God’s Spirit now lives (1 Cor 6:19)</a:t>
            </a:r>
          </a:p>
        </p:txBody>
      </p:sp>
    </p:spTree>
    <p:extLst>
      <p:ext uri="{BB962C8B-B14F-4D97-AF65-F5344CB8AC3E}">
        <p14:creationId xmlns:p14="http://schemas.microsoft.com/office/powerpoint/2010/main" val="224758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left)">
                                      <p:cBhvr>
                                        <p:cTn id="11" dur="500"/>
                                        <p:tgtEl>
                                          <p:spTgt spid="6">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Effect transition="in" filter="wipe(left)">
                                      <p:cBhvr>
                                        <p:cTn id="16" dur="500"/>
                                        <p:tgtEl>
                                          <p:spTgt spid="6">
                                            <p:txEl>
                                              <p:pRg st="2" end="2"/>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wipe(left)">
                                      <p:cBhvr>
                                        <p:cTn id="20" dur="500"/>
                                        <p:tgtEl>
                                          <p:spTgt spid="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wipe(left)">
                                      <p:cBhvr>
                                        <p:cTn id="25" dur="500"/>
                                        <p:tgtEl>
                                          <p:spTgt spid="6">
                                            <p:txEl>
                                              <p:pRg st="4" end="4"/>
                                            </p:txEl>
                                          </p:spTgt>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wipe(left)">
                                      <p:cBhvr>
                                        <p:cTn id="29" dur="500"/>
                                        <p:tgtEl>
                                          <p:spTgt spid="6">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wipe(left)">
                                      <p:cBhvr>
                                        <p:cTn id="34" dur="500"/>
                                        <p:tgtEl>
                                          <p:spTgt spid="6">
                                            <p:txEl>
                                              <p:pRg st="6" end="6"/>
                                            </p:txEl>
                                          </p:spTgt>
                                        </p:tgtEl>
                                      </p:cBhvr>
                                    </p:animEffect>
                                  </p:childTnLst>
                                </p:cTn>
                              </p:par>
                            </p:childTnLst>
                          </p:cTn>
                        </p:par>
                        <p:par>
                          <p:cTn id="35" fill="hold">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6">
                                            <p:txEl>
                                              <p:pRg st="7" end="7"/>
                                            </p:txEl>
                                          </p:spTgt>
                                        </p:tgtEl>
                                        <p:attrNameLst>
                                          <p:attrName>style.visibility</p:attrName>
                                        </p:attrNameLst>
                                      </p:cBhvr>
                                      <p:to>
                                        <p:strVal val="visible"/>
                                      </p:to>
                                    </p:set>
                                    <p:animEffect transition="in" filter="wipe(left)">
                                      <p:cBhvr>
                                        <p:cTn id="38"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C1B24-CE21-9871-F2A8-61F20E653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F0C73E-6C61-741E-40BA-9E431A71F5D7}"/>
              </a:ext>
            </a:extLst>
          </p:cNvPr>
          <p:cNvSpPr>
            <a:spLocks noGrp="1"/>
          </p:cNvSpPr>
          <p:nvPr>
            <p:ph type="title"/>
          </p:nvPr>
        </p:nvSpPr>
        <p:spPr>
          <a:xfrm>
            <a:off x="1981200" y="0"/>
            <a:ext cx="8229600" cy="792162"/>
          </a:xfrm>
        </p:spPr>
        <p:txBody>
          <a:bodyPr>
            <a:normAutofit/>
          </a:bodyPr>
          <a:lstStyle/>
          <a:p>
            <a:r>
              <a:rPr lang="en-US" b="1" u="sng" dirty="0"/>
              <a:t>A “Spiritual House”</a:t>
            </a:r>
          </a:p>
        </p:txBody>
      </p:sp>
      <p:sp>
        <p:nvSpPr>
          <p:cNvPr id="3" name="Content Placeholder 2">
            <a:extLst>
              <a:ext uri="{FF2B5EF4-FFF2-40B4-BE49-F238E27FC236}">
                <a16:creationId xmlns:a16="http://schemas.microsoft.com/office/drawing/2014/main" id="{43FAB5A6-DCB0-EF68-8E04-D80E42315067}"/>
              </a:ext>
            </a:extLst>
          </p:cNvPr>
          <p:cNvSpPr>
            <a:spLocks noGrp="1"/>
          </p:cNvSpPr>
          <p:nvPr>
            <p:ph idx="1"/>
          </p:nvPr>
        </p:nvSpPr>
        <p:spPr>
          <a:xfrm>
            <a:off x="685800" y="914400"/>
            <a:ext cx="10820400" cy="5715000"/>
          </a:xfrm>
        </p:spPr>
        <p:txBody>
          <a:bodyPr>
            <a:normAutofit fontScale="92500" lnSpcReduction="20000"/>
          </a:bodyPr>
          <a:lstStyle/>
          <a:p>
            <a:pPr>
              <a:spcAft>
                <a:spcPts val="1200"/>
              </a:spcAft>
            </a:pPr>
            <a:r>
              <a:rPr lang="en-US" b="1" dirty="0"/>
              <a:t>Romans 9:30-32  </a:t>
            </a:r>
            <a:r>
              <a:rPr lang="en-US" dirty="0"/>
              <a:t>What was the problem with Israel?  They did not pursue righteousness by faith.  They tried earn righteousness by the works of the Old Testament Law.</a:t>
            </a:r>
          </a:p>
          <a:p>
            <a:pPr>
              <a:spcAft>
                <a:spcPts val="1200"/>
              </a:spcAft>
            </a:pPr>
            <a:r>
              <a:rPr lang="en-US" b="1" dirty="0"/>
              <a:t>Romans 9:33  </a:t>
            </a:r>
            <a:r>
              <a:rPr lang="en-US" dirty="0"/>
              <a:t>Instead of believing in Him, the Stone, (Isaiah 28:16), they stumbled over Him (John 1:11). </a:t>
            </a:r>
          </a:p>
          <a:p>
            <a:pPr>
              <a:spcAft>
                <a:spcPts val="1200"/>
              </a:spcAft>
            </a:pPr>
            <a:r>
              <a:rPr lang="en-US" b="1" dirty="0"/>
              <a:t>1 Peter 2:4  </a:t>
            </a:r>
            <a:r>
              <a:rPr lang="en-US" dirty="0"/>
              <a:t>We come (regularly) to Jesus in faith, the precious living “cornerstone” on which every eternal thing is built.</a:t>
            </a:r>
          </a:p>
          <a:p>
            <a:pPr>
              <a:spcAft>
                <a:spcPts val="1200"/>
              </a:spcAft>
            </a:pPr>
            <a:r>
              <a:rPr lang="en-US" b="1" dirty="0"/>
              <a:t>1 Peter 2:5,6  </a:t>
            </a:r>
            <a:r>
              <a:rPr lang="en-US" dirty="0"/>
              <a:t>We are God’s living temple and His priests, offering ourselves as acceptable “living sacrifices” (Romans 12:1).</a:t>
            </a:r>
          </a:p>
          <a:p>
            <a:pPr>
              <a:spcAft>
                <a:spcPts val="1200"/>
              </a:spcAft>
            </a:pPr>
            <a:r>
              <a:rPr lang="en-US" dirty="0"/>
              <a:t>When we believe in Him, we “</a:t>
            </a:r>
            <a:r>
              <a:rPr lang="en-US" b="1" dirty="0"/>
              <a:t>will not be put to shame.</a:t>
            </a:r>
            <a:r>
              <a:rPr lang="en-US" dirty="0"/>
              <a:t>”</a:t>
            </a:r>
          </a:p>
          <a:p>
            <a:pPr>
              <a:spcAft>
                <a:spcPts val="1200"/>
              </a:spcAft>
            </a:pPr>
            <a:r>
              <a:rPr lang="en-US" b="1" dirty="0"/>
              <a:t>1 Peter 2:7,8  </a:t>
            </a:r>
            <a:r>
              <a:rPr lang="en-US" dirty="0"/>
              <a:t>There are only two responses to Jesus: </a:t>
            </a:r>
            <a:r>
              <a:rPr lang="en-US" b="1" dirty="0"/>
              <a:t>receive</a:t>
            </a:r>
            <a:r>
              <a:rPr lang="en-US" dirty="0"/>
              <a:t> Him or </a:t>
            </a:r>
            <a:r>
              <a:rPr lang="en-US" b="1" dirty="0"/>
              <a:t>reject</a:t>
            </a:r>
            <a:r>
              <a:rPr lang="en-US" dirty="0"/>
              <a:t> Him.  Sadly, those who reject Jesus will stumble and fall.</a:t>
            </a:r>
          </a:p>
        </p:txBody>
      </p:sp>
    </p:spTree>
    <p:extLst>
      <p:ext uri="{BB962C8B-B14F-4D97-AF65-F5344CB8AC3E}">
        <p14:creationId xmlns:p14="http://schemas.microsoft.com/office/powerpoint/2010/main" val="4205155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A99D0-4469-5548-57B7-5DC187A04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67F59-2F48-8552-42AD-1439AF9775EC}"/>
              </a:ext>
            </a:extLst>
          </p:cNvPr>
          <p:cNvSpPr>
            <a:spLocks noGrp="1"/>
          </p:cNvSpPr>
          <p:nvPr>
            <p:ph type="title"/>
          </p:nvPr>
        </p:nvSpPr>
        <p:spPr>
          <a:xfrm>
            <a:off x="1981200" y="0"/>
            <a:ext cx="8229600" cy="792162"/>
          </a:xfrm>
        </p:spPr>
        <p:txBody>
          <a:bodyPr>
            <a:normAutofit/>
          </a:bodyPr>
          <a:lstStyle/>
          <a:p>
            <a:r>
              <a:rPr lang="en-US" b="1" u="sng" dirty="0"/>
              <a:t>His Chosen People</a:t>
            </a:r>
          </a:p>
        </p:txBody>
      </p:sp>
      <p:sp>
        <p:nvSpPr>
          <p:cNvPr id="3" name="Content Placeholder 2">
            <a:extLst>
              <a:ext uri="{FF2B5EF4-FFF2-40B4-BE49-F238E27FC236}">
                <a16:creationId xmlns:a16="http://schemas.microsoft.com/office/drawing/2014/main" id="{1611D8BC-2C8B-C859-A2D3-64AF6F57FB25}"/>
              </a:ext>
            </a:extLst>
          </p:cNvPr>
          <p:cNvSpPr>
            <a:spLocks noGrp="1"/>
          </p:cNvSpPr>
          <p:nvPr>
            <p:ph idx="1"/>
          </p:nvPr>
        </p:nvSpPr>
        <p:spPr>
          <a:xfrm>
            <a:off x="685800" y="914400"/>
            <a:ext cx="10820400" cy="5715000"/>
          </a:xfrm>
        </p:spPr>
        <p:txBody>
          <a:bodyPr>
            <a:normAutofit fontScale="92500" lnSpcReduction="10000"/>
          </a:bodyPr>
          <a:lstStyle/>
          <a:p>
            <a:pPr>
              <a:spcAft>
                <a:spcPts val="1200"/>
              </a:spcAft>
            </a:pPr>
            <a:r>
              <a:rPr lang="en-US" b="1" dirty="0"/>
              <a:t>Exodus 19:5-6</a:t>
            </a:r>
            <a:r>
              <a:rPr lang="en-US" dirty="0"/>
              <a:t>  What did God say about Israel if they obeyed His voice?  But sadly, they “</a:t>
            </a:r>
            <a:r>
              <a:rPr lang="en-US" b="1" dirty="0"/>
              <a:t>disobey</a:t>
            </a:r>
            <a:r>
              <a:rPr lang="en-US" dirty="0"/>
              <a:t>ed</a:t>
            </a:r>
            <a:r>
              <a:rPr lang="en-US" b="1" dirty="0"/>
              <a:t> the word,</a:t>
            </a:r>
            <a:r>
              <a:rPr lang="en-US" dirty="0"/>
              <a:t>” rejecting the promised Savior, Jesus.</a:t>
            </a:r>
          </a:p>
          <a:p>
            <a:pPr>
              <a:spcAft>
                <a:spcPts val="1200"/>
              </a:spcAft>
            </a:pPr>
            <a:r>
              <a:rPr lang="en-US" b="1" dirty="0"/>
              <a:t>1 Peter 2:9</a:t>
            </a:r>
            <a:r>
              <a:rPr lang="en-US" dirty="0"/>
              <a:t>  God has chosen us (His church) to be His holy nation, a royal priesthood!</a:t>
            </a:r>
          </a:p>
          <a:p>
            <a:pPr>
              <a:spcAft>
                <a:spcPts val="1200"/>
              </a:spcAft>
            </a:pPr>
            <a:r>
              <a:rPr lang="en-US" dirty="0"/>
              <a:t>Our amazing privilege: “</a:t>
            </a:r>
            <a:r>
              <a:rPr lang="en-US" b="1" dirty="0"/>
              <a:t>proclaim the excellencies of Him who called you out of darkness into His marvelous light</a:t>
            </a:r>
            <a:r>
              <a:rPr lang="en-US" dirty="0"/>
              <a:t>.”</a:t>
            </a:r>
          </a:p>
          <a:p>
            <a:pPr>
              <a:spcAft>
                <a:spcPts val="1200"/>
              </a:spcAft>
            </a:pPr>
            <a:r>
              <a:rPr lang="en-US" dirty="0"/>
              <a:t>“</a:t>
            </a:r>
            <a:r>
              <a:rPr lang="en-US" b="1" dirty="0"/>
              <a:t>Proclaim</a:t>
            </a:r>
            <a:r>
              <a:rPr lang="en-US" dirty="0"/>
              <a:t>” (</a:t>
            </a:r>
            <a:r>
              <a:rPr lang="en-US" dirty="0" err="1"/>
              <a:t>exaggello</a:t>
            </a:r>
            <a:r>
              <a:rPr lang="en-US" dirty="0"/>
              <a:t> – to celebrate something newly discovered) We should seek ways to do that privately and publicly.</a:t>
            </a:r>
          </a:p>
          <a:p>
            <a:pPr>
              <a:spcAft>
                <a:spcPts val="1200"/>
              </a:spcAft>
            </a:pPr>
            <a:r>
              <a:rPr lang="en-US" b="1" dirty="0"/>
              <a:t>1 Peter 2:10  </a:t>
            </a:r>
            <a:r>
              <a:rPr lang="en-US" dirty="0"/>
              <a:t>With every breath, remember the mercy that God has shown to you!  (Romans 9:25-26)</a:t>
            </a:r>
          </a:p>
        </p:txBody>
      </p:sp>
    </p:spTree>
    <p:extLst>
      <p:ext uri="{BB962C8B-B14F-4D97-AF65-F5344CB8AC3E}">
        <p14:creationId xmlns:p14="http://schemas.microsoft.com/office/powerpoint/2010/main" val="245885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792162"/>
          </a:xfrm>
        </p:spPr>
        <p:txBody>
          <a:bodyPr/>
          <a:lstStyle/>
          <a:p>
            <a:r>
              <a:rPr lang="en-US" b="1" u="sng" dirty="0"/>
              <a:t>Take Aways:</a:t>
            </a:r>
          </a:p>
        </p:txBody>
      </p:sp>
      <p:sp>
        <p:nvSpPr>
          <p:cNvPr id="3" name="Content Placeholder 2"/>
          <p:cNvSpPr>
            <a:spLocks noGrp="1"/>
          </p:cNvSpPr>
          <p:nvPr>
            <p:ph idx="1"/>
          </p:nvPr>
        </p:nvSpPr>
        <p:spPr>
          <a:xfrm>
            <a:off x="685800" y="914400"/>
            <a:ext cx="10896600" cy="5715000"/>
          </a:xfrm>
        </p:spPr>
        <p:txBody>
          <a:bodyPr>
            <a:normAutofit/>
          </a:bodyPr>
          <a:lstStyle/>
          <a:p>
            <a:pPr>
              <a:spcAft>
                <a:spcPts val="1200"/>
              </a:spcAft>
            </a:pPr>
            <a:r>
              <a:rPr lang="en-US" dirty="0">
                <a:solidFill>
                  <a:schemeClr val="accent1">
                    <a:lumMod val="75000"/>
                  </a:schemeClr>
                </a:solidFill>
              </a:rPr>
              <a:t>As God’s child, “put off” the old ways and “put on” your new self in Christ.</a:t>
            </a:r>
          </a:p>
          <a:p>
            <a:pPr>
              <a:spcAft>
                <a:spcPts val="1200"/>
              </a:spcAft>
            </a:pPr>
            <a:r>
              <a:rPr lang="en-US" dirty="0">
                <a:solidFill>
                  <a:schemeClr val="accent1">
                    <a:lumMod val="75000"/>
                  </a:schemeClr>
                </a:solidFill>
              </a:rPr>
              <a:t>Hunger for God’s Word: “eat it,” chew it,” delight in it, and work to grow into maturity.</a:t>
            </a:r>
          </a:p>
          <a:p>
            <a:pPr>
              <a:spcAft>
                <a:spcPts val="1200"/>
              </a:spcAft>
            </a:pPr>
            <a:r>
              <a:rPr lang="en-US" dirty="0">
                <a:solidFill>
                  <a:schemeClr val="accent1">
                    <a:lumMod val="75000"/>
                  </a:schemeClr>
                </a:solidFill>
              </a:rPr>
              <a:t>Every day, proclaim the excellencies of Him who called you out of darkness into His marvelous light!</a:t>
            </a:r>
          </a:p>
          <a:p>
            <a:pPr>
              <a:spcAft>
                <a:spcPts val="1200"/>
              </a:spcAft>
            </a:pPr>
            <a:endParaRPr lang="en-US" dirty="0">
              <a:solidFill>
                <a:schemeClr val="accent1">
                  <a:lumMod val="75000"/>
                </a:schemeClr>
              </a:solidFill>
            </a:endParaRPr>
          </a:p>
        </p:txBody>
      </p:sp>
    </p:spTree>
    <p:extLst>
      <p:ext uri="{BB962C8B-B14F-4D97-AF65-F5344CB8AC3E}">
        <p14:creationId xmlns:p14="http://schemas.microsoft.com/office/powerpoint/2010/main" val="272956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876</TotalTime>
  <Words>1396</Words>
  <Application>Microsoft Office PowerPoint</Application>
  <PresentationFormat>Widescreen</PresentationFormat>
  <Paragraphs>78</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Arial</vt:lpstr>
      <vt:lpstr>Calibri</vt:lpstr>
      <vt:lpstr>Office Theme</vt:lpstr>
      <vt:lpstr>A People for  His Own Possession</vt:lpstr>
      <vt:lpstr>Remember these words from Last Lesson</vt:lpstr>
      <vt:lpstr>Growing as a Christian</vt:lpstr>
      <vt:lpstr>The Old Testament Temple</vt:lpstr>
      <vt:lpstr>The Cross Changes Everything</vt:lpstr>
      <vt:lpstr>A “Spiritual House”</vt:lpstr>
      <vt:lpstr>His Chosen People</vt:lpstr>
      <vt:lpstr>Take Aways: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and Security</dc:title>
  <dc:creator>Multiple Authors</dc:creator>
  <cp:lastModifiedBy>Mark Robnett</cp:lastModifiedBy>
  <cp:revision>39</cp:revision>
  <cp:lastPrinted>2026-03-28T17:33:35Z</cp:lastPrinted>
  <dcterms:created xsi:type="dcterms:W3CDTF">2020-04-25T21:24:17Z</dcterms:created>
  <dcterms:modified xsi:type="dcterms:W3CDTF">2026-04-03T00:20:18Z</dcterms:modified>
</cp:coreProperties>
</file>