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8" r:id="rId3"/>
    <p:sldId id="332" r:id="rId4"/>
    <p:sldId id="324" r:id="rId5"/>
    <p:sldId id="325" r:id="rId6"/>
    <p:sldId id="333" r:id="rId7"/>
    <p:sldId id="334" r:id="rId8"/>
    <p:sldId id="335" r:id="rId9"/>
    <p:sldId id="267" r:id="rId10"/>
    <p:sldId id="336" r:id="rId11"/>
    <p:sldId id="32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143" autoAdjust="0"/>
  </p:normalViewPr>
  <p:slideViewPr>
    <p:cSldViewPr>
      <p:cViewPr varScale="1">
        <p:scale>
          <a:sx n="88" d="100"/>
          <a:sy n="88" d="100"/>
        </p:scale>
        <p:origin x="738" y="78"/>
      </p:cViewPr>
      <p:guideLst>
        <p:guide orient="horz" pos="2160"/>
        <p:guide pos="3840"/>
      </p:guideLst>
    </p:cSldViewPr>
  </p:slideViewPr>
  <p:notesTextViewPr>
    <p:cViewPr>
      <p:scale>
        <a:sx n="176" d="100"/>
        <a:sy n="176" d="100"/>
      </p:scale>
      <p:origin x="0" y="0"/>
    </p:cViewPr>
  </p:notesTextViewPr>
  <p:sorterViewPr>
    <p:cViewPr>
      <p:scale>
        <a:sx n="180" d="100"/>
        <a:sy n="1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614D52-E685-4076-8FAA-8D529159F173}" type="datetimeFigureOut">
              <a:rPr lang="en-US" smtClean="0"/>
              <a:t>4/10/2026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8C2369-6159-4CAB-AC26-FE0503C9A03F}" type="slidenum">
              <a:rPr lang="en-US" smtClean="0"/>
              <a:t>‹#›</a:t>
            </a:fld>
            <a:endParaRPr lang="en-US"/>
          </a:p>
        </p:txBody>
      </p:sp>
    </p:spTree>
    <p:extLst>
      <p:ext uri="{BB962C8B-B14F-4D97-AF65-F5344CB8AC3E}">
        <p14:creationId xmlns:p14="http://schemas.microsoft.com/office/powerpoint/2010/main" val="1293525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a:t>
            </a:r>
            <a:r>
              <a:rPr lang="en-US" b="1" dirty="0"/>
              <a:t>NIV</a:t>
            </a:r>
            <a:r>
              <a:rPr lang="en-US" dirty="0"/>
              <a:t> with this study</a:t>
            </a:r>
          </a:p>
        </p:txBody>
      </p:sp>
      <p:sp>
        <p:nvSpPr>
          <p:cNvPr id="4" name="Slide Number Placeholder 3"/>
          <p:cNvSpPr>
            <a:spLocks noGrp="1"/>
          </p:cNvSpPr>
          <p:nvPr>
            <p:ph type="sldNum" sz="quarter" idx="5"/>
          </p:nvPr>
        </p:nvSpPr>
        <p:spPr/>
        <p:txBody>
          <a:bodyPr/>
          <a:lstStyle/>
          <a:p>
            <a:fld id="{318C2369-6159-4CAB-AC26-FE0503C9A03F}" type="slidenum">
              <a:rPr lang="en-US" smtClean="0"/>
              <a:t>1</a:t>
            </a:fld>
            <a:endParaRPr lang="en-US"/>
          </a:p>
        </p:txBody>
      </p:sp>
    </p:spTree>
    <p:extLst>
      <p:ext uri="{BB962C8B-B14F-4D97-AF65-F5344CB8AC3E}">
        <p14:creationId xmlns:p14="http://schemas.microsoft.com/office/powerpoint/2010/main" val="900768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Nationalism can lead to several issues, including unconditional support, absolute loyalty, and resistance to criticism</a:t>
            </a:r>
          </a:p>
          <a:p>
            <a:endParaRPr lang="en-US" dirty="0"/>
          </a:p>
        </p:txBody>
      </p:sp>
      <p:sp>
        <p:nvSpPr>
          <p:cNvPr id="4" name="Slide Number Placeholder 3"/>
          <p:cNvSpPr>
            <a:spLocks noGrp="1"/>
          </p:cNvSpPr>
          <p:nvPr>
            <p:ph type="sldNum" sz="quarter" idx="5"/>
          </p:nvPr>
        </p:nvSpPr>
        <p:spPr/>
        <p:txBody>
          <a:bodyPr/>
          <a:lstStyle/>
          <a:p>
            <a:fld id="{318C2369-6159-4CAB-AC26-FE0503C9A03F}" type="slidenum">
              <a:rPr lang="en-US" smtClean="0"/>
              <a:t>2</a:t>
            </a:fld>
            <a:endParaRPr lang="en-US"/>
          </a:p>
        </p:txBody>
      </p:sp>
    </p:spTree>
    <p:extLst>
      <p:ext uri="{BB962C8B-B14F-4D97-AF65-F5344CB8AC3E}">
        <p14:creationId xmlns:p14="http://schemas.microsoft.com/office/powerpoint/2010/main" val="7601536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484A6-CC4E-634B-BC3A-2E40C6E3AC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03A6DD-2E59-5368-C982-7142AB9EEE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9E6114-6C82-1C7D-65A8-F4BA0E75B5A6}"/>
              </a:ext>
            </a:extLst>
          </p:cNvPr>
          <p:cNvSpPr>
            <a:spLocks noGrp="1"/>
          </p:cNvSpPr>
          <p:nvPr>
            <p:ph type="body" idx="1"/>
          </p:nvPr>
        </p:nvSpPr>
        <p:spPr/>
        <p:txBody>
          <a:bodyPr/>
          <a:lstStyle/>
          <a:p>
            <a:r>
              <a:rPr lang="en-US" dirty="0"/>
              <a:t>The early Christians were falsely accused of rebellion against the </a:t>
            </a:r>
            <a:r>
              <a:rPr lang="en-US" dirty="0" err="1"/>
              <a:t>gnment</a:t>
            </a:r>
            <a:r>
              <a:rPr lang="en-US" dirty="0"/>
              <a:t> with such false accusations as: terrorism (burning Rome; see Introduction: Background and Setting), atheism (no idols or emperor worship), cannibalism (rumors about the Lord’s Supper), immorality (because of their love for one another), damaging trade and social progress, and leading slaves into insurrection. Cf. Acts 16: 18– 21; 19: 19, 24– 27.</a:t>
            </a:r>
          </a:p>
          <a:p>
            <a:endParaRPr lang="en-US" dirty="0"/>
          </a:p>
          <a:p>
            <a:r>
              <a:rPr lang="en-US" dirty="0"/>
              <a:t> . The ESV MacArthur Study Bible (Kindle Locations 319821-319826). Crossway. Kindle Edition. </a:t>
            </a:r>
          </a:p>
        </p:txBody>
      </p:sp>
      <p:sp>
        <p:nvSpPr>
          <p:cNvPr id="4" name="Slide Number Placeholder 3">
            <a:extLst>
              <a:ext uri="{FF2B5EF4-FFF2-40B4-BE49-F238E27FC236}">
                <a16:creationId xmlns:a16="http://schemas.microsoft.com/office/drawing/2014/main" id="{AA0AC7E1-F686-132D-A295-1A4BB971746D}"/>
              </a:ext>
            </a:extLst>
          </p:cNvPr>
          <p:cNvSpPr>
            <a:spLocks noGrp="1"/>
          </p:cNvSpPr>
          <p:nvPr>
            <p:ph type="sldNum" sz="quarter" idx="5"/>
          </p:nvPr>
        </p:nvSpPr>
        <p:spPr/>
        <p:txBody>
          <a:bodyPr/>
          <a:lstStyle/>
          <a:p>
            <a:fld id="{318C2369-6159-4CAB-AC26-FE0503C9A03F}" type="slidenum">
              <a:rPr lang="en-US" smtClean="0"/>
              <a:t>3</a:t>
            </a:fld>
            <a:endParaRPr lang="en-US"/>
          </a:p>
        </p:txBody>
      </p:sp>
    </p:spTree>
    <p:extLst>
      <p:ext uri="{BB962C8B-B14F-4D97-AF65-F5344CB8AC3E}">
        <p14:creationId xmlns:p14="http://schemas.microsoft.com/office/powerpoint/2010/main" val="27719246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Notice that, throughout this passage, there is a singular focus to Fear and follow the will of God.</a:t>
            </a:r>
          </a:p>
        </p:txBody>
      </p:sp>
      <p:sp>
        <p:nvSpPr>
          <p:cNvPr id="4" name="Slide Number Placeholder 3"/>
          <p:cNvSpPr>
            <a:spLocks noGrp="1"/>
          </p:cNvSpPr>
          <p:nvPr>
            <p:ph type="sldNum" sz="quarter" idx="5"/>
          </p:nvPr>
        </p:nvSpPr>
        <p:spPr/>
        <p:txBody>
          <a:bodyPr/>
          <a:lstStyle/>
          <a:p>
            <a:fld id="{796F4AED-4331-4D71-9F1F-B2BBB5691CA2}" type="slidenum">
              <a:rPr lang="en-US" smtClean="0"/>
              <a:t>5</a:t>
            </a:fld>
            <a:endParaRPr lang="en-US"/>
          </a:p>
        </p:txBody>
      </p:sp>
    </p:spTree>
    <p:extLst>
      <p:ext uri="{BB962C8B-B14F-4D97-AF65-F5344CB8AC3E}">
        <p14:creationId xmlns:p14="http://schemas.microsoft.com/office/powerpoint/2010/main" val="11337723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A9A7DD-4EEC-08D0-B9F8-0A8BEE2AA5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C2D983-3794-63C1-7DE1-C869A7E84D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165560-2D28-255E-C5CE-E19159BA4BC3}"/>
              </a:ext>
            </a:extLst>
          </p:cNvPr>
          <p:cNvSpPr>
            <a:spLocks noGrp="1"/>
          </p:cNvSpPr>
          <p:nvPr>
            <p:ph type="body" idx="1"/>
          </p:nvPr>
        </p:nvSpPr>
        <p:spPr/>
        <p:txBody>
          <a:bodyPr/>
          <a:lstStyle/>
          <a:p>
            <a:r>
              <a:rPr lang="en-US" dirty="0"/>
              <a:t>The society of Peter’s day was slandering Christians, falsely accusing them of evil actions (</a:t>
            </a:r>
            <a:r>
              <a:rPr lang="zh-CN" altLang="en-US" dirty="0"/>
              <a:t>诽谤 </a:t>
            </a:r>
            <a:r>
              <a:rPr lang="en-US" dirty="0" err="1"/>
              <a:t>Fěibàng</a:t>
            </a:r>
            <a:r>
              <a:rPr lang="en-US" dirty="0"/>
              <a:t>)</a:t>
            </a:r>
          </a:p>
        </p:txBody>
      </p:sp>
      <p:sp>
        <p:nvSpPr>
          <p:cNvPr id="4" name="Slide Number Placeholder 3">
            <a:extLst>
              <a:ext uri="{FF2B5EF4-FFF2-40B4-BE49-F238E27FC236}">
                <a16:creationId xmlns:a16="http://schemas.microsoft.com/office/drawing/2014/main" id="{1AD722FD-4CAD-6505-09CF-B25AD3C15259}"/>
              </a:ext>
            </a:extLst>
          </p:cNvPr>
          <p:cNvSpPr>
            <a:spLocks noGrp="1"/>
          </p:cNvSpPr>
          <p:nvPr>
            <p:ph type="sldNum" sz="quarter" idx="5"/>
          </p:nvPr>
        </p:nvSpPr>
        <p:spPr/>
        <p:txBody>
          <a:bodyPr/>
          <a:lstStyle/>
          <a:p>
            <a:fld id="{318C2369-6159-4CAB-AC26-FE0503C9A03F}" type="slidenum">
              <a:rPr lang="en-US" smtClean="0"/>
              <a:t>6</a:t>
            </a:fld>
            <a:endParaRPr lang="en-US"/>
          </a:p>
        </p:txBody>
      </p:sp>
    </p:spTree>
    <p:extLst>
      <p:ext uri="{BB962C8B-B14F-4D97-AF65-F5344CB8AC3E}">
        <p14:creationId xmlns:p14="http://schemas.microsoft.com/office/powerpoint/2010/main" val="1666861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775EC9-3064-EB3B-BA0D-4C8E55552A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019AB0-81B5-680B-87EA-D9DC2056AD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33EE27-FF5C-FFFA-6581-13AB5BB7C8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547333-A8CD-9EAC-E57F-D4A034251E23}"/>
              </a:ext>
            </a:extLst>
          </p:cNvPr>
          <p:cNvSpPr>
            <a:spLocks noGrp="1"/>
          </p:cNvSpPr>
          <p:nvPr>
            <p:ph type="sldNum" sz="quarter" idx="5"/>
          </p:nvPr>
        </p:nvSpPr>
        <p:spPr/>
        <p:txBody>
          <a:bodyPr/>
          <a:lstStyle/>
          <a:p>
            <a:fld id="{318C2369-6159-4CAB-AC26-FE0503C9A03F}" type="slidenum">
              <a:rPr lang="en-US" smtClean="0"/>
              <a:t>7</a:t>
            </a:fld>
            <a:endParaRPr lang="en-US"/>
          </a:p>
        </p:txBody>
      </p:sp>
    </p:spTree>
    <p:extLst>
      <p:ext uri="{BB962C8B-B14F-4D97-AF65-F5344CB8AC3E}">
        <p14:creationId xmlns:p14="http://schemas.microsoft.com/office/powerpoint/2010/main" val="40269265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44316-EBAD-C826-F7D0-51211923D6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86A2D9-5D7E-AC4D-A79D-F41522A94F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1EF569-BF94-47A4-F556-DA883FCAC0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957E59-2FA0-818D-5DB6-E17D3348FB68}"/>
              </a:ext>
            </a:extLst>
          </p:cNvPr>
          <p:cNvSpPr>
            <a:spLocks noGrp="1"/>
          </p:cNvSpPr>
          <p:nvPr>
            <p:ph type="sldNum" sz="quarter" idx="5"/>
          </p:nvPr>
        </p:nvSpPr>
        <p:spPr/>
        <p:txBody>
          <a:bodyPr/>
          <a:lstStyle/>
          <a:p>
            <a:fld id="{318C2369-6159-4CAB-AC26-FE0503C9A03F}" type="slidenum">
              <a:rPr lang="en-US" smtClean="0"/>
              <a:t>8</a:t>
            </a:fld>
            <a:endParaRPr lang="en-US"/>
          </a:p>
        </p:txBody>
      </p:sp>
    </p:spTree>
    <p:extLst>
      <p:ext uri="{BB962C8B-B14F-4D97-AF65-F5344CB8AC3E}">
        <p14:creationId xmlns:p14="http://schemas.microsoft.com/office/powerpoint/2010/main" val="3100894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7653D-084B-3651-95E2-1E3696F16C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30883E-1ECC-1566-D7D3-3087F30CAD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2CF844-DD7A-9539-3BE4-F952540051A2}"/>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Remember – this is </a:t>
            </a:r>
            <a:r>
              <a:rPr lang="en-US" sz="1200" b="1" i="0" kern="1200" dirty="0">
                <a:solidFill>
                  <a:schemeClr val="tx1"/>
                </a:solidFill>
                <a:effectLst/>
                <a:latin typeface="+mn-lt"/>
                <a:ea typeface="+mn-ea"/>
                <a:cs typeface="+mn-cs"/>
              </a:rPr>
              <a:t>not just </a:t>
            </a:r>
            <a:r>
              <a:rPr lang="en-US" sz="1200" b="0" i="0" kern="1200" dirty="0">
                <a:solidFill>
                  <a:schemeClr val="tx1"/>
                </a:solidFill>
                <a:effectLst/>
                <a:latin typeface="+mn-lt"/>
                <a:ea typeface="+mn-ea"/>
                <a:cs typeface="+mn-cs"/>
              </a:rPr>
              <a:t>talking about </a:t>
            </a:r>
            <a:r>
              <a:rPr lang="en-US" sz="1200" b="1" i="0" kern="1200" dirty="0">
                <a:solidFill>
                  <a:schemeClr val="tx1"/>
                </a:solidFill>
                <a:effectLst/>
                <a:latin typeface="+mn-lt"/>
                <a:ea typeface="+mn-ea"/>
                <a:cs typeface="+mn-cs"/>
              </a:rPr>
              <a:t>civil</a:t>
            </a:r>
            <a:r>
              <a:rPr lang="en-US" sz="1200" b="0" i="0" kern="1200" dirty="0">
                <a:solidFill>
                  <a:schemeClr val="tx1"/>
                </a:solidFill>
                <a:effectLst/>
                <a:latin typeface="+mn-lt"/>
                <a:ea typeface="+mn-ea"/>
                <a:cs typeface="+mn-cs"/>
              </a:rPr>
              <a:t> authorities – we also need to choose obedience to God above obedience to </a:t>
            </a:r>
            <a:r>
              <a:rPr lang="en-US" sz="1200" b="1" i="0" kern="1200" dirty="0">
                <a:solidFill>
                  <a:schemeClr val="tx1"/>
                </a:solidFill>
                <a:effectLst/>
                <a:latin typeface="+mn-lt"/>
                <a:ea typeface="+mn-ea"/>
                <a:cs typeface="+mn-cs"/>
              </a:rPr>
              <a:t>family, boss, and culture</a:t>
            </a:r>
            <a:r>
              <a:rPr lang="en-US" sz="1200" b="0" i="0" kern="1200" dirty="0">
                <a:solidFill>
                  <a:schemeClr val="tx1"/>
                </a:solidFill>
                <a:effectLst/>
                <a:latin typeface="+mn-lt"/>
                <a:ea typeface="+mn-ea"/>
                <a:cs typeface="+mn-cs"/>
              </a:rPr>
              <a:t>.</a:t>
            </a:r>
          </a:p>
        </p:txBody>
      </p:sp>
      <p:sp>
        <p:nvSpPr>
          <p:cNvPr id="4" name="Slide Number Placeholder 3">
            <a:extLst>
              <a:ext uri="{FF2B5EF4-FFF2-40B4-BE49-F238E27FC236}">
                <a16:creationId xmlns:a16="http://schemas.microsoft.com/office/drawing/2014/main" id="{C46D7325-C562-41A7-0604-1F5CD93B9A22}"/>
              </a:ext>
            </a:extLst>
          </p:cNvPr>
          <p:cNvSpPr>
            <a:spLocks noGrp="1"/>
          </p:cNvSpPr>
          <p:nvPr>
            <p:ph type="sldNum" sz="quarter" idx="5"/>
          </p:nvPr>
        </p:nvSpPr>
        <p:spPr/>
        <p:txBody>
          <a:bodyPr/>
          <a:lstStyle/>
          <a:p>
            <a:fld id="{F85137F4-5C01-4833-8342-24C0486150F5}" type="slidenum">
              <a:rPr lang="en-US" smtClean="0"/>
              <a:t>11</a:t>
            </a:fld>
            <a:endParaRPr lang="en-US"/>
          </a:p>
        </p:txBody>
      </p:sp>
    </p:spTree>
    <p:extLst>
      <p:ext uri="{BB962C8B-B14F-4D97-AF65-F5344CB8AC3E}">
        <p14:creationId xmlns:p14="http://schemas.microsoft.com/office/powerpoint/2010/main" val="1661412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D18F585-EED3-4D4F-8F29-AE9F0EEB84BF}" type="datetimeFigureOut">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2411907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18F585-EED3-4D4F-8F29-AE9F0EEB84BF}" type="datetimeFigureOut">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4081098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18F585-EED3-4D4F-8F29-AE9F0EEB84BF}" type="datetimeFigureOut">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1769416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18F585-EED3-4D4F-8F29-AE9F0EEB84BF}" type="datetimeFigureOut">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3477587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D18F585-EED3-4D4F-8F29-AE9F0EEB84BF}" type="datetimeFigureOut">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2519743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D18F585-EED3-4D4F-8F29-AE9F0EEB84BF}" type="datetimeFigureOut">
              <a:rPr lang="en-US" smtClean="0"/>
              <a:t>4/10/2026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248027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D18F585-EED3-4D4F-8F29-AE9F0EEB84BF}" type="datetimeFigureOut">
              <a:rPr lang="en-US" smtClean="0"/>
              <a:t>4/10/2026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1639411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D18F585-EED3-4D4F-8F29-AE9F0EEB84BF}" type="datetimeFigureOut">
              <a:rPr lang="en-US" smtClean="0"/>
              <a:t>4/10/2026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3390735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18F585-EED3-4D4F-8F29-AE9F0EEB84BF}" type="datetimeFigureOut">
              <a:rPr lang="en-US" smtClean="0"/>
              <a:t>4/10/2026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1594574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D18F585-EED3-4D4F-8F29-AE9F0EEB84BF}" type="datetimeFigureOut">
              <a:rPr lang="en-US" smtClean="0"/>
              <a:t>4/10/2026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233257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D18F585-EED3-4D4F-8F29-AE9F0EEB84BF}" type="datetimeFigureOut">
              <a:rPr lang="en-US" smtClean="0"/>
              <a:t>4/10/2026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1847349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18F585-EED3-4D4F-8F29-AE9F0EEB84BF}" type="datetimeFigureOut">
              <a:rPr lang="en-US" smtClean="0"/>
              <a:t>4/10/2026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5823E6-1FFB-47F6-BCB7-A6BA0DCEB9B6}" type="slidenum">
              <a:rPr lang="en-US" smtClean="0"/>
              <a:t>‹#›</a:t>
            </a:fld>
            <a:endParaRPr lang="en-US"/>
          </a:p>
        </p:txBody>
      </p:sp>
    </p:spTree>
    <p:extLst>
      <p:ext uri="{BB962C8B-B14F-4D97-AF65-F5344CB8AC3E}">
        <p14:creationId xmlns:p14="http://schemas.microsoft.com/office/powerpoint/2010/main" val="36878654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600" b="1" dirty="0"/>
              <a:t>Submission to Authority</a:t>
            </a:r>
          </a:p>
        </p:txBody>
      </p:sp>
      <p:sp>
        <p:nvSpPr>
          <p:cNvPr id="3" name="Subtitle 2"/>
          <p:cNvSpPr>
            <a:spLocks noGrp="1"/>
          </p:cNvSpPr>
          <p:nvPr>
            <p:ph type="subTitle" idx="1"/>
          </p:nvPr>
        </p:nvSpPr>
        <p:spPr/>
        <p:txBody>
          <a:bodyPr/>
          <a:lstStyle/>
          <a:p>
            <a:r>
              <a:rPr lang="en-US" dirty="0"/>
              <a:t>1 Peter 2:10-25</a:t>
            </a:r>
          </a:p>
        </p:txBody>
      </p:sp>
    </p:spTree>
    <p:extLst>
      <p:ext uri="{BB962C8B-B14F-4D97-AF65-F5344CB8AC3E}">
        <p14:creationId xmlns:p14="http://schemas.microsoft.com/office/powerpoint/2010/main" val="1450929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9148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07D53-72A5-19F8-93EE-020A06B58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82CA42-91CB-B97A-D47B-473DA61166B1}"/>
              </a:ext>
            </a:extLst>
          </p:cNvPr>
          <p:cNvSpPr>
            <a:spLocks noGrp="1"/>
          </p:cNvSpPr>
          <p:nvPr>
            <p:ph type="title"/>
          </p:nvPr>
        </p:nvSpPr>
        <p:spPr>
          <a:xfrm>
            <a:off x="1688385" y="118629"/>
            <a:ext cx="8835774" cy="763960"/>
          </a:xfrm>
        </p:spPr>
        <p:txBody>
          <a:bodyPr>
            <a:normAutofit/>
          </a:bodyPr>
          <a:lstStyle/>
          <a:p>
            <a:pPr algn="ctr"/>
            <a:r>
              <a:rPr lang="en-US" b="1" u="sng" dirty="0"/>
              <a:t>Obedience to the Highest Authority</a:t>
            </a:r>
          </a:p>
        </p:txBody>
      </p:sp>
      <p:sp>
        <p:nvSpPr>
          <p:cNvPr id="7" name="Content Placeholder 6">
            <a:extLst>
              <a:ext uri="{FF2B5EF4-FFF2-40B4-BE49-F238E27FC236}">
                <a16:creationId xmlns:a16="http://schemas.microsoft.com/office/drawing/2014/main" id="{56A7A27A-AA02-8F3C-5F85-35E8E7C9DDB0}"/>
              </a:ext>
            </a:extLst>
          </p:cNvPr>
          <p:cNvSpPr>
            <a:spLocks noGrp="1"/>
          </p:cNvSpPr>
          <p:nvPr>
            <p:ph idx="1"/>
          </p:nvPr>
        </p:nvSpPr>
        <p:spPr>
          <a:xfrm>
            <a:off x="1066800" y="1072444"/>
            <a:ext cx="10591800" cy="5617723"/>
          </a:xfrm>
        </p:spPr>
        <p:txBody>
          <a:bodyPr>
            <a:normAutofit/>
          </a:bodyPr>
          <a:lstStyle/>
          <a:p>
            <a:pPr>
              <a:spcBef>
                <a:spcPts val="0"/>
              </a:spcBef>
              <a:spcAft>
                <a:spcPts val="1800"/>
              </a:spcAft>
            </a:pPr>
            <a:r>
              <a:rPr lang="en-US" dirty="0"/>
              <a:t>When man’s commands conflict with God’s </a:t>
            </a:r>
            <a:r>
              <a:rPr lang="en-US" u="sng" dirty="0"/>
              <a:t>clearly revealed will</a:t>
            </a:r>
            <a:r>
              <a:rPr lang="en-US" dirty="0"/>
              <a:t>, what should you do?</a:t>
            </a:r>
          </a:p>
          <a:p>
            <a:pPr>
              <a:spcBef>
                <a:spcPts val="0"/>
              </a:spcBef>
              <a:spcAft>
                <a:spcPts val="1800"/>
              </a:spcAft>
            </a:pPr>
            <a:r>
              <a:rPr lang="en-US" b="1" dirty="0"/>
              <a:t>Daniel 6:3-4</a:t>
            </a:r>
            <a:r>
              <a:rPr lang="en-US" dirty="0"/>
              <a:t>  We should be as excellent as possible, but…</a:t>
            </a:r>
          </a:p>
          <a:p>
            <a:pPr>
              <a:spcBef>
                <a:spcPts val="0"/>
              </a:spcBef>
              <a:spcAft>
                <a:spcPts val="1800"/>
              </a:spcAft>
            </a:pPr>
            <a:r>
              <a:rPr lang="en-US" b="1" dirty="0"/>
              <a:t>Daniel 6:12-13  </a:t>
            </a:r>
            <a:r>
              <a:rPr lang="en-US" dirty="0"/>
              <a:t>We will pray to the true God.</a:t>
            </a:r>
          </a:p>
          <a:p>
            <a:pPr>
              <a:spcBef>
                <a:spcPts val="0"/>
              </a:spcBef>
              <a:spcAft>
                <a:spcPts val="1800"/>
              </a:spcAft>
            </a:pPr>
            <a:r>
              <a:rPr lang="en-US" b="1" dirty="0"/>
              <a:t>Daniel 3:14-18</a:t>
            </a:r>
            <a:r>
              <a:rPr lang="en-US" dirty="0"/>
              <a:t>  We will not commit idolatry.</a:t>
            </a:r>
          </a:p>
          <a:p>
            <a:pPr>
              <a:spcBef>
                <a:spcPts val="0"/>
              </a:spcBef>
              <a:spcAft>
                <a:spcPts val="1800"/>
              </a:spcAft>
            </a:pPr>
            <a:r>
              <a:rPr lang="en-US" b="1" dirty="0"/>
              <a:t>Exodus 1:15-17  </a:t>
            </a:r>
            <a:r>
              <a:rPr lang="en-US" dirty="0"/>
              <a:t>We will not commit murder.</a:t>
            </a:r>
          </a:p>
          <a:p>
            <a:pPr>
              <a:spcBef>
                <a:spcPts val="0"/>
              </a:spcBef>
              <a:spcAft>
                <a:spcPts val="1800"/>
              </a:spcAft>
            </a:pPr>
            <a:r>
              <a:rPr lang="en-US" b="1" dirty="0"/>
              <a:t>Acts 5:27-29  </a:t>
            </a:r>
            <a:r>
              <a:rPr lang="en-US" dirty="0"/>
              <a:t>We will obey God and His word.</a:t>
            </a:r>
          </a:p>
        </p:txBody>
      </p:sp>
    </p:spTree>
    <p:extLst>
      <p:ext uri="{BB962C8B-B14F-4D97-AF65-F5344CB8AC3E}">
        <p14:creationId xmlns:p14="http://schemas.microsoft.com/office/powerpoint/2010/main" val="3339946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868362"/>
          </a:xfrm>
        </p:spPr>
        <p:txBody>
          <a:bodyPr/>
          <a:lstStyle/>
          <a:p>
            <a:r>
              <a:rPr lang="en-US" b="1" u="sng" dirty="0"/>
              <a:t>Living in a Broken World</a:t>
            </a:r>
          </a:p>
        </p:txBody>
      </p:sp>
      <p:sp>
        <p:nvSpPr>
          <p:cNvPr id="3" name="Content Placeholder 2"/>
          <p:cNvSpPr>
            <a:spLocks noGrp="1"/>
          </p:cNvSpPr>
          <p:nvPr>
            <p:ph idx="1"/>
          </p:nvPr>
        </p:nvSpPr>
        <p:spPr>
          <a:xfrm>
            <a:off x="381000" y="990600"/>
            <a:ext cx="11430000" cy="5638800"/>
          </a:xfrm>
        </p:spPr>
        <p:txBody>
          <a:bodyPr>
            <a:noAutofit/>
          </a:bodyPr>
          <a:lstStyle/>
          <a:p>
            <a:pPr>
              <a:spcAft>
                <a:spcPts val="1200"/>
              </a:spcAft>
            </a:pPr>
            <a:r>
              <a:rPr lang="en-US" sz="2600" b="1" dirty="0"/>
              <a:t>1 Peter 2:11</a:t>
            </a:r>
            <a:r>
              <a:rPr lang="en-US" sz="2600" dirty="0"/>
              <a:t>  We are foreigners on planet Earth. Remember the following truths</a:t>
            </a:r>
            <a:r>
              <a:rPr lang="en-US" sz="2600" b="1" dirty="0"/>
              <a:t>:</a:t>
            </a:r>
          </a:p>
          <a:p>
            <a:pPr>
              <a:spcAft>
                <a:spcPts val="1200"/>
              </a:spcAft>
            </a:pPr>
            <a:r>
              <a:rPr lang="en-US" sz="2600" b="1" dirty="0"/>
              <a:t>Philippians 2:9-11  Who is the Ultimate Authority?</a:t>
            </a:r>
          </a:p>
          <a:p>
            <a:pPr>
              <a:spcAft>
                <a:spcPts val="1200"/>
              </a:spcAft>
            </a:pPr>
            <a:r>
              <a:rPr lang="en-US" sz="2600" b="1" dirty="0"/>
              <a:t>Philippians 3:20-21  Where is your true citizenship?</a:t>
            </a:r>
            <a:r>
              <a:rPr lang="en-US" sz="2600" dirty="0"/>
              <a:t>  Someday, your broken body will be replaced with a new, glorious one!</a:t>
            </a:r>
          </a:p>
          <a:p>
            <a:pPr>
              <a:spcAft>
                <a:spcPts val="1200"/>
              </a:spcAft>
            </a:pPr>
            <a:r>
              <a:rPr lang="en-US" sz="2600" b="1" dirty="0"/>
              <a:t>Hebrews 12:28-29  </a:t>
            </a:r>
            <a:r>
              <a:rPr lang="en-US" sz="2600" dirty="0"/>
              <a:t>Your kingdom is unshakeable!</a:t>
            </a:r>
            <a:endParaRPr lang="en-US" sz="2600" b="1" dirty="0"/>
          </a:p>
          <a:p>
            <a:pPr>
              <a:spcAft>
                <a:spcPts val="1200"/>
              </a:spcAft>
            </a:pPr>
            <a:r>
              <a:rPr lang="en-US" sz="2600" b="1" dirty="0"/>
              <a:t>Luke 4:16-30  </a:t>
            </a:r>
            <a:r>
              <a:rPr lang="en-US" sz="2600" dirty="0"/>
              <a:t>Patriotism is good, but nationalism can blind us</a:t>
            </a:r>
          </a:p>
          <a:p>
            <a:pPr lvl="1">
              <a:spcAft>
                <a:spcPts val="1200"/>
              </a:spcAft>
            </a:pPr>
            <a:r>
              <a:rPr lang="en-US" sz="2200" dirty="0"/>
              <a:t>Patriotism = the feeling of love, attachment, and commitment to a country</a:t>
            </a:r>
          </a:p>
          <a:p>
            <a:pPr lvl="1">
              <a:spcAft>
                <a:spcPts val="1200"/>
              </a:spcAft>
            </a:pPr>
            <a:r>
              <a:rPr lang="en-US" sz="2200" dirty="0"/>
              <a:t>Nationalism = the belief that one’s own nation is superior to all others</a:t>
            </a:r>
          </a:p>
          <a:p>
            <a:pPr>
              <a:spcAft>
                <a:spcPts val="1200"/>
              </a:spcAft>
            </a:pPr>
            <a:r>
              <a:rPr lang="en-US" sz="2600" b="1" dirty="0"/>
              <a:t>But</a:t>
            </a:r>
            <a:r>
              <a:rPr lang="en-US" sz="2600" dirty="0"/>
              <a:t> even foreigners </a:t>
            </a:r>
            <a:r>
              <a:rPr lang="en-US" sz="2600" b="1" dirty="0"/>
              <a:t>must obey the laws </a:t>
            </a:r>
            <a:r>
              <a:rPr lang="en-US" sz="2600" dirty="0"/>
              <a:t>of their host country.</a:t>
            </a:r>
          </a:p>
        </p:txBody>
      </p:sp>
    </p:spTree>
    <p:extLst>
      <p:ext uri="{BB962C8B-B14F-4D97-AF65-F5344CB8AC3E}">
        <p14:creationId xmlns:p14="http://schemas.microsoft.com/office/powerpoint/2010/main" val="491215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5701F-D65A-1CC2-1274-5FC99405EC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C20CC3-FBA4-6AB2-701A-4E7D24E62A18}"/>
              </a:ext>
            </a:extLst>
          </p:cNvPr>
          <p:cNvSpPr>
            <a:spLocks noGrp="1"/>
          </p:cNvSpPr>
          <p:nvPr>
            <p:ph type="title"/>
          </p:nvPr>
        </p:nvSpPr>
        <p:spPr>
          <a:xfrm>
            <a:off x="1981200" y="0"/>
            <a:ext cx="8229600" cy="868362"/>
          </a:xfrm>
        </p:spPr>
        <p:txBody>
          <a:bodyPr/>
          <a:lstStyle/>
          <a:p>
            <a:r>
              <a:rPr lang="en-US" b="1" u="sng" dirty="0"/>
              <a:t>Living in a Broken World</a:t>
            </a:r>
          </a:p>
        </p:txBody>
      </p:sp>
      <p:sp>
        <p:nvSpPr>
          <p:cNvPr id="3" name="Content Placeholder 2">
            <a:extLst>
              <a:ext uri="{FF2B5EF4-FFF2-40B4-BE49-F238E27FC236}">
                <a16:creationId xmlns:a16="http://schemas.microsoft.com/office/drawing/2014/main" id="{EBF079E7-90FB-6AF1-AC5E-DFF89FB2AE9B}"/>
              </a:ext>
            </a:extLst>
          </p:cNvPr>
          <p:cNvSpPr>
            <a:spLocks noGrp="1"/>
          </p:cNvSpPr>
          <p:nvPr>
            <p:ph idx="1"/>
          </p:nvPr>
        </p:nvSpPr>
        <p:spPr>
          <a:xfrm>
            <a:off x="381000" y="990600"/>
            <a:ext cx="11049000" cy="5638800"/>
          </a:xfrm>
        </p:spPr>
        <p:txBody>
          <a:bodyPr>
            <a:noAutofit/>
          </a:bodyPr>
          <a:lstStyle/>
          <a:p>
            <a:pPr>
              <a:spcAft>
                <a:spcPts val="1200"/>
              </a:spcAft>
            </a:pPr>
            <a:r>
              <a:rPr lang="en-US" sz="2600" b="1" dirty="0"/>
              <a:t>1 Peter 2:11</a:t>
            </a:r>
            <a:r>
              <a:rPr lang="en-US" sz="2600" dirty="0"/>
              <a:t>  Our “</a:t>
            </a:r>
            <a:r>
              <a:rPr lang="en-US" sz="2600" b="1" dirty="0"/>
              <a:t>sinful desires</a:t>
            </a:r>
            <a:r>
              <a:rPr lang="en-US" sz="2600" dirty="0"/>
              <a:t>” fight like an army of rebels our soul. We need God to strengthen our love for Him and holiness.  Unless we resist sinful desires, they will destroy our joy, peace, and usefulness (</a:t>
            </a:r>
            <a:r>
              <a:rPr lang="en-US" sz="2600" b="1" dirty="0"/>
              <a:t>1 Peter 4:3-5</a:t>
            </a:r>
            <a:r>
              <a:rPr lang="en-US" sz="2600" dirty="0"/>
              <a:t>).</a:t>
            </a:r>
          </a:p>
          <a:p>
            <a:pPr>
              <a:spcAft>
                <a:spcPts val="1200"/>
              </a:spcAft>
            </a:pPr>
            <a:r>
              <a:rPr lang="en-US" sz="2600" b="1" dirty="0"/>
              <a:t>1 Peter 2:12</a:t>
            </a:r>
            <a:r>
              <a:rPr lang="en-US" sz="2600" dirty="0"/>
              <a:t>  By the power of God’s Spirit, our new “inner self” should be visible in our external behavior.  </a:t>
            </a:r>
          </a:p>
          <a:p>
            <a:pPr>
              <a:spcAft>
                <a:spcPts val="1200"/>
              </a:spcAft>
            </a:pPr>
            <a:r>
              <a:rPr lang="en-US" sz="2600" dirty="0"/>
              <a:t>“</a:t>
            </a:r>
            <a:r>
              <a:rPr lang="en-US" sz="2600" b="1" dirty="0"/>
              <a:t>the day of visitation</a:t>
            </a:r>
            <a:r>
              <a:rPr lang="en-US" sz="2600" dirty="0"/>
              <a:t>” speaks of Christ’s coming again.  A Christian’s good behavior can have two effects:</a:t>
            </a:r>
          </a:p>
          <a:p>
            <a:pPr lvl="1">
              <a:spcAft>
                <a:spcPts val="1200"/>
              </a:spcAft>
            </a:pPr>
            <a:r>
              <a:rPr lang="en-US" sz="2200" dirty="0"/>
              <a:t>It can attract people to Jesus, so they glorify God with joy</a:t>
            </a:r>
          </a:p>
          <a:p>
            <a:pPr lvl="1">
              <a:spcAft>
                <a:spcPts val="1200"/>
              </a:spcAft>
            </a:pPr>
            <a:r>
              <a:rPr lang="en-US" sz="2200" dirty="0"/>
              <a:t>If people refuse to believe, it can serve as evidence in God’s righteous judgment</a:t>
            </a:r>
          </a:p>
        </p:txBody>
      </p:sp>
    </p:spTree>
    <p:extLst>
      <p:ext uri="{BB962C8B-B14F-4D97-AF65-F5344CB8AC3E}">
        <p14:creationId xmlns:p14="http://schemas.microsoft.com/office/powerpoint/2010/main" val="2454032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77377-45AE-75CC-F834-78125D7DC1A0}"/>
              </a:ext>
            </a:extLst>
          </p:cNvPr>
          <p:cNvSpPr>
            <a:spLocks noGrp="1"/>
          </p:cNvSpPr>
          <p:nvPr>
            <p:ph type="title"/>
          </p:nvPr>
        </p:nvSpPr>
        <p:spPr>
          <a:xfrm>
            <a:off x="762000" y="217714"/>
            <a:ext cx="10668000" cy="639762"/>
          </a:xfrm>
        </p:spPr>
        <p:txBody>
          <a:bodyPr>
            <a:normAutofit fontScale="90000"/>
          </a:bodyPr>
          <a:lstStyle/>
          <a:p>
            <a:r>
              <a:rPr lang="en-US" b="1" u="sng" dirty="0"/>
              <a:t>Submission to Authority – 1 Peter 2:13-21</a:t>
            </a:r>
          </a:p>
        </p:txBody>
      </p:sp>
      <p:sp>
        <p:nvSpPr>
          <p:cNvPr id="3" name="Content Placeholder 2">
            <a:extLst>
              <a:ext uri="{FF2B5EF4-FFF2-40B4-BE49-F238E27FC236}">
                <a16:creationId xmlns:a16="http://schemas.microsoft.com/office/drawing/2014/main" id="{BAE160B5-5FA4-AC20-1102-BF9F30662871}"/>
              </a:ext>
            </a:extLst>
          </p:cNvPr>
          <p:cNvSpPr>
            <a:spLocks noGrp="1"/>
          </p:cNvSpPr>
          <p:nvPr>
            <p:ph idx="1"/>
          </p:nvPr>
        </p:nvSpPr>
        <p:spPr>
          <a:xfrm>
            <a:off x="1828800" y="1066800"/>
            <a:ext cx="8610600" cy="5562600"/>
          </a:xfrm>
        </p:spPr>
        <p:txBody>
          <a:bodyPr>
            <a:normAutofit fontScale="77500" lnSpcReduction="20000"/>
          </a:bodyPr>
          <a:lstStyle/>
          <a:p>
            <a:pPr marL="0" indent="0">
              <a:spcAft>
                <a:spcPts val="1200"/>
              </a:spcAft>
              <a:buNone/>
            </a:pPr>
            <a:r>
              <a:rPr lang="en-US" dirty="0"/>
              <a:t>Be subject for the Lord's sake to every human institution, whether it be to the emperor as supreme, or to </a:t>
            </a:r>
            <a:r>
              <a:rPr lang="en-US" b="1" dirty="0" err="1"/>
              <a:t>gnors</a:t>
            </a:r>
            <a:r>
              <a:rPr lang="en-US" dirty="0"/>
              <a:t> as sent by him to punish those who do evil and to praise those who do good. For this is the will of God, that by doing good you should put to silence the ignorance of foolish people. Live as people who are free, not using your freedom as a c-up for evil, but living as servants of God. Honor everyone. Love the brotherhood. Fear God. Honor the emperor. </a:t>
            </a:r>
          </a:p>
          <a:p>
            <a:pPr marL="0" indent="0">
              <a:buNone/>
            </a:pPr>
            <a:r>
              <a:rPr lang="en-US" dirty="0"/>
              <a:t>Servants, be subject to your </a:t>
            </a:r>
            <a:r>
              <a:rPr lang="en-US" b="1" dirty="0"/>
              <a:t>masters</a:t>
            </a:r>
            <a:r>
              <a:rPr lang="en-US" dirty="0"/>
              <a:t> with all respect, not only to the good and gentle but also to the unjust. For this is a gracious thing, when, mindful of God, one endures sorrows while suffering unjustly. For what credit is it if, when you sin and are beaten for it, you endure? But if when you do good and suffer for it you endure, this is a gracious thing in the sight of God. For to this you have been called, because Christ also suffered for you, leaving you an example, so that you might follow in his steps.</a:t>
            </a:r>
          </a:p>
        </p:txBody>
      </p:sp>
    </p:spTree>
    <p:extLst>
      <p:ext uri="{BB962C8B-B14F-4D97-AF65-F5344CB8AC3E}">
        <p14:creationId xmlns:p14="http://schemas.microsoft.com/office/powerpoint/2010/main" val="4082201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18F037-BBE4-DF6A-893E-A258385FF8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D7262F-9397-86A4-8DB1-30D152A8F756}"/>
              </a:ext>
            </a:extLst>
          </p:cNvPr>
          <p:cNvSpPr>
            <a:spLocks noGrp="1"/>
          </p:cNvSpPr>
          <p:nvPr>
            <p:ph type="title"/>
          </p:nvPr>
        </p:nvSpPr>
        <p:spPr>
          <a:xfrm>
            <a:off x="272142" y="217714"/>
            <a:ext cx="11658600" cy="639762"/>
          </a:xfrm>
        </p:spPr>
        <p:txBody>
          <a:bodyPr>
            <a:normAutofit fontScale="90000"/>
          </a:bodyPr>
          <a:lstStyle/>
          <a:p>
            <a:r>
              <a:rPr lang="en-US" b="1" u="sng" dirty="0"/>
              <a:t>Submission to Authority – 1 Peter 2:13-21</a:t>
            </a:r>
          </a:p>
        </p:txBody>
      </p:sp>
      <p:sp>
        <p:nvSpPr>
          <p:cNvPr id="3" name="Content Placeholder 2">
            <a:extLst>
              <a:ext uri="{FF2B5EF4-FFF2-40B4-BE49-F238E27FC236}">
                <a16:creationId xmlns:a16="http://schemas.microsoft.com/office/drawing/2014/main" id="{DB0ED107-E8EC-29A3-ED45-16C0479F5CBB}"/>
              </a:ext>
            </a:extLst>
          </p:cNvPr>
          <p:cNvSpPr>
            <a:spLocks noGrp="1"/>
          </p:cNvSpPr>
          <p:nvPr>
            <p:ph idx="1"/>
          </p:nvPr>
        </p:nvSpPr>
        <p:spPr>
          <a:xfrm>
            <a:off x="1828800" y="1066800"/>
            <a:ext cx="8534400" cy="5562600"/>
          </a:xfrm>
        </p:spPr>
        <p:txBody>
          <a:bodyPr>
            <a:normAutofit fontScale="77500" lnSpcReduction="20000"/>
          </a:bodyPr>
          <a:lstStyle/>
          <a:p>
            <a:pPr marL="0" indent="0">
              <a:spcAft>
                <a:spcPts val="1200"/>
              </a:spcAft>
              <a:buNone/>
            </a:pPr>
            <a:r>
              <a:rPr lang="en-US" dirty="0"/>
              <a:t>Be subject </a:t>
            </a:r>
            <a:r>
              <a:rPr lang="en-US" dirty="0">
                <a:solidFill>
                  <a:srgbClr val="C00000"/>
                </a:solidFill>
                <a:highlight>
                  <a:srgbClr val="FFFF00"/>
                </a:highlight>
              </a:rPr>
              <a:t>for the Lord's sake</a:t>
            </a:r>
            <a:r>
              <a:rPr lang="en-US" dirty="0">
                <a:solidFill>
                  <a:srgbClr val="C00000"/>
                </a:solidFill>
              </a:rPr>
              <a:t> </a:t>
            </a:r>
            <a:r>
              <a:rPr lang="en-US" dirty="0"/>
              <a:t>to every human institution, whether it be to the emperor as supreme, or to </a:t>
            </a:r>
            <a:r>
              <a:rPr lang="en-US" b="1" dirty="0" err="1"/>
              <a:t>gnors</a:t>
            </a:r>
            <a:r>
              <a:rPr lang="en-US" dirty="0"/>
              <a:t> as sent by him to punish those who do evil and to praise those who do good. For this is </a:t>
            </a:r>
            <a:r>
              <a:rPr lang="en-US" dirty="0">
                <a:solidFill>
                  <a:srgbClr val="C00000"/>
                </a:solidFill>
                <a:highlight>
                  <a:srgbClr val="FFFF00"/>
                </a:highlight>
              </a:rPr>
              <a:t>the will of God</a:t>
            </a:r>
            <a:r>
              <a:rPr lang="en-US" dirty="0"/>
              <a:t>, that by doing good you should put to silence the ignorance of foolish people. Live as people who are free, not using your freedom as a c-up for evil, but living </a:t>
            </a:r>
            <a:r>
              <a:rPr lang="en-US" dirty="0">
                <a:solidFill>
                  <a:srgbClr val="C00000"/>
                </a:solidFill>
                <a:highlight>
                  <a:srgbClr val="FFFF00"/>
                </a:highlight>
              </a:rPr>
              <a:t>as servants of God</a:t>
            </a:r>
            <a:r>
              <a:rPr lang="en-US" dirty="0"/>
              <a:t>. Honor everyone. Love the brotherhood. </a:t>
            </a:r>
            <a:r>
              <a:rPr lang="en-US" dirty="0">
                <a:solidFill>
                  <a:srgbClr val="C00000"/>
                </a:solidFill>
                <a:highlight>
                  <a:srgbClr val="FFFF00"/>
                </a:highlight>
              </a:rPr>
              <a:t>Fear God</a:t>
            </a:r>
            <a:r>
              <a:rPr lang="en-US" dirty="0"/>
              <a:t>. Honor the emperor. </a:t>
            </a:r>
          </a:p>
          <a:p>
            <a:pPr marL="0" indent="0">
              <a:buNone/>
            </a:pPr>
            <a:r>
              <a:rPr lang="en-US" dirty="0"/>
              <a:t>Servants, be subject to your </a:t>
            </a:r>
            <a:r>
              <a:rPr lang="en-US" b="1" dirty="0"/>
              <a:t>masters</a:t>
            </a:r>
            <a:r>
              <a:rPr lang="en-US" dirty="0"/>
              <a:t> with all respect, not only to the good and gentle but also to the unjust. For this is a gracious thing, when, </a:t>
            </a:r>
            <a:r>
              <a:rPr lang="en-US" dirty="0">
                <a:solidFill>
                  <a:srgbClr val="C00000"/>
                </a:solidFill>
                <a:highlight>
                  <a:srgbClr val="FFFF00"/>
                </a:highlight>
              </a:rPr>
              <a:t>mindful of God</a:t>
            </a:r>
            <a:r>
              <a:rPr lang="en-US" dirty="0"/>
              <a:t>, one endures sorrows while suffering unjustly. For what credit is it if, when you sin and are beaten for it, you endure? But if when you do good and suffer for it you endure, this is a gracious thing </a:t>
            </a:r>
            <a:r>
              <a:rPr lang="en-US" dirty="0">
                <a:solidFill>
                  <a:srgbClr val="C00000"/>
                </a:solidFill>
                <a:highlight>
                  <a:srgbClr val="FFFF00"/>
                </a:highlight>
              </a:rPr>
              <a:t>in the sight of God</a:t>
            </a:r>
            <a:r>
              <a:rPr lang="en-US" dirty="0"/>
              <a:t>. For to this you have been called, because </a:t>
            </a:r>
            <a:r>
              <a:rPr lang="en-US" dirty="0">
                <a:solidFill>
                  <a:srgbClr val="C00000"/>
                </a:solidFill>
                <a:highlight>
                  <a:srgbClr val="FFFF00"/>
                </a:highlight>
              </a:rPr>
              <a:t>Christ also suffered </a:t>
            </a:r>
            <a:r>
              <a:rPr lang="en-US" dirty="0"/>
              <a:t>for you, leaving you an example, so that you might follow in his steps.</a:t>
            </a:r>
          </a:p>
        </p:txBody>
      </p:sp>
      <p:sp>
        <p:nvSpPr>
          <p:cNvPr id="5" name="TextBox 4">
            <a:extLst>
              <a:ext uri="{FF2B5EF4-FFF2-40B4-BE49-F238E27FC236}">
                <a16:creationId xmlns:a16="http://schemas.microsoft.com/office/drawing/2014/main" id="{D3AEF910-2C8A-5089-9F23-20935B8BA51B}"/>
              </a:ext>
            </a:extLst>
          </p:cNvPr>
          <p:cNvSpPr txBox="1"/>
          <p:nvPr/>
        </p:nvSpPr>
        <p:spPr>
          <a:xfrm>
            <a:off x="7543800" y="1981200"/>
            <a:ext cx="3124200" cy="2246769"/>
          </a:xfrm>
          <a:prstGeom prst="rect">
            <a:avLst/>
          </a:prstGeom>
          <a:solidFill>
            <a:schemeClr val="bg1"/>
          </a:solidFill>
          <a:ln>
            <a:solidFill>
              <a:schemeClr val="tx1"/>
            </a:solidFill>
          </a:ln>
        </p:spPr>
        <p:txBody>
          <a:bodyPr wrap="square" rtlCol="0">
            <a:spAutoFit/>
          </a:bodyPr>
          <a:lstStyle/>
          <a:p>
            <a:r>
              <a:rPr lang="en-US" sz="2800" b="1" dirty="0"/>
              <a:t>True heart-felt submission to authority always results from a proper view of God</a:t>
            </a:r>
          </a:p>
        </p:txBody>
      </p:sp>
    </p:spTree>
    <p:extLst>
      <p:ext uri="{BB962C8B-B14F-4D97-AF65-F5344CB8AC3E}">
        <p14:creationId xmlns:p14="http://schemas.microsoft.com/office/powerpoint/2010/main" val="3862037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D0F47-6E31-EEC8-5886-5043EC2B66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7EB2AE-ABB9-A98A-BDA9-21FC340B508F}"/>
              </a:ext>
            </a:extLst>
          </p:cNvPr>
          <p:cNvSpPr>
            <a:spLocks noGrp="1"/>
          </p:cNvSpPr>
          <p:nvPr>
            <p:ph type="title"/>
          </p:nvPr>
        </p:nvSpPr>
        <p:spPr>
          <a:xfrm>
            <a:off x="1981200" y="0"/>
            <a:ext cx="8229600" cy="868362"/>
          </a:xfrm>
        </p:spPr>
        <p:txBody>
          <a:bodyPr/>
          <a:lstStyle/>
          <a:p>
            <a:r>
              <a:rPr lang="en-US" b="1" u="sng" dirty="0"/>
              <a:t>Submission to Civil Authorities</a:t>
            </a:r>
          </a:p>
        </p:txBody>
      </p:sp>
      <p:sp>
        <p:nvSpPr>
          <p:cNvPr id="3" name="Content Placeholder 2">
            <a:extLst>
              <a:ext uri="{FF2B5EF4-FFF2-40B4-BE49-F238E27FC236}">
                <a16:creationId xmlns:a16="http://schemas.microsoft.com/office/drawing/2014/main" id="{D1C80E8C-5CC6-12D4-5FE4-A61579CB0D52}"/>
              </a:ext>
            </a:extLst>
          </p:cNvPr>
          <p:cNvSpPr>
            <a:spLocks noGrp="1"/>
          </p:cNvSpPr>
          <p:nvPr>
            <p:ph idx="1"/>
          </p:nvPr>
        </p:nvSpPr>
        <p:spPr>
          <a:xfrm>
            <a:off x="381000" y="990600"/>
            <a:ext cx="11277600" cy="5638800"/>
          </a:xfrm>
        </p:spPr>
        <p:txBody>
          <a:bodyPr>
            <a:noAutofit/>
          </a:bodyPr>
          <a:lstStyle/>
          <a:p>
            <a:pPr>
              <a:spcAft>
                <a:spcPts val="1200"/>
              </a:spcAft>
            </a:pPr>
            <a:r>
              <a:rPr lang="en-US" sz="2600" b="1" dirty="0"/>
              <a:t>1 Peter 2:13-14</a:t>
            </a:r>
            <a:r>
              <a:rPr lang="en-US" sz="2600" dirty="0"/>
              <a:t>  We are to live in a humble, submissive way, even in a godless and hostile society.  </a:t>
            </a:r>
          </a:p>
          <a:p>
            <a:pPr>
              <a:spcAft>
                <a:spcPts val="1200"/>
              </a:spcAft>
            </a:pPr>
            <a:r>
              <a:rPr lang="en-US" sz="2600" b="1" dirty="0"/>
              <a:t>Jeremiah 29:4-7  </a:t>
            </a:r>
            <a:r>
              <a:rPr lang="en-US" sz="2600" dirty="0"/>
              <a:t>Seek the prosperity of your country, even if you don’t like it or approve of everything it does.</a:t>
            </a:r>
          </a:p>
          <a:p>
            <a:pPr>
              <a:spcAft>
                <a:spcPts val="1200"/>
              </a:spcAft>
            </a:pPr>
            <a:r>
              <a:rPr lang="en-US" sz="2600" b="1" dirty="0"/>
              <a:t>Daniel 6:19-22  </a:t>
            </a:r>
            <a:r>
              <a:rPr lang="en-US" sz="2600" dirty="0"/>
              <a:t>A gracious, respectful response despite unfair treatment.</a:t>
            </a:r>
          </a:p>
          <a:p>
            <a:pPr>
              <a:spcAft>
                <a:spcPts val="1200"/>
              </a:spcAft>
            </a:pPr>
            <a:r>
              <a:rPr lang="en-US" sz="2600" b="1" dirty="0"/>
              <a:t>1 Peter 2:15</a:t>
            </a:r>
            <a:r>
              <a:rPr lang="en-US" sz="2600" dirty="0"/>
              <a:t>  There  will always be people who reject Jesus and seek reasons to criticize believers. When we do good, we shine righteously and glorify God.</a:t>
            </a:r>
          </a:p>
          <a:p>
            <a:pPr>
              <a:spcAft>
                <a:spcPts val="1200"/>
              </a:spcAft>
            </a:pPr>
            <a:r>
              <a:rPr lang="en-US" sz="2600" b="1" dirty="0"/>
              <a:t>1 Peter 2:16</a:t>
            </a:r>
            <a:r>
              <a:rPr lang="en-US" sz="2600" dirty="0"/>
              <a:t>  It is true that we are not saved by good works.  But if Christ has saved you, you should have a passion to live a holy life!</a:t>
            </a:r>
          </a:p>
          <a:p>
            <a:pPr>
              <a:spcAft>
                <a:spcPts val="1200"/>
              </a:spcAft>
            </a:pPr>
            <a:r>
              <a:rPr lang="en-US" sz="2600" b="1" dirty="0"/>
              <a:t>1 Peter 2:17</a:t>
            </a:r>
            <a:r>
              <a:rPr lang="en-US" sz="2600" dirty="0"/>
              <a:t>  Since we “fear God,” we should show respect for those that He has allowed to be in formal positions of authority and pray for them (1 Tim 2:1-2).</a:t>
            </a:r>
            <a:endParaRPr lang="en-US" sz="2200" dirty="0"/>
          </a:p>
        </p:txBody>
      </p:sp>
    </p:spTree>
    <p:extLst>
      <p:ext uri="{BB962C8B-B14F-4D97-AF65-F5344CB8AC3E}">
        <p14:creationId xmlns:p14="http://schemas.microsoft.com/office/powerpoint/2010/main" val="4246933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AFA5AB-CDF4-6FC0-8B50-F48F3D9E49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7D45F6-8296-2662-9689-D6BA2B5650A9}"/>
              </a:ext>
            </a:extLst>
          </p:cNvPr>
          <p:cNvSpPr>
            <a:spLocks noGrp="1"/>
          </p:cNvSpPr>
          <p:nvPr>
            <p:ph type="title"/>
          </p:nvPr>
        </p:nvSpPr>
        <p:spPr>
          <a:xfrm>
            <a:off x="1981200" y="-76200"/>
            <a:ext cx="8229600" cy="868362"/>
          </a:xfrm>
        </p:spPr>
        <p:txBody>
          <a:bodyPr>
            <a:normAutofit/>
          </a:bodyPr>
          <a:lstStyle/>
          <a:p>
            <a:r>
              <a:rPr lang="en-US" b="1" u="sng" dirty="0"/>
              <a:t>Submission to Your Employer</a:t>
            </a:r>
          </a:p>
        </p:txBody>
      </p:sp>
      <p:sp>
        <p:nvSpPr>
          <p:cNvPr id="3" name="Content Placeholder 2">
            <a:extLst>
              <a:ext uri="{FF2B5EF4-FFF2-40B4-BE49-F238E27FC236}">
                <a16:creationId xmlns:a16="http://schemas.microsoft.com/office/drawing/2014/main" id="{F6632439-CDCE-2D70-026C-214F1BF577B7}"/>
              </a:ext>
            </a:extLst>
          </p:cNvPr>
          <p:cNvSpPr>
            <a:spLocks noGrp="1"/>
          </p:cNvSpPr>
          <p:nvPr>
            <p:ph idx="1"/>
          </p:nvPr>
        </p:nvSpPr>
        <p:spPr>
          <a:xfrm>
            <a:off x="381000" y="868362"/>
            <a:ext cx="11277600" cy="5761038"/>
          </a:xfrm>
        </p:spPr>
        <p:txBody>
          <a:bodyPr>
            <a:noAutofit/>
          </a:bodyPr>
          <a:lstStyle/>
          <a:p>
            <a:pPr>
              <a:spcAft>
                <a:spcPts val="1200"/>
              </a:spcAft>
            </a:pPr>
            <a:r>
              <a:rPr lang="en-US" sz="2600" b="1" dirty="0"/>
              <a:t>Genesis 2:8  </a:t>
            </a:r>
            <a:r>
              <a:rPr lang="en-US" sz="2600" dirty="0"/>
              <a:t>In the beginning, work was good, but because of sin, it is hard (3:17-19).  Work with proper expectations </a:t>
            </a:r>
            <a:r>
              <a:rPr lang="en-US" sz="2600" dirty="0">
                <a:sym typeface="Wingdings" panose="05000000000000000000" pitchFamily="2" charset="2"/>
              </a:rPr>
              <a:t>…</a:t>
            </a:r>
            <a:endParaRPr lang="en-US" sz="2600" dirty="0"/>
          </a:p>
          <a:p>
            <a:pPr>
              <a:spcAft>
                <a:spcPts val="1200"/>
              </a:spcAft>
            </a:pPr>
            <a:r>
              <a:rPr lang="en-US" sz="2600" b="1" dirty="0"/>
              <a:t>1 Peter 2:18</a:t>
            </a:r>
            <a:r>
              <a:rPr lang="en-US" sz="2600" dirty="0"/>
              <a:t>  Even if your boss is a Christian, our common faith does not give us the right to be lazy or disrespectful (even if he is unfair to you).</a:t>
            </a:r>
          </a:p>
          <a:p>
            <a:pPr>
              <a:spcAft>
                <a:spcPts val="1200"/>
              </a:spcAft>
            </a:pPr>
            <a:r>
              <a:rPr lang="en-US" sz="2600" b="1" dirty="0"/>
              <a:t>1 Peter 2:19-20</a:t>
            </a:r>
            <a:r>
              <a:rPr lang="en-US" sz="2600" dirty="0"/>
              <a:t>  If we accept poor treatment at work while trusting in God’s </a:t>
            </a:r>
            <a:r>
              <a:rPr lang="en-US" sz="2600" dirty="0" err="1"/>
              <a:t>seign</a:t>
            </a:r>
            <a:r>
              <a:rPr lang="en-US" sz="2600" dirty="0"/>
              <a:t> care, He is pleased!  Remember your real boss…</a:t>
            </a:r>
          </a:p>
          <a:p>
            <a:pPr>
              <a:spcAft>
                <a:spcPts val="1200"/>
              </a:spcAft>
            </a:pPr>
            <a:r>
              <a:rPr lang="en-US" sz="2600" b="1" dirty="0"/>
              <a:t>Colossians 3:22-24  </a:t>
            </a:r>
            <a:r>
              <a:rPr lang="en-US" sz="2600" dirty="0"/>
              <a:t>Do a full day of your best work – God is your </a:t>
            </a:r>
            <a:r>
              <a:rPr lang="en-US" sz="2600" u="sng" dirty="0"/>
              <a:t>real</a:t>
            </a:r>
            <a:r>
              <a:rPr lang="en-US" sz="2600" dirty="0"/>
              <a:t> boss!</a:t>
            </a:r>
          </a:p>
          <a:p>
            <a:pPr>
              <a:spcAft>
                <a:spcPts val="1200"/>
              </a:spcAft>
            </a:pPr>
            <a:r>
              <a:rPr lang="en-US" sz="2600" b="1" dirty="0"/>
              <a:t>2 Thess 3:10-13</a:t>
            </a:r>
            <a:r>
              <a:rPr lang="en-US" sz="2600" dirty="0"/>
              <a:t>  Don’t let someone else’s laziness influence your performance</a:t>
            </a:r>
          </a:p>
          <a:p>
            <a:pPr>
              <a:spcAft>
                <a:spcPts val="1200"/>
              </a:spcAft>
            </a:pPr>
            <a:r>
              <a:rPr lang="en-US" sz="2600" b="1" dirty="0"/>
              <a:t>Daniel 1:8-16  </a:t>
            </a:r>
            <a:r>
              <a:rPr lang="en-US" sz="2600" dirty="0"/>
              <a:t>It is OK to respectfully negotiate with your boss</a:t>
            </a:r>
          </a:p>
          <a:p>
            <a:pPr>
              <a:spcAft>
                <a:spcPts val="1200"/>
              </a:spcAft>
            </a:pPr>
            <a:r>
              <a:rPr lang="en-US" sz="2600" b="1" dirty="0"/>
              <a:t>Genesis 39:6-12  </a:t>
            </a:r>
            <a:r>
              <a:rPr lang="en-US" sz="2600" dirty="0"/>
              <a:t>If your boss asks you to do something illegal or immoral, you have God’s permission to refuse.</a:t>
            </a:r>
          </a:p>
          <a:p>
            <a:pPr>
              <a:spcAft>
                <a:spcPts val="1200"/>
              </a:spcAft>
            </a:pPr>
            <a:endParaRPr lang="en-US" sz="2600" dirty="0"/>
          </a:p>
          <a:p>
            <a:pPr>
              <a:spcAft>
                <a:spcPts val="1200"/>
              </a:spcAft>
            </a:pPr>
            <a:endParaRPr lang="en-US" sz="2200" dirty="0"/>
          </a:p>
        </p:txBody>
      </p:sp>
    </p:spTree>
    <p:extLst>
      <p:ext uri="{BB962C8B-B14F-4D97-AF65-F5344CB8AC3E}">
        <p14:creationId xmlns:p14="http://schemas.microsoft.com/office/powerpoint/2010/main" val="702321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ADE1FC-ECAD-7FF7-DF59-C41C2CF7A5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66750F-524C-6F81-F287-3C4EA153A00D}"/>
              </a:ext>
            </a:extLst>
          </p:cNvPr>
          <p:cNvSpPr>
            <a:spLocks noGrp="1"/>
          </p:cNvSpPr>
          <p:nvPr>
            <p:ph type="title"/>
          </p:nvPr>
        </p:nvSpPr>
        <p:spPr>
          <a:xfrm>
            <a:off x="957942" y="-32656"/>
            <a:ext cx="10287000" cy="868362"/>
          </a:xfrm>
        </p:spPr>
        <p:txBody>
          <a:bodyPr>
            <a:normAutofit/>
          </a:bodyPr>
          <a:lstStyle/>
          <a:p>
            <a:r>
              <a:rPr lang="en-US" b="1" u="sng" dirty="0"/>
              <a:t>Our Perfect Example and Wonderful Savior</a:t>
            </a:r>
          </a:p>
        </p:txBody>
      </p:sp>
      <p:sp>
        <p:nvSpPr>
          <p:cNvPr id="3" name="Content Placeholder 2">
            <a:extLst>
              <a:ext uri="{FF2B5EF4-FFF2-40B4-BE49-F238E27FC236}">
                <a16:creationId xmlns:a16="http://schemas.microsoft.com/office/drawing/2014/main" id="{F743C3E3-1D2C-0582-EE75-84A63B1F0B76}"/>
              </a:ext>
            </a:extLst>
          </p:cNvPr>
          <p:cNvSpPr>
            <a:spLocks noGrp="1"/>
          </p:cNvSpPr>
          <p:nvPr>
            <p:ph idx="1"/>
          </p:nvPr>
        </p:nvSpPr>
        <p:spPr>
          <a:xfrm>
            <a:off x="381000" y="868362"/>
            <a:ext cx="11277600" cy="5761038"/>
          </a:xfrm>
        </p:spPr>
        <p:txBody>
          <a:bodyPr>
            <a:noAutofit/>
          </a:bodyPr>
          <a:lstStyle/>
          <a:p>
            <a:pPr>
              <a:spcAft>
                <a:spcPts val="1200"/>
              </a:spcAft>
            </a:pPr>
            <a:r>
              <a:rPr lang="en-US" sz="2600" b="1" dirty="0"/>
              <a:t>1 Peter 2:21-23</a:t>
            </a:r>
            <a:r>
              <a:rPr lang="en-US" sz="2600" dirty="0"/>
              <a:t>  Some people falsely assume that everything will become easy if they follow Jesus – not in our sinful world.  But </a:t>
            </a:r>
            <a:r>
              <a:rPr lang="en-US" sz="2600" b="1" dirty="0"/>
              <a:t>He gives us an amazing example </a:t>
            </a:r>
            <a:r>
              <a:rPr lang="en-US" sz="2600" dirty="0"/>
              <a:t>of suffering with perfect patience:</a:t>
            </a:r>
          </a:p>
          <a:p>
            <a:pPr lvl="1">
              <a:spcAft>
                <a:spcPts val="1200"/>
              </a:spcAft>
            </a:pPr>
            <a:r>
              <a:rPr lang="en-US" sz="2200" dirty="0"/>
              <a:t>While He was perfectly innocent, we are not</a:t>
            </a:r>
          </a:p>
          <a:p>
            <a:pPr lvl="1">
              <a:spcAft>
                <a:spcPts val="1200"/>
              </a:spcAft>
            </a:pPr>
            <a:r>
              <a:rPr lang="en-US" sz="2200" dirty="0"/>
              <a:t>Even when they falsely accused Him, He did not argue back</a:t>
            </a:r>
          </a:p>
          <a:p>
            <a:pPr lvl="1">
              <a:spcAft>
                <a:spcPts val="1200"/>
              </a:spcAft>
            </a:pPr>
            <a:r>
              <a:rPr lang="en-US" sz="2200" dirty="0"/>
              <a:t>He had perfect confidence in the </a:t>
            </a:r>
            <a:r>
              <a:rPr lang="en-US" sz="2200" dirty="0" err="1"/>
              <a:t>seignty</a:t>
            </a:r>
            <a:r>
              <a:rPr lang="en-US" sz="2200" dirty="0"/>
              <a:t> of His righteous Father</a:t>
            </a:r>
          </a:p>
          <a:p>
            <a:pPr>
              <a:spcAft>
                <a:spcPts val="1200"/>
              </a:spcAft>
            </a:pPr>
            <a:r>
              <a:rPr lang="en-US" sz="2600" b="1" dirty="0"/>
              <a:t>1 Peter 2:24</a:t>
            </a:r>
            <a:r>
              <a:rPr lang="en-US" sz="2600" dirty="0"/>
              <a:t>  Jesus was </a:t>
            </a:r>
            <a:r>
              <a:rPr lang="en-US" sz="2600" b="1" dirty="0"/>
              <a:t>much more </a:t>
            </a:r>
            <a:r>
              <a:rPr lang="en-US" sz="2600" dirty="0"/>
              <a:t>than our example – </a:t>
            </a:r>
            <a:r>
              <a:rPr lang="en-US" sz="2600" b="1" dirty="0"/>
              <a:t>He was our substitute</a:t>
            </a:r>
            <a:r>
              <a:rPr lang="en-US" sz="2600" dirty="0"/>
              <a:t>:</a:t>
            </a:r>
          </a:p>
          <a:p>
            <a:pPr lvl="1">
              <a:spcAft>
                <a:spcPts val="1200"/>
              </a:spcAft>
            </a:pPr>
            <a:r>
              <a:rPr lang="en-US" sz="2200" dirty="0"/>
              <a:t>He </a:t>
            </a:r>
            <a:r>
              <a:rPr lang="en-US" sz="2200" b="1" dirty="0"/>
              <a:t>took our sins </a:t>
            </a:r>
            <a:r>
              <a:rPr lang="en-US" sz="2200" dirty="0"/>
              <a:t>and our </a:t>
            </a:r>
            <a:r>
              <a:rPr lang="en-US" sz="2200" b="1" dirty="0"/>
              <a:t>punishment</a:t>
            </a:r>
            <a:r>
              <a:rPr lang="en-US" sz="2200" dirty="0"/>
              <a:t> on the cross</a:t>
            </a:r>
          </a:p>
          <a:p>
            <a:pPr lvl="1">
              <a:spcAft>
                <a:spcPts val="1200"/>
              </a:spcAft>
            </a:pPr>
            <a:r>
              <a:rPr lang="en-US" sz="2200" dirty="0"/>
              <a:t>Believers are “in Christ,” sharing in His death and </a:t>
            </a:r>
            <a:r>
              <a:rPr lang="en-US" sz="2200" b="1" dirty="0"/>
              <a:t>declared righteous </a:t>
            </a:r>
            <a:r>
              <a:rPr lang="en-US" sz="2200" dirty="0"/>
              <a:t>(not guilty)</a:t>
            </a:r>
          </a:p>
          <a:p>
            <a:pPr lvl="1">
              <a:spcAft>
                <a:spcPts val="1200"/>
              </a:spcAft>
            </a:pPr>
            <a:r>
              <a:rPr lang="en-US" sz="2200" dirty="0"/>
              <a:t>Because of His sacrifice, we have been </a:t>
            </a:r>
            <a:r>
              <a:rPr lang="en-US" sz="2200" b="1" dirty="0"/>
              <a:t>spiritually healed</a:t>
            </a:r>
            <a:r>
              <a:rPr lang="en-US" sz="2200" dirty="0"/>
              <a:t>, alive to God</a:t>
            </a:r>
          </a:p>
          <a:p>
            <a:pPr>
              <a:spcAft>
                <a:spcPts val="1200"/>
              </a:spcAft>
            </a:pPr>
            <a:r>
              <a:rPr lang="en-US" sz="2600" b="1" dirty="0"/>
              <a:t>1 Peter 2:25</a:t>
            </a:r>
            <a:r>
              <a:rPr lang="en-US" sz="2600" dirty="0"/>
              <a:t>  We have “</a:t>
            </a:r>
            <a:r>
              <a:rPr lang="en-US" sz="2600" b="1" dirty="0"/>
              <a:t>returned</a:t>
            </a:r>
            <a:r>
              <a:rPr lang="en-US" sz="2600" dirty="0"/>
              <a:t>” – repented – and are now in “His flock”</a:t>
            </a:r>
          </a:p>
        </p:txBody>
      </p:sp>
    </p:spTree>
    <p:extLst>
      <p:ext uri="{BB962C8B-B14F-4D97-AF65-F5344CB8AC3E}">
        <p14:creationId xmlns:p14="http://schemas.microsoft.com/office/powerpoint/2010/main" val="640807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left)">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792162"/>
          </a:xfrm>
        </p:spPr>
        <p:txBody>
          <a:bodyPr/>
          <a:lstStyle/>
          <a:p>
            <a:r>
              <a:rPr lang="en-US" b="1" u="sng" dirty="0"/>
              <a:t>Take Aways:</a:t>
            </a:r>
          </a:p>
        </p:txBody>
      </p:sp>
      <p:sp>
        <p:nvSpPr>
          <p:cNvPr id="3" name="Content Placeholder 2"/>
          <p:cNvSpPr>
            <a:spLocks noGrp="1"/>
          </p:cNvSpPr>
          <p:nvPr>
            <p:ph idx="1"/>
          </p:nvPr>
        </p:nvSpPr>
        <p:spPr>
          <a:xfrm>
            <a:off x="533400" y="914400"/>
            <a:ext cx="11049000" cy="5715000"/>
          </a:xfrm>
        </p:spPr>
        <p:txBody>
          <a:bodyPr>
            <a:normAutofit/>
          </a:bodyPr>
          <a:lstStyle/>
          <a:p>
            <a:pPr>
              <a:spcAft>
                <a:spcPts val="1200"/>
              </a:spcAft>
            </a:pPr>
            <a:r>
              <a:rPr lang="en-US" dirty="0">
                <a:solidFill>
                  <a:schemeClr val="accent1">
                    <a:lumMod val="75000"/>
                  </a:schemeClr>
                </a:solidFill>
              </a:rPr>
              <a:t>Our Father, God, has ultimate authority and power.  Even when we are treated unfairly, we can trust His purpose and plan.</a:t>
            </a:r>
          </a:p>
          <a:p>
            <a:pPr>
              <a:spcAft>
                <a:spcPts val="1200"/>
              </a:spcAft>
            </a:pPr>
            <a:r>
              <a:rPr lang="en-US" dirty="0">
                <a:solidFill>
                  <a:schemeClr val="accent1">
                    <a:lumMod val="75000"/>
                  </a:schemeClr>
                </a:solidFill>
              </a:rPr>
              <a:t>We are called to live humble, submissive lives, even in this hostile, godless, society (Philippians 2:14-15).</a:t>
            </a:r>
          </a:p>
          <a:p>
            <a:pPr>
              <a:spcAft>
                <a:spcPts val="1200"/>
              </a:spcAft>
            </a:pPr>
            <a:r>
              <a:rPr lang="en-US" dirty="0">
                <a:solidFill>
                  <a:schemeClr val="accent1">
                    <a:lumMod val="75000"/>
                  </a:schemeClr>
                </a:solidFill>
              </a:rPr>
              <a:t>Do a full day of your best work – God is your real boss!</a:t>
            </a:r>
          </a:p>
          <a:p>
            <a:pPr>
              <a:spcAft>
                <a:spcPts val="1200"/>
              </a:spcAft>
            </a:pPr>
            <a:r>
              <a:rPr lang="en-US" dirty="0">
                <a:solidFill>
                  <a:schemeClr val="accent1">
                    <a:lumMod val="75000"/>
                  </a:schemeClr>
                </a:solidFill>
              </a:rPr>
              <a:t>Jesus was much more than our perfect example – He is our wonderful Savior!</a:t>
            </a:r>
          </a:p>
        </p:txBody>
      </p:sp>
    </p:spTree>
    <p:extLst>
      <p:ext uri="{BB962C8B-B14F-4D97-AF65-F5344CB8AC3E}">
        <p14:creationId xmlns:p14="http://schemas.microsoft.com/office/powerpoint/2010/main" val="2729567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744</TotalTime>
  <Words>1514</Words>
  <Application>Microsoft Office PowerPoint</Application>
  <PresentationFormat>Widescreen</PresentationFormat>
  <Paragraphs>77</Paragraphs>
  <Slides>11</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Arial</vt:lpstr>
      <vt:lpstr>Calibri</vt:lpstr>
      <vt:lpstr>Wingdings</vt:lpstr>
      <vt:lpstr>Office Theme</vt:lpstr>
      <vt:lpstr>Submission to Authority</vt:lpstr>
      <vt:lpstr>Living in a Broken World</vt:lpstr>
      <vt:lpstr>Living in a Broken World</vt:lpstr>
      <vt:lpstr>Submission to Authority – 1 Peter 2:13-21</vt:lpstr>
      <vt:lpstr>Submission to Authority – 1 Peter 2:13-21</vt:lpstr>
      <vt:lpstr>Submission to Civil Authorities</vt:lpstr>
      <vt:lpstr>Submission to Your Employer</vt:lpstr>
      <vt:lpstr>Our Perfect Example and Wonderful Savior</vt:lpstr>
      <vt:lpstr>Take Aways:</vt:lpstr>
      <vt:lpstr>PowerPoint Presentation</vt:lpstr>
      <vt:lpstr>Obedience to the Highest Authority</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Salvation and Security</dc:title>
  <dc:creator>Multiple Authors</dc:creator>
  <cp:lastModifiedBy>Mark Robnett</cp:lastModifiedBy>
  <cp:revision>31</cp:revision>
  <dcterms:created xsi:type="dcterms:W3CDTF">2020-04-25T21:24:17Z</dcterms:created>
  <dcterms:modified xsi:type="dcterms:W3CDTF">2026-04-10T19:30:23Z</dcterms:modified>
</cp:coreProperties>
</file>