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6" r:id="rId3"/>
    <p:sldId id="341" r:id="rId4"/>
    <p:sldId id="342" r:id="rId5"/>
    <p:sldId id="337" r:id="rId6"/>
    <p:sldId id="339" r:id="rId7"/>
    <p:sldId id="338" r:id="rId8"/>
    <p:sldId id="340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143" autoAdjust="0"/>
  </p:normalViewPr>
  <p:slideViewPr>
    <p:cSldViewPr>
      <p:cViewPr varScale="1">
        <p:scale>
          <a:sx n="78" d="100"/>
          <a:sy n="78" d="100"/>
        </p:scale>
        <p:origin x="936" y="90"/>
      </p:cViewPr>
      <p:guideLst>
        <p:guide orient="horz" pos="2160"/>
        <p:guide pos="3840"/>
      </p:guideLst>
    </p:cSldViewPr>
  </p:slideViewPr>
  <p:notesTextViewPr>
    <p:cViewPr>
      <p:scale>
        <a:sx n="176" d="100"/>
        <a:sy n="176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14D52-E685-4076-8FAA-8D529159F17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2369-6159-4CAB-AC26-FE0503C9A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ESV</a:t>
            </a:r>
            <a:r>
              <a:rPr lang="en-US" dirty="0"/>
              <a:t> with this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8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75CEA-FCA1-8B77-85B1-E09A65E1B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30EBE2-F702-1058-62D7-132BE6B1F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094A0C-25C5-E1A6-5C01-91AB0F768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an immediate, intense emotional response to a present threat or danger.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Dread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long-lasting anxiety about a future (usually negative) event.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40D3E-B06E-912F-03D1-B7536B047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12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FEA09-BD55-55CA-960D-02004CF74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C1F358-3C11-F0A9-6CFB-8168AB7B10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404A57-4899-A858-02C7-D3B1CEE83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an immediate, intense emotional response to a present threat or danger.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Dread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long-lasting anxiety about a future (usually negative) event.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E3B46-BAF4-E770-EF39-C856677F08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7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9307B-8A63-81EA-2DC9-19E0151A4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9F39E8-2EEB-78E9-65A3-CEEC6B81F9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F032A8-22D2-33DD-6036-7E759D1B9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English word “apologetics” comes from the Greek word here translated “defense.” Peter is using the word in an informal sense (Phil. 1:16–17).</a:t>
            </a:r>
          </a:p>
          <a:p>
            <a:endParaRPr lang="en-US" dirty="0"/>
          </a:p>
          <a:p>
            <a:r>
              <a:rPr lang="en-US" dirty="0"/>
              <a:t>Be sure to remind people to pray that God’s Spirit will guide in what to say and when to say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0CE11-9713-D110-C802-115836F0D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89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FB7CE-B119-FA31-2D0E-62692FE45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EB998B-E168-7B14-B207-136C8DC56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19EC0A-59A4-28C6-0503-75A6563EE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seek out suffering, but when you suffer, know that Christ did so first.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F38A2-9E4E-5DA2-66F0-5BF331D5F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95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8B9EE-9166-7464-6E09-D3FAA1B39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403962-7713-5269-8493-5859C0401C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972E8D-F76F-941D-9373-67A64F8137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v.19-20  may refers to fallen angels (demons), who were </a:t>
            </a:r>
            <a:r>
              <a:rPr lang="en-US" b="1" dirty="0"/>
              <a:t>permanently bound </a:t>
            </a:r>
            <a:r>
              <a:rPr lang="en-US" dirty="0"/>
              <a:t>because of </a:t>
            </a:r>
            <a:r>
              <a:rPr lang="en-US" b="1" dirty="0"/>
              <a:t>heinous wickedness</a:t>
            </a:r>
            <a:r>
              <a:rPr lang="en-US" dirty="0"/>
              <a:t>. (their evil influence may have played a part in the global, unrepentant evil of Noah’s day)  The demons who are not so bound resist such a sentence (cf. Luke 8: 31). In the end, they will all be sent to the eternal lake of fire (Matt. 25:41; Rev. 20:10).  The ESV MacArthur Study Bible (Kindle Locations 320027-320030). Crossway. Kindle Edition. </a:t>
            </a:r>
          </a:p>
          <a:p>
            <a:endParaRPr lang="en-US" dirty="0"/>
          </a:p>
          <a:p>
            <a:r>
              <a:rPr lang="en-US" dirty="0"/>
              <a:t>I also wonder if this passage could refer to the pre-incarnate Jesus who, in the spirit, could have preached the gospel to rebellious sinners during the days of Noah.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4BDEE-2DDD-9A48-FEAB-2A1D57B036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98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3B2E9-0360-7BBA-94CD-355AFC354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4EF741-8B31-5CD4-F312-71997F9FF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0B663B-EC9A-F1E8-BCCD-A69C3E7ED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v.21 “corresponds to” = </a:t>
            </a:r>
            <a:r>
              <a:rPr lang="en-US" sz="1200" dirty="0"/>
              <a:t>Greek </a:t>
            </a:r>
            <a:r>
              <a:rPr lang="en-US" sz="1200" dirty="0" err="1"/>
              <a:t>antitupon</a:t>
            </a:r>
            <a:r>
              <a:rPr lang="en-US" sz="1200" dirty="0"/>
              <a:t>. It means "copy," "type," corresponding to," "a thing resembling another," "its counterpart," etc.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Obviously, it was the Ark. Noah built and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entered the ark by faith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was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shut inside by God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was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saved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(Heb. 11:7). The flood waters destroyed the ungodly. Peter, when referring to the flood waters, refers to them as the means of destruction of the ungodly (2 Pet. 2:5; 3:6). It was the Ark that saved, not the water.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Unfortunately, the word in the Chinese text says that water saves a person.  Perhaps a better translation for baptism would be the one used in Mark 1:8  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施洗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???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resurrection and ascension of Christ demonstrates God’s acceptance of Christ’s substitutionary death for our sins.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EB016-3207-27C6-AED3-38A0AD33C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0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F585-EED3-4D4F-8F29-AE9F0EEB84B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Suffering in a Broken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Peter 3:13-22</a:t>
            </a:r>
          </a:p>
        </p:txBody>
      </p:sp>
    </p:spTree>
    <p:extLst>
      <p:ext uri="{BB962C8B-B14F-4D97-AF65-F5344CB8AC3E}">
        <p14:creationId xmlns:p14="http://schemas.microsoft.com/office/powerpoint/2010/main" val="145092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8A30D-BAD8-BDAD-F462-2EDDC0364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4DEAC-DA67-0579-370D-40981261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Living Without Fear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11BEA-E0F5-7F27-06A9-E96D91952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2776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3:13-14a</a:t>
            </a:r>
            <a:r>
              <a:rPr lang="en-US" sz="2800" dirty="0"/>
              <a:t>  It is unusual for people to mistreat you when you try to do good for them (Proverbs 15:1).  But if they do, God will bless you.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Isaiah 8:11-12  </a:t>
            </a:r>
            <a:r>
              <a:rPr lang="en-US" sz="2800" dirty="0"/>
              <a:t>When non-believers face bad things, their </a:t>
            </a:r>
            <a:r>
              <a:rPr lang="en-US" sz="2800" b="1" dirty="0"/>
              <a:t>fear</a:t>
            </a:r>
            <a:r>
              <a:rPr lang="en-US" sz="2800" dirty="0"/>
              <a:t> can overwhelm them with </a:t>
            </a:r>
            <a:r>
              <a:rPr lang="en-US" sz="2800" b="1" dirty="0"/>
              <a:t>dread</a:t>
            </a:r>
            <a:r>
              <a:rPr lang="en-US" sz="2800" dirty="0"/>
              <a:t>.  Don’t be like them!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Isaiah 8:13  </a:t>
            </a:r>
            <a:r>
              <a:rPr lang="en-US" sz="2800" dirty="0"/>
              <a:t>We are </a:t>
            </a:r>
            <a:r>
              <a:rPr lang="en-US" sz="2800" b="1" dirty="0"/>
              <a:t>children </a:t>
            </a:r>
            <a:r>
              <a:rPr lang="en-US" sz="2800" dirty="0"/>
              <a:t>of </a:t>
            </a:r>
            <a:r>
              <a:rPr lang="en-US" sz="2800" u="sng" dirty="0"/>
              <a:t>the L</a:t>
            </a:r>
            <a:r>
              <a:rPr lang="en-US" sz="2400" u="sng" dirty="0"/>
              <a:t>ORD</a:t>
            </a:r>
            <a:r>
              <a:rPr lang="en-US" sz="2800" u="sng" dirty="0"/>
              <a:t> of all</a:t>
            </a:r>
            <a:r>
              <a:rPr lang="en-US" sz="2800" dirty="0"/>
              <a:t>.  </a:t>
            </a:r>
            <a:r>
              <a:rPr lang="en-US" sz="2800" b="1" dirty="0"/>
              <a:t>He should be “our fear.” </a:t>
            </a:r>
            <a:r>
              <a:rPr lang="en-US" sz="2800" dirty="0"/>
              <a:t>Since the </a:t>
            </a:r>
            <a:r>
              <a:rPr lang="en-US" sz="2800" b="1" dirty="0"/>
              <a:t>greater fear overcomes the lesser fear</a:t>
            </a:r>
            <a:r>
              <a:rPr lang="en-US" sz="2800" dirty="0"/>
              <a:t>, every fear of this world becomes small compared to His powerful glory! </a:t>
            </a:r>
          </a:p>
        </p:txBody>
      </p:sp>
    </p:spTree>
    <p:extLst>
      <p:ext uri="{BB962C8B-B14F-4D97-AF65-F5344CB8AC3E}">
        <p14:creationId xmlns:p14="http://schemas.microsoft.com/office/powerpoint/2010/main" val="200737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166 Boy Shooting Slingshot Stock Photos - Free &amp; Royalty-Free Stock Photos  from Dreamstime">
            <a:extLst>
              <a:ext uri="{FF2B5EF4-FFF2-40B4-BE49-F238E27FC236}">
                <a16:creationId xmlns:a16="http://schemas.microsoft.com/office/drawing/2014/main" id="{026F23F4-591E-DBCB-052F-396FD5AF2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92305"/>
            <a:ext cx="7620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C2D963-2DDE-3CBA-8160-42B11C727ECE}"/>
              </a:ext>
            </a:extLst>
          </p:cNvPr>
          <p:cNvSpPr txBox="1"/>
          <p:nvPr/>
        </p:nvSpPr>
        <p:spPr>
          <a:xfrm>
            <a:off x="4867575" y="2890391"/>
            <a:ext cx="4285653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/>
              <a:t>I am afraid when I see this guy aiming at me!</a:t>
            </a:r>
          </a:p>
        </p:txBody>
      </p:sp>
      <p:pic>
        <p:nvPicPr>
          <p:cNvPr id="1026" name="Picture 2" descr="The Blogs: The escalation towards a nuclear outcome in the Middle East is  unfolding | Celeo Ramirez | The Times of Israel">
            <a:extLst>
              <a:ext uri="{FF2B5EF4-FFF2-40B4-BE49-F238E27FC236}">
                <a16:creationId xmlns:a16="http://schemas.microsoft.com/office/drawing/2014/main" id="{82B4838E-039F-EBFB-F841-230C5D6C7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0"/>
            <a:ext cx="80676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406990-42D6-01CC-E6C3-7B38F9EBDA2A}"/>
              </a:ext>
            </a:extLst>
          </p:cNvPr>
          <p:cNvSpPr txBox="1"/>
          <p:nvPr/>
        </p:nvSpPr>
        <p:spPr>
          <a:xfrm>
            <a:off x="457200" y="1066800"/>
            <a:ext cx="39624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But if my house starts shaking and I look out the window and see this…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BE61FF-0E26-89E8-DF65-5A47C0944728}"/>
              </a:ext>
            </a:extLst>
          </p:cNvPr>
          <p:cNvSpPr txBox="1"/>
          <p:nvPr/>
        </p:nvSpPr>
        <p:spPr>
          <a:xfrm>
            <a:off x="453080" y="3591126"/>
            <a:ext cx="472852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…the first fear fades away when faced with </a:t>
            </a:r>
            <a:r>
              <a:rPr lang="en-US" sz="2800" b="1" dirty="0"/>
              <a:t>the greater fear!</a:t>
            </a:r>
          </a:p>
        </p:txBody>
      </p:sp>
    </p:spTree>
    <p:extLst>
      <p:ext uri="{BB962C8B-B14F-4D97-AF65-F5344CB8AC3E}">
        <p14:creationId xmlns:p14="http://schemas.microsoft.com/office/powerpoint/2010/main" val="302791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D4022-9869-24E2-2A0F-FAED2B38F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E324-440E-2B33-44A2-1538EFB93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Living Without Fear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ABD67-FB1B-8CBD-AEDC-54E8EFF2C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2776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3:13-14a</a:t>
            </a:r>
            <a:r>
              <a:rPr lang="en-US" sz="2800" dirty="0"/>
              <a:t>  It is unusual for people to mistreat you when you try to do good for them (Proverbs 15:1).  But if they do, God will bless you.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Isaiah 8:11-12  </a:t>
            </a:r>
            <a:r>
              <a:rPr lang="en-US" sz="2800" dirty="0"/>
              <a:t>When non-believers face bad things, their </a:t>
            </a:r>
            <a:r>
              <a:rPr lang="en-US" sz="2800" b="1" dirty="0"/>
              <a:t>fear</a:t>
            </a:r>
            <a:r>
              <a:rPr lang="en-US" sz="2800" dirty="0"/>
              <a:t> can overwhelm them with </a:t>
            </a:r>
            <a:r>
              <a:rPr lang="en-US" sz="2800" b="1" dirty="0"/>
              <a:t>dread</a:t>
            </a:r>
            <a:r>
              <a:rPr lang="en-US" sz="2800" dirty="0"/>
              <a:t>.  Don’t be like them!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Isaiah 8:13  </a:t>
            </a:r>
            <a:r>
              <a:rPr lang="en-US" sz="2800" dirty="0"/>
              <a:t>We are </a:t>
            </a:r>
            <a:r>
              <a:rPr lang="en-US" sz="2800" b="1" dirty="0"/>
              <a:t>children </a:t>
            </a:r>
            <a:r>
              <a:rPr lang="en-US" sz="2800" dirty="0"/>
              <a:t>of </a:t>
            </a:r>
            <a:r>
              <a:rPr lang="en-US" sz="2800" u="sng" dirty="0"/>
              <a:t>the L</a:t>
            </a:r>
            <a:r>
              <a:rPr lang="en-US" sz="2400" u="sng" dirty="0"/>
              <a:t>ORD</a:t>
            </a:r>
            <a:r>
              <a:rPr lang="en-US" sz="2800" u="sng" dirty="0"/>
              <a:t> of all</a:t>
            </a:r>
            <a:r>
              <a:rPr lang="en-US" sz="2800" dirty="0"/>
              <a:t>.  </a:t>
            </a:r>
            <a:r>
              <a:rPr lang="en-US" sz="2800" b="1" dirty="0"/>
              <a:t>He should be “our fear.” </a:t>
            </a:r>
            <a:r>
              <a:rPr lang="en-US" sz="2800" dirty="0"/>
              <a:t>Since the </a:t>
            </a:r>
            <a:r>
              <a:rPr lang="en-US" sz="2800" b="1" dirty="0"/>
              <a:t>greater fear overcomes the lesser fear</a:t>
            </a:r>
            <a:r>
              <a:rPr lang="en-US" sz="2800" dirty="0"/>
              <a:t>, every fear of this world becomes small compared to His powerful glory! 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3:14b-15a</a:t>
            </a:r>
            <a:r>
              <a:rPr lang="en-US" sz="2800" dirty="0"/>
              <a:t> “</a:t>
            </a:r>
            <a:r>
              <a:rPr lang="en-US" sz="2800" b="1" dirty="0"/>
              <a:t>Have no fear of them … but in your hearts honor Christ the Lord as holy.</a:t>
            </a:r>
            <a:r>
              <a:rPr lang="en-US" sz="2800" dirty="0"/>
              <a:t>”  Live constantly aware of Jesus, walking with Him, loving Him, and obeying Him. Then we can face the fears of this world.</a:t>
            </a:r>
          </a:p>
        </p:txBody>
      </p:sp>
    </p:spTree>
    <p:extLst>
      <p:ext uri="{BB962C8B-B14F-4D97-AF65-F5344CB8AC3E}">
        <p14:creationId xmlns:p14="http://schemas.microsoft.com/office/powerpoint/2010/main" val="474321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1F4D7-299E-49E4-3E4C-A07877204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1F7F8-E8CA-9914-733B-C2398EFBE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Answering Those Who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E4753-D940-F7A6-3C4C-34CEF0848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3538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3:15b </a:t>
            </a:r>
            <a:r>
              <a:rPr lang="en-US" sz="2800" dirty="0"/>
              <a:t>“</a:t>
            </a:r>
            <a:r>
              <a:rPr lang="en-US" sz="2800" b="1" dirty="0"/>
              <a:t>Always being prepared to make a defense…</a:t>
            </a:r>
            <a:r>
              <a:rPr lang="en-US" sz="2800" dirty="0"/>
              <a:t>”  How to be prepared?  Be ready with three things: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Ask people about their hope.  Is it a “hope so” (</a:t>
            </a:r>
            <a:r>
              <a:rPr lang="zh-CN" altLang="en-US" sz="2400" dirty="0"/>
              <a:t>希望</a:t>
            </a:r>
            <a:r>
              <a:rPr lang="en-US" altLang="zh-CN" sz="2400" dirty="0"/>
              <a:t>) that can easily go away?  Is it in this passing world (Psalm 17:14)</a:t>
            </a:r>
            <a:r>
              <a:rPr lang="en-US" sz="2400" dirty="0"/>
              <a:t> or something eternal?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Understand </a:t>
            </a:r>
            <a:r>
              <a:rPr lang="en-US" sz="2400" u="sng" dirty="0"/>
              <a:t>why</a:t>
            </a:r>
            <a:r>
              <a:rPr lang="en-US" sz="2400" dirty="0"/>
              <a:t> you believe that the message of the Bible is true. 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Understand </a:t>
            </a:r>
            <a:r>
              <a:rPr lang="en-US" sz="2400" u="sng" dirty="0"/>
              <a:t>what</a:t>
            </a:r>
            <a:r>
              <a:rPr lang="en-US" sz="2400" dirty="0"/>
              <a:t> you believe and be able to explain it clearly and Biblically.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to anyone who asks you a reason for the hope that is in you;</a:t>
            </a:r>
            <a:r>
              <a:rPr lang="en-US" sz="2800" dirty="0"/>
              <a:t>”  Because of Jesus’ resurrection, we have a confident hope (</a:t>
            </a:r>
            <a:r>
              <a:rPr lang="zh-CN" altLang="en-US" sz="2800" dirty="0"/>
              <a:t>盼望</a:t>
            </a:r>
            <a:r>
              <a:rPr lang="en-US" altLang="zh-CN" sz="2800" dirty="0"/>
              <a:t>). </a:t>
            </a:r>
            <a:r>
              <a:rPr lang="en-US" sz="2800" b="1" dirty="0"/>
              <a:t>Live in a way </a:t>
            </a:r>
            <a:r>
              <a:rPr lang="en-US" sz="2800" dirty="0"/>
              <a:t>that it is obvious to those around, </a:t>
            </a:r>
            <a:r>
              <a:rPr lang="en-US" sz="2800" b="1" dirty="0"/>
              <a:t>leading them to ask why </a:t>
            </a:r>
            <a:r>
              <a:rPr lang="en-US" sz="2800" dirty="0"/>
              <a:t>you can live without fear in an uncertain world.</a:t>
            </a:r>
          </a:p>
        </p:txBody>
      </p:sp>
    </p:spTree>
    <p:extLst>
      <p:ext uri="{BB962C8B-B14F-4D97-AF65-F5344CB8AC3E}">
        <p14:creationId xmlns:p14="http://schemas.microsoft.com/office/powerpoint/2010/main" val="132628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4F09A-7685-FE8F-4240-71A445BDB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0F68E-EDAC-21AB-8BA4-E90F1526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Gentle 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52095-47CB-333E-DB5D-E21EEF1CB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3538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3:15c-16</a:t>
            </a:r>
            <a:r>
              <a:rPr lang="en-US" sz="2800" dirty="0"/>
              <a:t>  “</a:t>
            </a:r>
            <a:r>
              <a:rPr lang="en-US" sz="2800" b="1" dirty="0"/>
              <a:t>with gentleness and respect,</a:t>
            </a:r>
            <a:r>
              <a:rPr lang="en-US" sz="2800" dirty="0"/>
              <a:t>…”  Christians must always speak with gentle confidence (</a:t>
            </a:r>
            <a:r>
              <a:rPr lang="en-US" sz="2800" b="1" dirty="0"/>
              <a:t>2 Timothy 2:24-26</a:t>
            </a:r>
            <a:r>
              <a:rPr lang="en-US" sz="2800" dirty="0"/>
              <a:t>).  It is </a:t>
            </a:r>
            <a:r>
              <a:rPr lang="en-US" sz="2800" u="sng" dirty="0"/>
              <a:t>not</a:t>
            </a:r>
            <a:r>
              <a:rPr lang="en-US" sz="2800" dirty="0"/>
              <a:t> our goal to win arguments, but to win people.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“having a good conscience</a:t>
            </a:r>
            <a:r>
              <a:rPr lang="en-US" sz="2800" dirty="0"/>
              <a:t>,…” </a:t>
            </a:r>
            <a:r>
              <a:rPr lang="en-US" sz="2800" b="1" dirty="0"/>
              <a:t> </a:t>
            </a:r>
            <a:r>
              <a:rPr lang="en-US" sz="2800" dirty="0"/>
              <a:t>If we argue and get angry, our “conscience” will show us our sin.  Others may speak evil about us if we lose control.</a:t>
            </a:r>
            <a:r>
              <a:rPr lang="en-US" sz="2800" b="1" dirty="0"/>
              <a:t> 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when </a:t>
            </a:r>
            <a:r>
              <a:rPr lang="en-US" sz="2800" b="1" u="sng" dirty="0"/>
              <a:t>you are</a:t>
            </a:r>
            <a:r>
              <a:rPr lang="en-US" sz="2800" b="1" dirty="0"/>
              <a:t> slandered</a:t>
            </a:r>
            <a:r>
              <a:rPr lang="en-US" sz="2800" dirty="0"/>
              <a:t>…”  Don’t be surprised </a:t>
            </a:r>
            <a:r>
              <a:rPr lang="en-US" sz="2800" u="sng" dirty="0"/>
              <a:t>when</a:t>
            </a:r>
            <a:r>
              <a:rPr lang="en-US" sz="2800" dirty="0"/>
              <a:t> people speak evil about you – we live in fallen, sinful world.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3:17-18a  </a:t>
            </a:r>
            <a:r>
              <a:rPr lang="en-US" sz="2800" dirty="0"/>
              <a:t>Memorize verse 17!  When you suffer for doing good, you are </a:t>
            </a:r>
            <a:r>
              <a:rPr lang="en-US" sz="2800" b="1" dirty="0"/>
              <a:t>following Christ’s example</a:t>
            </a:r>
            <a:r>
              <a:rPr lang="en-US" sz="2800" dirty="0"/>
              <a:t> and walking in </a:t>
            </a:r>
            <a:r>
              <a:rPr lang="en-US" sz="2800" b="1" dirty="0"/>
              <a:t>God’s will </a:t>
            </a:r>
            <a:r>
              <a:rPr lang="en-US" sz="2800" dirty="0"/>
              <a:t>(Peter’s experience: </a:t>
            </a:r>
            <a:r>
              <a:rPr lang="en-US" sz="2800" b="1" dirty="0"/>
              <a:t>Acts 5:40-41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361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AFBAD-217F-4766-C5A3-AE779FF8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12B24-FAD5-6AF9-8400-C2FF34803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Suffering and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37345-A4C8-3320-1F46-B19AE578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0"/>
            <a:ext cx="111252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3:18  </a:t>
            </a:r>
            <a:r>
              <a:rPr lang="en-US" sz="2800" u="sng" dirty="0"/>
              <a:t>Beautiful Basic Gospel Truths</a:t>
            </a:r>
            <a:r>
              <a:rPr lang="en-US" sz="2800" dirty="0"/>
              <a:t>: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Jesus’ death </a:t>
            </a:r>
            <a:r>
              <a:rPr lang="en-US" sz="2800" u="sng" dirty="0"/>
              <a:t>paid</a:t>
            </a:r>
            <a:r>
              <a:rPr lang="en-US" sz="2800" dirty="0"/>
              <a:t> the </a:t>
            </a:r>
            <a:r>
              <a:rPr lang="en-US" sz="2800" u="sng" dirty="0"/>
              <a:t>full price</a:t>
            </a:r>
            <a:r>
              <a:rPr lang="en-US" sz="2800" dirty="0"/>
              <a:t> for </a:t>
            </a:r>
            <a:r>
              <a:rPr lang="en-US" sz="2800" u="sng" dirty="0"/>
              <a:t>all</a:t>
            </a:r>
            <a:r>
              <a:rPr lang="en-US" sz="2800" dirty="0"/>
              <a:t> sins (Hebrews 10:11-14)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Jesus was </a:t>
            </a:r>
            <a:r>
              <a:rPr lang="en-US" sz="2800" u="sng" dirty="0"/>
              <a:t>perfectly sinless</a:t>
            </a:r>
            <a:r>
              <a:rPr lang="en-US" sz="2800" dirty="0"/>
              <a:t> and </a:t>
            </a:r>
            <a:r>
              <a:rPr lang="en-US" sz="2800" u="sng" dirty="0"/>
              <a:t>died</a:t>
            </a:r>
            <a:r>
              <a:rPr lang="en-US" sz="2800" dirty="0"/>
              <a:t> for sinners (2 Corinthians 5:15,21)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Only Jesus can </a:t>
            </a:r>
            <a:r>
              <a:rPr lang="en-US" sz="2800" u="sng" dirty="0"/>
              <a:t>bring us</a:t>
            </a:r>
            <a:r>
              <a:rPr lang="en-US" sz="2800" dirty="0"/>
              <a:t> </a:t>
            </a:r>
            <a:r>
              <a:rPr lang="en-US" sz="2800" u="sng" dirty="0"/>
              <a:t>to God</a:t>
            </a:r>
            <a:r>
              <a:rPr lang="en-US" sz="2800" dirty="0"/>
              <a:t> (John 14:6)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Jesus was put to death, but </a:t>
            </a:r>
            <a:r>
              <a:rPr lang="en-US" sz="2800" u="sng" dirty="0"/>
              <a:t>raised</a:t>
            </a:r>
            <a:r>
              <a:rPr lang="en-US" sz="2800" dirty="0"/>
              <a:t> to live again (v.21; Luke 23:46)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3:19-20</a:t>
            </a:r>
            <a:r>
              <a:rPr lang="en-US" sz="2800" dirty="0"/>
              <a:t>  After Jesus was crucified (but still “alive in the spirit”), He proclaimed victory (Colossians 2:15) to a terrible group of fallen angels.  Some of those “demons” are imprisoned due to disgusting disobedience (Jude 1:6) committed before the flood (Genesis 6:1).</a:t>
            </a:r>
          </a:p>
        </p:txBody>
      </p:sp>
    </p:spTree>
    <p:extLst>
      <p:ext uri="{BB962C8B-B14F-4D97-AF65-F5344CB8AC3E}">
        <p14:creationId xmlns:p14="http://schemas.microsoft.com/office/powerpoint/2010/main" val="2742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8285D-0210-4A3F-53C3-38B766E0E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1B55-6828-DCD4-7A3B-7183643CC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Suffering and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5F12A-F9FD-A723-86AB-6911576FE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3538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3:20</a:t>
            </a:r>
            <a:r>
              <a:rPr lang="en-US" sz="2800" dirty="0"/>
              <a:t>  What saved the people from death? (hint: not the water)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3:21</a:t>
            </a:r>
            <a:r>
              <a:rPr lang="en-US" sz="2800" dirty="0"/>
              <a:t>  “Baptism, which corresponds to this, now saves you,”  What does Baptism correspond to? (hint: not the water)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Baptism corresponds to the Ark.  Noah built the ark </a:t>
            </a:r>
            <a:r>
              <a:rPr lang="en-US" sz="2800" b="1" dirty="0"/>
              <a:t>by faith</a:t>
            </a:r>
            <a:r>
              <a:rPr lang="en-US" sz="2800" dirty="0"/>
              <a:t>, entered </a:t>
            </a:r>
            <a:r>
              <a:rPr lang="en-US" sz="2800" b="1" dirty="0"/>
              <a:t>by faith,</a:t>
            </a:r>
            <a:r>
              <a:rPr lang="en-US" sz="2800" dirty="0"/>
              <a:t> was </a:t>
            </a:r>
            <a:r>
              <a:rPr lang="en-US" sz="2800" b="1" dirty="0"/>
              <a:t>shut</a:t>
            </a:r>
            <a:r>
              <a:rPr lang="en-US" sz="2800" dirty="0"/>
              <a:t> </a:t>
            </a:r>
            <a:r>
              <a:rPr lang="en-US" sz="2800" b="1" dirty="0"/>
              <a:t>into the ark by God</a:t>
            </a:r>
            <a:r>
              <a:rPr lang="en-US" sz="2800" dirty="0"/>
              <a:t> and was </a:t>
            </a:r>
            <a:r>
              <a:rPr lang="en-US" sz="2800" b="1" dirty="0"/>
              <a:t>saved</a:t>
            </a:r>
            <a:r>
              <a:rPr lang="en-US" sz="2800" dirty="0"/>
              <a:t> (</a:t>
            </a:r>
            <a:r>
              <a:rPr lang="en-US" sz="2800" b="1" dirty="0"/>
              <a:t>Hebrews 11:7</a:t>
            </a:r>
            <a:r>
              <a:rPr lang="en-US" sz="2800" dirty="0"/>
              <a:t>). 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as an </a:t>
            </a:r>
            <a:r>
              <a:rPr lang="en-US" sz="2800" b="1" u="sng" dirty="0"/>
              <a:t>appeal</a:t>
            </a:r>
            <a:r>
              <a:rPr lang="en-US" sz="2800" b="1" dirty="0"/>
              <a:t> to God for a good </a:t>
            </a:r>
            <a:r>
              <a:rPr lang="en-US" sz="2800" b="1" u="sng" dirty="0"/>
              <a:t>conscience</a:t>
            </a:r>
            <a:r>
              <a:rPr lang="en-US" sz="2800" b="1" dirty="0"/>
              <a:t>, through the </a:t>
            </a:r>
            <a:r>
              <a:rPr lang="en-US" sz="2800" b="1" u="sng" dirty="0"/>
              <a:t>resurrection of Jesus Christ</a:t>
            </a:r>
            <a:r>
              <a:rPr lang="en-US" sz="2800" b="1" dirty="0"/>
              <a:t>,…</a:t>
            </a:r>
            <a:r>
              <a:rPr lang="en-US" sz="2800" dirty="0"/>
              <a:t>”  We are </a:t>
            </a:r>
            <a:r>
              <a:rPr lang="en-US" sz="2800" b="1" dirty="0"/>
              <a:t>put into Christ</a:t>
            </a:r>
            <a:r>
              <a:rPr lang="en-US" sz="2800" dirty="0"/>
              <a:t>, the “ark of safety,” </a:t>
            </a:r>
            <a:r>
              <a:rPr lang="en-US" sz="2800" b="1" dirty="0"/>
              <a:t>by faith </a:t>
            </a:r>
            <a:r>
              <a:rPr lang="en-US" sz="2800" dirty="0"/>
              <a:t>in His death and resurrection. (“appeal” = agree to conditions of a covenant)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3:22</a:t>
            </a:r>
            <a:r>
              <a:rPr lang="en-US" sz="2800" dirty="0"/>
              <a:t>  The suffering of Jesus led to the greatest victory in history!  And when you suffer, know that you are following Him.</a:t>
            </a:r>
          </a:p>
        </p:txBody>
      </p:sp>
    </p:spTree>
    <p:extLst>
      <p:ext uri="{BB962C8B-B14F-4D97-AF65-F5344CB8AC3E}">
        <p14:creationId xmlns:p14="http://schemas.microsoft.com/office/powerpoint/2010/main" val="219783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Take Aways: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11049000" cy="5715000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 proper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fear of God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helps overcome the fears of this world.</a:t>
            </a:r>
          </a:p>
          <a:p>
            <a:pPr>
              <a:spcAft>
                <a:spcPts val="24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Live with a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confident hope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 the promises of God and expect others to ask you the reason for your hope.</a:t>
            </a:r>
          </a:p>
          <a:p>
            <a:pPr>
              <a:spcAft>
                <a:spcPts val="24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Understand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you believe and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why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you are a Christian. 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Be ready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to respectfully share truth whenever someone asks.</a:t>
            </a:r>
          </a:p>
          <a:p>
            <a:pPr>
              <a:spcAft>
                <a:spcPts val="24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It may be God’s will for you to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suffer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doing good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  When suffering, remember Jesus and His final victory (and yours)!</a:t>
            </a:r>
          </a:p>
        </p:txBody>
      </p:sp>
    </p:spTree>
    <p:extLst>
      <p:ext uri="{BB962C8B-B14F-4D97-AF65-F5344CB8AC3E}">
        <p14:creationId xmlns:p14="http://schemas.microsoft.com/office/powerpoint/2010/main" val="272956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1359</Words>
  <Application>Microsoft Office PowerPoint</Application>
  <PresentationFormat>Widescreen</PresentationFormat>
  <Paragraphs>68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Suffering in a Broken World</vt:lpstr>
      <vt:lpstr>Living Without Fear</vt:lpstr>
      <vt:lpstr>PowerPoint Presentation</vt:lpstr>
      <vt:lpstr>Living Without Fear</vt:lpstr>
      <vt:lpstr>Answering Those Who Ask</vt:lpstr>
      <vt:lpstr>Gentle Confidence</vt:lpstr>
      <vt:lpstr>Suffering and the Gospel</vt:lpstr>
      <vt:lpstr>Suffering and the Gospel</vt:lpstr>
      <vt:lpstr>Take Aways: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and Security</dc:title>
  <dc:creator>Multiple Authors</dc:creator>
  <cp:lastModifiedBy>Mark Robnett</cp:lastModifiedBy>
  <cp:revision>47</cp:revision>
  <dcterms:created xsi:type="dcterms:W3CDTF">2020-04-25T21:24:17Z</dcterms:created>
  <dcterms:modified xsi:type="dcterms:W3CDTF">2026-04-22T11:56:27Z</dcterms:modified>
</cp:coreProperties>
</file>