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36" r:id="rId3"/>
    <p:sldId id="337" r:id="rId4"/>
    <p:sldId id="338" r:id="rId5"/>
    <p:sldId id="339" r:id="rId6"/>
    <p:sldId id="340" r:id="rId7"/>
    <p:sldId id="341"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p:restoredTop sz="75143" autoAdjust="0"/>
  </p:normalViewPr>
  <p:slideViewPr>
    <p:cSldViewPr>
      <p:cViewPr varScale="1">
        <p:scale>
          <a:sx n="88" d="100"/>
          <a:sy n="88" d="100"/>
        </p:scale>
        <p:origin x="1338" y="90"/>
      </p:cViewPr>
      <p:guideLst>
        <p:guide orient="horz" pos="2160"/>
        <p:guide pos="3840"/>
      </p:guideLst>
    </p:cSldViewPr>
  </p:slideViewPr>
  <p:notesTextViewPr>
    <p:cViewPr>
      <p:scale>
        <a:sx n="176" d="100"/>
        <a:sy n="176"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614D52-E685-4076-8FAA-8D529159F173}" type="datetimeFigureOut">
              <a:rPr lang="en-US" smtClean="0"/>
              <a:t>6/3/2026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C2369-6159-4CAB-AC26-FE0503C9A03F}" type="slidenum">
              <a:rPr lang="en-US" smtClean="0"/>
              <a:t>‹#›</a:t>
            </a:fld>
            <a:endParaRPr lang="en-US"/>
          </a:p>
        </p:txBody>
      </p:sp>
    </p:spTree>
    <p:extLst>
      <p:ext uri="{BB962C8B-B14F-4D97-AF65-F5344CB8AC3E}">
        <p14:creationId xmlns:p14="http://schemas.microsoft.com/office/powerpoint/2010/main" val="1293525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a:t>
            </a:r>
            <a:r>
              <a:rPr lang="en-US" b="1" dirty="0"/>
              <a:t>ESV</a:t>
            </a:r>
            <a:r>
              <a:rPr lang="en-US" dirty="0"/>
              <a:t> with this study</a:t>
            </a:r>
          </a:p>
        </p:txBody>
      </p:sp>
      <p:sp>
        <p:nvSpPr>
          <p:cNvPr id="4" name="Slide Number Placeholder 3"/>
          <p:cNvSpPr>
            <a:spLocks noGrp="1"/>
          </p:cNvSpPr>
          <p:nvPr>
            <p:ph type="sldNum" sz="quarter" idx="5"/>
          </p:nvPr>
        </p:nvSpPr>
        <p:spPr/>
        <p:txBody>
          <a:bodyPr/>
          <a:lstStyle/>
          <a:p>
            <a:fld id="{318C2369-6159-4CAB-AC26-FE0503C9A03F}" type="slidenum">
              <a:rPr lang="en-US" smtClean="0"/>
              <a:t>1</a:t>
            </a:fld>
            <a:endParaRPr lang="en-US"/>
          </a:p>
        </p:txBody>
      </p:sp>
    </p:spTree>
    <p:extLst>
      <p:ext uri="{BB962C8B-B14F-4D97-AF65-F5344CB8AC3E}">
        <p14:creationId xmlns:p14="http://schemas.microsoft.com/office/powerpoint/2010/main" val="90076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75CEA-FCA1-8B77-85B1-E09A65E1B6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30EBE2-F702-1058-62D7-132BE6B1F9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094A0C-25C5-E1A6-5C01-91AB0F768A42}"/>
              </a:ext>
            </a:extLst>
          </p:cNvPr>
          <p:cNvSpPr>
            <a:spLocks noGrp="1"/>
          </p:cNvSpPr>
          <p:nvPr>
            <p:ph type="body" idx="1"/>
          </p:nvPr>
        </p:nvSpPr>
        <p:spPr/>
        <p:txBody>
          <a:bodyPr/>
          <a:lstStyle/>
          <a:p>
            <a:r>
              <a:rPr lang="en-US" dirty="0"/>
              <a:t>Remember – to “arm yourself” reflects a battle.  Don’t expect this to be easy…</a:t>
            </a:r>
          </a:p>
          <a:p>
            <a:endParaRPr lang="en-US" dirty="0"/>
          </a:p>
        </p:txBody>
      </p:sp>
      <p:sp>
        <p:nvSpPr>
          <p:cNvPr id="4" name="Slide Number Placeholder 3">
            <a:extLst>
              <a:ext uri="{FF2B5EF4-FFF2-40B4-BE49-F238E27FC236}">
                <a16:creationId xmlns:a16="http://schemas.microsoft.com/office/drawing/2014/main" id="{18340D3E-B06E-912F-03D1-B7536B047548}"/>
              </a:ext>
            </a:extLst>
          </p:cNvPr>
          <p:cNvSpPr>
            <a:spLocks noGrp="1"/>
          </p:cNvSpPr>
          <p:nvPr>
            <p:ph type="sldNum" sz="quarter" idx="5"/>
          </p:nvPr>
        </p:nvSpPr>
        <p:spPr/>
        <p:txBody>
          <a:bodyPr/>
          <a:lstStyle/>
          <a:p>
            <a:fld id="{318C2369-6159-4CAB-AC26-FE0503C9A03F}" type="slidenum">
              <a:rPr lang="en-US" smtClean="0"/>
              <a:t>2</a:t>
            </a:fld>
            <a:endParaRPr lang="en-US"/>
          </a:p>
        </p:txBody>
      </p:sp>
    </p:spTree>
    <p:extLst>
      <p:ext uri="{BB962C8B-B14F-4D97-AF65-F5344CB8AC3E}">
        <p14:creationId xmlns:p14="http://schemas.microsoft.com/office/powerpoint/2010/main" val="13120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8EE2A-4A0A-0007-B208-55480AAB03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B7E8F7-1E19-AB56-AA3B-404480CF85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F7239E-392E-F86F-DA86-DE7EFAA3AF1A}"/>
              </a:ext>
            </a:extLst>
          </p:cNvPr>
          <p:cNvSpPr>
            <a:spLocks noGrp="1"/>
          </p:cNvSpPr>
          <p:nvPr>
            <p:ph type="body" idx="1"/>
          </p:nvPr>
        </p:nvSpPr>
        <p:spPr/>
        <p:txBody>
          <a:bodyPr/>
          <a:lstStyle/>
          <a:p>
            <a:r>
              <a:rPr lang="en-US" dirty="0"/>
              <a:t>When your body lies wasted in a hospital room, the old fleshly desires lose their attractiveness.</a:t>
            </a:r>
          </a:p>
          <a:p>
            <a:endParaRPr lang="en-US" dirty="0"/>
          </a:p>
          <a:p>
            <a:r>
              <a:rPr lang="en-US" dirty="0"/>
              <a:t>Jesus will judge all of the unsaved (living and dead) for their rejection of His atoning sacrifice (Rev 20:11-15; Rom 3:19; 2 Thess 1:6-10)</a:t>
            </a:r>
          </a:p>
          <a:p>
            <a:endParaRPr lang="en-US" dirty="0"/>
          </a:p>
          <a:p>
            <a:endParaRPr lang="en-US" dirty="0"/>
          </a:p>
        </p:txBody>
      </p:sp>
      <p:sp>
        <p:nvSpPr>
          <p:cNvPr id="4" name="Slide Number Placeholder 3">
            <a:extLst>
              <a:ext uri="{FF2B5EF4-FFF2-40B4-BE49-F238E27FC236}">
                <a16:creationId xmlns:a16="http://schemas.microsoft.com/office/drawing/2014/main" id="{A0F8F74B-5093-2B31-CB0B-392DD2D9955C}"/>
              </a:ext>
            </a:extLst>
          </p:cNvPr>
          <p:cNvSpPr>
            <a:spLocks noGrp="1"/>
          </p:cNvSpPr>
          <p:nvPr>
            <p:ph type="sldNum" sz="quarter" idx="5"/>
          </p:nvPr>
        </p:nvSpPr>
        <p:spPr/>
        <p:txBody>
          <a:bodyPr/>
          <a:lstStyle/>
          <a:p>
            <a:fld id="{318C2369-6159-4CAB-AC26-FE0503C9A03F}" type="slidenum">
              <a:rPr lang="en-US" smtClean="0"/>
              <a:t>3</a:t>
            </a:fld>
            <a:endParaRPr lang="en-US"/>
          </a:p>
        </p:txBody>
      </p:sp>
    </p:spTree>
    <p:extLst>
      <p:ext uri="{BB962C8B-B14F-4D97-AF65-F5344CB8AC3E}">
        <p14:creationId xmlns:p14="http://schemas.microsoft.com/office/powerpoint/2010/main" val="768418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BEE5B-D494-E019-DEAC-FF395726C0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04B5A9-1A82-E1E7-95F3-7625B21A3A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E871D-C2E4-BC67-439C-38EA6CAD63E3}"/>
              </a:ext>
            </a:extLst>
          </p:cNvPr>
          <p:cNvSpPr>
            <a:spLocks noGrp="1"/>
          </p:cNvSpPr>
          <p:nvPr>
            <p:ph type="body" idx="1"/>
          </p:nvPr>
        </p:nvSpPr>
        <p:spPr/>
        <p:txBody>
          <a:bodyPr/>
          <a:lstStyle/>
          <a:p>
            <a:r>
              <a:rPr lang="en-US" sz="1200" noProof="1"/>
              <a:t>v.5 Unsaved people will “</a:t>
            </a:r>
            <a:r>
              <a:rPr lang="en-US" sz="1200" b="1" noProof="1"/>
              <a:t>give account</a:t>
            </a:r>
            <a:r>
              <a:rPr lang="en-US" sz="1200" noProof="1"/>
              <a:t>” (a financial term) for their sinful choices – they are </a:t>
            </a:r>
            <a:r>
              <a:rPr lang="en-US" sz="1200" b="1" noProof="1"/>
              <a:t>building a debt of liabilities </a:t>
            </a:r>
            <a:r>
              <a:rPr lang="en-US" sz="1200" noProof="1"/>
              <a:t>that must be paid. </a:t>
            </a:r>
            <a:endParaRPr lang="en-US" dirty="0"/>
          </a:p>
          <a:p>
            <a:endParaRPr lang="en-US" dirty="0"/>
          </a:p>
          <a:p>
            <a:r>
              <a:rPr lang="en-US" dirty="0"/>
              <a:t>v.6 Saints who died before Jesus’ resurrection also heard the full gospel after they died.</a:t>
            </a:r>
          </a:p>
          <a:p>
            <a:endParaRPr lang="en-US" dirty="0"/>
          </a:p>
          <a:p>
            <a:endParaRPr lang="en-US" dirty="0"/>
          </a:p>
        </p:txBody>
      </p:sp>
      <p:sp>
        <p:nvSpPr>
          <p:cNvPr id="4" name="Slide Number Placeholder 3">
            <a:extLst>
              <a:ext uri="{FF2B5EF4-FFF2-40B4-BE49-F238E27FC236}">
                <a16:creationId xmlns:a16="http://schemas.microsoft.com/office/drawing/2014/main" id="{0B00813D-E93E-BB8B-3FB8-968C996DF536}"/>
              </a:ext>
            </a:extLst>
          </p:cNvPr>
          <p:cNvSpPr>
            <a:spLocks noGrp="1"/>
          </p:cNvSpPr>
          <p:nvPr>
            <p:ph type="sldNum" sz="quarter" idx="5"/>
          </p:nvPr>
        </p:nvSpPr>
        <p:spPr/>
        <p:txBody>
          <a:bodyPr/>
          <a:lstStyle/>
          <a:p>
            <a:fld id="{318C2369-6159-4CAB-AC26-FE0503C9A03F}" type="slidenum">
              <a:rPr lang="en-US" smtClean="0"/>
              <a:t>4</a:t>
            </a:fld>
            <a:endParaRPr lang="en-US"/>
          </a:p>
        </p:txBody>
      </p:sp>
    </p:spTree>
    <p:extLst>
      <p:ext uri="{BB962C8B-B14F-4D97-AF65-F5344CB8AC3E}">
        <p14:creationId xmlns:p14="http://schemas.microsoft.com/office/powerpoint/2010/main" val="1663212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3199D-23CB-0CCE-6AF9-946F840BFC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94C077-74C3-9751-541C-1F6CD5C4C2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D2AF90-DDDD-6BBA-5623-0AC2EE4CE807}"/>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F9A0CCB2-A7E7-45A9-027A-F8BA049C3780}"/>
              </a:ext>
            </a:extLst>
          </p:cNvPr>
          <p:cNvSpPr>
            <a:spLocks noGrp="1"/>
          </p:cNvSpPr>
          <p:nvPr>
            <p:ph type="sldNum" sz="quarter" idx="5"/>
          </p:nvPr>
        </p:nvSpPr>
        <p:spPr/>
        <p:txBody>
          <a:bodyPr/>
          <a:lstStyle/>
          <a:p>
            <a:fld id="{318C2369-6159-4CAB-AC26-FE0503C9A03F}" type="slidenum">
              <a:rPr lang="en-US" smtClean="0"/>
              <a:t>5</a:t>
            </a:fld>
            <a:endParaRPr lang="en-US"/>
          </a:p>
        </p:txBody>
      </p:sp>
    </p:spTree>
    <p:extLst>
      <p:ext uri="{BB962C8B-B14F-4D97-AF65-F5344CB8AC3E}">
        <p14:creationId xmlns:p14="http://schemas.microsoft.com/office/powerpoint/2010/main" val="716000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3FB07-0F20-EDCD-E8B5-95B0CB0D8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70332C-1D27-D535-E835-82913205D9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844A87-E0D5-12EF-A194-141BC496DFB6}"/>
              </a:ext>
            </a:extLst>
          </p:cNvPr>
          <p:cNvSpPr>
            <a:spLocks noGrp="1"/>
          </p:cNvSpPr>
          <p:nvPr>
            <p:ph type="body" idx="1"/>
          </p:nvPr>
        </p:nvSpPr>
        <p:spPr/>
        <p:txBody>
          <a:bodyPr/>
          <a:lstStyle/>
          <a:p>
            <a:r>
              <a:rPr lang="en-US" dirty="0"/>
              <a:t>v.12  do not be surprised at the trials that will come!  Some people falsely believe that, if they become a Christian, God will make everything easy and comfortable for them.  If people think this, they will fall away when tested (Matthew 13:20-21)</a:t>
            </a:r>
          </a:p>
          <a:p>
            <a:endParaRPr lang="en-US" dirty="0"/>
          </a:p>
          <a:p>
            <a:r>
              <a:rPr lang="en-US" dirty="0"/>
              <a:t>“Can you see the little numbers?”</a:t>
            </a:r>
          </a:p>
        </p:txBody>
      </p:sp>
      <p:sp>
        <p:nvSpPr>
          <p:cNvPr id="4" name="Slide Number Placeholder 3">
            <a:extLst>
              <a:ext uri="{FF2B5EF4-FFF2-40B4-BE49-F238E27FC236}">
                <a16:creationId xmlns:a16="http://schemas.microsoft.com/office/drawing/2014/main" id="{1EEFE4D4-00DE-F2E8-CA2E-70BF31D8E5A1}"/>
              </a:ext>
            </a:extLst>
          </p:cNvPr>
          <p:cNvSpPr>
            <a:spLocks noGrp="1"/>
          </p:cNvSpPr>
          <p:nvPr>
            <p:ph type="sldNum" sz="quarter" idx="5"/>
          </p:nvPr>
        </p:nvSpPr>
        <p:spPr/>
        <p:txBody>
          <a:bodyPr/>
          <a:lstStyle/>
          <a:p>
            <a:fld id="{318C2369-6159-4CAB-AC26-FE0503C9A03F}" type="slidenum">
              <a:rPr lang="en-US" smtClean="0"/>
              <a:t>6</a:t>
            </a:fld>
            <a:endParaRPr lang="en-US"/>
          </a:p>
        </p:txBody>
      </p:sp>
    </p:spTree>
    <p:extLst>
      <p:ext uri="{BB962C8B-B14F-4D97-AF65-F5344CB8AC3E}">
        <p14:creationId xmlns:p14="http://schemas.microsoft.com/office/powerpoint/2010/main" val="1446985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E4F04-8374-0625-FC59-A362196DCB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5528B-C3E5-7287-FD72-DE24CF46EF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CDEDDF-0FB3-DB34-5AC7-31FC16B31851}"/>
              </a:ext>
            </a:extLst>
          </p:cNvPr>
          <p:cNvSpPr>
            <a:spLocks noGrp="1"/>
          </p:cNvSpPr>
          <p:nvPr>
            <p:ph type="body" idx="1"/>
          </p:nvPr>
        </p:nvSpPr>
        <p:spPr/>
        <p:txBody>
          <a:bodyPr/>
          <a:lstStyle/>
          <a:p>
            <a:r>
              <a:rPr lang="en-US" dirty="0"/>
              <a:t>v.16. Believers were first called Christians in Antioch (Acts 11:26).  The derisive nature of the term is evident by King Agrippa’s response in Acts 26:28.</a:t>
            </a:r>
          </a:p>
          <a:p>
            <a:endParaRPr lang="en-US" dirty="0"/>
          </a:p>
          <a:p>
            <a:r>
              <a:rPr lang="en-US" dirty="0"/>
              <a:t>v.18 is quoted from the Septuagint version of Proverbs11:31.</a:t>
            </a:r>
          </a:p>
        </p:txBody>
      </p:sp>
      <p:sp>
        <p:nvSpPr>
          <p:cNvPr id="4" name="Slide Number Placeholder 3">
            <a:extLst>
              <a:ext uri="{FF2B5EF4-FFF2-40B4-BE49-F238E27FC236}">
                <a16:creationId xmlns:a16="http://schemas.microsoft.com/office/drawing/2014/main" id="{4288500F-5447-E93B-12DE-033F5C260E79}"/>
              </a:ext>
            </a:extLst>
          </p:cNvPr>
          <p:cNvSpPr>
            <a:spLocks noGrp="1"/>
          </p:cNvSpPr>
          <p:nvPr>
            <p:ph type="sldNum" sz="quarter" idx="5"/>
          </p:nvPr>
        </p:nvSpPr>
        <p:spPr/>
        <p:txBody>
          <a:bodyPr/>
          <a:lstStyle/>
          <a:p>
            <a:fld id="{318C2369-6159-4CAB-AC26-FE0503C9A03F}" type="slidenum">
              <a:rPr lang="en-US" smtClean="0"/>
              <a:t>7</a:t>
            </a:fld>
            <a:endParaRPr lang="en-US"/>
          </a:p>
        </p:txBody>
      </p:sp>
    </p:spTree>
    <p:extLst>
      <p:ext uri="{BB962C8B-B14F-4D97-AF65-F5344CB8AC3E}">
        <p14:creationId xmlns:p14="http://schemas.microsoft.com/office/powerpoint/2010/main" val="1413437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D18F585-EED3-4D4F-8F29-AE9F0EEB84BF}" type="datetimeFigureOut">
              <a:rPr lang="en-US" smtClean="0"/>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11907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4081098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769416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477587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18F585-EED3-4D4F-8F29-AE9F0EEB84BF}" type="datetimeFigureOut">
              <a:rPr lang="en-US" smtClean="0"/>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519743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18F585-EED3-4D4F-8F29-AE9F0EEB84BF}" type="datetimeFigureOut">
              <a:rPr lang="en-US" smtClean="0"/>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802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18F585-EED3-4D4F-8F29-AE9F0EEB84BF}" type="datetimeFigureOut">
              <a:rPr lang="en-US" smtClean="0"/>
              <a:t>6/3/2026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63941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D18F585-EED3-4D4F-8F29-AE9F0EEB84BF}" type="datetimeFigureOut">
              <a:rPr lang="en-US" smtClean="0"/>
              <a:t>6/3/2026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39073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8F585-EED3-4D4F-8F29-AE9F0EEB84BF}" type="datetimeFigureOut">
              <a:rPr lang="en-US" smtClean="0"/>
              <a:t>6/3/2026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59457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33257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84734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18F585-EED3-4D4F-8F29-AE9F0EEB84BF}" type="datetimeFigureOut">
              <a:rPr lang="en-US" smtClean="0"/>
              <a:t>6/3/2026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5823E6-1FFB-47F6-BCB7-A6BA0DCEB9B6}" type="slidenum">
              <a:rPr lang="en-US" smtClean="0"/>
              <a:t>‹#›</a:t>
            </a:fld>
            <a:endParaRPr lang="en-US"/>
          </a:p>
        </p:txBody>
      </p:sp>
    </p:spTree>
    <p:extLst>
      <p:ext uri="{BB962C8B-B14F-4D97-AF65-F5344CB8AC3E}">
        <p14:creationId xmlns:p14="http://schemas.microsoft.com/office/powerpoint/2010/main" val="3687865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noProof="1"/>
              <a:t>Thinking Like Jesus</a:t>
            </a:r>
          </a:p>
        </p:txBody>
      </p:sp>
      <p:sp>
        <p:nvSpPr>
          <p:cNvPr id="3" name="Subtitle 2"/>
          <p:cNvSpPr>
            <a:spLocks noGrp="1"/>
          </p:cNvSpPr>
          <p:nvPr>
            <p:ph type="subTitle" idx="1"/>
          </p:nvPr>
        </p:nvSpPr>
        <p:spPr/>
        <p:txBody>
          <a:bodyPr/>
          <a:lstStyle/>
          <a:p>
            <a:r>
              <a:rPr lang="en-US" noProof="1"/>
              <a:t>1 Peter 4</a:t>
            </a:r>
          </a:p>
        </p:txBody>
      </p:sp>
    </p:spTree>
    <p:extLst>
      <p:ext uri="{BB962C8B-B14F-4D97-AF65-F5344CB8AC3E}">
        <p14:creationId xmlns:p14="http://schemas.microsoft.com/office/powerpoint/2010/main" val="145092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8A30D-BAD8-BDAD-F462-2EDDC0364A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4DEAC-DA67-0579-370D-409812617CF8}"/>
              </a:ext>
            </a:extLst>
          </p:cNvPr>
          <p:cNvSpPr>
            <a:spLocks noGrp="1"/>
          </p:cNvSpPr>
          <p:nvPr>
            <p:ph type="title"/>
          </p:nvPr>
        </p:nvSpPr>
        <p:spPr>
          <a:xfrm>
            <a:off x="1981200" y="0"/>
            <a:ext cx="8229600" cy="868362"/>
          </a:xfrm>
        </p:spPr>
        <p:txBody>
          <a:bodyPr/>
          <a:lstStyle/>
          <a:p>
            <a:r>
              <a:rPr lang="en-US" b="1" u="sng" noProof="1"/>
              <a:t>Suffering in the Flesh</a:t>
            </a:r>
          </a:p>
        </p:txBody>
      </p:sp>
      <p:sp>
        <p:nvSpPr>
          <p:cNvPr id="3" name="Content Placeholder 2">
            <a:extLst>
              <a:ext uri="{FF2B5EF4-FFF2-40B4-BE49-F238E27FC236}">
                <a16:creationId xmlns:a16="http://schemas.microsoft.com/office/drawing/2014/main" id="{4AE11BEA-E0F5-7F27-06A9-E96D91952A9B}"/>
              </a:ext>
            </a:extLst>
          </p:cNvPr>
          <p:cNvSpPr>
            <a:spLocks noGrp="1"/>
          </p:cNvSpPr>
          <p:nvPr>
            <p:ph idx="1"/>
          </p:nvPr>
        </p:nvSpPr>
        <p:spPr>
          <a:xfrm>
            <a:off x="381000" y="990600"/>
            <a:ext cx="11430000" cy="5638800"/>
          </a:xfrm>
        </p:spPr>
        <p:txBody>
          <a:bodyPr>
            <a:noAutofit/>
          </a:bodyPr>
          <a:lstStyle/>
          <a:p>
            <a:pPr>
              <a:spcAft>
                <a:spcPts val="1200"/>
              </a:spcAft>
            </a:pPr>
            <a:r>
              <a:rPr lang="en-US" sz="2800" b="1" noProof="1"/>
              <a:t>1 Peter 4:1</a:t>
            </a:r>
            <a:r>
              <a:rPr lang="en-US" sz="2800" noProof="1"/>
              <a:t> tells us to “arm ourselves with the same way of thinking.” What might be some of the ways Jesus was thinking? (</a:t>
            </a:r>
            <a:r>
              <a:rPr lang="en-US" sz="2800" b="1" noProof="1"/>
              <a:t>1 Peter 2:21-23, 3:22</a:t>
            </a:r>
            <a:r>
              <a:rPr lang="en-US" sz="2800" noProof="1"/>
              <a:t>)</a:t>
            </a:r>
          </a:p>
          <a:p>
            <a:pPr lvl="1">
              <a:spcAft>
                <a:spcPts val="1200"/>
              </a:spcAft>
            </a:pPr>
            <a:r>
              <a:rPr lang="en-US" sz="2400" noProof="1"/>
              <a:t>He expected to suffer and knew that He was not guilty</a:t>
            </a:r>
          </a:p>
          <a:p>
            <a:pPr lvl="1">
              <a:spcAft>
                <a:spcPts val="1200"/>
              </a:spcAft>
            </a:pPr>
            <a:r>
              <a:rPr lang="en-US" sz="2400" noProof="1"/>
              <a:t>He didn’t argue or threaten those who tortured Him</a:t>
            </a:r>
          </a:p>
          <a:p>
            <a:pPr lvl="1">
              <a:spcAft>
                <a:spcPts val="1200"/>
              </a:spcAft>
            </a:pPr>
            <a:r>
              <a:rPr lang="en-US" sz="2400" noProof="1"/>
              <a:t>He completely trusted the final, perfect judgment of His Father</a:t>
            </a:r>
          </a:p>
          <a:p>
            <a:pPr lvl="1">
              <a:spcAft>
                <a:spcPts val="1200"/>
              </a:spcAft>
            </a:pPr>
            <a:r>
              <a:rPr lang="en-US" sz="2400" noProof="1"/>
              <a:t>He kept His focus on His ultimate victory and glory in heaven</a:t>
            </a:r>
          </a:p>
          <a:p>
            <a:pPr>
              <a:spcAft>
                <a:spcPts val="1200"/>
              </a:spcAft>
            </a:pPr>
            <a:r>
              <a:rPr lang="en-US" sz="2800" noProof="1"/>
              <a:t>How can thinking like this help you “run with endurance” (</a:t>
            </a:r>
            <a:r>
              <a:rPr lang="en-US" sz="2800" b="1" noProof="1"/>
              <a:t>Hebrews 12:1-2</a:t>
            </a:r>
            <a:r>
              <a:rPr lang="en-US" sz="2800" noProof="1"/>
              <a:t>) the Christian “race” before you?</a:t>
            </a:r>
          </a:p>
          <a:p>
            <a:pPr>
              <a:spcAft>
                <a:spcPts val="1200"/>
              </a:spcAft>
            </a:pPr>
            <a:r>
              <a:rPr lang="en-US" sz="2800" dirty="0"/>
              <a:t>Remember – to “</a:t>
            </a:r>
            <a:r>
              <a:rPr lang="en-US" sz="2800" b="1" dirty="0"/>
              <a:t>arm yourself</a:t>
            </a:r>
            <a:r>
              <a:rPr lang="en-US" sz="2800" dirty="0"/>
              <a:t>” reflects a battle.  Don’t expect this to always be easy…</a:t>
            </a:r>
          </a:p>
        </p:txBody>
      </p:sp>
    </p:spTree>
    <p:extLst>
      <p:ext uri="{BB962C8B-B14F-4D97-AF65-F5344CB8AC3E}">
        <p14:creationId xmlns:p14="http://schemas.microsoft.com/office/powerpoint/2010/main" val="2007371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EA14C-03A7-2555-EC79-0A07DA9192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446E2C-C6CA-A44A-96EF-05AE52DEFE3F}"/>
              </a:ext>
            </a:extLst>
          </p:cNvPr>
          <p:cNvSpPr>
            <a:spLocks noGrp="1"/>
          </p:cNvSpPr>
          <p:nvPr>
            <p:ph type="title"/>
          </p:nvPr>
        </p:nvSpPr>
        <p:spPr>
          <a:xfrm>
            <a:off x="1981200" y="0"/>
            <a:ext cx="8229600" cy="868362"/>
          </a:xfrm>
        </p:spPr>
        <p:txBody>
          <a:bodyPr/>
          <a:lstStyle/>
          <a:p>
            <a:r>
              <a:rPr lang="en-US" b="1" u="sng" noProof="1"/>
              <a:t>Suffering in the Flesh</a:t>
            </a:r>
          </a:p>
        </p:txBody>
      </p:sp>
      <p:sp>
        <p:nvSpPr>
          <p:cNvPr id="3" name="Content Placeholder 2">
            <a:extLst>
              <a:ext uri="{FF2B5EF4-FFF2-40B4-BE49-F238E27FC236}">
                <a16:creationId xmlns:a16="http://schemas.microsoft.com/office/drawing/2014/main" id="{B89315D3-A164-F5B9-B4E0-D7753BAF88BE}"/>
              </a:ext>
            </a:extLst>
          </p:cNvPr>
          <p:cNvSpPr>
            <a:spLocks noGrp="1"/>
          </p:cNvSpPr>
          <p:nvPr>
            <p:ph idx="1"/>
          </p:nvPr>
        </p:nvSpPr>
        <p:spPr>
          <a:xfrm>
            <a:off x="381000" y="990600"/>
            <a:ext cx="11430000" cy="5638800"/>
          </a:xfrm>
        </p:spPr>
        <p:txBody>
          <a:bodyPr>
            <a:noAutofit/>
          </a:bodyPr>
          <a:lstStyle/>
          <a:p>
            <a:pPr>
              <a:spcAft>
                <a:spcPts val="1200"/>
              </a:spcAft>
            </a:pPr>
            <a:r>
              <a:rPr lang="en-US" sz="2800" b="1" noProof="1"/>
              <a:t>1 Peter 3:18, 4:1</a:t>
            </a:r>
            <a:r>
              <a:rPr lang="en-US" sz="2800" noProof="1"/>
              <a:t>  both tell us that Jesus suffered and died “in the flesh.”</a:t>
            </a:r>
          </a:p>
          <a:p>
            <a:pPr>
              <a:spcAft>
                <a:spcPts val="1200"/>
              </a:spcAft>
            </a:pPr>
            <a:r>
              <a:rPr lang="en-US" sz="2800" b="1" noProof="1"/>
              <a:t>1 Peter 4:1-2</a:t>
            </a:r>
            <a:r>
              <a:rPr lang="en-US" sz="2800" noProof="1"/>
              <a:t>  As Christians, we have “died with Christ” to the things of the flesh and are “looking above” (Colossians 3:1-3).  The old way of living for human passions is </a:t>
            </a:r>
            <a:r>
              <a:rPr lang="en-US" sz="2800" b="1" noProof="1"/>
              <a:t>being replaced </a:t>
            </a:r>
            <a:r>
              <a:rPr lang="en-US" sz="2800" noProof="1"/>
              <a:t>with a desire to live for </a:t>
            </a:r>
            <a:r>
              <a:rPr lang="en-US" sz="2800" b="1" noProof="1"/>
              <a:t>God’s holy will</a:t>
            </a:r>
            <a:r>
              <a:rPr lang="en-US" sz="2800" noProof="1"/>
              <a:t>.</a:t>
            </a:r>
          </a:p>
          <a:p>
            <a:pPr>
              <a:spcAft>
                <a:spcPts val="1200"/>
              </a:spcAft>
            </a:pPr>
            <a:r>
              <a:rPr lang="en-US" sz="2800" b="1" noProof="1"/>
              <a:t>1 Peter 4:3</a:t>
            </a:r>
            <a:r>
              <a:rPr lang="en-US" sz="2800" noProof="1"/>
              <a:t>  From God’s perspective, sin is ugly and wicked.  Sin in the believer is </a:t>
            </a:r>
            <a:r>
              <a:rPr lang="en-US" sz="2800" b="1" noProof="1"/>
              <a:t>a burden </a:t>
            </a:r>
            <a:r>
              <a:rPr lang="en-US" sz="2800" noProof="1"/>
              <a:t>that </a:t>
            </a:r>
            <a:r>
              <a:rPr lang="en-US" sz="2800" b="1" noProof="1"/>
              <a:t>attacks</a:t>
            </a:r>
            <a:r>
              <a:rPr lang="en-US" sz="2800" noProof="1"/>
              <a:t> him, </a:t>
            </a:r>
            <a:r>
              <a:rPr lang="en-US" sz="2800" b="1" noProof="1"/>
              <a:t>not a pleasure</a:t>
            </a:r>
            <a:r>
              <a:rPr lang="en-US" sz="2800" noProof="1"/>
              <a:t> that </a:t>
            </a:r>
            <a:r>
              <a:rPr lang="en-US" sz="2800" b="1" noProof="1"/>
              <a:t>delights</a:t>
            </a:r>
            <a:r>
              <a:rPr lang="en-US" sz="2800" noProof="1"/>
              <a:t> him.</a:t>
            </a:r>
          </a:p>
          <a:p>
            <a:pPr>
              <a:spcAft>
                <a:spcPts val="1200"/>
              </a:spcAft>
            </a:pPr>
            <a:r>
              <a:rPr lang="en-US" sz="2800" b="1" noProof="1"/>
              <a:t>1 Peter 4:4</a:t>
            </a:r>
            <a:r>
              <a:rPr lang="en-US" sz="2800" noProof="1"/>
              <a:t>  “flood of debauchery” is a picture of a crowd running wildly toward sin.  When we choose to </a:t>
            </a:r>
            <a:r>
              <a:rPr lang="en-US" sz="2800" b="1" noProof="1"/>
              <a:t>follow Jesus </a:t>
            </a:r>
            <a:r>
              <a:rPr lang="en-US" sz="2800" noProof="1"/>
              <a:t>instead of sin, or old friends  often abandon us (not the other way around).</a:t>
            </a:r>
          </a:p>
        </p:txBody>
      </p:sp>
    </p:spTree>
    <p:extLst>
      <p:ext uri="{BB962C8B-B14F-4D97-AF65-F5344CB8AC3E}">
        <p14:creationId xmlns:p14="http://schemas.microsoft.com/office/powerpoint/2010/main" val="82139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DB4B4-25E2-CFC5-B324-00F1ABF424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2EB79-DFA6-EE09-1EFF-8B862B4D3362}"/>
              </a:ext>
            </a:extLst>
          </p:cNvPr>
          <p:cNvSpPr>
            <a:spLocks noGrp="1"/>
          </p:cNvSpPr>
          <p:nvPr>
            <p:ph type="title"/>
          </p:nvPr>
        </p:nvSpPr>
        <p:spPr>
          <a:xfrm>
            <a:off x="1981200" y="0"/>
            <a:ext cx="8229600" cy="868362"/>
          </a:xfrm>
        </p:spPr>
        <p:txBody>
          <a:bodyPr/>
          <a:lstStyle/>
          <a:p>
            <a:r>
              <a:rPr lang="en-US" b="1" u="sng" noProof="1"/>
              <a:t>Judgment will Come</a:t>
            </a:r>
          </a:p>
        </p:txBody>
      </p:sp>
      <p:sp>
        <p:nvSpPr>
          <p:cNvPr id="3" name="Content Placeholder 2">
            <a:extLst>
              <a:ext uri="{FF2B5EF4-FFF2-40B4-BE49-F238E27FC236}">
                <a16:creationId xmlns:a16="http://schemas.microsoft.com/office/drawing/2014/main" id="{95D85817-AFF3-45BF-2AAE-00855674D193}"/>
              </a:ext>
            </a:extLst>
          </p:cNvPr>
          <p:cNvSpPr>
            <a:spLocks noGrp="1"/>
          </p:cNvSpPr>
          <p:nvPr>
            <p:ph idx="1"/>
          </p:nvPr>
        </p:nvSpPr>
        <p:spPr>
          <a:xfrm>
            <a:off x="381000" y="838200"/>
            <a:ext cx="11430000" cy="5638800"/>
          </a:xfrm>
        </p:spPr>
        <p:txBody>
          <a:bodyPr>
            <a:noAutofit/>
          </a:bodyPr>
          <a:lstStyle/>
          <a:p>
            <a:pPr>
              <a:spcBef>
                <a:spcPts val="0"/>
              </a:spcBef>
              <a:spcAft>
                <a:spcPts val="600"/>
              </a:spcAft>
            </a:pPr>
            <a:r>
              <a:rPr lang="en-US" sz="2800" b="1" noProof="1"/>
              <a:t>1 Peter 4:5</a:t>
            </a:r>
            <a:r>
              <a:rPr lang="en-US" sz="2800" noProof="1"/>
              <a:t>  Unsaved people will “</a:t>
            </a:r>
            <a:r>
              <a:rPr lang="en-US" sz="2800" b="1" noProof="1"/>
              <a:t>give account</a:t>
            </a:r>
            <a:r>
              <a:rPr lang="en-US" sz="2800" noProof="1"/>
              <a:t>” to the Judge for their sinful choice to reject God’s Savior.  Who is the One “ready to judge the </a:t>
            </a:r>
            <a:r>
              <a:rPr lang="en-US" sz="2800" u="sng" noProof="1"/>
              <a:t>living</a:t>
            </a:r>
            <a:r>
              <a:rPr lang="en-US" sz="2800" noProof="1"/>
              <a:t> and the </a:t>
            </a:r>
            <a:r>
              <a:rPr lang="en-US" sz="2800" u="sng" noProof="1"/>
              <a:t>dead</a:t>
            </a:r>
            <a:r>
              <a:rPr lang="en-US" sz="2800" noProof="1"/>
              <a:t>?” </a:t>
            </a:r>
            <a:r>
              <a:rPr lang="en-US" sz="2800" dirty="0"/>
              <a:t>(Rev 20:11-15; Rom 3:19; 2 Thess 1:6-10)</a:t>
            </a:r>
          </a:p>
          <a:p>
            <a:pPr>
              <a:spcBef>
                <a:spcPts val="0"/>
              </a:spcBef>
              <a:spcAft>
                <a:spcPts val="600"/>
              </a:spcAft>
            </a:pPr>
            <a:r>
              <a:rPr lang="en-US" sz="2800" b="1" noProof="1"/>
              <a:t>1 Peter 4:6</a:t>
            </a:r>
            <a:r>
              <a:rPr lang="en-US" sz="2800" noProof="1"/>
              <a:t>  In </a:t>
            </a:r>
            <a:r>
              <a:rPr lang="en-US" sz="2800" b="1" noProof="1"/>
              <a:t>contrast</a:t>
            </a:r>
            <a:r>
              <a:rPr lang="en-US" sz="2800" noProof="1"/>
              <a:t> to the unsaved, dead believers have already been “judged in the flesh.”  Their judgment and full payment has been provided by Jesus’ atoning sacrifice while alive on earth.</a:t>
            </a:r>
          </a:p>
          <a:p>
            <a:pPr>
              <a:spcBef>
                <a:spcPts val="0"/>
              </a:spcBef>
              <a:spcAft>
                <a:spcPts val="600"/>
              </a:spcAft>
            </a:pPr>
            <a:r>
              <a:rPr lang="en-US" sz="2800" b="1" noProof="1"/>
              <a:t>1 Peter 4:7-8a</a:t>
            </a:r>
            <a:r>
              <a:rPr lang="en-US" sz="2800" noProof="1"/>
              <a:t>  “The end of all things…”  The Greek word here for “end” means “complete.”  God’s plan for salvation has been accomplished.  We now await Jesus’ second coming.  </a:t>
            </a:r>
            <a:r>
              <a:rPr lang="en-US" sz="2800" b="1" noProof="1"/>
              <a:t>How should we live</a:t>
            </a:r>
            <a:r>
              <a:rPr lang="en-US" sz="2800" noProof="1"/>
              <a:t>?</a:t>
            </a:r>
          </a:p>
          <a:p>
            <a:pPr lvl="1">
              <a:spcBef>
                <a:spcPts val="0"/>
              </a:spcBef>
              <a:spcAft>
                <a:spcPts val="600"/>
              </a:spcAft>
            </a:pPr>
            <a:r>
              <a:rPr lang="en-US" sz="2400" noProof="1"/>
              <a:t>Be self-controlled, sober minded, and earnestly love one another</a:t>
            </a:r>
          </a:p>
          <a:p>
            <a:pPr>
              <a:spcBef>
                <a:spcPts val="0"/>
              </a:spcBef>
              <a:spcAft>
                <a:spcPts val="600"/>
              </a:spcAft>
            </a:pPr>
            <a:r>
              <a:rPr lang="en-US" sz="2800" noProof="1"/>
              <a:t>“</a:t>
            </a:r>
            <a:r>
              <a:rPr lang="en-US" sz="2800" b="1" noProof="1"/>
              <a:t>For the sake of your prayers</a:t>
            </a:r>
            <a:r>
              <a:rPr lang="en-US" sz="2800" noProof="1"/>
              <a:t>” – our prayers will be </a:t>
            </a:r>
            <a:r>
              <a:rPr lang="en-US" sz="2800" u="sng" noProof="1"/>
              <a:t>properly focused</a:t>
            </a:r>
            <a:r>
              <a:rPr lang="en-US" sz="2800" noProof="1"/>
              <a:t> when we a looking forward to Jesus’ return</a:t>
            </a:r>
          </a:p>
        </p:txBody>
      </p:sp>
    </p:spTree>
    <p:extLst>
      <p:ext uri="{BB962C8B-B14F-4D97-AF65-F5344CB8AC3E}">
        <p14:creationId xmlns:p14="http://schemas.microsoft.com/office/powerpoint/2010/main" val="3070760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FF2A8-C847-671B-9BEF-CDCE69AF72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E5B09-CB7A-3BA6-28FA-019D47823BD2}"/>
              </a:ext>
            </a:extLst>
          </p:cNvPr>
          <p:cNvSpPr>
            <a:spLocks noGrp="1"/>
          </p:cNvSpPr>
          <p:nvPr>
            <p:ph type="title"/>
          </p:nvPr>
        </p:nvSpPr>
        <p:spPr>
          <a:xfrm>
            <a:off x="1981200" y="0"/>
            <a:ext cx="8229600" cy="868362"/>
          </a:xfrm>
        </p:spPr>
        <p:txBody>
          <a:bodyPr/>
          <a:lstStyle/>
          <a:p>
            <a:r>
              <a:rPr lang="en-US" b="1" u="sng" noProof="1"/>
              <a:t>Working, not Just Waiting</a:t>
            </a:r>
          </a:p>
        </p:txBody>
      </p:sp>
      <p:sp>
        <p:nvSpPr>
          <p:cNvPr id="3" name="Content Placeholder 2">
            <a:extLst>
              <a:ext uri="{FF2B5EF4-FFF2-40B4-BE49-F238E27FC236}">
                <a16:creationId xmlns:a16="http://schemas.microsoft.com/office/drawing/2014/main" id="{C32C6BC9-C287-04EB-CC38-D1366D11B26B}"/>
              </a:ext>
            </a:extLst>
          </p:cNvPr>
          <p:cNvSpPr>
            <a:spLocks noGrp="1"/>
          </p:cNvSpPr>
          <p:nvPr>
            <p:ph idx="1"/>
          </p:nvPr>
        </p:nvSpPr>
        <p:spPr>
          <a:xfrm>
            <a:off x="381000" y="990600"/>
            <a:ext cx="11430000" cy="5638800"/>
          </a:xfrm>
        </p:spPr>
        <p:txBody>
          <a:bodyPr>
            <a:noAutofit/>
          </a:bodyPr>
          <a:lstStyle/>
          <a:p>
            <a:pPr>
              <a:spcBef>
                <a:spcPts val="0"/>
              </a:spcBef>
              <a:spcAft>
                <a:spcPts val="600"/>
              </a:spcAft>
            </a:pPr>
            <a:r>
              <a:rPr lang="en-US" sz="2800" b="1" noProof="1"/>
              <a:t>1 Peter 4:8c  </a:t>
            </a:r>
            <a:r>
              <a:rPr lang="en-US" sz="2800" b="1" dirty="0"/>
              <a:t>“Love covers a multitude of sins” </a:t>
            </a:r>
            <a:r>
              <a:rPr lang="en-US" sz="2800" dirty="0"/>
              <a:t>– when we have received God’s forgiveness, we should always be ready to lovingly forgive others.</a:t>
            </a:r>
          </a:p>
          <a:p>
            <a:pPr>
              <a:spcBef>
                <a:spcPts val="0"/>
              </a:spcBef>
              <a:spcAft>
                <a:spcPts val="600"/>
              </a:spcAft>
            </a:pPr>
            <a:r>
              <a:rPr lang="en-US" sz="2800" b="1" noProof="1"/>
              <a:t>1 Peter 4:9</a:t>
            </a:r>
            <a:r>
              <a:rPr lang="en-US" sz="2800" noProof="1"/>
              <a:t>  God has freely given us good things, so we should freely share what He has entrusted to us.</a:t>
            </a:r>
          </a:p>
          <a:p>
            <a:pPr>
              <a:spcBef>
                <a:spcPts val="0"/>
              </a:spcBef>
              <a:spcAft>
                <a:spcPts val="600"/>
              </a:spcAft>
            </a:pPr>
            <a:r>
              <a:rPr lang="en-US" sz="2800" b="1" noProof="1"/>
              <a:t>1 Peter 4:10</a:t>
            </a:r>
            <a:r>
              <a:rPr lang="en-US" sz="2800" noProof="1"/>
              <a:t>  Spiritual gift - a God-given ability granted to each believer for service to other believers.  </a:t>
            </a:r>
          </a:p>
          <a:p>
            <a:pPr>
              <a:spcBef>
                <a:spcPts val="0"/>
              </a:spcBef>
              <a:spcAft>
                <a:spcPts val="600"/>
              </a:spcAft>
            </a:pPr>
            <a:r>
              <a:rPr lang="en-US" sz="2800" b="1" noProof="1"/>
              <a:t>1 Peter 4:11. </a:t>
            </a:r>
            <a:r>
              <a:rPr lang="en-US" sz="2800" noProof="1"/>
              <a:t>Two categories of spiritual gifts – </a:t>
            </a:r>
            <a:r>
              <a:rPr lang="en-US" sz="2800" u="sng" noProof="1"/>
              <a:t>speaking</a:t>
            </a:r>
            <a:r>
              <a:rPr lang="en-US" sz="2800" noProof="1"/>
              <a:t> and </a:t>
            </a:r>
            <a:r>
              <a:rPr lang="en-US" sz="2800" u="sng" noProof="1"/>
              <a:t>serving</a:t>
            </a:r>
            <a:r>
              <a:rPr lang="en-US" sz="2800" noProof="1"/>
              <a:t> (some examples from Romans 12:6-8):</a:t>
            </a:r>
          </a:p>
          <a:p>
            <a:pPr lvl="1">
              <a:spcBef>
                <a:spcPts val="0"/>
              </a:spcBef>
              <a:spcAft>
                <a:spcPts val="600"/>
              </a:spcAft>
            </a:pPr>
            <a:r>
              <a:rPr lang="en-US" sz="2400" noProof="1"/>
              <a:t>Speaking Gifts: preaching, teaching, exhortation, etc</a:t>
            </a:r>
          </a:p>
          <a:p>
            <a:pPr lvl="1">
              <a:spcBef>
                <a:spcPts val="0"/>
              </a:spcBef>
              <a:spcAft>
                <a:spcPts val="600"/>
              </a:spcAft>
            </a:pPr>
            <a:r>
              <a:rPr lang="en-US" sz="2400" noProof="1"/>
              <a:t>Serving Gifts: serving, giving, leading, mercy, etc</a:t>
            </a:r>
          </a:p>
          <a:p>
            <a:pPr>
              <a:spcBef>
                <a:spcPts val="0"/>
              </a:spcBef>
              <a:spcAft>
                <a:spcPts val="600"/>
              </a:spcAft>
            </a:pPr>
            <a:r>
              <a:rPr lang="en-US" sz="2800" noProof="1"/>
              <a:t>Be a </a:t>
            </a:r>
            <a:r>
              <a:rPr lang="en-US" sz="2800" b="1" noProof="1"/>
              <a:t>good steward</a:t>
            </a:r>
            <a:r>
              <a:rPr lang="en-US" sz="2800" noProof="1"/>
              <a:t> of what God has given you </a:t>
            </a:r>
            <a:r>
              <a:rPr lang="en-US" sz="2800" b="1" noProof="1"/>
              <a:t>for His great glory</a:t>
            </a:r>
            <a:r>
              <a:rPr lang="en-US" sz="2800" noProof="1"/>
              <a:t>!</a:t>
            </a:r>
          </a:p>
        </p:txBody>
      </p:sp>
    </p:spTree>
    <p:extLst>
      <p:ext uri="{BB962C8B-B14F-4D97-AF65-F5344CB8AC3E}">
        <p14:creationId xmlns:p14="http://schemas.microsoft.com/office/powerpoint/2010/main" val="96730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23E3D-6A37-BFF0-1982-5FBCE5BCE4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AF6E8-BC47-E751-2C05-7EC286173B30}"/>
              </a:ext>
            </a:extLst>
          </p:cNvPr>
          <p:cNvSpPr>
            <a:spLocks noGrp="1"/>
          </p:cNvSpPr>
          <p:nvPr>
            <p:ph type="title"/>
          </p:nvPr>
        </p:nvSpPr>
        <p:spPr>
          <a:xfrm>
            <a:off x="1981200" y="0"/>
            <a:ext cx="8229600" cy="868362"/>
          </a:xfrm>
        </p:spPr>
        <p:txBody>
          <a:bodyPr/>
          <a:lstStyle/>
          <a:p>
            <a:r>
              <a:rPr lang="en-US" b="1" u="sng" noProof="1"/>
              <a:t>Suffering as a Christian</a:t>
            </a:r>
          </a:p>
        </p:txBody>
      </p:sp>
      <p:sp>
        <p:nvSpPr>
          <p:cNvPr id="3" name="Content Placeholder 2">
            <a:extLst>
              <a:ext uri="{FF2B5EF4-FFF2-40B4-BE49-F238E27FC236}">
                <a16:creationId xmlns:a16="http://schemas.microsoft.com/office/drawing/2014/main" id="{1ACEA766-BB6A-6B77-414B-EDD86E3EF3BD}"/>
              </a:ext>
            </a:extLst>
          </p:cNvPr>
          <p:cNvSpPr>
            <a:spLocks noGrp="1"/>
          </p:cNvSpPr>
          <p:nvPr>
            <p:ph idx="1"/>
          </p:nvPr>
        </p:nvSpPr>
        <p:spPr>
          <a:xfrm>
            <a:off x="381000" y="990600"/>
            <a:ext cx="11430000" cy="5638800"/>
          </a:xfrm>
        </p:spPr>
        <p:txBody>
          <a:bodyPr>
            <a:noAutofit/>
          </a:bodyPr>
          <a:lstStyle/>
          <a:p>
            <a:pPr>
              <a:spcAft>
                <a:spcPts val="1200"/>
              </a:spcAft>
            </a:pPr>
            <a:r>
              <a:rPr lang="en-US" sz="2800" u="sng" noProof="1"/>
              <a:t>In verses 12-19, four attitudes that will help us suffer victoriously</a:t>
            </a:r>
            <a:r>
              <a:rPr lang="en-US" sz="2800" noProof="1"/>
              <a:t>:</a:t>
            </a:r>
            <a:r>
              <a:rPr lang="en-US" sz="2800" baseline="30000" noProof="1"/>
              <a:t>*</a:t>
            </a:r>
          </a:p>
          <a:p>
            <a:pPr lvl="1">
              <a:spcAft>
                <a:spcPts val="1200"/>
              </a:spcAft>
            </a:pPr>
            <a:r>
              <a:rPr lang="en-US" sz="2400" noProof="1"/>
              <a:t>expect it</a:t>
            </a:r>
            <a:r>
              <a:rPr lang="en-US" sz="2400" baseline="30000" noProof="1"/>
              <a:t>1</a:t>
            </a:r>
            <a:r>
              <a:rPr lang="en-US" sz="2400" noProof="1"/>
              <a:t>, rejoice in it</a:t>
            </a:r>
            <a:r>
              <a:rPr lang="en-US" sz="2400" baseline="30000" noProof="1"/>
              <a:t>2</a:t>
            </a:r>
            <a:r>
              <a:rPr lang="en-US" sz="2400" noProof="1"/>
              <a:t>, understand its cause</a:t>
            </a:r>
            <a:r>
              <a:rPr lang="en-US" sz="2400" baseline="30000" noProof="1"/>
              <a:t>3</a:t>
            </a:r>
            <a:r>
              <a:rPr lang="en-US" sz="2400" noProof="1"/>
              <a:t>, entrust it to God</a:t>
            </a:r>
            <a:r>
              <a:rPr lang="en-US" sz="2400" baseline="30000" noProof="1"/>
              <a:t>4</a:t>
            </a:r>
          </a:p>
          <a:p>
            <a:pPr>
              <a:spcAft>
                <a:spcPts val="1200"/>
              </a:spcAft>
            </a:pPr>
            <a:r>
              <a:rPr lang="en-US" sz="2800" b="1" noProof="1"/>
              <a:t>1 Peter 4:12</a:t>
            </a:r>
            <a:r>
              <a:rPr lang="en-US" sz="2800" b="1" baseline="30000" noProof="1"/>
              <a:t>1</a:t>
            </a:r>
            <a:r>
              <a:rPr lang="en-US" sz="2800" noProof="1"/>
              <a:t>  “</a:t>
            </a:r>
            <a:r>
              <a:rPr lang="en-US" sz="2800" b="1" noProof="1"/>
              <a:t>when it comes</a:t>
            </a:r>
            <a:r>
              <a:rPr lang="en-US" sz="2800" noProof="1"/>
              <a:t>” (not if).  Your trials are not for nothing – God brings them for a purpose, often to strengthen us (Romans 5:3-5).</a:t>
            </a:r>
          </a:p>
          <a:p>
            <a:pPr>
              <a:spcAft>
                <a:spcPts val="1200"/>
              </a:spcAft>
            </a:pPr>
            <a:r>
              <a:rPr lang="en-US" sz="2800" b="1" noProof="1"/>
              <a:t>1 Peter 4:13-14</a:t>
            </a:r>
            <a:r>
              <a:rPr lang="en-US" sz="2800" b="1" baseline="30000" noProof="1"/>
              <a:t>2</a:t>
            </a:r>
            <a:r>
              <a:rPr lang="en-US" sz="2800" noProof="1"/>
              <a:t>  You can rejoice in suffering when you </a:t>
            </a:r>
            <a:r>
              <a:rPr lang="en-US" sz="2800" b="1" noProof="1"/>
              <a:t>keep your focus </a:t>
            </a:r>
            <a:r>
              <a:rPr lang="en-US" sz="2800" noProof="1"/>
              <a:t>on </a:t>
            </a:r>
            <a:r>
              <a:rPr lang="en-US" sz="2800" b="1" noProof="1"/>
              <a:t>Jesus’ glorious return</a:t>
            </a:r>
            <a:r>
              <a:rPr lang="en-US" sz="2800" noProof="1"/>
              <a:t>.  If we are truly living godly lives, </a:t>
            </a:r>
            <a:r>
              <a:rPr lang="en-US" sz="2800" u="sng" noProof="1"/>
              <a:t>others will notice</a:t>
            </a:r>
            <a:r>
              <a:rPr lang="en-US" sz="2800" noProof="1"/>
              <a:t> (2Tim 3:12).  </a:t>
            </a:r>
            <a:r>
              <a:rPr lang="en-US" sz="2800" b="1" noProof="1"/>
              <a:t>Rejoice</a:t>
            </a:r>
            <a:r>
              <a:rPr lang="en-US" sz="2800" noProof="1"/>
              <a:t> </a:t>
            </a:r>
            <a:r>
              <a:rPr lang="en-US" sz="2800" b="1" noProof="1"/>
              <a:t>when others see God </a:t>
            </a:r>
            <a:r>
              <a:rPr lang="en-US" sz="2800" noProof="1"/>
              <a:t>working </a:t>
            </a:r>
            <a:r>
              <a:rPr lang="en-US" sz="2800" b="1" noProof="1"/>
              <a:t>in you </a:t>
            </a:r>
            <a:r>
              <a:rPr lang="en-US" sz="2800" noProof="1"/>
              <a:t>by His Spirit.</a:t>
            </a:r>
          </a:p>
          <a:p>
            <a:pPr>
              <a:spcAft>
                <a:spcPts val="1200"/>
              </a:spcAft>
            </a:pPr>
            <a:r>
              <a:rPr lang="en-US" sz="2800" b="1" noProof="1"/>
              <a:t>1 Peter 4:15</a:t>
            </a:r>
            <a:r>
              <a:rPr lang="en-US" sz="2800" b="1" baseline="30000" noProof="1"/>
              <a:t>3</a:t>
            </a:r>
            <a:r>
              <a:rPr lang="en-US" sz="2800" noProof="1"/>
              <a:t>  Christians in a non-Christian culture should work faithfully and live honorably.  We are not called to overturn authorities or intrude into other’s personal matters.</a:t>
            </a:r>
            <a:endParaRPr lang="en-US" sz="2800" b="1" noProof="1"/>
          </a:p>
          <a:p>
            <a:pPr marL="0" indent="0" algn="r">
              <a:spcAft>
                <a:spcPts val="1200"/>
              </a:spcAft>
              <a:buNone/>
            </a:pPr>
            <a:r>
              <a:rPr lang="en-US" sz="2800" baseline="30000" noProof="1"/>
              <a:t>*</a:t>
            </a:r>
            <a:r>
              <a:rPr lang="en-US" sz="2400" noProof="1"/>
              <a:t> From “The MacArthur Study Bible”</a:t>
            </a:r>
          </a:p>
        </p:txBody>
      </p:sp>
    </p:spTree>
    <p:extLst>
      <p:ext uri="{BB962C8B-B14F-4D97-AF65-F5344CB8AC3E}">
        <p14:creationId xmlns:p14="http://schemas.microsoft.com/office/powerpoint/2010/main" val="11259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DDEFB-1903-59DF-022D-0D932A0DF6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9DF93E-2565-8A99-B28C-4B49E939A13F}"/>
              </a:ext>
            </a:extLst>
          </p:cNvPr>
          <p:cNvSpPr>
            <a:spLocks noGrp="1"/>
          </p:cNvSpPr>
          <p:nvPr>
            <p:ph type="title"/>
          </p:nvPr>
        </p:nvSpPr>
        <p:spPr>
          <a:xfrm>
            <a:off x="1981200" y="0"/>
            <a:ext cx="8229600" cy="868362"/>
          </a:xfrm>
        </p:spPr>
        <p:txBody>
          <a:bodyPr/>
          <a:lstStyle/>
          <a:p>
            <a:r>
              <a:rPr lang="en-US" b="1" u="sng" noProof="1"/>
              <a:t>Suffering as a Christian</a:t>
            </a:r>
          </a:p>
        </p:txBody>
      </p:sp>
      <p:sp>
        <p:nvSpPr>
          <p:cNvPr id="3" name="Content Placeholder 2">
            <a:extLst>
              <a:ext uri="{FF2B5EF4-FFF2-40B4-BE49-F238E27FC236}">
                <a16:creationId xmlns:a16="http://schemas.microsoft.com/office/drawing/2014/main" id="{C4B570B1-3139-2AA7-71D0-EFC0D6650F89}"/>
              </a:ext>
            </a:extLst>
          </p:cNvPr>
          <p:cNvSpPr>
            <a:spLocks noGrp="1"/>
          </p:cNvSpPr>
          <p:nvPr>
            <p:ph idx="1"/>
          </p:nvPr>
        </p:nvSpPr>
        <p:spPr>
          <a:xfrm>
            <a:off x="381000" y="990600"/>
            <a:ext cx="11430000" cy="5638800"/>
          </a:xfrm>
        </p:spPr>
        <p:txBody>
          <a:bodyPr>
            <a:noAutofit/>
          </a:bodyPr>
          <a:lstStyle/>
          <a:p>
            <a:pPr>
              <a:spcAft>
                <a:spcPts val="1200"/>
              </a:spcAft>
            </a:pPr>
            <a:r>
              <a:rPr lang="en-US" sz="2800" b="1" noProof="1"/>
              <a:t>1 Peter 4:16</a:t>
            </a:r>
            <a:r>
              <a:rPr lang="en-US" sz="2800" b="1" baseline="30000" noProof="1"/>
              <a:t>3</a:t>
            </a:r>
            <a:r>
              <a:rPr lang="en-US" sz="2800" noProof="1"/>
              <a:t>  Originally, the name “Christian” was used negatively.  But now, we can glorify God in this blessed relationship with Jesus!</a:t>
            </a:r>
          </a:p>
          <a:p>
            <a:pPr>
              <a:spcAft>
                <a:spcPts val="1200"/>
              </a:spcAft>
            </a:pPr>
            <a:r>
              <a:rPr lang="en-US" sz="2800" b="1" noProof="1"/>
              <a:t>1 Peter 4:17</a:t>
            </a:r>
            <a:r>
              <a:rPr lang="en-US" sz="2800" b="1" baseline="30000" noProof="1"/>
              <a:t>3</a:t>
            </a:r>
            <a:r>
              <a:rPr lang="en-US" sz="2800" noProof="1"/>
              <a:t>  Christians will never be condemned (Rom 8:1), but we will be purged and cleansed by the loving hand of God.  And if God brings trials on His children, how much worse will it be for those who reject Him?</a:t>
            </a:r>
          </a:p>
          <a:p>
            <a:pPr>
              <a:spcAft>
                <a:spcPts val="1200"/>
              </a:spcAft>
            </a:pPr>
            <a:r>
              <a:rPr lang="en-US" sz="2800" b="1" noProof="1"/>
              <a:t>1 Peter 4:18</a:t>
            </a:r>
            <a:r>
              <a:rPr lang="en-US" sz="2800" b="1" baseline="30000" noProof="1"/>
              <a:t>3</a:t>
            </a:r>
            <a:r>
              <a:rPr lang="en-US" sz="2800" noProof="1"/>
              <a:t>  God paid an </a:t>
            </a:r>
            <a:r>
              <a:rPr lang="en-US" sz="2800" b="1" noProof="1"/>
              <a:t>unmeasurable price </a:t>
            </a:r>
            <a:r>
              <a:rPr lang="en-US" sz="2800" noProof="1"/>
              <a:t>to save us. For those who reject “such a great salvation” (Heb 2:3), no hope remains (2 Thess 1:7-10).</a:t>
            </a:r>
          </a:p>
          <a:p>
            <a:pPr>
              <a:spcAft>
                <a:spcPts val="1200"/>
              </a:spcAft>
            </a:pPr>
            <a:r>
              <a:rPr lang="en-US" sz="2800" b="1" noProof="1"/>
              <a:t>1 Peter 4:19</a:t>
            </a:r>
            <a:r>
              <a:rPr lang="en-US" sz="2800" b="1" baseline="30000" noProof="1"/>
              <a:t>4</a:t>
            </a:r>
            <a:r>
              <a:rPr lang="en-US" sz="2800" noProof="1"/>
              <a:t>  To “entrust”  is a banking term meaning ”to deposit for safe keeping.”  God is our faithful Creator, and we are simply </a:t>
            </a:r>
            <a:r>
              <a:rPr lang="en-US" sz="2800" b="1" noProof="1"/>
              <a:t>giving back to Him</a:t>
            </a:r>
            <a:r>
              <a:rPr lang="en-US" sz="2800" noProof="1"/>
              <a:t> what already belongs to Him!</a:t>
            </a:r>
            <a:endParaRPr lang="en-US" sz="2800" b="1" noProof="1"/>
          </a:p>
          <a:p>
            <a:pPr marL="0" indent="0" algn="r">
              <a:spcAft>
                <a:spcPts val="1200"/>
              </a:spcAft>
              <a:buNone/>
            </a:pPr>
            <a:r>
              <a:rPr lang="en-US" sz="2400" b="1" noProof="1"/>
              <a:t>Suffering well:  </a:t>
            </a:r>
            <a:r>
              <a:rPr lang="en-US" sz="2400" noProof="1"/>
              <a:t>expect it</a:t>
            </a:r>
            <a:r>
              <a:rPr lang="en-US" sz="2400" baseline="30000" noProof="1"/>
              <a:t>1</a:t>
            </a:r>
            <a:r>
              <a:rPr lang="en-US" sz="2400" noProof="1"/>
              <a:t>, rejoice in it</a:t>
            </a:r>
            <a:r>
              <a:rPr lang="en-US" sz="2400" baseline="30000" noProof="1"/>
              <a:t>2</a:t>
            </a:r>
            <a:r>
              <a:rPr lang="en-US" sz="2400" noProof="1"/>
              <a:t>, understand its cause</a:t>
            </a:r>
            <a:r>
              <a:rPr lang="en-US" sz="2400" baseline="30000" noProof="1"/>
              <a:t>3</a:t>
            </a:r>
            <a:r>
              <a:rPr lang="en-US" sz="2400" noProof="1"/>
              <a:t>, entrust it to God</a:t>
            </a:r>
            <a:r>
              <a:rPr lang="en-US" sz="2400" baseline="30000" noProof="1"/>
              <a:t>4</a:t>
            </a:r>
          </a:p>
          <a:p>
            <a:pPr marL="0" indent="0" algn="r">
              <a:spcAft>
                <a:spcPts val="1200"/>
              </a:spcAft>
              <a:buNone/>
            </a:pPr>
            <a:endParaRPr lang="en-US" sz="2400" noProof="1"/>
          </a:p>
        </p:txBody>
      </p:sp>
    </p:spTree>
    <p:extLst>
      <p:ext uri="{BB962C8B-B14F-4D97-AF65-F5344CB8AC3E}">
        <p14:creationId xmlns:p14="http://schemas.microsoft.com/office/powerpoint/2010/main" val="311883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792162"/>
          </a:xfrm>
        </p:spPr>
        <p:txBody>
          <a:bodyPr/>
          <a:lstStyle/>
          <a:p>
            <a:r>
              <a:rPr lang="en-US" b="1" u="sng" noProof="1"/>
              <a:t>Take Aways:</a:t>
            </a:r>
          </a:p>
        </p:txBody>
      </p:sp>
      <p:sp>
        <p:nvSpPr>
          <p:cNvPr id="3" name="Content Placeholder 2"/>
          <p:cNvSpPr>
            <a:spLocks noGrp="1"/>
          </p:cNvSpPr>
          <p:nvPr>
            <p:ph idx="1"/>
          </p:nvPr>
        </p:nvSpPr>
        <p:spPr>
          <a:xfrm>
            <a:off x="533400" y="1066800"/>
            <a:ext cx="11201400" cy="5486400"/>
          </a:xfrm>
        </p:spPr>
        <p:txBody>
          <a:bodyPr>
            <a:normAutofit/>
          </a:bodyPr>
          <a:lstStyle/>
          <a:p>
            <a:pPr>
              <a:spcAft>
                <a:spcPts val="2400"/>
              </a:spcAft>
            </a:pPr>
            <a:r>
              <a:rPr lang="en-US" noProof="1">
                <a:solidFill>
                  <a:schemeClr val="accent1">
                    <a:lumMod val="75000"/>
                  </a:schemeClr>
                </a:solidFill>
              </a:rPr>
              <a:t>Don’t waste your suffering, but learn to trust the love of God and His eternal purposes</a:t>
            </a:r>
          </a:p>
          <a:p>
            <a:pPr>
              <a:spcAft>
                <a:spcPts val="2400"/>
              </a:spcAft>
            </a:pPr>
            <a:r>
              <a:rPr lang="en-US" noProof="1">
                <a:solidFill>
                  <a:schemeClr val="accent1">
                    <a:lumMod val="75000"/>
                  </a:schemeClr>
                </a:solidFill>
              </a:rPr>
              <a:t>To resist the passions of the old life, remember the wonderful grace of God, choosing to love the things that He loves.</a:t>
            </a:r>
          </a:p>
          <a:p>
            <a:pPr>
              <a:spcAft>
                <a:spcPts val="2400"/>
              </a:spcAft>
            </a:pPr>
            <a:r>
              <a:rPr lang="en-US" noProof="1">
                <a:solidFill>
                  <a:schemeClr val="accent1">
                    <a:lumMod val="75000"/>
                  </a:schemeClr>
                </a:solidFill>
              </a:rPr>
              <a:t>Since Jesus will come back, remain clear minded, self-controlled, sober minded, and love each other earnestly.</a:t>
            </a:r>
          </a:p>
          <a:p>
            <a:pPr>
              <a:spcAft>
                <a:spcPts val="2400"/>
              </a:spcAft>
            </a:pPr>
            <a:r>
              <a:rPr lang="en-US" noProof="1">
                <a:solidFill>
                  <a:schemeClr val="accent1">
                    <a:lumMod val="75000"/>
                  </a:schemeClr>
                </a:solidFill>
              </a:rPr>
              <a:t>Be a good steward of everything God gives you: physical things and spiritual gifts!</a:t>
            </a:r>
          </a:p>
        </p:txBody>
      </p:sp>
    </p:spTree>
    <p:extLst>
      <p:ext uri="{BB962C8B-B14F-4D97-AF65-F5344CB8AC3E}">
        <p14:creationId xmlns:p14="http://schemas.microsoft.com/office/powerpoint/2010/main" val="2729567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2070</TotalTime>
  <Words>1206</Words>
  <Application>Microsoft Office PowerPoint</Application>
  <PresentationFormat>Widescreen</PresentationFormat>
  <Paragraphs>68</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Arial</vt:lpstr>
      <vt:lpstr>Calibri</vt:lpstr>
      <vt:lpstr>Office Theme</vt:lpstr>
      <vt:lpstr>Thinking Like Jesus</vt:lpstr>
      <vt:lpstr>Suffering in the Flesh</vt:lpstr>
      <vt:lpstr>Suffering in the Flesh</vt:lpstr>
      <vt:lpstr>Judgment will Come</vt:lpstr>
      <vt:lpstr>Working, not Just Waiting</vt:lpstr>
      <vt:lpstr>Suffering as a Christian</vt:lpstr>
      <vt:lpstr>Suffering as a Christian</vt:lpstr>
      <vt:lpstr>Take Aways: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and Security</dc:title>
  <dc:creator>Multiple Authors</dc:creator>
  <cp:lastModifiedBy>Mark Robnett</cp:lastModifiedBy>
  <cp:revision>61</cp:revision>
  <dcterms:created xsi:type="dcterms:W3CDTF">2020-04-25T21:24:17Z</dcterms:created>
  <dcterms:modified xsi:type="dcterms:W3CDTF">2026-06-03T17:33:06Z</dcterms:modified>
</cp:coreProperties>
</file>