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36" r:id="rId3"/>
    <p:sldId id="337" r:id="rId4"/>
    <p:sldId id="338" r:id="rId5"/>
    <p:sldId id="339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75143" autoAdjust="0"/>
  </p:normalViewPr>
  <p:slideViewPr>
    <p:cSldViewPr>
      <p:cViewPr varScale="1">
        <p:scale>
          <a:sx n="88" d="100"/>
          <a:sy n="88" d="100"/>
        </p:scale>
        <p:origin x="1338" y="90"/>
      </p:cViewPr>
      <p:guideLst>
        <p:guide orient="horz" pos="2160"/>
        <p:guide pos="3840"/>
      </p:guideLst>
    </p:cSldViewPr>
  </p:slideViewPr>
  <p:notesTextViewPr>
    <p:cViewPr>
      <p:scale>
        <a:sx n="176" d="100"/>
        <a:sy n="176" d="100"/>
      </p:scale>
      <p:origin x="0" y="0"/>
    </p:cViewPr>
  </p:notesTextViewPr>
  <p:sorterViewPr>
    <p:cViewPr>
      <p:scale>
        <a:sx n="200" d="100"/>
        <a:sy n="200" d="100"/>
      </p:scale>
      <p:origin x="0" y="-23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14D52-E685-4076-8FAA-8D529159F173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C2369-6159-4CAB-AC26-FE0503C9A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2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b="1" dirty="0"/>
              <a:t>ESV</a:t>
            </a:r>
            <a:r>
              <a:rPr lang="en-US" dirty="0"/>
              <a:t> with this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68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75CEA-FCA1-8B77-85B1-E09A65E1B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30EBE2-F702-1058-62D7-132BE6B1F9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094A0C-25C5-E1A6-5C01-91AB0F768A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Since the pastor’s main job is to feed the flock, it is essential that a pastor can teach the church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40D3E-B06E-912F-03D1-B7536B0475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56873-1927-4CFF-1D16-2119A8447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00AFDE-CD84-0AB2-2695-E179A8EA9D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73BBD2-CBDB-83BE-AE0E-318D6737EE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the “Judgment seat of Christ”, believers will be rewarded for faithful service (1 Corinthians 3:9-15; 4:5; 2 Cor 5:9-10).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82835-9F97-CAFD-6459-3760E22BD1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90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A3322-96DA-850A-B9EB-96E71827B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B27921-6CE1-4E64-C69E-2427B7BF9D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305C3A-8D89-9F3A-CD7E-9F0CE85F9B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Humility = “lowly mindedness” – and attitude that one is never too high to serve others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9B82B7-186A-21E1-2A9F-54BCD2C4B4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36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25523-5AAB-A2AC-856A-A8F54ED5A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FD9DB6-3005-34C2-FBC0-E44E96A449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DAEEAB-33BB-680C-7111-54FB1185F0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stand firm in our faith by knowing sound doctrine and obeying God’s truth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ADA327-DB35-806A-BC6F-CC5AA373A3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8C2369-6159-4CAB-AC26-FE0503C9A0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080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0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9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1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8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4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1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3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7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7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4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8F585-EED3-4D4F-8F29-AE9F0EEB84B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823E6-1FFB-47F6-BCB7-A6BA0DCEB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6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noProof="1"/>
              <a:t>Following with Humility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1"/>
              <a:t>1 Peter 5</a:t>
            </a:r>
          </a:p>
        </p:txBody>
      </p:sp>
    </p:spTree>
    <p:extLst>
      <p:ext uri="{BB962C8B-B14F-4D97-AF65-F5344CB8AC3E}">
        <p14:creationId xmlns:p14="http://schemas.microsoft.com/office/powerpoint/2010/main" val="145092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8A30D-BAD8-BDAD-F462-2EDDC0364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4DEAC-DA67-0579-370D-40981261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noProof="1"/>
              <a:t>Guidance for Pastors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11BEA-E0F5-7F27-06A9-E96D91952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5062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noProof="1"/>
              <a:t>1 Peter 5:1-2</a:t>
            </a:r>
            <a:r>
              <a:rPr lang="en-US" sz="2800" noProof="1"/>
              <a:t>  Peter refers to himself as an “</a:t>
            </a:r>
            <a:r>
              <a:rPr lang="en-US" sz="2800" b="1" noProof="1"/>
              <a:t>elder</a:t>
            </a:r>
            <a:r>
              <a:rPr lang="en-US" sz="2800" noProof="1"/>
              <a:t>” and a “</a:t>
            </a:r>
            <a:r>
              <a:rPr lang="en-US" sz="2800" b="1" noProof="1"/>
              <a:t>shepherd</a:t>
            </a:r>
            <a:r>
              <a:rPr lang="en-US" sz="2800" noProof="1"/>
              <a:t>.”  We use the word “pastor” to describe church leaders (not “priest”).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Almost all other places where ”elders” are mentioned, it is the plural word to express churches were led by multiple men (Acts 20:17; Titus 1:5)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“</a:t>
            </a:r>
            <a:r>
              <a:rPr lang="en-US" sz="2800" b="1" noProof="1"/>
              <a:t>witness of the sufferings of Christ</a:t>
            </a:r>
            <a:r>
              <a:rPr lang="en-US" sz="2800" noProof="1"/>
              <a:t>” – proved that Peter was a true apostle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“</a:t>
            </a:r>
            <a:r>
              <a:rPr lang="en-US" sz="2800" b="1" noProof="1"/>
              <a:t>glory that is going to be revealed</a:t>
            </a:r>
            <a:r>
              <a:rPr lang="en-US" sz="2800" noProof="1"/>
              <a:t>” – Peter already had a taste of Jesus’ glory at the “transfiguration” (2 Peter 2:16-18; Matt 17:1-8; Romans 8:17)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the flock of God</a:t>
            </a:r>
            <a:r>
              <a:rPr lang="en-US" sz="2800" dirty="0"/>
              <a:t>” – the flock belongs to God, not a man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</a:t>
            </a:r>
            <a:r>
              <a:rPr lang="en-US" sz="2800" b="1" dirty="0"/>
              <a:t>shepherd … exercising oversight</a:t>
            </a:r>
            <a:r>
              <a:rPr lang="en-US" sz="2800" dirty="0"/>
              <a:t>” – the pastor’s job is to feed the church (teach the Word of God) and protect it from the enemy (false teachers)</a:t>
            </a:r>
          </a:p>
        </p:txBody>
      </p:sp>
    </p:spTree>
    <p:extLst>
      <p:ext uri="{BB962C8B-B14F-4D97-AF65-F5344CB8AC3E}">
        <p14:creationId xmlns:p14="http://schemas.microsoft.com/office/powerpoint/2010/main" val="200737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27E02-B46B-7137-FA20-129A049A0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5FB4F-4144-D335-7627-D4AFD2EC9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noProof="1"/>
              <a:t>Guidance for Pastors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E8403-937E-DB80-E3BF-5B89405BB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4300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noProof="1"/>
              <a:t>1 Peter 5:2-3</a:t>
            </a:r>
            <a:r>
              <a:rPr lang="en-US" sz="2800" noProof="1"/>
              <a:t>  “</a:t>
            </a:r>
            <a:r>
              <a:rPr lang="en-US" sz="2800" b="1" noProof="1"/>
              <a:t>not under compulsion, but willingly</a:t>
            </a:r>
            <a:r>
              <a:rPr lang="en-US" sz="2800" noProof="1"/>
              <a:t>” – pastors should not be pressured to serve but do with a love for God and his people.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“</a:t>
            </a:r>
            <a:r>
              <a:rPr lang="en-US" sz="2800" b="1" noProof="1"/>
              <a:t>not for shameful gain</a:t>
            </a:r>
            <a:r>
              <a:rPr lang="en-US" sz="2800" noProof="1"/>
              <a:t>” – false teachers use their power to rob people of their wealth.  Pastors should be paid well, but not serve for money.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“</a:t>
            </a:r>
            <a:r>
              <a:rPr lang="en-US" sz="2800" b="1" noProof="1"/>
              <a:t>not domineering … but being examples</a:t>
            </a:r>
            <a:r>
              <a:rPr lang="en-US" sz="2800" noProof="1"/>
              <a:t>” – True spiritual leadership is by example, not by power and control (</a:t>
            </a:r>
            <a:r>
              <a:rPr lang="en-US" sz="2800" b="1" noProof="1"/>
              <a:t>1 Timothy 4:12</a:t>
            </a:r>
            <a:r>
              <a:rPr lang="en-US" sz="2800" noProof="1"/>
              <a:t>).</a:t>
            </a:r>
          </a:p>
          <a:p>
            <a:pPr>
              <a:spcAft>
                <a:spcPts val="1200"/>
              </a:spcAft>
            </a:pPr>
            <a:r>
              <a:rPr lang="en-US" sz="2800" b="1" noProof="1"/>
              <a:t>1 Peter 5:4 </a:t>
            </a:r>
            <a:r>
              <a:rPr lang="en-US" sz="2800" noProof="1"/>
              <a:t>– Jesus is the </a:t>
            </a:r>
            <a:r>
              <a:rPr lang="en-US" sz="2800" b="1" noProof="1"/>
              <a:t>Chief Shepherd, </a:t>
            </a:r>
            <a:r>
              <a:rPr lang="en-US" sz="2800" noProof="1"/>
              <a:t>the One for whom we all eagerly wait (</a:t>
            </a:r>
            <a:r>
              <a:rPr lang="en-US" sz="2800" b="1" noProof="1"/>
              <a:t>2 Timothy 4:7-8</a:t>
            </a:r>
            <a:r>
              <a:rPr lang="en-US" sz="2800" noProof="1"/>
              <a:t>).  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In the ancient world, perishable crowns were given for victorious achievement (</a:t>
            </a:r>
            <a:r>
              <a:rPr lang="en-US" sz="2800" b="1" noProof="1"/>
              <a:t>1 Cor 9:24-25</a:t>
            </a:r>
            <a:r>
              <a:rPr lang="en-US" sz="2800" noProof="1"/>
              <a:t>).  </a:t>
            </a:r>
          </a:p>
        </p:txBody>
      </p:sp>
    </p:spTree>
    <p:extLst>
      <p:ext uri="{BB962C8B-B14F-4D97-AF65-F5344CB8AC3E}">
        <p14:creationId xmlns:p14="http://schemas.microsoft.com/office/powerpoint/2010/main" val="189565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9DC91-44DB-D13F-1FEA-DFAAB41BB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FB3C9-DD53-E551-3BD6-907C84B62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noProof="1"/>
              <a:t>Guidance for Everyone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C0AD9-0C9D-174E-9690-7B1D22515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4300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noProof="1"/>
              <a:t>1 Peter 5:5</a:t>
            </a:r>
            <a:r>
              <a:rPr lang="en-US" sz="2800" noProof="1"/>
              <a:t>  “</a:t>
            </a:r>
            <a:r>
              <a:rPr lang="en-US" sz="2800" b="1" noProof="1"/>
              <a:t>you who are younger, be subject to the elders</a:t>
            </a:r>
            <a:r>
              <a:rPr lang="en-US" sz="2800" noProof="1"/>
              <a:t>” – submission is a basic attitude of spiritual maturity. “younger” can be age or spiritually.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“</a:t>
            </a:r>
            <a:r>
              <a:rPr lang="en-US" sz="2800" b="1" noProof="1"/>
              <a:t>clothe yourselves, all of you, with humility</a:t>
            </a:r>
            <a:r>
              <a:rPr lang="en-US" sz="2800" noProof="1"/>
              <a:t>” – in the ancient world, humility was equal to weakness (not a virtue). </a:t>
            </a:r>
          </a:p>
          <a:p>
            <a:pPr>
              <a:spcAft>
                <a:spcPts val="1200"/>
              </a:spcAft>
            </a:pPr>
            <a:r>
              <a:rPr lang="en-US" sz="2800" b="1" noProof="1"/>
              <a:t>1 Peter 5:6-7</a:t>
            </a:r>
            <a:r>
              <a:rPr lang="en-US" sz="2800" noProof="1"/>
              <a:t>  “</a:t>
            </a:r>
            <a:r>
              <a:rPr lang="en-US" sz="2800" b="1" noProof="1"/>
              <a:t>under the mighty hand of God</a:t>
            </a:r>
            <a:r>
              <a:rPr lang="en-US" sz="2800" noProof="1"/>
              <a:t>” – a symbol of God’s powerful ability to always accomplish His purpose (Ezekiel 20:33)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“</a:t>
            </a:r>
            <a:r>
              <a:rPr lang="en-US" sz="2800" b="1" noProof="1"/>
              <a:t>At the proper time He may exalt you</a:t>
            </a:r>
            <a:r>
              <a:rPr lang="en-US" sz="2800" noProof="1"/>
              <a:t>” – we demonstrate lack of humility and submission when we are impatient with God (2 Cor 12:7-10).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We are invited to cast all of our anxieties (discontent, discouragement, despair, suffering) on our loving Father – He knows what He’s doing!</a:t>
            </a:r>
          </a:p>
        </p:txBody>
      </p:sp>
    </p:spTree>
    <p:extLst>
      <p:ext uri="{BB962C8B-B14F-4D97-AF65-F5344CB8AC3E}">
        <p14:creationId xmlns:p14="http://schemas.microsoft.com/office/powerpoint/2010/main" val="299645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58346-5BBE-1446-0801-1537E225F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5DE22-03F4-24AE-7430-E64239B9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b="1" u="sng" noProof="1"/>
              <a:t>Guidance for Everyone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60BEC-7C4D-FB87-745C-F400C9095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430000" cy="5638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b="1" noProof="1"/>
              <a:t>1 Peter 5:8</a:t>
            </a:r>
            <a:r>
              <a:rPr lang="en-US" sz="2800" noProof="1"/>
              <a:t>  “</a:t>
            </a:r>
            <a:r>
              <a:rPr lang="en-US" sz="2800" b="1" noProof="1"/>
              <a:t>Be sober-minded; be watchful</a:t>
            </a:r>
            <a:r>
              <a:rPr lang="en-US" sz="2800" noProof="1"/>
              <a:t>.” - Peaceful confidence in God’s sovereign care does not mean we should be blind to danger!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The devil is against you!  He wants to overwhelm you with temptation, persecution, distraction, and discouragement.</a:t>
            </a:r>
          </a:p>
          <a:p>
            <a:pPr>
              <a:spcAft>
                <a:spcPts val="1200"/>
              </a:spcAft>
            </a:pPr>
            <a:r>
              <a:rPr lang="en-US" sz="2800" noProof="1"/>
              <a:t>The </a:t>
            </a:r>
            <a:r>
              <a:rPr lang="en-US" sz="2800" u="sng" noProof="1"/>
              <a:t>devil cannot take away</a:t>
            </a:r>
            <a:r>
              <a:rPr lang="en-US" sz="2800" noProof="1"/>
              <a:t> your salvation, but he can tempt you to walk away from Christian fellowship or Christian service.</a:t>
            </a:r>
          </a:p>
          <a:p>
            <a:pPr>
              <a:spcAft>
                <a:spcPts val="1200"/>
              </a:spcAft>
            </a:pPr>
            <a:r>
              <a:rPr lang="en-US" sz="2800" b="1" noProof="1"/>
              <a:t>1 Peter 5:9</a:t>
            </a:r>
            <a:r>
              <a:rPr lang="en-US" sz="2800" noProof="1"/>
              <a:t>  We </a:t>
            </a:r>
            <a:r>
              <a:rPr lang="en-US" sz="2800" u="sng" noProof="1"/>
              <a:t>resist the temptation</a:t>
            </a:r>
            <a:r>
              <a:rPr lang="en-US" sz="2800" noProof="1"/>
              <a:t> of the devil by </a:t>
            </a:r>
            <a:r>
              <a:rPr lang="en-US" sz="2800" u="sng" noProof="1"/>
              <a:t>standing firm in the faith</a:t>
            </a:r>
            <a:r>
              <a:rPr lang="en-US" sz="2800" noProof="1"/>
              <a:t> of Christ based on the </a:t>
            </a:r>
            <a:r>
              <a:rPr lang="en-US" sz="2800" u="sng" noProof="1"/>
              <a:t>Word of God</a:t>
            </a:r>
            <a:r>
              <a:rPr lang="en-US" sz="2800" noProof="1"/>
              <a:t> (Ephesians 6:17).</a:t>
            </a:r>
          </a:p>
          <a:p>
            <a:pPr>
              <a:spcAft>
                <a:spcPts val="1200"/>
              </a:spcAft>
            </a:pPr>
            <a:r>
              <a:rPr lang="en-US" sz="2800" b="1" noProof="1"/>
              <a:t>1 Peter 5:10-11</a:t>
            </a:r>
            <a:r>
              <a:rPr lang="en-US" sz="2800" noProof="1"/>
              <a:t>  God’s future purposes will require some present pain.  God is using these trials to strengthen our character and bring Him glory!</a:t>
            </a:r>
          </a:p>
          <a:p>
            <a:pPr>
              <a:spcAft>
                <a:spcPts val="1200"/>
              </a:spcAft>
            </a:pPr>
            <a:endParaRPr lang="en-US" sz="2800" noProof="1"/>
          </a:p>
        </p:txBody>
      </p:sp>
    </p:spTree>
    <p:extLst>
      <p:ext uri="{BB962C8B-B14F-4D97-AF65-F5344CB8AC3E}">
        <p14:creationId xmlns:p14="http://schemas.microsoft.com/office/powerpoint/2010/main" val="62042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92162"/>
          </a:xfrm>
        </p:spPr>
        <p:txBody>
          <a:bodyPr/>
          <a:lstStyle/>
          <a:p>
            <a:r>
              <a:rPr lang="en-US" b="1" u="sng" noProof="1"/>
              <a:t>Take Aways: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11201400" cy="5486400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noProof="1">
                <a:solidFill>
                  <a:schemeClr val="accent1">
                    <a:lumMod val="75000"/>
                  </a:schemeClr>
                </a:solidFill>
              </a:rPr>
              <a:t>A good church should be led by a spiritually mature man who loves God’s people, teaching and serving them.</a:t>
            </a:r>
          </a:p>
          <a:p>
            <a:pPr>
              <a:spcAft>
                <a:spcPts val="2400"/>
              </a:spcAft>
            </a:pPr>
            <a:r>
              <a:rPr lang="en-US" noProof="1">
                <a:solidFill>
                  <a:schemeClr val="accent1">
                    <a:lumMod val="75000"/>
                  </a:schemeClr>
                </a:solidFill>
              </a:rPr>
              <a:t>When we understand God’s love for us, we can truly cast all of our cares on Him, knowing that He will take care of us.</a:t>
            </a:r>
          </a:p>
          <a:p>
            <a:pPr>
              <a:spcAft>
                <a:spcPts val="2400"/>
              </a:spcAft>
            </a:pPr>
            <a:r>
              <a:rPr lang="en-US" noProof="1">
                <a:solidFill>
                  <a:schemeClr val="accent1">
                    <a:lumMod val="75000"/>
                  </a:schemeClr>
                </a:solidFill>
              </a:rPr>
              <a:t>Your enemy wants you to stop reading the Bible, praying, and spending time with other Christians.  Stand firm in faith and resist his temptations!</a:t>
            </a:r>
          </a:p>
        </p:txBody>
      </p:sp>
    </p:spTree>
    <p:extLst>
      <p:ext uri="{BB962C8B-B14F-4D97-AF65-F5344CB8AC3E}">
        <p14:creationId xmlns:p14="http://schemas.microsoft.com/office/powerpoint/2010/main" val="272956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748</Words>
  <Application>Microsoft Office PowerPoint</Application>
  <PresentationFormat>Widescreen</PresentationFormat>
  <Paragraphs>41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</vt:lpstr>
      <vt:lpstr>Office Theme</vt:lpstr>
      <vt:lpstr>Following with Humility</vt:lpstr>
      <vt:lpstr>Guidance for Pastors</vt:lpstr>
      <vt:lpstr>Guidance for Pastors</vt:lpstr>
      <vt:lpstr>Guidance for Everyone</vt:lpstr>
      <vt:lpstr>Guidance for Everyone</vt:lpstr>
      <vt:lpstr>Take Aways: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Salvation and Security</dc:title>
  <dc:creator>Multiple Authors</dc:creator>
  <cp:lastModifiedBy>Mark Robnett</cp:lastModifiedBy>
  <cp:revision>70</cp:revision>
  <dcterms:created xsi:type="dcterms:W3CDTF">2020-04-25T21:24:17Z</dcterms:created>
  <dcterms:modified xsi:type="dcterms:W3CDTF">2026-06-08T14:37:32Z</dcterms:modified>
</cp:coreProperties>
</file>