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0657" autoAdjust="0"/>
  </p:normalViewPr>
  <p:slideViewPr>
    <p:cSldViewPr snapToGrid="0">
      <p:cViewPr varScale="1">
        <p:scale>
          <a:sx n="80" d="100"/>
          <a:sy n="80" d="100"/>
        </p:scale>
        <p:origin x="1734" y="96"/>
      </p:cViewPr>
      <p:guideLst/>
    </p:cSldViewPr>
  </p:slideViewPr>
  <p:notesTextViewPr>
    <p:cViewPr>
      <p:scale>
        <a:sx n="200" d="100"/>
        <a:sy n="200" d="100"/>
      </p:scale>
      <p:origin x="0" y="0"/>
    </p:cViewPr>
  </p:notesTextViewPr>
  <p:sorterViewPr>
    <p:cViewPr>
      <p:scale>
        <a:sx n="200" d="100"/>
        <a:sy n="200" d="100"/>
      </p:scale>
      <p:origin x="0" y="-24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329A-7A3B-47BB-93FA-F3345D343887}" type="datetimeFigureOut">
              <a:rPr lang="en-US" smtClean="0"/>
              <a:t>8/23/2024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CCB215-AD95-4D78-89DB-C683D8425F2E}" type="slidenum">
              <a:rPr lang="en-US" smtClean="0"/>
              <a:t>‹#›</a:t>
            </a:fld>
            <a:endParaRPr lang="en-US"/>
          </a:p>
        </p:txBody>
      </p:sp>
    </p:spTree>
    <p:extLst>
      <p:ext uri="{BB962C8B-B14F-4D97-AF65-F5344CB8AC3E}">
        <p14:creationId xmlns:p14="http://schemas.microsoft.com/office/powerpoint/2010/main" val="81003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At our last meeting, we began a study of the Gospel of John.  I hope that, this week, you have had some time to read chapter 2.  When your read the Bible, be sure to ask God to teach you. Don’t just seek increase your knowledge – seek a personal relationship with Him.  One of the most significant things that you can do to grow as a Christian is to spend some time, everyday, reading the Bible on your own.  Practice this now and continue it throughout your life.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I said last week, we are studying this book because of the purpose stated in </a:t>
            </a:r>
            <a:r>
              <a:rPr lang="en-US" sz="1200" b="1" kern="1200" dirty="0" smtClean="0">
                <a:solidFill>
                  <a:schemeClr val="tx1"/>
                </a:solidFill>
                <a:effectLst/>
                <a:latin typeface="+mn-lt"/>
                <a:ea typeface="+mn-ea"/>
                <a:cs typeface="+mn-cs"/>
              </a:rPr>
              <a:t>John 20:30,31.</a:t>
            </a:r>
            <a:r>
              <a:rPr lang="en-US" sz="1200" kern="1200" dirty="0" smtClean="0">
                <a:solidFill>
                  <a:schemeClr val="tx1"/>
                </a:solidFill>
                <a:effectLst/>
                <a:latin typeface="+mn-lt"/>
                <a:ea typeface="+mn-ea"/>
                <a:cs typeface="+mn-cs"/>
              </a:rPr>
              <a:t>  It is my hope that, as we study, you will see that Jesus is much more than just an historical figure – He is God, the Savior. </a:t>
            </a:r>
            <a:endParaRPr lang="en-US" dirty="0"/>
          </a:p>
        </p:txBody>
      </p:sp>
      <p:sp>
        <p:nvSpPr>
          <p:cNvPr id="4" name="Slide Number Placeholder 3"/>
          <p:cNvSpPr>
            <a:spLocks noGrp="1"/>
          </p:cNvSpPr>
          <p:nvPr>
            <p:ph type="sldNum" sz="quarter" idx="10"/>
          </p:nvPr>
        </p:nvSpPr>
        <p:spPr/>
        <p:txBody>
          <a:bodyPr/>
          <a:lstStyle/>
          <a:p>
            <a:fld id="{0FCCB215-AD95-4D78-89DB-C683D8425F2E}" type="slidenum">
              <a:rPr lang="en-US" smtClean="0"/>
              <a:t>1</a:t>
            </a:fld>
            <a:endParaRPr lang="en-US"/>
          </a:p>
        </p:txBody>
      </p:sp>
    </p:spTree>
    <p:extLst>
      <p:ext uri="{BB962C8B-B14F-4D97-AF65-F5344CB8AC3E}">
        <p14:creationId xmlns:p14="http://schemas.microsoft.com/office/powerpoint/2010/main" val="676248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we reflect on these words, we see claims that are very bold, almost unbelievable.  As we move into Chapter 2, we see a transition </a:t>
            </a:r>
            <a:r>
              <a:rPr lang="en-US" sz="1200" i="1" kern="1200" dirty="0" smtClean="0">
                <a:solidFill>
                  <a:schemeClr val="tx1"/>
                </a:solidFill>
                <a:effectLst/>
                <a:latin typeface="+mn-lt"/>
                <a:ea typeface="+mn-ea"/>
                <a:cs typeface="+mn-cs"/>
              </a:rPr>
              <a:t>from words to works</a:t>
            </a:r>
            <a:r>
              <a:rPr lang="en-US" sz="1200" kern="1200" dirty="0" smtClean="0">
                <a:solidFill>
                  <a:schemeClr val="tx1"/>
                </a:solidFill>
                <a:effectLst/>
                <a:latin typeface="+mn-lt"/>
                <a:ea typeface="+mn-ea"/>
                <a:cs typeface="+mn-cs"/>
              </a:rPr>
              <a:t>.  We begin to see actions that prove the truth of these claims.  Remember – this gospel was written by a close eye-witness of these things.  Also remember that the writer of this gospel suffered a great amount for his “testimony.”  In other words, he had nothing to gain by making up this story.  The only reasonable explanation is this: the reports contained here are true.</a:t>
            </a:r>
          </a:p>
          <a:p>
            <a:endPar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endParaRPr>
          </a:p>
          <a:p>
            <a:r>
              <a:rPr lang="zh-CN" altLang="en-US" sz="2400" b="0" i="0" u="none" strike="noStrike" kern="1200" baseline="0" dirty="0" smtClean="0">
                <a:solidFill>
                  <a:schemeClr val="tx1"/>
                </a:solidFill>
                <a:latin typeface="Arial" panose="020B0604020202020204" pitchFamily="34" charset="0"/>
                <a:ea typeface="KaiTi" panose="02010609060101010101" pitchFamily="49" charset="-122"/>
                <a:cs typeface="+mn-cs"/>
              </a:rPr>
              <a:t> 太初     有  道</a:t>
            </a:r>
            <a:endPar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endParaRPr>
          </a:p>
          <a:p>
            <a:r>
              <a:rPr lang="en-US" sz="2400" b="0" i="0" baseline="0" dirty="0" smtClean="0">
                <a:latin typeface="Arial" panose="020B0604020202020204" pitchFamily="34" charset="0"/>
                <a:ea typeface="KaiTi" panose="02010609060101010101" pitchFamily="49" charset="-122"/>
              </a:rPr>
              <a:t>John 1:1  </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Tàichū</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yǒu</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dào</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p>
          <a:p>
            <a:endParaRPr lang="en-US" sz="2400" b="0" i="0" kern="1200" baseline="0" dirty="0" smtClean="0">
              <a:solidFill>
                <a:schemeClr val="tx1"/>
              </a:solidFill>
              <a:effectLst/>
              <a:latin typeface="Arial" panose="020B0604020202020204" pitchFamily="34" charset="0"/>
              <a:ea typeface="KaiTi" panose="02010609060101010101" pitchFamily="49" charset="-122"/>
              <a:cs typeface="+mn-cs"/>
            </a:endParaRPr>
          </a:p>
          <a:p>
            <a:r>
              <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rPr>
              <a:t>John 14:6</a:t>
            </a:r>
            <a:endParaRPr lang="en-US" sz="2400" b="0" i="0" kern="1200" baseline="0" dirty="0" smtClean="0">
              <a:solidFill>
                <a:schemeClr val="tx1"/>
              </a:solidFill>
              <a:effectLst/>
              <a:latin typeface="Arial" panose="020B0604020202020204" pitchFamily="34" charset="0"/>
              <a:ea typeface="KaiTi" panose="02010609060101010101"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b="0" i="0" u="none" strike="noStrike" kern="1200" baseline="0" dirty="0" smtClean="0">
                <a:solidFill>
                  <a:schemeClr val="tx1"/>
                </a:solidFill>
                <a:latin typeface="Arial" panose="020B0604020202020204" pitchFamily="34" charset="0"/>
                <a:ea typeface="KaiTi" panose="02010609060101010101" pitchFamily="49" charset="-122"/>
                <a:cs typeface="+mn-cs"/>
              </a:rPr>
              <a:t>“我  就是   道路、</a:t>
            </a:r>
            <a:endPar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Wǒ</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jiùshì</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r>
              <a:rPr lang="en-US" sz="2400" b="0" i="0" kern="1200" baseline="0" dirty="0" err="1" smtClean="0">
                <a:solidFill>
                  <a:schemeClr val="tx1"/>
                </a:solidFill>
                <a:effectLst/>
                <a:latin typeface="Arial" panose="020B0604020202020204" pitchFamily="34" charset="0"/>
                <a:ea typeface="KaiTi" panose="02010609060101010101" pitchFamily="49" charset="-122"/>
                <a:cs typeface="+mn-cs"/>
              </a:rPr>
              <a:t>dàolù</a:t>
            </a:r>
            <a:r>
              <a:rPr lang="en-US" sz="2400" b="0" i="0" kern="1200" baseline="0" dirty="0" smtClean="0">
                <a:solidFill>
                  <a:schemeClr val="tx1"/>
                </a:solidFill>
                <a:effectLst/>
                <a:latin typeface="Arial" panose="020B0604020202020204" pitchFamily="34" charset="0"/>
                <a:ea typeface="KaiTi" panose="02010609060101010101" pitchFamily="49"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i="0" baseline="0" dirty="0" smtClean="0">
                <a:latin typeface="Arial" panose="020B0604020202020204" pitchFamily="34" charset="0"/>
                <a:ea typeface="KaiTi" panose="02010609060101010101" pitchFamily="49" charset="-122"/>
              </a:rPr>
              <a:t>I am the* way</a:t>
            </a:r>
          </a:p>
          <a:p>
            <a:r>
              <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rPr>
              <a:t>*</a:t>
            </a:r>
            <a:r>
              <a:rPr lang="zh-CN" altLang="en-US" sz="2400" b="0" i="0" u="none" strike="noStrike" kern="1200" baseline="0" dirty="0" smtClean="0">
                <a:solidFill>
                  <a:schemeClr val="tx1"/>
                </a:solidFill>
                <a:latin typeface="Arial" panose="020B0604020202020204" pitchFamily="34" charset="0"/>
                <a:ea typeface="KaiTi" panose="02010609060101010101" pitchFamily="49" charset="-122"/>
                <a:cs typeface="+mn-cs"/>
              </a:rPr>
              <a:t>就 </a:t>
            </a:r>
            <a:r>
              <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rPr>
              <a:t>(precisely) </a:t>
            </a:r>
            <a:r>
              <a:rPr lang="zh-CN" altLang="en-US" sz="2400" b="0" i="0" u="none" strike="noStrike" kern="1200" baseline="0" dirty="0" smtClean="0">
                <a:solidFill>
                  <a:schemeClr val="tx1"/>
                </a:solidFill>
                <a:latin typeface="Arial" panose="020B0604020202020204" pitchFamily="34" charset="0"/>
                <a:ea typeface="KaiTi" panose="02010609060101010101" pitchFamily="49" charset="-122"/>
                <a:cs typeface="+mn-cs"/>
              </a:rPr>
              <a:t>是 </a:t>
            </a:r>
            <a:r>
              <a:rPr lang="en-US" altLang="zh-CN" sz="2400" b="0" i="0" u="none" strike="noStrike" kern="1200" baseline="0" dirty="0" smtClean="0">
                <a:solidFill>
                  <a:schemeClr val="tx1"/>
                </a:solidFill>
                <a:latin typeface="Arial" panose="020B0604020202020204" pitchFamily="34" charset="0"/>
                <a:ea typeface="KaiTi" panose="02010609060101010101" pitchFamily="49" charset="-122"/>
                <a:cs typeface="+mn-cs"/>
              </a:rPr>
              <a:t>(am)</a:t>
            </a:r>
            <a:endParaRPr lang="en-US" sz="2400" b="0" i="0" baseline="0" dirty="0">
              <a:latin typeface="Arial" panose="020B0604020202020204" pitchFamily="34" charset="0"/>
              <a:ea typeface="KaiTi" panose="02010609060101010101" pitchFamily="49" charset="-122"/>
            </a:endParaRPr>
          </a:p>
        </p:txBody>
      </p:sp>
      <p:sp>
        <p:nvSpPr>
          <p:cNvPr id="4" name="Slide Number Placeholder 3"/>
          <p:cNvSpPr>
            <a:spLocks noGrp="1"/>
          </p:cNvSpPr>
          <p:nvPr>
            <p:ph type="sldNum" sz="quarter" idx="10"/>
          </p:nvPr>
        </p:nvSpPr>
        <p:spPr/>
        <p:txBody>
          <a:bodyPr/>
          <a:lstStyle/>
          <a:p>
            <a:fld id="{0FCCB215-AD95-4D78-89DB-C683D8425F2E}" type="slidenum">
              <a:rPr lang="en-US" smtClean="0"/>
              <a:t>2</a:t>
            </a:fld>
            <a:endParaRPr lang="en-US"/>
          </a:p>
        </p:txBody>
      </p:sp>
    </p:spTree>
    <p:extLst>
      <p:ext uri="{BB962C8B-B14F-4D97-AF65-F5344CB8AC3E}">
        <p14:creationId xmlns:p14="http://schemas.microsoft.com/office/powerpoint/2010/main" val="1605297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2:1-3</a:t>
            </a:r>
            <a:r>
              <a:rPr lang="en-US" sz="1200" kern="1200" dirty="0" smtClean="0">
                <a:solidFill>
                  <a:schemeClr val="tx1"/>
                </a:solidFill>
                <a:effectLst/>
                <a:latin typeface="+mn-lt"/>
                <a:ea typeface="+mn-ea"/>
                <a:cs typeface="+mn-cs"/>
              </a:rPr>
              <a:t>  A wedding feast in a small town was an important social event that would last for several days.  As friends of the family, Jesus and his mother were invited.  Perhaps, his mother was helping to serve the food and drinks, and when the wine was gone, the groom would be very embarrassed.  Mary was probably a widow at this time.  Since Jesus was the oldest son of the family, she probably called on him often to take care of her needs and desires.  So she naturally comes to Jesus, asking him to solve the problem.  But something has changed.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2:4</a:t>
            </a:r>
            <a:r>
              <a:rPr lang="en-US" sz="1200" kern="1200" dirty="0" smtClean="0">
                <a:solidFill>
                  <a:schemeClr val="tx1"/>
                </a:solidFill>
                <a:effectLst/>
                <a:latin typeface="+mn-lt"/>
                <a:ea typeface="+mn-ea"/>
                <a:cs typeface="+mn-cs"/>
              </a:rPr>
              <a:t>  Two things to notice about Jesus’ response: First, He does not call her “mother” (the NIV word “dear” is not in the original text).  The relationship has changed.  He is not being disrespectful, but now that Jesus has entered His public ministry as Savior of the World, He is no longer the humble son who always does the will of his mother.  Mary’s requests must now be secondary to the will of the Father.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Second, Jesus is focused on something very important.  He is thinking about “My time,” – literally “My hour” – the coming hour of His sacrifice for the sin of the world.  You will see Him talk about this in other parts of the Gospel of John:  </a:t>
            </a:r>
            <a:r>
              <a:rPr lang="en-US" sz="1200" b="1" kern="1200" dirty="0" smtClean="0">
                <a:solidFill>
                  <a:schemeClr val="tx1"/>
                </a:solidFill>
                <a:effectLst/>
                <a:latin typeface="+mn-lt"/>
                <a:ea typeface="+mn-ea"/>
                <a:cs typeface="+mn-cs"/>
              </a:rPr>
              <a:t>7:30</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8:20</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12:23,27</a:t>
            </a:r>
            <a:r>
              <a:rPr lang="en-US" sz="1200" kern="1200" dirty="0" smtClean="0">
                <a:solidFill>
                  <a:schemeClr val="tx1"/>
                </a:solidFill>
                <a:effectLst/>
                <a:latin typeface="+mn-lt"/>
                <a:ea typeface="+mn-ea"/>
                <a:cs typeface="+mn-cs"/>
              </a:rPr>
              <a:t>; 13:1; 17:1.  None of us can see clearly into our future, but Jesus was very clear about what was ahead.  Although he sounds insensitive to Mary, He is obviously thinking about His very painful future.  I will say more about this later…</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John 2:5</a:t>
            </a:r>
            <a:r>
              <a:rPr lang="en-US" sz="1200" kern="1200" dirty="0" smtClean="0">
                <a:solidFill>
                  <a:schemeClr val="tx1"/>
                </a:solidFill>
                <a:effectLst/>
                <a:latin typeface="+mn-lt"/>
                <a:ea typeface="+mn-ea"/>
                <a:cs typeface="+mn-cs"/>
              </a:rPr>
              <a:t>  Even though Jesus doesn’t do things exactly as Mary might’ve expected, she still trusts Him to do what is good.  We should think that same way – when we pray, we should trust Jesus even if His answer (or timing) seems quite different than what we expect.  So she instructs the servants to obey His commands.</a:t>
            </a:r>
          </a:p>
          <a:p>
            <a:endParaRPr lang="en-US" sz="2400" b="0" i="0" baseline="0" dirty="0">
              <a:latin typeface="Arial" panose="020B0604020202020204" pitchFamily="34" charset="0"/>
              <a:ea typeface="KaiTi" panose="02010609060101010101" pitchFamily="49" charset="-122"/>
            </a:endParaRPr>
          </a:p>
        </p:txBody>
      </p:sp>
      <p:sp>
        <p:nvSpPr>
          <p:cNvPr id="4" name="Slide Number Placeholder 3"/>
          <p:cNvSpPr>
            <a:spLocks noGrp="1"/>
          </p:cNvSpPr>
          <p:nvPr>
            <p:ph type="sldNum" sz="quarter" idx="10"/>
          </p:nvPr>
        </p:nvSpPr>
        <p:spPr/>
        <p:txBody>
          <a:bodyPr/>
          <a:lstStyle/>
          <a:p>
            <a:fld id="{0FCCB215-AD95-4D78-89DB-C683D8425F2E}" type="slidenum">
              <a:rPr lang="en-US" smtClean="0"/>
              <a:t>3</a:t>
            </a:fld>
            <a:endParaRPr lang="en-US"/>
          </a:p>
        </p:txBody>
      </p:sp>
    </p:spTree>
    <p:extLst>
      <p:ext uri="{BB962C8B-B14F-4D97-AF65-F5344CB8AC3E}">
        <p14:creationId xmlns:p14="http://schemas.microsoft.com/office/powerpoint/2010/main" val="3161099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we look at what comes next, I want to remind you of </a:t>
            </a:r>
            <a:r>
              <a:rPr lang="en-US" sz="1200" b="1" kern="1200" dirty="0" smtClean="0">
                <a:solidFill>
                  <a:schemeClr val="tx1"/>
                </a:solidFill>
                <a:effectLst/>
                <a:latin typeface="+mn-lt"/>
                <a:ea typeface="+mn-ea"/>
                <a:cs typeface="+mn-cs"/>
              </a:rPr>
              <a:t>John 1:3</a:t>
            </a:r>
            <a:r>
              <a:rPr lang="en-US" sz="1200" kern="1200" dirty="0" smtClean="0">
                <a:solidFill>
                  <a:schemeClr val="tx1"/>
                </a:solidFill>
                <a:effectLst/>
                <a:latin typeface="+mn-lt"/>
                <a:ea typeface="+mn-ea"/>
                <a:cs typeface="+mn-cs"/>
              </a:rPr>
              <a:t>.  Jesus is the Creator, the One who creates things.  He is about to demonstrate His creative power to a very small group of people.  </a:t>
            </a:r>
            <a:r>
              <a:rPr lang="en-US" sz="1200" b="1" kern="1200" dirty="0" smtClean="0">
                <a:solidFill>
                  <a:schemeClr val="tx1"/>
                </a:solidFill>
                <a:effectLst/>
                <a:latin typeface="+mn-lt"/>
                <a:ea typeface="+mn-ea"/>
                <a:cs typeface="+mn-cs"/>
              </a:rPr>
              <a:t>John 2:6-10</a:t>
            </a:r>
            <a:r>
              <a:rPr lang="en-US" sz="1200" kern="1200" dirty="0" smtClean="0">
                <a:solidFill>
                  <a:schemeClr val="tx1"/>
                </a:solidFill>
                <a:effectLst/>
                <a:latin typeface="+mn-lt"/>
                <a:ea typeface="+mn-ea"/>
                <a:cs typeface="+mn-cs"/>
              </a:rPr>
              <a:t> – Starting with full jars of water, Jesus creates the wine.  He never touches the water or the jars – there is not trickery here – He simply speaks and makes the very best wine that the headwaiter has ever had.  And He doesn’t just make a little – he fills six very large jars with 100 liters each.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 Bible, new wine is often a symbol of joy, blessing and life.  </a:t>
            </a:r>
            <a:r>
              <a:rPr lang="en-US" sz="1200" b="1" kern="1200" dirty="0" smtClean="0">
                <a:solidFill>
                  <a:schemeClr val="tx1"/>
                </a:solidFill>
                <a:effectLst/>
                <a:latin typeface="+mn-lt"/>
                <a:ea typeface="+mn-ea"/>
                <a:cs typeface="+mn-cs"/>
              </a:rPr>
              <a:t>John 2:11</a:t>
            </a:r>
            <a:r>
              <a:rPr lang="en-US" sz="1200" kern="1200" dirty="0" smtClean="0">
                <a:solidFill>
                  <a:schemeClr val="tx1"/>
                </a:solidFill>
                <a:effectLst/>
                <a:latin typeface="+mn-lt"/>
                <a:ea typeface="+mn-ea"/>
                <a:cs typeface="+mn-cs"/>
              </a:rPr>
              <a:t> shows us that this was the very first “</a:t>
            </a:r>
            <a:r>
              <a:rPr lang="en-US" sz="1200" u="sng" kern="1200" dirty="0" smtClean="0">
                <a:solidFill>
                  <a:schemeClr val="tx1"/>
                </a:solidFill>
                <a:effectLst/>
                <a:latin typeface="+mn-lt"/>
                <a:ea typeface="+mn-ea"/>
                <a:cs typeface="+mn-cs"/>
              </a:rPr>
              <a:t>miraculous sign</a:t>
            </a:r>
            <a:r>
              <a:rPr lang="en-US" sz="1200" kern="1200" dirty="0" smtClean="0">
                <a:solidFill>
                  <a:schemeClr val="tx1"/>
                </a:solidFill>
                <a:effectLst/>
                <a:latin typeface="+mn-lt"/>
                <a:ea typeface="+mn-ea"/>
                <a:cs typeface="+mn-cs"/>
              </a:rPr>
              <a:t>” that Jesus did.  Why do you think Jesus would do His first miracle at a wedding?  And why would He create an abundance of delicious wine?  I believe that He is reminding us that He is </a:t>
            </a:r>
            <a:r>
              <a:rPr lang="en-US" sz="1200" u="sng" kern="1200" dirty="0" smtClean="0">
                <a:solidFill>
                  <a:schemeClr val="tx1"/>
                </a:solidFill>
                <a:effectLst/>
                <a:latin typeface="+mn-lt"/>
                <a:ea typeface="+mn-ea"/>
                <a:cs typeface="+mn-cs"/>
              </a:rPr>
              <a:t>The Bridegroom</a:t>
            </a:r>
            <a:r>
              <a:rPr lang="en-US" sz="1200" kern="1200" dirty="0" smtClean="0">
                <a:solidFill>
                  <a:schemeClr val="tx1"/>
                </a:solidFill>
                <a:effectLst/>
                <a:latin typeface="+mn-lt"/>
                <a:ea typeface="+mn-ea"/>
                <a:cs typeface="+mn-cs"/>
              </a:rPr>
              <a:t> who has come to be a blessing to His bride, the church (</a:t>
            </a:r>
            <a:r>
              <a:rPr lang="en-US" sz="1200" b="1" kern="1200" dirty="0" smtClean="0">
                <a:solidFill>
                  <a:schemeClr val="tx1"/>
                </a:solidFill>
                <a:effectLst/>
                <a:latin typeface="+mn-lt"/>
                <a:ea typeface="+mn-ea"/>
                <a:cs typeface="+mn-cs"/>
              </a:rPr>
              <a:t>John 3:28-29</a:t>
            </a:r>
            <a:r>
              <a:rPr lang="en-US" sz="1200" kern="1200" dirty="0" smtClean="0">
                <a:solidFill>
                  <a:schemeClr val="tx1"/>
                </a:solidFill>
                <a:effectLst/>
                <a:latin typeface="+mn-lt"/>
                <a:ea typeface="+mn-ea"/>
                <a:cs typeface="+mn-cs"/>
              </a:rPr>
              <a:t>).  From the very beginning, God designed weddings and marriage to be a picture of His relationship with His people.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He came to experience sorrow and suffering for us, but did not come to bring sorrow and suffering to us – He came to be the source of blessing and joy. Listen to these words of prophecy about Jesus: </a:t>
            </a:r>
            <a:r>
              <a:rPr lang="en-US" sz="1200" b="1" kern="1200" dirty="0" smtClean="0">
                <a:solidFill>
                  <a:schemeClr val="tx1"/>
                </a:solidFill>
                <a:effectLst/>
                <a:latin typeface="+mn-lt"/>
                <a:ea typeface="+mn-ea"/>
                <a:cs typeface="+mn-cs"/>
              </a:rPr>
              <a:t>Isaiah 25:6-8 (OT1146).</a:t>
            </a:r>
            <a:r>
              <a:rPr lang="en-US" sz="1200" kern="1200" dirty="0" smtClean="0">
                <a:solidFill>
                  <a:schemeClr val="tx1"/>
                </a:solidFill>
                <a:effectLst/>
                <a:latin typeface="+mn-lt"/>
                <a:ea typeface="+mn-ea"/>
                <a:cs typeface="+mn-cs"/>
              </a:rPr>
              <a:t>  He is the </a:t>
            </a:r>
            <a:r>
              <a:rPr lang="en-US" sz="1200" u="sng" kern="1200" dirty="0" smtClean="0">
                <a:solidFill>
                  <a:schemeClr val="tx1"/>
                </a:solidFill>
                <a:effectLst/>
                <a:latin typeface="+mn-lt"/>
                <a:ea typeface="+mn-ea"/>
                <a:cs typeface="+mn-cs"/>
              </a:rPr>
              <a:t>Lord of the feast</a:t>
            </a:r>
            <a:r>
              <a:rPr lang="en-US" sz="1200" kern="1200" dirty="0" smtClean="0">
                <a:solidFill>
                  <a:schemeClr val="tx1"/>
                </a:solidFill>
                <a:effectLst/>
                <a:latin typeface="+mn-lt"/>
                <a:ea typeface="+mn-ea"/>
                <a:cs typeface="+mn-cs"/>
              </a:rPr>
              <a:t>!   And when His disciples see His creative power, they “</a:t>
            </a:r>
            <a:r>
              <a:rPr lang="en-US" sz="1200" u="sng" kern="1200" dirty="0" smtClean="0">
                <a:solidFill>
                  <a:schemeClr val="tx1"/>
                </a:solidFill>
                <a:effectLst/>
                <a:latin typeface="+mn-lt"/>
                <a:ea typeface="+mn-ea"/>
                <a:cs typeface="+mn-cs"/>
              </a:rPr>
              <a:t>put their faith in Him</a:t>
            </a:r>
            <a:r>
              <a:rPr lang="en-US" sz="1200" kern="1200" dirty="0" smtClean="0">
                <a:solidFill>
                  <a:schemeClr val="tx1"/>
                </a:solidFill>
                <a:effectLst/>
                <a:latin typeface="+mn-lt"/>
                <a:ea typeface="+mn-ea"/>
                <a:cs typeface="+mn-cs"/>
              </a:rPr>
              <a:t>.”  That is why Jesus did miracles – not to impress people, but to demonstrate who He was and is.</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But remember, He started by telling us that His </a:t>
            </a:r>
            <a:r>
              <a:rPr lang="en-US" sz="1200" u="sng" kern="1200" dirty="0" smtClean="0">
                <a:solidFill>
                  <a:schemeClr val="tx1"/>
                </a:solidFill>
                <a:effectLst/>
                <a:latin typeface="+mn-lt"/>
                <a:ea typeface="+mn-ea"/>
                <a:cs typeface="+mn-cs"/>
              </a:rPr>
              <a:t>time had not yet come</a:t>
            </a:r>
            <a:r>
              <a:rPr lang="en-US" sz="1200" kern="1200" dirty="0" smtClean="0">
                <a:solidFill>
                  <a:schemeClr val="tx1"/>
                </a:solidFill>
                <a:effectLst/>
                <a:latin typeface="+mn-lt"/>
                <a:ea typeface="+mn-ea"/>
                <a:cs typeface="+mn-cs"/>
              </a:rPr>
              <a:t>.  He has a timetable, and He wants to remind us that, even though He is the source of joy, He is facing a terrible path of suffering to make us His children.  It is no accident that He created wine in the stone water pots used for ceremonial purification.  The Jewish people used the water in these pots as a symbol for their need to have sins washed away.  So Jesus turns that water into the wine for the feast.  Look ahead to </a:t>
            </a:r>
            <a:r>
              <a:rPr lang="en-US" sz="1200" b="1" kern="1200" dirty="0" smtClean="0">
                <a:solidFill>
                  <a:schemeClr val="tx1"/>
                </a:solidFill>
                <a:effectLst/>
                <a:latin typeface="+mn-lt"/>
                <a:ea typeface="+mn-ea"/>
                <a:cs typeface="+mn-cs"/>
              </a:rPr>
              <a:t>Mark 14:22-25 (NT91)</a:t>
            </a:r>
            <a:r>
              <a:rPr lang="en-US" sz="1200" kern="1200" dirty="0" smtClean="0">
                <a:solidFill>
                  <a:schemeClr val="tx1"/>
                </a:solidFill>
                <a:effectLst/>
                <a:latin typeface="+mn-lt"/>
                <a:ea typeface="+mn-ea"/>
                <a:cs typeface="+mn-cs"/>
              </a:rPr>
              <a:t> and think about the meaning of the wine of the feast.  On the night before His crucifixion, Jesus lifted a cup of wine as a picture of His blood, the blood of His sacrifice that would be poured out for the sins of the world.  (By the way, in Egypt, the water was turned into blood as a curse.  Jesus turned water into wine as a symbol of His blood that would take away the curse).</a:t>
            </a:r>
          </a:p>
          <a:p>
            <a:endParaRPr lang="en-US" sz="2400" b="0" i="0" baseline="0" dirty="0">
              <a:latin typeface="Arial" panose="020B0604020202020204" pitchFamily="34" charset="0"/>
              <a:ea typeface="KaiTi" panose="02010609060101010101" pitchFamily="49" charset="-122"/>
            </a:endParaRPr>
          </a:p>
        </p:txBody>
      </p:sp>
      <p:sp>
        <p:nvSpPr>
          <p:cNvPr id="4" name="Slide Number Placeholder 3"/>
          <p:cNvSpPr>
            <a:spLocks noGrp="1"/>
          </p:cNvSpPr>
          <p:nvPr>
            <p:ph type="sldNum" sz="quarter" idx="10"/>
          </p:nvPr>
        </p:nvSpPr>
        <p:spPr/>
        <p:txBody>
          <a:bodyPr/>
          <a:lstStyle/>
          <a:p>
            <a:fld id="{0FCCB215-AD95-4D78-89DB-C683D8425F2E}" type="slidenum">
              <a:rPr lang="en-US" smtClean="0"/>
              <a:t>4</a:t>
            </a:fld>
            <a:endParaRPr lang="en-US"/>
          </a:p>
        </p:txBody>
      </p:sp>
    </p:spTree>
    <p:extLst>
      <p:ext uri="{BB962C8B-B14F-4D97-AF65-F5344CB8AC3E}">
        <p14:creationId xmlns:p14="http://schemas.microsoft.com/office/powerpoint/2010/main" val="1968674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Before we read the next part of this chapter, turn to </a:t>
            </a:r>
            <a:r>
              <a:rPr lang="en-US" sz="1200" b="1" kern="1200" dirty="0" smtClean="0">
                <a:solidFill>
                  <a:schemeClr val="tx1"/>
                </a:solidFill>
                <a:effectLst/>
                <a:latin typeface="+mn-lt"/>
                <a:ea typeface="+mn-ea"/>
                <a:cs typeface="+mn-cs"/>
              </a:rPr>
              <a:t>Isaiah 1:11-13 (OT1109)</a:t>
            </a:r>
            <a:r>
              <a:rPr lang="en-US" sz="1200" kern="1200" dirty="0" smtClean="0">
                <a:solidFill>
                  <a:schemeClr val="tx1"/>
                </a:solidFill>
                <a:effectLst/>
                <a:latin typeface="+mn-lt"/>
                <a:ea typeface="+mn-ea"/>
                <a:cs typeface="+mn-cs"/>
              </a:rPr>
              <a:t>.  How does God feel about false worship?  He hates it with a holy anger.  Throughout the Bible, He judges the people for the empty expressions of worship (</a:t>
            </a:r>
            <a:r>
              <a:rPr lang="en-US" sz="1200" b="1" kern="1200" dirty="0" smtClean="0">
                <a:solidFill>
                  <a:schemeClr val="tx1"/>
                </a:solidFill>
                <a:effectLst/>
                <a:latin typeface="+mn-lt"/>
                <a:ea typeface="+mn-ea"/>
                <a:cs typeface="+mn-cs"/>
              </a:rPr>
              <a:t>Isaiah 29:13 OT1154</a:t>
            </a:r>
            <a:r>
              <a:rPr lang="en-US" sz="1200" kern="1200" dirty="0" smtClean="0">
                <a:solidFill>
                  <a:schemeClr val="tx1"/>
                </a:solidFill>
                <a:effectLst/>
                <a:latin typeface="+mn-lt"/>
                <a:ea typeface="+mn-ea"/>
                <a:cs typeface="+mn-cs"/>
              </a:rPr>
              <a:t>).  God had originally designed special feasts for the people of Israel to celebrate true worship.  But unfortunately, those feasts had been reduced to cultural activities, empty of meaning.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During Passover feast, Jewish people travel far distances to the city of Jerusalem.  The Jewish leaders saw this as a great business opportunity, selling expensive animals for sacrifice and exchanging their foreign currency at high interest rates. Basically, they turned the temple into a place of business, seeking money instead of seeking God.  As Jesus enters the temple in </a:t>
            </a:r>
            <a:r>
              <a:rPr lang="en-US" sz="1200" b="1" kern="1200" dirty="0" smtClean="0">
                <a:solidFill>
                  <a:schemeClr val="tx1"/>
                </a:solidFill>
                <a:effectLst/>
                <a:latin typeface="+mn-lt"/>
                <a:ea typeface="+mn-ea"/>
                <a:cs typeface="+mn-cs"/>
              </a:rPr>
              <a:t>John 2:13-16, </a:t>
            </a:r>
            <a:r>
              <a:rPr lang="en-US" sz="1200" kern="1200" dirty="0" smtClean="0">
                <a:solidFill>
                  <a:schemeClr val="tx1"/>
                </a:solidFill>
                <a:effectLst/>
                <a:latin typeface="+mn-lt"/>
                <a:ea typeface="+mn-ea"/>
                <a:cs typeface="+mn-cs"/>
              </a:rPr>
              <a:t>notice how He responds to empty, commercialized worship.  Would you expect anything less from God?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During the Passover feast, the temple was filled with at least 10,000 people.  There were also many guards to keep the people under control and keep the business flowing smoothly.  It is a true miracle that one man can walk in and chase everyone out.  He created wine to prove that He was the Creator, and now, He cleans out the temple to prove that He is the God who desires pure and holy worship.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John 2:18</a:t>
            </a:r>
            <a:r>
              <a:rPr lang="en-US" sz="1200" kern="1200" dirty="0" smtClean="0">
                <a:solidFill>
                  <a:schemeClr val="tx1"/>
                </a:solidFill>
                <a:effectLst/>
                <a:latin typeface="+mn-lt"/>
                <a:ea typeface="+mn-ea"/>
                <a:cs typeface="+mn-cs"/>
              </a:rPr>
              <a:t>, we see that the Jewish leaders are angry with Jesus for disrupting their golden holiday for business.  They demand that Jesus do something to prove His authority.  But Jesus does not perform like a puppet on a string (</a:t>
            </a:r>
            <a:r>
              <a:rPr lang="en-US" sz="1200" b="1" kern="1200" dirty="0" smtClean="0">
                <a:solidFill>
                  <a:schemeClr val="tx1"/>
                </a:solidFill>
                <a:effectLst/>
                <a:latin typeface="+mn-lt"/>
                <a:ea typeface="+mn-ea"/>
                <a:cs typeface="+mn-cs"/>
              </a:rPr>
              <a:t>John 2:19</a:t>
            </a:r>
            <a:r>
              <a:rPr lang="en-US" sz="1200" kern="1200" dirty="0" smtClean="0">
                <a:solidFill>
                  <a:schemeClr val="tx1"/>
                </a:solidFill>
                <a:effectLst/>
                <a:latin typeface="+mn-lt"/>
                <a:ea typeface="+mn-ea"/>
                <a:cs typeface="+mn-cs"/>
              </a:rPr>
              <a:t>).  Instead, He predicts His greatest miracle of all – when you kill Me, I will rise again three days later.  They never forgot this challenge, and after they killed Him, they did everything in their power to prevent His resurrection (</a:t>
            </a:r>
            <a:r>
              <a:rPr lang="en-US" sz="1200" b="1" kern="1200" dirty="0" smtClean="0">
                <a:solidFill>
                  <a:schemeClr val="tx1"/>
                </a:solidFill>
                <a:effectLst/>
                <a:latin typeface="+mn-lt"/>
                <a:ea typeface="+mn-ea"/>
                <a:cs typeface="+mn-cs"/>
              </a:rPr>
              <a:t>Matthew 27:62-64 NT59</a:t>
            </a:r>
            <a:r>
              <a:rPr lang="en-US" sz="1200" kern="1200" dirty="0" smtClean="0">
                <a:solidFill>
                  <a:schemeClr val="tx1"/>
                </a:solidFill>
                <a:effectLst/>
                <a:latin typeface="+mn-lt"/>
                <a:ea typeface="+mn-ea"/>
                <a:cs typeface="+mn-cs"/>
              </a:rPr>
              <a:t>).  But, just like they couldn’t stop Jesus from cleaning out the temple, they couldn’t stop His resurrection.  No matter how hard you try, you can’t stop God.</a:t>
            </a:r>
          </a:p>
          <a:p>
            <a:r>
              <a:rPr lang="en-US" sz="1200" kern="1200" dirty="0" smtClean="0">
                <a:solidFill>
                  <a:schemeClr val="tx1"/>
                </a:solidFill>
                <a:effectLst/>
                <a:latin typeface="+mn-lt"/>
                <a:ea typeface="+mn-ea"/>
                <a:cs typeface="+mn-cs"/>
              </a:rPr>
              <a:t> </a:t>
            </a:r>
          </a:p>
          <a:p>
            <a:endParaRPr lang="en-US" sz="2400" b="0" i="0" baseline="0" dirty="0">
              <a:latin typeface="Arial" panose="020B0604020202020204" pitchFamily="34" charset="0"/>
              <a:ea typeface="KaiTi" panose="02010609060101010101" pitchFamily="49" charset="-122"/>
            </a:endParaRPr>
          </a:p>
        </p:txBody>
      </p:sp>
      <p:sp>
        <p:nvSpPr>
          <p:cNvPr id="4" name="Slide Number Placeholder 3"/>
          <p:cNvSpPr>
            <a:spLocks noGrp="1"/>
          </p:cNvSpPr>
          <p:nvPr>
            <p:ph type="sldNum" sz="quarter" idx="10"/>
          </p:nvPr>
        </p:nvSpPr>
        <p:spPr/>
        <p:txBody>
          <a:bodyPr/>
          <a:lstStyle/>
          <a:p>
            <a:fld id="{0FCCB215-AD95-4D78-89DB-C683D8425F2E}" type="slidenum">
              <a:rPr lang="en-US" smtClean="0"/>
              <a:t>5</a:t>
            </a:fld>
            <a:endParaRPr lang="en-US"/>
          </a:p>
        </p:txBody>
      </p:sp>
    </p:spTree>
    <p:extLst>
      <p:ext uri="{BB962C8B-B14F-4D97-AF65-F5344CB8AC3E}">
        <p14:creationId xmlns:p14="http://schemas.microsoft.com/office/powerpoint/2010/main" val="1292437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closing, look at the final verses of </a:t>
            </a:r>
            <a:r>
              <a:rPr lang="en-US" sz="1200" b="1" kern="1200" dirty="0" smtClean="0">
                <a:solidFill>
                  <a:schemeClr val="tx1"/>
                </a:solidFill>
                <a:effectLst/>
                <a:latin typeface="+mn-lt"/>
                <a:ea typeface="+mn-ea"/>
                <a:cs typeface="+mn-cs"/>
              </a:rPr>
              <a:t>John 2:23-25</a:t>
            </a:r>
            <a:r>
              <a:rPr lang="en-US" sz="1200" kern="1200" dirty="0" smtClean="0">
                <a:solidFill>
                  <a:schemeClr val="tx1"/>
                </a:solidFill>
                <a:effectLst/>
                <a:latin typeface="+mn-lt"/>
                <a:ea typeface="+mn-ea"/>
                <a:cs typeface="+mn-cs"/>
              </a:rPr>
              <a:t>.  Over the next few days, Jesus did many miraculous signs for the people in Jerusalem, proving by His works the truth of His words in Chapter 1.  And many people believed, understanding that He was truly sent from God.  But something here is very sad – even though they believed (in their heads) the facts of who Jesus was, nothing changed inside of their hearts.  This is our greatest problem: while it is easy to say that Jesus was amazing, we often struggle to really trust Him.  All of our lives, you’ve been told that you should “believe in yourself.”  Even when we know that it doesn’t work, we are slow to transfer our trust to Jesus.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Bible often reminds us that God is our shepherd and we are His sheep.  This relationship describes our absolute dependence on God.  But it also tells us (here and elsewhere) that Jesus is the groom and we are His bride.  In </a:t>
            </a:r>
            <a:r>
              <a:rPr lang="en-US" sz="1200" b="1" kern="1200" dirty="0" smtClean="0">
                <a:solidFill>
                  <a:schemeClr val="tx1"/>
                </a:solidFill>
                <a:effectLst/>
                <a:latin typeface="+mn-lt"/>
                <a:ea typeface="+mn-ea"/>
                <a:cs typeface="+mn-cs"/>
              </a:rPr>
              <a:t>Revelation 19:7-9</a:t>
            </a:r>
            <a:r>
              <a:rPr lang="en-US" sz="1200" kern="1200" dirty="0" smtClean="0">
                <a:solidFill>
                  <a:schemeClr val="tx1"/>
                </a:solidFill>
                <a:effectLst/>
                <a:latin typeface="+mn-lt"/>
                <a:ea typeface="+mn-ea"/>
                <a:cs typeface="+mn-cs"/>
              </a:rPr>
              <a:t>, we have a small wedding picture of what is coming – look forward with joy to that great day!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is one thing to know the truth about God, but it is much better to experience Him.  </a:t>
            </a:r>
            <a:r>
              <a:rPr lang="en-US" sz="1200" b="1" kern="1200" dirty="0" smtClean="0">
                <a:solidFill>
                  <a:schemeClr val="tx1"/>
                </a:solidFill>
                <a:effectLst/>
                <a:latin typeface="+mn-lt"/>
                <a:ea typeface="+mn-ea"/>
                <a:cs typeface="+mn-cs"/>
              </a:rPr>
              <a:t>Psalm 34:8  </a:t>
            </a:r>
            <a:r>
              <a:rPr lang="en-US" sz="1200" kern="1200" dirty="0" smtClean="0">
                <a:solidFill>
                  <a:schemeClr val="tx1"/>
                </a:solidFill>
                <a:effectLst/>
                <a:latin typeface="+mn-lt"/>
                <a:ea typeface="+mn-ea"/>
                <a:cs typeface="+mn-cs"/>
              </a:rPr>
              <a:t>commands us to “taste and see that the Lord is good.”  Don’t just have an intellectual experience with the Bible – draw near to God and enjoy His presence.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Jesus responded with a powerful miracle to a simple social problem (no more wine).  Let this remind you to bring every care to Him, no matter how small (</a:t>
            </a:r>
            <a:r>
              <a:rPr lang="en-US" sz="1200" b="1" kern="1200" dirty="0" smtClean="0">
                <a:solidFill>
                  <a:schemeClr val="tx1"/>
                </a:solidFill>
                <a:effectLst/>
                <a:latin typeface="+mn-lt"/>
                <a:ea typeface="+mn-ea"/>
                <a:cs typeface="+mn-cs"/>
              </a:rPr>
              <a:t>Philippians 4:6</a:t>
            </a:r>
            <a:r>
              <a:rPr lang="en-US" sz="1200" kern="1200" dirty="0" smtClean="0">
                <a:solidFill>
                  <a:schemeClr val="tx1"/>
                </a:solidFill>
                <a:effectLst/>
                <a:latin typeface="+mn-lt"/>
                <a:ea typeface="+mn-ea"/>
                <a:cs typeface="+mn-cs"/>
              </a:rPr>
              <a:t>).  And when His answer is different than you expect, submit (with gladness) to His response and His timing.</a:t>
            </a:r>
          </a:p>
        </p:txBody>
      </p:sp>
      <p:sp>
        <p:nvSpPr>
          <p:cNvPr id="4" name="Slide Number Placeholder 3"/>
          <p:cNvSpPr>
            <a:spLocks noGrp="1"/>
          </p:cNvSpPr>
          <p:nvPr>
            <p:ph type="sldNum" sz="quarter" idx="10"/>
          </p:nvPr>
        </p:nvSpPr>
        <p:spPr/>
        <p:txBody>
          <a:bodyPr/>
          <a:lstStyle/>
          <a:p>
            <a:fld id="{0FCCB215-AD95-4D78-89DB-C683D8425F2E}" type="slidenum">
              <a:rPr lang="en-US" smtClean="0"/>
              <a:t>6</a:t>
            </a:fld>
            <a:endParaRPr lang="en-US"/>
          </a:p>
        </p:txBody>
      </p:sp>
    </p:spTree>
    <p:extLst>
      <p:ext uri="{BB962C8B-B14F-4D97-AF65-F5344CB8AC3E}">
        <p14:creationId xmlns:p14="http://schemas.microsoft.com/office/powerpoint/2010/main" val="2672919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5F26-9B8E-4973-A080-11C6B176BCBE}"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170856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5F26-9B8E-4973-A080-11C6B176BCBE}"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1049445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5F26-9B8E-4973-A080-11C6B176BCBE}"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3022815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5F26-9B8E-4973-A080-11C6B176BCBE}"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1741031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625F26-9B8E-4973-A080-11C6B176BCBE}"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560663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5F26-9B8E-4973-A080-11C6B176BCBE}"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648146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5F26-9B8E-4973-A080-11C6B176BCBE}" type="datetimeFigureOut">
              <a:rPr lang="en-US" smtClean="0"/>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2087966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5F26-9B8E-4973-A080-11C6B176BCBE}" type="datetimeFigureOut">
              <a:rPr lang="en-US" smtClean="0"/>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129998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5F26-9B8E-4973-A080-11C6B176BCBE}" type="datetimeFigureOut">
              <a:rPr lang="en-US" smtClean="0"/>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2682589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0625F26-9B8E-4973-A080-11C6B176BCBE}"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234618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0625F26-9B8E-4973-A080-11C6B176BCBE}"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9BF16-361F-443E-B224-6394AD463953}" type="slidenum">
              <a:rPr lang="en-US" smtClean="0"/>
              <a:t>‹#›</a:t>
            </a:fld>
            <a:endParaRPr lang="en-US"/>
          </a:p>
        </p:txBody>
      </p:sp>
    </p:spTree>
    <p:extLst>
      <p:ext uri="{BB962C8B-B14F-4D97-AF65-F5344CB8AC3E}">
        <p14:creationId xmlns:p14="http://schemas.microsoft.com/office/powerpoint/2010/main" val="383884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25F26-9B8E-4973-A080-11C6B176BCBE}" type="datetimeFigureOut">
              <a:rPr lang="en-US" smtClean="0"/>
              <a:t>8/23/2024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9BF16-361F-443E-B224-6394AD463953}" type="slidenum">
              <a:rPr lang="en-US" smtClean="0"/>
              <a:t>‹#›</a:t>
            </a:fld>
            <a:endParaRPr lang="en-US"/>
          </a:p>
        </p:txBody>
      </p:sp>
    </p:spTree>
    <p:extLst>
      <p:ext uri="{BB962C8B-B14F-4D97-AF65-F5344CB8AC3E}">
        <p14:creationId xmlns:p14="http://schemas.microsoft.com/office/powerpoint/2010/main" val="3902447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411112"/>
          </a:xfrm>
        </p:spPr>
        <p:txBody>
          <a:bodyPr/>
          <a:lstStyle/>
          <a:p>
            <a:r>
              <a:rPr lang="en-US" b="1" u="sng" dirty="0" smtClean="0">
                <a:latin typeface="+mn-lt"/>
              </a:rPr>
              <a:t>John 2</a:t>
            </a:r>
            <a:endParaRPr lang="en-US" b="1" u="sng" dirty="0">
              <a:latin typeface="+mn-lt"/>
            </a:endParaRPr>
          </a:p>
        </p:txBody>
      </p:sp>
      <p:sp>
        <p:nvSpPr>
          <p:cNvPr id="3" name="Subtitle 2"/>
          <p:cNvSpPr>
            <a:spLocks noGrp="1"/>
          </p:cNvSpPr>
          <p:nvPr>
            <p:ph type="subTitle" idx="1"/>
          </p:nvPr>
        </p:nvSpPr>
        <p:spPr/>
        <p:txBody>
          <a:bodyPr>
            <a:normAutofit/>
          </a:bodyPr>
          <a:lstStyle/>
          <a:p>
            <a:r>
              <a:rPr lang="en-US" sz="3200" dirty="0" smtClean="0"/>
              <a:t>The Lord of the Feast</a:t>
            </a:r>
            <a:endParaRPr lang="en-US" sz="3200" dirty="0"/>
          </a:p>
        </p:txBody>
      </p:sp>
    </p:spTree>
    <p:extLst>
      <p:ext uri="{BB962C8B-B14F-4D97-AF65-F5344CB8AC3E}">
        <p14:creationId xmlns:p14="http://schemas.microsoft.com/office/powerpoint/2010/main" val="3481749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lstStyle/>
          <a:p>
            <a:r>
              <a:rPr lang="en-US" u="sng" dirty="0" smtClean="0">
                <a:latin typeface="+mn-lt"/>
              </a:rPr>
              <a:t>From Last Week : John 1</a:t>
            </a:r>
            <a:endParaRPr lang="en-US" u="sng" dirty="0">
              <a:latin typeface="+mn-lt"/>
            </a:endParaRPr>
          </a:p>
        </p:txBody>
      </p:sp>
      <p:sp>
        <p:nvSpPr>
          <p:cNvPr id="3" name="Content Placeholder 2"/>
          <p:cNvSpPr>
            <a:spLocks noGrp="1"/>
          </p:cNvSpPr>
          <p:nvPr>
            <p:ph idx="1"/>
          </p:nvPr>
        </p:nvSpPr>
        <p:spPr>
          <a:xfrm>
            <a:off x="620785" y="1459684"/>
            <a:ext cx="10435905" cy="4857226"/>
          </a:xfrm>
        </p:spPr>
        <p:txBody>
          <a:bodyPr>
            <a:normAutofit fontScale="92500" lnSpcReduction="10000"/>
          </a:bodyPr>
          <a:lstStyle/>
          <a:p>
            <a:r>
              <a:rPr lang="en-US" b="1" dirty="0" smtClean="0"/>
              <a:t>Verse 1 </a:t>
            </a:r>
            <a:r>
              <a:rPr lang="en-US" dirty="0" smtClean="0"/>
              <a:t>– Jesus is the living “Word” (</a:t>
            </a:r>
            <a:r>
              <a:rPr lang="ja-JP" altLang="en-US" dirty="0" smtClean="0"/>
              <a:t>道</a:t>
            </a:r>
            <a:r>
              <a:rPr lang="en-US" dirty="0" smtClean="0"/>
              <a:t>).  He existed before the beginning of the world, and He is God. In </a:t>
            </a:r>
            <a:r>
              <a:rPr lang="en-US" b="1" dirty="0" smtClean="0"/>
              <a:t>John 14:6</a:t>
            </a:r>
            <a:r>
              <a:rPr lang="en-US" dirty="0" smtClean="0"/>
              <a:t>, He is “The Way” (</a:t>
            </a:r>
            <a:r>
              <a:rPr lang="ja-JP" altLang="en-US" dirty="0" smtClean="0"/>
              <a:t>道路</a:t>
            </a:r>
            <a:r>
              <a:rPr lang="en-US" dirty="0" smtClean="0"/>
              <a:t>).  When you see Jesus, you see God.</a:t>
            </a:r>
          </a:p>
          <a:p>
            <a:r>
              <a:rPr lang="en-US" b="1" dirty="0" smtClean="0"/>
              <a:t>Verse 3 </a:t>
            </a:r>
            <a:r>
              <a:rPr lang="en-US" dirty="0" smtClean="0"/>
              <a:t>– Jesus is the Creator of everything that exists.  He is self-existing.</a:t>
            </a:r>
          </a:p>
          <a:p>
            <a:r>
              <a:rPr lang="en-US" b="1" dirty="0" smtClean="0"/>
              <a:t>Verses 4,5 </a:t>
            </a:r>
            <a:r>
              <a:rPr lang="en-US" dirty="0" smtClean="0"/>
              <a:t>– Jesus is the Light of the world, the source of Life for all things.</a:t>
            </a:r>
          </a:p>
          <a:p>
            <a:r>
              <a:rPr lang="en-US" b="1" dirty="0" smtClean="0"/>
              <a:t>Verse 29 </a:t>
            </a:r>
            <a:r>
              <a:rPr lang="en-US" dirty="0" smtClean="0"/>
              <a:t>– Jesus is “the Lamb of God” who came to be a sacrifice for the sins of the world.</a:t>
            </a:r>
          </a:p>
          <a:p>
            <a:r>
              <a:rPr lang="en-US" b="1" dirty="0" smtClean="0"/>
              <a:t>Verse 41 </a:t>
            </a:r>
            <a:r>
              <a:rPr lang="en-US" dirty="0" smtClean="0"/>
              <a:t>– Jesus is the Savior (Hebrew: Messiah; Greek: Christ).</a:t>
            </a:r>
          </a:p>
          <a:p>
            <a:r>
              <a:rPr lang="en-US" b="1" dirty="0" smtClean="0"/>
              <a:t>Verse 48 </a:t>
            </a:r>
            <a:r>
              <a:rPr lang="en-US" dirty="0" smtClean="0"/>
              <a:t>– Jesus is the One who knew us before we heard anything about Him.</a:t>
            </a:r>
          </a:p>
          <a:p>
            <a:r>
              <a:rPr lang="en-US" b="1" dirty="0" smtClean="0"/>
              <a:t>Verse 49 </a:t>
            </a:r>
            <a:r>
              <a:rPr lang="en-US" dirty="0" smtClean="0"/>
              <a:t>– Jesus is “The Son of God.”</a:t>
            </a:r>
          </a:p>
          <a:p>
            <a:r>
              <a:rPr lang="en-US" b="1" dirty="0" smtClean="0"/>
              <a:t>Verse 51 </a:t>
            </a:r>
            <a:r>
              <a:rPr lang="en-US" dirty="0" smtClean="0"/>
              <a:t>– Jesus is the way to heaven, into the presence of God.</a:t>
            </a:r>
            <a:endParaRPr lang="en-US" dirty="0"/>
          </a:p>
        </p:txBody>
      </p:sp>
    </p:spTree>
    <p:extLst>
      <p:ext uri="{BB962C8B-B14F-4D97-AF65-F5344CB8AC3E}">
        <p14:creationId xmlns:p14="http://schemas.microsoft.com/office/powerpoint/2010/main" val="147969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lstStyle/>
          <a:p>
            <a:r>
              <a:rPr lang="en-US" u="sng" dirty="0" smtClean="0">
                <a:latin typeface="+mn-lt"/>
              </a:rPr>
              <a:t>A Wedding Feast : John 2</a:t>
            </a:r>
            <a:endParaRPr lang="en-US" u="sng" dirty="0">
              <a:latin typeface="+mn-lt"/>
            </a:endParaRPr>
          </a:p>
        </p:txBody>
      </p:sp>
      <p:sp>
        <p:nvSpPr>
          <p:cNvPr id="3" name="Content Placeholder 2"/>
          <p:cNvSpPr>
            <a:spLocks noGrp="1"/>
          </p:cNvSpPr>
          <p:nvPr>
            <p:ph idx="1"/>
          </p:nvPr>
        </p:nvSpPr>
        <p:spPr>
          <a:xfrm>
            <a:off x="620785" y="1459684"/>
            <a:ext cx="10435905" cy="4857226"/>
          </a:xfrm>
        </p:spPr>
        <p:txBody>
          <a:bodyPr>
            <a:normAutofit fontScale="77500" lnSpcReduction="20000"/>
          </a:bodyPr>
          <a:lstStyle/>
          <a:p>
            <a:pPr>
              <a:lnSpc>
                <a:spcPct val="110000"/>
              </a:lnSpc>
              <a:spcAft>
                <a:spcPts val="1200"/>
              </a:spcAft>
            </a:pPr>
            <a:r>
              <a:rPr lang="en-US" b="1" dirty="0" smtClean="0"/>
              <a:t>Verses 1-3  </a:t>
            </a:r>
            <a:r>
              <a:rPr lang="en-US" dirty="0" smtClean="0"/>
              <a:t>A small town wedding feast would last for several days. When the wine was gone, the groom would be very embarrassed.  Mary comes to Jesus, asking him to solve the problem.  But something has changed. </a:t>
            </a:r>
          </a:p>
          <a:p>
            <a:pPr>
              <a:lnSpc>
                <a:spcPct val="110000"/>
              </a:lnSpc>
              <a:spcAft>
                <a:spcPts val="1200"/>
              </a:spcAft>
            </a:pPr>
            <a:r>
              <a:rPr lang="en-US" b="1" dirty="0" smtClean="0"/>
              <a:t>Verse 4  </a:t>
            </a:r>
            <a:r>
              <a:rPr lang="en-US" dirty="0" smtClean="0"/>
              <a:t>Jesus is not being disrespectful.  As the Savior of the World, He is no longer just the humble son who always does the will of his mother.  Mary’s requests must now be secondary to the will of the Father.  </a:t>
            </a:r>
          </a:p>
          <a:p>
            <a:pPr>
              <a:lnSpc>
                <a:spcPct val="110000"/>
              </a:lnSpc>
              <a:spcAft>
                <a:spcPts val="1200"/>
              </a:spcAft>
            </a:pPr>
            <a:r>
              <a:rPr lang="en-US" dirty="0" smtClean="0"/>
              <a:t>Also, Jesus is focused on something very important.  He is thinking about “My hour” – the coming hour of His sacrifice for the sin of the world (also, see John 7:30; 8:20; 12:23,27; 13:1; 17:1). Although he sounds insensitive to Mary, He is probably thinking about His very painful future. </a:t>
            </a:r>
          </a:p>
          <a:p>
            <a:pPr>
              <a:lnSpc>
                <a:spcPct val="110000"/>
              </a:lnSpc>
              <a:spcAft>
                <a:spcPts val="1200"/>
              </a:spcAft>
            </a:pPr>
            <a:r>
              <a:rPr lang="en-US" b="1" dirty="0" smtClean="0"/>
              <a:t>Verse 5</a:t>
            </a:r>
            <a:r>
              <a:rPr lang="en-US" dirty="0" smtClean="0"/>
              <a:t>  Even though Jesus doesn’t do things exactly as Mary might’ve expected, she still trusts Him to do what is good. We also should trust Jesus even if His answer (or timing) seems quite different than what we expect.</a:t>
            </a:r>
          </a:p>
        </p:txBody>
      </p:sp>
    </p:spTree>
    <p:extLst>
      <p:ext uri="{BB962C8B-B14F-4D97-AF65-F5344CB8AC3E}">
        <p14:creationId xmlns:p14="http://schemas.microsoft.com/office/powerpoint/2010/main" val="3576699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lstStyle/>
          <a:p>
            <a:r>
              <a:rPr lang="en-US" u="sng" dirty="0" smtClean="0">
                <a:latin typeface="+mn-lt"/>
              </a:rPr>
              <a:t>The Creator at Work : John 2</a:t>
            </a:r>
            <a:endParaRPr lang="en-US" u="sng" dirty="0">
              <a:latin typeface="+mn-lt"/>
            </a:endParaRPr>
          </a:p>
        </p:txBody>
      </p:sp>
      <p:sp>
        <p:nvSpPr>
          <p:cNvPr id="3" name="Content Placeholder 2"/>
          <p:cNvSpPr>
            <a:spLocks noGrp="1"/>
          </p:cNvSpPr>
          <p:nvPr>
            <p:ph idx="1"/>
          </p:nvPr>
        </p:nvSpPr>
        <p:spPr>
          <a:xfrm>
            <a:off x="620785" y="1459684"/>
            <a:ext cx="10435905" cy="4857226"/>
          </a:xfrm>
        </p:spPr>
        <p:txBody>
          <a:bodyPr>
            <a:normAutofit/>
          </a:bodyPr>
          <a:lstStyle/>
          <a:p>
            <a:pPr>
              <a:spcAft>
                <a:spcPts val="1200"/>
              </a:spcAft>
            </a:pPr>
            <a:r>
              <a:rPr lang="en-US" b="1" dirty="0" smtClean="0"/>
              <a:t>John 1:3  </a:t>
            </a:r>
            <a:r>
              <a:rPr lang="en-US" dirty="0" smtClean="0"/>
              <a:t>Who is Jesus? </a:t>
            </a:r>
          </a:p>
          <a:p>
            <a:pPr>
              <a:spcAft>
                <a:spcPts val="1200"/>
              </a:spcAft>
            </a:pPr>
            <a:r>
              <a:rPr lang="en-US" b="1" dirty="0" smtClean="0"/>
              <a:t>Verse 6</a:t>
            </a:r>
            <a:r>
              <a:rPr lang="en-US" dirty="0" smtClean="0"/>
              <a:t>  The Jewish ceremony of purification symbolized the washing away of sin (about 100 liters each).</a:t>
            </a:r>
          </a:p>
          <a:p>
            <a:pPr>
              <a:spcAft>
                <a:spcPts val="1200"/>
              </a:spcAft>
            </a:pPr>
            <a:r>
              <a:rPr lang="en-US" b="1" dirty="0" smtClean="0"/>
              <a:t>Verses 7-10  </a:t>
            </a:r>
            <a:r>
              <a:rPr lang="en-US" dirty="0" smtClean="0"/>
              <a:t>Jesus never touches anything (no trickery).  He </a:t>
            </a:r>
            <a:r>
              <a:rPr lang="en-US" u="sng" dirty="0" smtClean="0"/>
              <a:t>creates</a:t>
            </a:r>
            <a:r>
              <a:rPr lang="en-US" dirty="0" smtClean="0"/>
              <a:t> the best wine by His power. </a:t>
            </a:r>
          </a:p>
          <a:p>
            <a:pPr>
              <a:spcAft>
                <a:spcPts val="1200"/>
              </a:spcAft>
            </a:pPr>
            <a:r>
              <a:rPr lang="en-US" b="1" dirty="0" smtClean="0"/>
              <a:t>Verse 11  </a:t>
            </a:r>
            <a:r>
              <a:rPr lang="en-US" dirty="0" smtClean="0"/>
              <a:t>New wine is a symbol of joy, blessing, and life.  Why did Jesus do His 1</a:t>
            </a:r>
            <a:r>
              <a:rPr lang="en-US" baseline="30000" dirty="0" smtClean="0"/>
              <a:t>st</a:t>
            </a:r>
            <a:r>
              <a:rPr lang="en-US" dirty="0" smtClean="0"/>
              <a:t> miracle at a wedding?  (</a:t>
            </a:r>
            <a:r>
              <a:rPr lang="en-US" b="1" dirty="0" smtClean="0"/>
              <a:t>Isaiah </a:t>
            </a:r>
            <a:r>
              <a:rPr lang="en-US" b="1" dirty="0" smtClean="0"/>
              <a:t>25:6-8; John 3:28-29</a:t>
            </a:r>
            <a:r>
              <a:rPr lang="en-US" dirty="0" smtClean="0"/>
              <a:t>)</a:t>
            </a:r>
            <a:endParaRPr lang="en-US" dirty="0" smtClean="0"/>
          </a:p>
          <a:p>
            <a:pPr>
              <a:spcAft>
                <a:spcPts val="1200"/>
              </a:spcAft>
            </a:pPr>
            <a:r>
              <a:rPr lang="en-US" b="1" dirty="0" smtClean="0"/>
              <a:t>Mark 14:22-25  </a:t>
            </a:r>
            <a:r>
              <a:rPr lang="en-US" dirty="0" smtClean="0"/>
              <a:t>A bigger meaning of wine – a picture of the blood of Jesus, which will be shed to take away the sin of the world.</a:t>
            </a:r>
          </a:p>
        </p:txBody>
      </p:sp>
    </p:spTree>
    <p:extLst>
      <p:ext uri="{BB962C8B-B14F-4D97-AF65-F5344CB8AC3E}">
        <p14:creationId xmlns:p14="http://schemas.microsoft.com/office/powerpoint/2010/main" val="972869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normAutofit/>
          </a:bodyPr>
          <a:lstStyle/>
          <a:p>
            <a:r>
              <a:rPr lang="en-US" u="sng" dirty="0" smtClean="0">
                <a:latin typeface="+mn-lt"/>
              </a:rPr>
              <a:t>A Passion for True Worship : John 2</a:t>
            </a:r>
            <a:endParaRPr lang="en-US" u="sng" dirty="0">
              <a:latin typeface="+mn-lt"/>
            </a:endParaRPr>
          </a:p>
        </p:txBody>
      </p:sp>
      <p:sp>
        <p:nvSpPr>
          <p:cNvPr id="3" name="Content Placeholder 2"/>
          <p:cNvSpPr>
            <a:spLocks noGrp="1"/>
          </p:cNvSpPr>
          <p:nvPr>
            <p:ph idx="1"/>
          </p:nvPr>
        </p:nvSpPr>
        <p:spPr>
          <a:xfrm>
            <a:off x="620785" y="1459684"/>
            <a:ext cx="10435905" cy="4857226"/>
          </a:xfrm>
        </p:spPr>
        <p:txBody>
          <a:bodyPr>
            <a:normAutofit/>
          </a:bodyPr>
          <a:lstStyle/>
          <a:p>
            <a:pPr>
              <a:spcAft>
                <a:spcPts val="1200"/>
              </a:spcAft>
            </a:pPr>
            <a:r>
              <a:rPr lang="en-US" b="1" dirty="0" smtClean="0"/>
              <a:t>Isaiah 1:11-13  </a:t>
            </a:r>
            <a:r>
              <a:rPr lang="en-US" dirty="0" smtClean="0"/>
              <a:t>How does God feel about false worship? </a:t>
            </a:r>
          </a:p>
          <a:p>
            <a:pPr>
              <a:spcAft>
                <a:spcPts val="1200"/>
              </a:spcAft>
            </a:pPr>
            <a:r>
              <a:rPr lang="en-US" b="1" dirty="0" smtClean="0"/>
              <a:t>Verses 13-17</a:t>
            </a:r>
            <a:r>
              <a:rPr lang="en-US" dirty="0" smtClean="0"/>
              <a:t>  How did Jesus feel about empty, commercialized worship? </a:t>
            </a:r>
            <a:r>
              <a:rPr lang="en-US" dirty="0" smtClean="0"/>
              <a:t>The </a:t>
            </a:r>
            <a:r>
              <a:rPr lang="en-US" dirty="0" smtClean="0"/>
              <a:t>Jewish ceremony of purification symbolized the washing away of sin (about 100 liters each).</a:t>
            </a:r>
          </a:p>
          <a:p>
            <a:pPr>
              <a:spcAft>
                <a:spcPts val="1200"/>
              </a:spcAft>
            </a:pPr>
            <a:r>
              <a:rPr lang="en-US" b="1" dirty="0" smtClean="0"/>
              <a:t>At Passover,  </a:t>
            </a:r>
            <a:r>
              <a:rPr lang="en-US" dirty="0" smtClean="0"/>
              <a:t>there were probably 10,000 people in the temple (and guards). Jesus shows His power to stop all the business activity.</a:t>
            </a:r>
          </a:p>
          <a:p>
            <a:pPr>
              <a:spcAft>
                <a:spcPts val="1200"/>
              </a:spcAft>
            </a:pPr>
            <a:r>
              <a:rPr lang="en-US" b="1" dirty="0" smtClean="0"/>
              <a:t>Verse 18</a:t>
            </a:r>
            <a:r>
              <a:rPr lang="en-US" dirty="0" smtClean="0"/>
              <a:t>  Jesus interrupts the golden holiday of the Jewish leaders.</a:t>
            </a:r>
          </a:p>
          <a:p>
            <a:pPr>
              <a:spcAft>
                <a:spcPts val="1200"/>
              </a:spcAft>
            </a:pPr>
            <a:r>
              <a:rPr lang="en-US" b="1" dirty="0" smtClean="0"/>
              <a:t>Verse 19-22</a:t>
            </a:r>
            <a:r>
              <a:rPr lang="en-US" dirty="0" smtClean="0"/>
              <a:t>  Only one “sign” would convince the skeptical leaders (see Matthew 27:62-64).</a:t>
            </a:r>
          </a:p>
        </p:txBody>
      </p:sp>
    </p:spTree>
    <p:extLst>
      <p:ext uri="{BB962C8B-B14F-4D97-AF65-F5344CB8AC3E}">
        <p14:creationId xmlns:p14="http://schemas.microsoft.com/office/powerpoint/2010/main" val="389842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1947"/>
          </a:xfrm>
        </p:spPr>
        <p:txBody>
          <a:bodyPr>
            <a:normAutofit/>
          </a:bodyPr>
          <a:lstStyle/>
          <a:p>
            <a:r>
              <a:rPr lang="en-US" u="sng" dirty="0" smtClean="0">
                <a:latin typeface="+mn-lt"/>
              </a:rPr>
              <a:t>Knowledge without Faith : John 2</a:t>
            </a:r>
            <a:endParaRPr lang="en-US" u="sng" dirty="0">
              <a:latin typeface="+mn-lt"/>
            </a:endParaRPr>
          </a:p>
        </p:txBody>
      </p:sp>
      <p:sp>
        <p:nvSpPr>
          <p:cNvPr id="3" name="Content Placeholder 2"/>
          <p:cNvSpPr>
            <a:spLocks noGrp="1"/>
          </p:cNvSpPr>
          <p:nvPr>
            <p:ph idx="1"/>
          </p:nvPr>
        </p:nvSpPr>
        <p:spPr>
          <a:xfrm>
            <a:off x="620785" y="1459684"/>
            <a:ext cx="10435905" cy="4857226"/>
          </a:xfrm>
        </p:spPr>
        <p:txBody>
          <a:bodyPr>
            <a:normAutofit/>
          </a:bodyPr>
          <a:lstStyle/>
          <a:p>
            <a:pPr>
              <a:spcAft>
                <a:spcPts val="1200"/>
              </a:spcAft>
            </a:pPr>
            <a:r>
              <a:rPr lang="en-US" b="1" dirty="0" smtClean="0"/>
              <a:t>Verses 23-25</a:t>
            </a:r>
            <a:r>
              <a:rPr lang="en-US" dirty="0" smtClean="0"/>
              <a:t>  Jesus did miraculous signs and many people </a:t>
            </a:r>
            <a:r>
              <a:rPr lang="en-US" dirty="0" smtClean="0"/>
              <a:t>believed He was from God. </a:t>
            </a:r>
            <a:r>
              <a:rPr lang="en-US" dirty="0" smtClean="0"/>
              <a:t>But even though they believed the facts of who Jesus was (in their heads), nothing changed inside of their hearts. </a:t>
            </a:r>
          </a:p>
          <a:p>
            <a:pPr>
              <a:spcAft>
                <a:spcPts val="1200"/>
              </a:spcAft>
            </a:pPr>
            <a:r>
              <a:rPr lang="en-US" dirty="0" smtClean="0"/>
              <a:t>Our greatest </a:t>
            </a:r>
            <a:r>
              <a:rPr lang="en-US" dirty="0"/>
              <a:t>problem: while it is easy to say that Jesus was amazing, we often struggle to </a:t>
            </a:r>
            <a:r>
              <a:rPr lang="en-US" dirty="0" smtClean="0"/>
              <a:t>really </a:t>
            </a:r>
            <a:r>
              <a:rPr lang="en-US" dirty="0"/>
              <a:t>trust Him</a:t>
            </a:r>
            <a:r>
              <a:rPr lang="en-US" dirty="0" smtClean="0"/>
              <a:t>.</a:t>
            </a:r>
          </a:p>
          <a:p>
            <a:pPr>
              <a:spcAft>
                <a:spcPts val="1200"/>
              </a:spcAft>
            </a:pPr>
            <a:r>
              <a:rPr lang="en-US" b="1" dirty="0" smtClean="0"/>
              <a:t>Ephesians 5:25-27  </a:t>
            </a:r>
            <a:r>
              <a:rPr lang="en-US" dirty="0" smtClean="0"/>
              <a:t>Marriage is an important picture of the relationship of Jesus and His people. </a:t>
            </a:r>
            <a:endParaRPr lang="en-US" b="1" dirty="0" smtClean="0"/>
          </a:p>
          <a:p>
            <a:pPr>
              <a:spcAft>
                <a:spcPts val="1200"/>
              </a:spcAft>
            </a:pPr>
            <a:r>
              <a:rPr lang="en-US" b="1" dirty="0" smtClean="0"/>
              <a:t>Revelation 19:6-9</a:t>
            </a:r>
            <a:r>
              <a:rPr lang="en-US" dirty="0" smtClean="0"/>
              <a:t>  Here is a glimpse of </a:t>
            </a:r>
            <a:r>
              <a:rPr lang="en-US" dirty="0"/>
              <a:t>what is coming – look forward with joy to that great day!</a:t>
            </a:r>
          </a:p>
          <a:p>
            <a:pPr>
              <a:spcAft>
                <a:spcPts val="1200"/>
              </a:spcAft>
            </a:pPr>
            <a:endParaRPr lang="en-US" dirty="0" smtClean="0"/>
          </a:p>
          <a:p>
            <a:pPr>
              <a:spcAft>
                <a:spcPts val="1200"/>
              </a:spcAft>
            </a:pPr>
            <a:endParaRPr lang="en-US" dirty="0" smtClean="0"/>
          </a:p>
        </p:txBody>
      </p:sp>
    </p:spTree>
    <p:extLst>
      <p:ext uri="{BB962C8B-B14F-4D97-AF65-F5344CB8AC3E}">
        <p14:creationId xmlns:p14="http://schemas.microsoft.com/office/powerpoint/2010/main" val="345386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2616</Words>
  <Application>Microsoft Office PowerPoint</Application>
  <PresentationFormat>Widescreen</PresentationFormat>
  <Paragraphs>81</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KaiTi</vt:lpstr>
      <vt:lpstr>游ゴシック</vt:lpstr>
      <vt:lpstr>Arial</vt:lpstr>
      <vt:lpstr>Calibri</vt:lpstr>
      <vt:lpstr>Calibri Light</vt:lpstr>
      <vt:lpstr>Office Theme</vt:lpstr>
      <vt:lpstr>John 2</vt:lpstr>
      <vt:lpstr>From Last Week : John 1</vt:lpstr>
      <vt:lpstr>A Wedding Feast : John 2</vt:lpstr>
      <vt:lpstr>The Creator at Work : John 2</vt:lpstr>
      <vt:lpstr>A Passion for True Worship : John 2</vt:lpstr>
      <vt:lpstr>Knowledge without Faith : John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2</dc:title>
  <dc:creator>Mark Robnett</dc:creator>
  <cp:lastModifiedBy>Mark Robnett</cp:lastModifiedBy>
  <cp:revision>11</cp:revision>
  <dcterms:created xsi:type="dcterms:W3CDTF">2024-08-22T19:23:58Z</dcterms:created>
  <dcterms:modified xsi:type="dcterms:W3CDTF">2024-08-23T11:40:46Z</dcterms:modified>
</cp:coreProperties>
</file>